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Gill Sans"/>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jSB33JkzVyxc7HwbJBVUYFixbG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GillSans-bold.fntdata"/><Relationship Id="rId16"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c7ed6d3be_1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ac7ed6d3be_1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ac7ed6d3be_1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8aa0623b4_3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a8aa0623b4_3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a8aa0623b4_3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c7ed6d3be_1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ac7ed6d3be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c7ed6d3be_1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ac7ed6d3be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c7ed6d3be_1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ac7ed6d3be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c7ed6d3be_1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ac7ed6d3be_1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c7ed6d3be_1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ac7ed6d3be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1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22"/>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4" name="Google Shape;84;p22"/>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3"/>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5"/>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5"/>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6"/>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6"/>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1" name="Google Shape;101;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6"/>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 name="Shape 21"/>
        <p:cNvGrpSpPr/>
        <p:nvPr/>
      </p:nvGrpSpPr>
      <p:grpSpPr>
        <a:xfrm>
          <a:off x="0" y="0"/>
          <a:ext cx="0" cy="0"/>
          <a:chOff x="0" y="0"/>
          <a:chExt cx="0" cy="0"/>
        </a:xfrm>
      </p:grpSpPr>
      <p:sp>
        <p:nvSpPr>
          <p:cNvPr id="22" name="Google Shape;22;p14"/>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24" name="Google Shape;24;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17"/>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7"/>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37" name="Google Shape;37;p17"/>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38" name="Google Shape;38;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16"/>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24"/>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4"/>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51" name="Google Shape;51;p24"/>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52" name="Google Shape;52;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1" type="ftr"/>
          </p:nvPr>
        </p:nvSpPr>
        <p:spPr>
          <a:xfrm>
            <a:off x="804672" y="6236208"/>
            <a:ext cx="5167503"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4"/>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8"/>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7" name="Google Shape;57;p18"/>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8" name="Google Shape;58;p18"/>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9" name="Google Shape;59;p18"/>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0" name="Google Shape;60;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63" name="Google Shape;63;p18"/>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9"/>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69" name="Shape 69"/>
        <p:cNvGrpSpPr/>
        <p:nvPr/>
      </p:nvGrpSpPr>
      <p:grpSpPr>
        <a:xfrm>
          <a:off x="0" y="0"/>
          <a:ext cx="0" cy="0"/>
          <a:chOff x="0" y="0"/>
          <a:chExt cx="0" cy="0"/>
        </a:xfrm>
      </p:grpSpPr>
      <p:sp>
        <p:nvSpPr>
          <p:cNvPr id="70" name="Google Shape;70;p20"/>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72" name="Google Shape;72;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75" name="Shape 75"/>
        <p:cNvGrpSpPr/>
        <p:nvPr/>
      </p:nvGrpSpPr>
      <p:grpSpPr>
        <a:xfrm>
          <a:off x="0" y="0"/>
          <a:ext cx="0" cy="0"/>
          <a:chOff x="0" y="0"/>
          <a:chExt cx="0" cy="0"/>
        </a:xfrm>
      </p:grpSpPr>
      <p:sp>
        <p:nvSpPr>
          <p:cNvPr id="76" name="Google Shape;76;p21"/>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78" name="Google Shape;78;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1.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2231136" y="964692"/>
            <a:ext cx="7729728" cy="1188720"/>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3" name="Google Shape;13;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4" name="Google Shape;14;p12"/>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 name="Shape 27"/>
        <p:cNvGrpSpPr/>
        <p:nvPr/>
      </p:nvGrpSpPr>
      <p:grpSpPr>
        <a:xfrm>
          <a:off x="0" y="0"/>
          <a:ext cx="0" cy="0"/>
          <a:chOff x="0" y="0"/>
          <a:chExt cx="0" cy="0"/>
        </a:xfrm>
      </p:grpSpPr>
      <p:sp>
        <p:nvSpPr>
          <p:cNvPr id="28" name="Google Shape;28;p1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30" name="Google Shape;30;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1" name="Google Shape;31;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2" name="Google Shape;32;p15"/>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600200" y="2310769"/>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WEBMONK (COURSE DAY - 15</a:t>
            </a:r>
            <a:r>
              <a:rPr lang="en-IN"/>
              <a:t>)</a:t>
            </a:r>
            <a:endParaRPr/>
          </a:p>
        </p:txBody>
      </p:sp>
      <p:sp>
        <p:nvSpPr>
          <p:cNvPr id="109" name="Google Shape;109;p1"/>
          <p:cNvSpPr txBox="1"/>
          <p:nvPr>
            <p:ph idx="1" type="subTitle"/>
          </p:nvPr>
        </p:nvSpPr>
        <p:spPr>
          <a:xfrm>
            <a:off x="2695200" y="4792150"/>
            <a:ext cx="6801600" cy="1498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500"/>
              <a:buNone/>
            </a:pPr>
            <a:r>
              <a:rPr lang="en-IN" sz="1500"/>
              <a:t>Topics covered:</a:t>
            </a:r>
            <a:endParaRPr/>
          </a:p>
          <a:p>
            <a:pPr indent="0" lvl="0" marL="0" rtl="0" algn="ctr">
              <a:lnSpc>
                <a:spcPct val="90000"/>
              </a:lnSpc>
              <a:spcBef>
                <a:spcPts val="1000"/>
              </a:spcBef>
              <a:spcAft>
                <a:spcPts val="0"/>
              </a:spcAft>
              <a:buSzPts val="2000"/>
              <a:buNone/>
            </a:pPr>
            <a:r>
              <a:rPr lang="en-IN"/>
              <a:t>* what is react routing</a:t>
            </a:r>
            <a:endParaRPr/>
          </a:p>
          <a:p>
            <a:pPr indent="0" lvl="0" marL="0" rtl="0" algn="ctr">
              <a:lnSpc>
                <a:spcPct val="90000"/>
              </a:lnSpc>
              <a:spcBef>
                <a:spcPts val="1000"/>
              </a:spcBef>
              <a:spcAft>
                <a:spcPts val="0"/>
              </a:spcAft>
              <a:buSzPts val="2000"/>
              <a:buNone/>
            </a:pPr>
            <a:r>
              <a:rPr lang="en-IN"/>
              <a:t>* react routing with lazy loading using suspense</a:t>
            </a:r>
            <a:endParaRPr/>
          </a:p>
        </p:txBody>
      </p:sp>
      <p:sp>
        <p:nvSpPr>
          <p:cNvPr id="110" name="Google Shape;110;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ac7ed6d3be_1_61"/>
          <p:cNvSpPr txBox="1"/>
          <p:nvPr>
            <p:ph type="title"/>
          </p:nvPr>
        </p:nvSpPr>
        <p:spPr>
          <a:xfrm>
            <a:off x="2231111" y="374267"/>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SzPts val="1100"/>
              <a:buNone/>
            </a:pPr>
            <a:r>
              <a:rPr lang="en-IN"/>
              <a:t>LAZY LOADING WITH SUSPENSE</a:t>
            </a:r>
            <a:endParaRPr/>
          </a:p>
        </p:txBody>
      </p:sp>
      <p:sp>
        <p:nvSpPr>
          <p:cNvPr id="178" name="Google Shape;178;gac7ed6d3be_1_61"/>
          <p:cNvSpPr txBox="1"/>
          <p:nvPr>
            <p:ph idx="1" type="body"/>
          </p:nvPr>
        </p:nvSpPr>
        <p:spPr>
          <a:xfrm>
            <a:off x="2231100" y="1817325"/>
            <a:ext cx="7729800" cy="453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IN"/>
              <a:t>* React.Suspense, along with React.lazy(), introduced in v16.6, adds new functionality that allows components to wait for something before actually rendering. This new ability makes code splitting and lazy loading of React components a breeze!</a:t>
            </a:r>
            <a:endParaRPr/>
          </a:p>
          <a:p>
            <a:pPr indent="0" lvl="0" marL="0" rtl="0" algn="l">
              <a:lnSpc>
                <a:spcPct val="100000"/>
              </a:lnSpc>
              <a:spcBef>
                <a:spcPts val="1000"/>
              </a:spcBef>
              <a:spcAft>
                <a:spcPts val="0"/>
              </a:spcAft>
              <a:buSzPts val="1800"/>
              <a:buNone/>
            </a:pPr>
            <a:r>
              <a:rPr lang="en-IN"/>
              <a:t>* import:</a:t>
            </a:r>
            <a:endParaRPr/>
          </a:p>
          <a:p>
            <a:pPr indent="0" lvl="0" marL="0" rtl="0" algn="l">
              <a:lnSpc>
                <a:spcPct val="100000"/>
              </a:lnSpc>
              <a:spcBef>
                <a:spcPts val="1000"/>
              </a:spcBef>
              <a:spcAft>
                <a:spcPts val="0"/>
              </a:spcAft>
              <a:buSzPts val="1800"/>
              <a:buNone/>
            </a:pPr>
            <a:r>
              <a:rPr lang="en-IN"/>
              <a:t>	import React, { lazy, Suspense } from 'react';</a:t>
            </a:r>
            <a:endParaRPr/>
          </a:p>
          <a:p>
            <a:pPr indent="0" lvl="0" marL="0" rtl="0" algn="l">
              <a:lnSpc>
                <a:spcPct val="100000"/>
              </a:lnSpc>
              <a:spcBef>
                <a:spcPts val="1000"/>
              </a:spcBef>
              <a:spcAft>
                <a:spcPts val="0"/>
              </a:spcAft>
              <a:buSzPts val="1800"/>
              <a:buNone/>
            </a:pPr>
            <a:r>
              <a:rPr lang="en-IN"/>
              <a:t>* React.lazy(): The lazy() method takes a function as the first parameter which is expected to import another component, like so:</a:t>
            </a:r>
            <a:endParaRPr/>
          </a:p>
          <a:p>
            <a:pPr indent="457200" lvl="0" marL="0" rtl="0" algn="l">
              <a:lnSpc>
                <a:spcPct val="100000"/>
              </a:lnSpc>
              <a:spcBef>
                <a:spcPts val="1000"/>
              </a:spcBef>
              <a:spcAft>
                <a:spcPts val="0"/>
              </a:spcAft>
              <a:buClr>
                <a:schemeClr val="dk1"/>
              </a:buClr>
              <a:buSzPts val="1100"/>
              <a:buFont typeface="Arial"/>
              <a:buNone/>
            </a:pPr>
            <a:r>
              <a:rPr lang="en-IN"/>
              <a:t>const SomeComponent = lazy(() =&gt; import('./SomeComponent');</a:t>
            </a:r>
            <a:endParaRPr/>
          </a:p>
          <a:p>
            <a:pPr indent="0" lvl="0" marL="0" rtl="0" algn="l">
              <a:lnSpc>
                <a:spcPct val="100000"/>
              </a:lnSpc>
              <a:spcBef>
                <a:spcPts val="1000"/>
              </a:spcBef>
              <a:spcAft>
                <a:spcPts val="0"/>
              </a:spcAft>
              <a:buClr>
                <a:schemeClr val="dk1"/>
              </a:buClr>
              <a:buSzPts val="1100"/>
              <a:buFont typeface="Arial"/>
              <a:buNone/>
            </a:pPr>
            <a:r>
              <a:rPr lang="en-IN"/>
              <a:t>Because the import is inside of a function passed to lazy(), the loading of the component won’t happen until we actually use the component, instead of being eagerly loaded with the other imports at the top of your file.</a:t>
            </a:r>
            <a:endParaRPr/>
          </a:p>
          <a:p>
            <a:pPr indent="0" lvl="0" marL="0" rtl="0" algn="l">
              <a:lnSpc>
                <a:spcPct val="100000"/>
              </a:lnSpc>
              <a:spcBef>
                <a:spcPts val="1000"/>
              </a:spcBef>
              <a:spcAft>
                <a:spcPts val="0"/>
              </a:spcAft>
              <a:buSzPts val="1800"/>
              <a:buNone/>
            </a:pPr>
            <a:r>
              <a:t/>
            </a:r>
            <a:endParaRPr/>
          </a:p>
        </p:txBody>
      </p:sp>
      <p:sp>
        <p:nvSpPr>
          <p:cNvPr id="179" name="Google Shape;179;gac7ed6d3be_1_61"/>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14" name="Shape 114"/>
        <p:cNvGrpSpPr/>
        <p:nvPr/>
      </p:nvGrpSpPr>
      <p:grpSpPr>
        <a:xfrm>
          <a:off x="0" y="0"/>
          <a:ext cx="0" cy="0"/>
          <a:chOff x="0" y="0"/>
          <a:chExt cx="0" cy="0"/>
        </a:xfrm>
      </p:grpSpPr>
      <p:sp>
        <p:nvSpPr>
          <p:cNvPr id="115" name="Google Shape;115;p2"/>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REACT ROUTING</a:t>
            </a:r>
            <a:endParaRPr/>
          </a:p>
        </p:txBody>
      </p:sp>
      <p:sp>
        <p:nvSpPr>
          <p:cNvPr id="116" name="Google Shape;116;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a8aa0623b4_3_51"/>
          <p:cNvSpPr txBox="1"/>
          <p:nvPr>
            <p:ph type="title"/>
          </p:nvPr>
        </p:nvSpPr>
        <p:spPr>
          <a:xfrm>
            <a:off x="2231111" y="374267"/>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SzPts val="1800"/>
              <a:buNone/>
            </a:pPr>
            <a:r>
              <a:rPr lang="en-IN"/>
              <a:t>REACT ROUTING</a:t>
            </a:r>
            <a:endParaRPr/>
          </a:p>
        </p:txBody>
      </p:sp>
      <p:sp>
        <p:nvSpPr>
          <p:cNvPr id="123" name="Google Shape;123;ga8aa0623b4_3_51"/>
          <p:cNvSpPr txBox="1"/>
          <p:nvPr>
            <p:ph idx="1" type="body"/>
          </p:nvPr>
        </p:nvSpPr>
        <p:spPr>
          <a:xfrm>
            <a:off x="2231100" y="1817325"/>
            <a:ext cx="7729800" cy="453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IN"/>
              <a:t>* installation:</a:t>
            </a:r>
            <a:endParaRPr/>
          </a:p>
          <a:p>
            <a:pPr indent="0" lvl="0" marL="0" rtl="0" algn="l">
              <a:lnSpc>
                <a:spcPct val="100000"/>
              </a:lnSpc>
              <a:spcBef>
                <a:spcPts val="1000"/>
              </a:spcBef>
              <a:spcAft>
                <a:spcPts val="0"/>
              </a:spcAft>
              <a:buSzPts val="1800"/>
              <a:buNone/>
            </a:pPr>
            <a:r>
              <a:rPr lang="en-IN"/>
              <a:t>	npm install react-router-dom or yarn add react-router-dom</a:t>
            </a:r>
            <a:endParaRPr/>
          </a:p>
          <a:p>
            <a:pPr indent="0" lvl="0" marL="0" rtl="0" algn="l">
              <a:lnSpc>
                <a:spcPct val="100000"/>
              </a:lnSpc>
              <a:spcBef>
                <a:spcPts val="1000"/>
              </a:spcBef>
              <a:spcAft>
                <a:spcPts val="0"/>
              </a:spcAft>
              <a:buSzPts val="1800"/>
              <a:buNone/>
            </a:pPr>
            <a:r>
              <a:rPr lang="en-IN"/>
              <a:t>* types:</a:t>
            </a:r>
            <a:endParaRPr/>
          </a:p>
          <a:p>
            <a:pPr indent="0" lvl="0" marL="0" rtl="0" algn="l">
              <a:lnSpc>
                <a:spcPct val="100000"/>
              </a:lnSpc>
              <a:spcBef>
                <a:spcPts val="1000"/>
              </a:spcBef>
              <a:spcAft>
                <a:spcPts val="0"/>
              </a:spcAft>
              <a:buSzPts val="1800"/>
              <a:buNone/>
            </a:pPr>
            <a:r>
              <a:rPr lang="en-IN"/>
              <a:t>	BrowserRouter -- https://application.com/dashboard</a:t>
            </a:r>
            <a:endParaRPr/>
          </a:p>
          <a:p>
            <a:pPr indent="457200" lvl="0" marL="0" rtl="0" algn="l">
              <a:lnSpc>
                <a:spcPct val="100000"/>
              </a:lnSpc>
              <a:spcBef>
                <a:spcPts val="1000"/>
              </a:spcBef>
              <a:spcAft>
                <a:spcPts val="0"/>
              </a:spcAft>
              <a:buSzPts val="1800"/>
              <a:buNone/>
            </a:pPr>
            <a:r>
              <a:rPr lang="en-IN"/>
              <a:t>HashRouter -- https://application.com/#/dashboard</a:t>
            </a:r>
            <a:endParaRPr/>
          </a:p>
          <a:p>
            <a:pPr indent="0" lvl="0" marL="0" rtl="0" algn="l">
              <a:lnSpc>
                <a:spcPct val="100000"/>
              </a:lnSpc>
              <a:spcBef>
                <a:spcPts val="1000"/>
              </a:spcBef>
              <a:spcAft>
                <a:spcPts val="0"/>
              </a:spcAft>
              <a:buSzPts val="1800"/>
              <a:buNone/>
            </a:pPr>
            <a:r>
              <a:rPr lang="en-IN"/>
              <a:t>* BrowserRouter uses the newer History API.</a:t>
            </a:r>
            <a:endParaRPr/>
          </a:p>
          <a:p>
            <a:pPr indent="0" lvl="0" marL="0" rtl="0" algn="l">
              <a:lnSpc>
                <a:spcPct val="100000"/>
              </a:lnSpc>
              <a:spcBef>
                <a:spcPts val="1000"/>
              </a:spcBef>
              <a:spcAft>
                <a:spcPts val="0"/>
              </a:spcAft>
              <a:buSzPts val="1800"/>
              <a:buNone/>
            </a:pPr>
            <a:r>
              <a:rPr lang="en-IN"/>
              <a:t>* Components:</a:t>
            </a:r>
            <a:endParaRPr/>
          </a:p>
          <a:p>
            <a:pPr indent="0" lvl="0" marL="0" rtl="0" algn="l">
              <a:lnSpc>
                <a:spcPct val="100000"/>
              </a:lnSpc>
              <a:spcBef>
                <a:spcPts val="1000"/>
              </a:spcBef>
              <a:spcAft>
                <a:spcPts val="0"/>
              </a:spcAft>
              <a:buSzPts val="1800"/>
              <a:buNone/>
            </a:pPr>
            <a:r>
              <a:rPr lang="en-IN"/>
              <a:t>	* BrowserRouter, usually aliased as Router: wraps all your Route components.</a:t>
            </a:r>
            <a:endParaRPr/>
          </a:p>
          <a:p>
            <a:pPr indent="0" lvl="0" marL="0" rtl="0" algn="l">
              <a:lnSpc>
                <a:spcPct val="100000"/>
              </a:lnSpc>
              <a:spcBef>
                <a:spcPts val="1000"/>
              </a:spcBef>
              <a:spcAft>
                <a:spcPts val="0"/>
              </a:spcAft>
              <a:buSzPts val="1800"/>
              <a:buNone/>
            </a:pPr>
            <a:r>
              <a:rPr lang="en-IN"/>
              <a:t>	* Link: used to generate links to your routes</a:t>
            </a:r>
            <a:endParaRPr/>
          </a:p>
          <a:p>
            <a:pPr indent="0" lvl="0" marL="0" rtl="0" algn="l">
              <a:lnSpc>
                <a:spcPct val="100000"/>
              </a:lnSpc>
              <a:spcBef>
                <a:spcPts val="1000"/>
              </a:spcBef>
              <a:spcAft>
                <a:spcPts val="0"/>
              </a:spcAft>
              <a:buSzPts val="1800"/>
              <a:buNone/>
            </a:pPr>
            <a:r>
              <a:rPr lang="en-IN"/>
              <a:t>	Route: responsible for showing - or hiding - the components they contain.</a:t>
            </a:r>
            <a:endParaRPr/>
          </a:p>
          <a:p>
            <a:pPr indent="0" lvl="0" marL="0" rtl="0" algn="l">
              <a:lnSpc>
                <a:spcPct val="100000"/>
              </a:lnSpc>
              <a:spcBef>
                <a:spcPts val="1000"/>
              </a:spcBef>
              <a:spcAft>
                <a:spcPts val="0"/>
              </a:spcAft>
              <a:buSzPts val="1800"/>
              <a:buNone/>
            </a:pPr>
            <a:r>
              <a:rPr lang="en-IN"/>
              <a:t>	</a:t>
            </a:r>
            <a:endParaRPr/>
          </a:p>
          <a:p>
            <a:pPr indent="45720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t/>
            </a:r>
            <a:endParaRPr/>
          </a:p>
        </p:txBody>
      </p:sp>
      <p:sp>
        <p:nvSpPr>
          <p:cNvPr id="124" name="Google Shape;124;ga8aa0623b4_3_51"/>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ph type="title"/>
          </p:nvPr>
        </p:nvSpPr>
        <p:spPr>
          <a:xfrm>
            <a:off x="808526" y="1011225"/>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BROWSER ROUTER</a:t>
            </a:r>
            <a:endParaRPr/>
          </a:p>
        </p:txBody>
      </p:sp>
      <p:sp>
        <p:nvSpPr>
          <p:cNvPr id="130" name="Google Shape;130;p3"/>
          <p:cNvSpPr txBox="1"/>
          <p:nvPr>
            <p:ph idx="1" type="body"/>
          </p:nvPr>
        </p:nvSpPr>
        <p:spPr>
          <a:xfrm>
            <a:off x="808525" y="3157150"/>
            <a:ext cx="4494900" cy="2209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A BrowserRouter component can only have one child element, so we wrap all we’re going to add in a div element.</a:t>
            </a:r>
            <a:endParaRPr sz="1800"/>
          </a:p>
        </p:txBody>
      </p:sp>
      <p:sp>
        <p:nvSpPr>
          <p:cNvPr id="131" name="Google Shape;131;p3"/>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32" name="Google Shape;132;p3"/>
          <p:cNvPicPr preferRelativeResize="0"/>
          <p:nvPr/>
        </p:nvPicPr>
        <p:blipFill>
          <a:blip r:embed="rId3">
            <a:alphaModFix/>
          </a:blip>
          <a:stretch>
            <a:fillRect/>
          </a:stretch>
        </p:blipFill>
        <p:spPr>
          <a:xfrm>
            <a:off x="6291752" y="1857375"/>
            <a:ext cx="5629275" cy="3143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ac7ed6d3be_1_4"/>
          <p:cNvSpPr txBox="1"/>
          <p:nvPr>
            <p:ph type="title"/>
          </p:nvPr>
        </p:nvSpPr>
        <p:spPr>
          <a:xfrm>
            <a:off x="808526" y="1011225"/>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LINK</a:t>
            </a:r>
            <a:endParaRPr/>
          </a:p>
        </p:txBody>
      </p:sp>
      <p:sp>
        <p:nvSpPr>
          <p:cNvPr id="138" name="Google Shape;138;gac7ed6d3be_1_4"/>
          <p:cNvSpPr txBox="1"/>
          <p:nvPr>
            <p:ph idx="1" type="body"/>
          </p:nvPr>
        </p:nvSpPr>
        <p:spPr>
          <a:xfrm>
            <a:off x="808525" y="3157150"/>
            <a:ext cx="4494900" cy="2209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The Link component is used to trigger new routes. You import it from react-router-dom, and you can add the Link components to point at different routes, with the to attribute:</a:t>
            </a:r>
            <a:endParaRPr sz="1800"/>
          </a:p>
        </p:txBody>
      </p:sp>
      <p:sp>
        <p:nvSpPr>
          <p:cNvPr id="139" name="Google Shape;139;gac7ed6d3be_1_4"/>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40" name="Google Shape;140;gac7ed6d3be_1_4"/>
          <p:cNvPicPr preferRelativeResize="0"/>
          <p:nvPr/>
        </p:nvPicPr>
        <p:blipFill>
          <a:blip r:embed="rId3">
            <a:alphaModFix/>
          </a:blip>
          <a:stretch>
            <a:fillRect/>
          </a:stretch>
        </p:blipFill>
        <p:spPr>
          <a:xfrm>
            <a:off x="6216923" y="1428212"/>
            <a:ext cx="5975077" cy="40015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ac7ed6d3be_1_15"/>
          <p:cNvSpPr txBox="1"/>
          <p:nvPr>
            <p:ph type="title"/>
          </p:nvPr>
        </p:nvSpPr>
        <p:spPr>
          <a:xfrm>
            <a:off x="808526" y="1011225"/>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LINK</a:t>
            </a:r>
            <a:endParaRPr/>
          </a:p>
        </p:txBody>
      </p:sp>
      <p:sp>
        <p:nvSpPr>
          <p:cNvPr id="146" name="Google Shape;146;gac7ed6d3be_1_15"/>
          <p:cNvSpPr txBox="1"/>
          <p:nvPr>
            <p:ph idx="1" type="body"/>
          </p:nvPr>
        </p:nvSpPr>
        <p:spPr>
          <a:xfrm>
            <a:off x="808525" y="2674700"/>
            <a:ext cx="4494900" cy="326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rPr lang="en-IN" sz="1800"/>
              <a:t>In here, When the route matches /, the application shows the Dashboard component.</a:t>
            </a:r>
            <a:endParaRPr sz="1800"/>
          </a:p>
          <a:p>
            <a:pPr indent="0" lvl="0" marL="0" rtl="0" algn="l">
              <a:lnSpc>
                <a:spcPct val="100000"/>
              </a:lnSpc>
              <a:spcBef>
                <a:spcPts val="1000"/>
              </a:spcBef>
              <a:spcAft>
                <a:spcPts val="0"/>
              </a:spcAft>
              <a:buClr>
                <a:schemeClr val="dk1"/>
              </a:buClr>
              <a:buSzPts val="1100"/>
              <a:buFont typeface="Arial"/>
              <a:buNone/>
            </a:pPr>
            <a:r>
              <a:rPr lang="en-IN" sz="1800"/>
              <a:t>When the route is changed by clicking the “About” link to /about, the Dashboard component is removed and the About component is inserted in the DOM.</a:t>
            </a:r>
            <a:endParaRPr sz="1800"/>
          </a:p>
          <a:p>
            <a:pPr indent="0" lvl="0" marL="0" rtl="0" algn="l">
              <a:lnSpc>
                <a:spcPct val="100000"/>
              </a:lnSpc>
              <a:spcBef>
                <a:spcPts val="1000"/>
              </a:spcBef>
              <a:spcAft>
                <a:spcPts val="0"/>
              </a:spcAft>
              <a:buClr>
                <a:schemeClr val="dk1"/>
              </a:buClr>
              <a:buSzPts val="1100"/>
              <a:buFont typeface="Arial"/>
              <a:buNone/>
            </a:pPr>
            <a:r>
              <a:rPr lang="en-IN" sz="1800"/>
              <a:t>Notice the exact attribute. Without this, path="/" would also match /about, since / is contained in the route.</a:t>
            </a:r>
            <a:endParaRPr sz="1800"/>
          </a:p>
          <a:p>
            <a:pPr indent="0" lvl="0" marL="0" rtl="0" algn="l">
              <a:lnSpc>
                <a:spcPct val="100000"/>
              </a:lnSpc>
              <a:spcBef>
                <a:spcPts val="1000"/>
              </a:spcBef>
              <a:spcAft>
                <a:spcPts val="0"/>
              </a:spcAft>
              <a:buSzPts val="1100"/>
              <a:buNone/>
            </a:pPr>
            <a:r>
              <a:t/>
            </a:r>
            <a:endParaRPr sz="1800"/>
          </a:p>
        </p:txBody>
      </p:sp>
      <p:sp>
        <p:nvSpPr>
          <p:cNvPr id="147" name="Google Shape;147;gac7ed6d3be_1_15"/>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48" name="Google Shape;148;gac7ed6d3be_1_15"/>
          <p:cNvPicPr preferRelativeResize="0"/>
          <p:nvPr/>
        </p:nvPicPr>
        <p:blipFill rotWithShape="1">
          <a:blip r:embed="rId3">
            <a:alphaModFix/>
          </a:blip>
          <a:srcRect b="0" l="0" r="0" t="11504"/>
          <a:stretch/>
        </p:blipFill>
        <p:spPr>
          <a:xfrm>
            <a:off x="6119375" y="477625"/>
            <a:ext cx="6072625" cy="5902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ac7ed6d3be_1_33"/>
          <p:cNvSpPr txBox="1"/>
          <p:nvPr>
            <p:ph type="title"/>
          </p:nvPr>
        </p:nvSpPr>
        <p:spPr>
          <a:xfrm>
            <a:off x="808526" y="1011225"/>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INLINE RENDERING</a:t>
            </a:r>
            <a:endParaRPr/>
          </a:p>
        </p:txBody>
      </p:sp>
      <p:sp>
        <p:nvSpPr>
          <p:cNvPr id="154" name="Google Shape;154;gac7ed6d3be_1_33"/>
          <p:cNvSpPr txBox="1"/>
          <p:nvPr>
            <p:ph idx="1" type="body"/>
          </p:nvPr>
        </p:nvSpPr>
        <p:spPr>
          <a:xfrm>
            <a:off x="808525" y="3066613"/>
            <a:ext cx="4494900" cy="2248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Instead of specifying a component property on Route, you can set a render prop:</a:t>
            </a:r>
            <a:endParaRPr sz="1800"/>
          </a:p>
        </p:txBody>
      </p:sp>
      <p:sp>
        <p:nvSpPr>
          <p:cNvPr id="155" name="Google Shape;155;gac7ed6d3be_1_33"/>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56" name="Google Shape;156;gac7ed6d3be_1_33"/>
          <p:cNvPicPr preferRelativeResize="0"/>
          <p:nvPr/>
        </p:nvPicPr>
        <p:blipFill>
          <a:blip r:embed="rId3">
            <a:alphaModFix/>
          </a:blip>
          <a:stretch>
            <a:fillRect/>
          </a:stretch>
        </p:blipFill>
        <p:spPr>
          <a:xfrm>
            <a:off x="7688173" y="2228850"/>
            <a:ext cx="2228850" cy="240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ac7ed6d3be_1_44"/>
          <p:cNvSpPr txBox="1"/>
          <p:nvPr>
            <p:ph type="title"/>
          </p:nvPr>
        </p:nvSpPr>
        <p:spPr>
          <a:xfrm>
            <a:off x="808526" y="1011225"/>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MATCH DYNAMIC ROUTE PARAMETER</a:t>
            </a:r>
            <a:endParaRPr/>
          </a:p>
        </p:txBody>
      </p:sp>
      <p:sp>
        <p:nvSpPr>
          <p:cNvPr id="162" name="Google Shape;162;gac7ed6d3be_1_44"/>
          <p:cNvSpPr txBox="1"/>
          <p:nvPr>
            <p:ph idx="1" type="body"/>
          </p:nvPr>
        </p:nvSpPr>
        <p:spPr>
          <a:xfrm>
            <a:off x="808525" y="2793802"/>
            <a:ext cx="4494900" cy="252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In your Route component you can lookup the dynamic parameters in match.params.</a:t>
            </a:r>
            <a:endParaRPr sz="1800"/>
          </a:p>
          <a:p>
            <a:pPr indent="0" lvl="0" marL="0" rtl="0" algn="l">
              <a:lnSpc>
                <a:spcPct val="100000"/>
              </a:lnSpc>
              <a:spcBef>
                <a:spcPts val="1000"/>
              </a:spcBef>
              <a:spcAft>
                <a:spcPts val="0"/>
              </a:spcAft>
              <a:buSzPts val="1100"/>
              <a:buNone/>
            </a:pPr>
            <a:r>
              <a:t/>
            </a:r>
            <a:endParaRPr sz="1800"/>
          </a:p>
          <a:p>
            <a:pPr indent="0" lvl="0" marL="0" rtl="0" algn="l">
              <a:lnSpc>
                <a:spcPct val="100000"/>
              </a:lnSpc>
              <a:spcBef>
                <a:spcPts val="1000"/>
              </a:spcBef>
              <a:spcAft>
                <a:spcPts val="0"/>
              </a:spcAft>
              <a:buSzPts val="1100"/>
              <a:buNone/>
            </a:pPr>
            <a:r>
              <a:rPr lang="en-IN" sz="1800"/>
              <a:t>match is also available in inline rendered routes, and this is especially useful in this case, because we can use the id parameter to lookup the post data in our data source before rendering Post:</a:t>
            </a:r>
            <a:endParaRPr sz="1800"/>
          </a:p>
        </p:txBody>
      </p:sp>
      <p:sp>
        <p:nvSpPr>
          <p:cNvPr id="163" name="Google Shape;163;gac7ed6d3be_1_44"/>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64" name="Google Shape;164;gac7ed6d3be_1_44"/>
          <p:cNvPicPr preferRelativeResize="0"/>
          <p:nvPr/>
        </p:nvPicPr>
        <p:blipFill>
          <a:blip r:embed="rId3">
            <a:alphaModFix/>
          </a:blip>
          <a:stretch>
            <a:fillRect/>
          </a:stretch>
        </p:blipFill>
        <p:spPr>
          <a:xfrm>
            <a:off x="6575473" y="458975"/>
            <a:ext cx="4848225" cy="2686050"/>
          </a:xfrm>
          <a:prstGeom prst="rect">
            <a:avLst/>
          </a:prstGeom>
          <a:noFill/>
          <a:ln>
            <a:noFill/>
          </a:ln>
        </p:spPr>
      </p:pic>
      <p:pic>
        <p:nvPicPr>
          <p:cNvPr id="165" name="Google Shape;165;gac7ed6d3be_1_44"/>
          <p:cNvPicPr preferRelativeResize="0"/>
          <p:nvPr/>
        </p:nvPicPr>
        <p:blipFill>
          <a:blip r:embed="rId4">
            <a:alphaModFix/>
          </a:blip>
          <a:stretch>
            <a:fillRect/>
          </a:stretch>
        </p:blipFill>
        <p:spPr>
          <a:xfrm>
            <a:off x="6575475" y="3297425"/>
            <a:ext cx="4848226" cy="340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69" name="Shape 169"/>
        <p:cNvGrpSpPr/>
        <p:nvPr/>
      </p:nvGrpSpPr>
      <p:grpSpPr>
        <a:xfrm>
          <a:off x="0" y="0"/>
          <a:ext cx="0" cy="0"/>
          <a:chOff x="0" y="0"/>
          <a:chExt cx="0" cy="0"/>
        </a:xfrm>
      </p:grpSpPr>
      <p:sp>
        <p:nvSpPr>
          <p:cNvPr id="170" name="Google Shape;170;gac7ed6d3be_1_56"/>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LAZY LOADING WITH SUSPENSE</a:t>
            </a:r>
            <a:endParaRPr/>
          </a:p>
        </p:txBody>
      </p:sp>
      <p:sp>
        <p:nvSpPr>
          <p:cNvPr id="171" name="Google Shape;171;gac7ed6d3be_1_56"/>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