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TCW5G9+UZKFl1y0Fnea78dxPX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illSan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8aa0623b4_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a8aa0623b4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8aa0623b4_2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a8aa0623b4_2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8aa0623b4_3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a8aa0623b4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aa0623b4_3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a8aa0623b4_3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8aa0623b4_2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a8aa0623b4_2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8aa0623b4_3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8aa0623b4_3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a8aa0623b4_3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aa0623b4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8aa0623b4_3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a8aa0623b4_3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6a02e6ac1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a6a02e6ac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8aa0623b4_2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a8aa0623b4_2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8aa0623b4_2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a8aa0623b4_2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8aa0623b4_3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a8aa0623b4_3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8aa0623b4_3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a8aa0623b4_3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8aa0623b4_3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a8aa0623b4_3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8aa0623b4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a8aa0623b4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aa0623b4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a8aa0623b4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561df5d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a561df5d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6a02e6ac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a6a02e6ac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561df5dd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a561df5dd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8aa0623b4_2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a8aa0623b4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javatpoint.com/types-of-database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ongodb.com/nosql-explained/nosql-vs-sql"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improgrammer.net/most-popular-nosql-database/"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1076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- 10)</a:t>
            </a:r>
            <a:endParaRPr/>
          </a:p>
        </p:txBody>
      </p:sp>
      <p:sp>
        <p:nvSpPr>
          <p:cNvPr id="109" name="Google Shape;109;p1"/>
          <p:cNvSpPr txBox="1"/>
          <p:nvPr>
            <p:ph idx="1" type="subTitle"/>
          </p:nvPr>
        </p:nvSpPr>
        <p:spPr>
          <a:xfrm>
            <a:off x="2695200" y="4046400"/>
            <a:ext cx="6801600" cy="2244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what is database &amp; </a:t>
            </a:r>
            <a:r>
              <a:rPr lang="en-IN"/>
              <a:t>its</a:t>
            </a:r>
            <a:r>
              <a:rPr lang="en-IN"/>
              <a:t> types?</a:t>
            </a:r>
            <a:endParaRPr/>
          </a:p>
          <a:p>
            <a:pPr indent="0" lvl="0" marL="0" rtl="0" algn="ctr">
              <a:lnSpc>
                <a:spcPct val="90000"/>
              </a:lnSpc>
              <a:spcBef>
                <a:spcPts val="1000"/>
              </a:spcBef>
              <a:spcAft>
                <a:spcPts val="0"/>
              </a:spcAft>
              <a:buSzPts val="2000"/>
              <a:buNone/>
            </a:pPr>
            <a:r>
              <a:rPr lang="en-IN"/>
              <a:t>* SQL vs NOSQL</a:t>
            </a:r>
            <a:endParaRPr/>
          </a:p>
          <a:p>
            <a:pPr indent="0" lvl="0" marL="0" rtl="0" algn="ctr">
              <a:lnSpc>
                <a:spcPct val="90000"/>
              </a:lnSpc>
              <a:spcBef>
                <a:spcPts val="1000"/>
              </a:spcBef>
              <a:spcAft>
                <a:spcPts val="0"/>
              </a:spcAft>
              <a:buSzPts val="2000"/>
              <a:buNone/>
            </a:pPr>
            <a:r>
              <a:rPr lang="en-IN"/>
              <a:t>* More on NOSQL</a:t>
            </a:r>
            <a:endParaRPr/>
          </a:p>
          <a:p>
            <a:pPr indent="0" lvl="0" marL="0" rtl="0" algn="ctr">
              <a:lnSpc>
                <a:spcPct val="90000"/>
              </a:lnSpc>
              <a:spcBef>
                <a:spcPts val="1000"/>
              </a:spcBef>
              <a:spcAft>
                <a:spcPts val="0"/>
              </a:spcAft>
              <a:buSzPts val="2000"/>
              <a:buNone/>
            </a:pPr>
            <a:r>
              <a:rPr lang="en-IN"/>
              <a:t>* MongoDB basics</a:t>
            </a:r>
            <a:endParaRPr/>
          </a:p>
          <a:p>
            <a:pPr indent="0" lvl="0" marL="0" rtl="0" algn="ctr">
              <a:lnSpc>
                <a:spcPct val="90000"/>
              </a:lnSpc>
              <a:spcBef>
                <a:spcPts val="1000"/>
              </a:spcBef>
              <a:spcAft>
                <a:spcPts val="0"/>
              </a:spcAft>
              <a:buSzPts val="2000"/>
              <a:buNone/>
            </a:pPr>
            <a:r>
              <a:rPr lang="en-IN"/>
              <a:t>* brief discussion - sharding, master-slave, backup, ACID</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8aa0623b4_3_7"/>
          <p:cNvSpPr txBox="1"/>
          <p:nvPr>
            <p:ph type="title"/>
          </p:nvPr>
        </p:nvSpPr>
        <p:spPr>
          <a:xfrm>
            <a:off x="846351" y="6994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JSON VS BSON</a:t>
            </a:r>
            <a:endParaRPr/>
          </a:p>
        </p:txBody>
      </p:sp>
      <p:sp>
        <p:nvSpPr>
          <p:cNvPr id="172" name="Google Shape;172;ga8aa0623b4_3_7"/>
          <p:cNvSpPr txBox="1"/>
          <p:nvPr>
            <p:ph idx="1" type="body"/>
          </p:nvPr>
        </p:nvSpPr>
        <p:spPr>
          <a:xfrm>
            <a:off x="436925" y="2327150"/>
            <a:ext cx="5300400" cy="373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a:t>
            </a:r>
            <a:r>
              <a:rPr lang="en-IN" sz="1800"/>
              <a:t>JSON a.k.a JavaScript Object Notation is an open standard file format, and data interchange format, that uses human-readable text to store and transmit data objects consisting of attribute–value pairs and array data types.</a:t>
            </a:r>
            <a:endParaRPr sz="1800"/>
          </a:p>
          <a:p>
            <a:pPr indent="0" lvl="0" marL="0" rtl="0" algn="l">
              <a:lnSpc>
                <a:spcPct val="100000"/>
              </a:lnSpc>
              <a:spcBef>
                <a:spcPts val="1000"/>
              </a:spcBef>
              <a:spcAft>
                <a:spcPts val="0"/>
              </a:spcAft>
              <a:buSzPts val="1100"/>
              <a:buNone/>
            </a:pPr>
            <a:r>
              <a:rPr lang="en-IN" sz="1800"/>
              <a:t>*  </a:t>
            </a:r>
            <a:r>
              <a:rPr lang="en-IN" sz="1800"/>
              <a:t>BSON is a computer data interchange format. The name "BSON" is based on the term JSON and stands for "Binary JSON". It is a binary form for representing simple or complex data structures including associative arrays, integer indexed arrays, and a suite of fundamental scalar types. BSON originated in 2009 at MongoDB.</a:t>
            </a:r>
            <a:endParaRPr sz="1800"/>
          </a:p>
        </p:txBody>
      </p:sp>
      <p:sp>
        <p:nvSpPr>
          <p:cNvPr id="173" name="Google Shape;173;ga8aa0623b4_3_7"/>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74" name="Google Shape;174;ga8aa0623b4_3_7"/>
          <p:cNvPicPr preferRelativeResize="0"/>
          <p:nvPr/>
        </p:nvPicPr>
        <p:blipFill rotWithShape="1">
          <a:blip r:embed="rId3">
            <a:alphaModFix/>
          </a:blip>
          <a:srcRect b="45286" l="52998" r="0" t="0"/>
          <a:stretch/>
        </p:blipFill>
        <p:spPr>
          <a:xfrm>
            <a:off x="7630700" y="1115025"/>
            <a:ext cx="3111024" cy="1639575"/>
          </a:xfrm>
          <a:prstGeom prst="rect">
            <a:avLst/>
          </a:prstGeom>
          <a:noFill/>
          <a:ln>
            <a:noFill/>
          </a:ln>
        </p:spPr>
      </p:pic>
      <p:pic>
        <p:nvPicPr>
          <p:cNvPr id="175" name="Google Shape;175;ga8aa0623b4_3_7"/>
          <p:cNvPicPr preferRelativeResize="0"/>
          <p:nvPr/>
        </p:nvPicPr>
        <p:blipFill rotWithShape="1">
          <a:blip r:embed="rId4">
            <a:alphaModFix/>
          </a:blip>
          <a:srcRect b="0" l="45166" r="0" t="0"/>
          <a:stretch/>
        </p:blipFill>
        <p:spPr>
          <a:xfrm>
            <a:off x="7630700" y="3572875"/>
            <a:ext cx="3111026" cy="287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a8aa0623b4_2_25"/>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CONVERSION</a:t>
            </a:r>
            <a:endParaRPr/>
          </a:p>
        </p:txBody>
      </p:sp>
      <p:sp>
        <p:nvSpPr>
          <p:cNvPr id="181" name="Google Shape;181;ga8aa0623b4_2_2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82" name="Google Shape;182;ga8aa0623b4_2_25"/>
          <p:cNvPicPr preferRelativeResize="0"/>
          <p:nvPr/>
        </p:nvPicPr>
        <p:blipFill>
          <a:blip r:embed="rId3">
            <a:alphaModFix amt="90000"/>
          </a:blip>
          <a:stretch>
            <a:fillRect/>
          </a:stretch>
        </p:blipFill>
        <p:spPr>
          <a:xfrm>
            <a:off x="2481238" y="2078125"/>
            <a:ext cx="7229524" cy="380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8aa0623b4_3_17"/>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MONGO STRUCTURE &amp; ARCHITECTURE</a:t>
            </a:r>
            <a:endParaRPr/>
          </a:p>
        </p:txBody>
      </p:sp>
      <p:sp>
        <p:nvSpPr>
          <p:cNvPr id="188" name="Google Shape;188;ga8aa0623b4_3_1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89" name="Google Shape;189;ga8aa0623b4_3_17"/>
          <p:cNvPicPr preferRelativeResize="0"/>
          <p:nvPr/>
        </p:nvPicPr>
        <p:blipFill>
          <a:blip r:embed="rId3">
            <a:alphaModFix amt="80000"/>
          </a:blip>
          <a:stretch>
            <a:fillRect/>
          </a:stretch>
        </p:blipFill>
        <p:spPr>
          <a:xfrm>
            <a:off x="1100775" y="2039725"/>
            <a:ext cx="4848275" cy="3929076"/>
          </a:xfrm>
          <a:prstGeom prst="rect">
            <a:avLst/>
          </a:prstGeom>
          <a:noFill/>
          <a:ln>
            <a:noFill/>
          </a:ln>
        </p:spPr>
      </p:pic>
      <p:pic>
        <p:nvPicPr>
          <p:cNvPr id="190" name="Google Shape;190;ga8aa0623b4_3_17"/>
          <p:cNvPicPr preferRelativeResize="0"/>
          <p:nvPr/>
        </p:nvPicPr>
        <p:blipFill>
          <a:blip r:embed="rId4">
            <a:alphaModFix amt="95000"/>
          </a:blip>
          <a:stretch>
            <a:fillRect/>
          </a:stretch>
        </p:blipFill>
        <p:spPr>
          <a:xfrm>
            <a:off x="6101450" y="2039725"/>
            <a:ext cx="5192401" cy="3929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a8aa0623b4_3_28"/>
          <p:cNvSpPr txBox="1"/>
          <p:nvPr>
            <p:ph type="title"/>
          </p:nvPr>
        </p:nvSpPr>
        <p:spPr>
          <a:xfrm>
            <a:off x="846351" y="9558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spcBef>
                <a:spcPts val="0"/>
              </a:spcBef>
              <a:spcAft>
                <a:spcPts val="0"/>
              </a:spcAft>
              <a:buClr>
                <a:srgbClr val="262626"/>
              </a:buClr>
              <a:buSzPts val="2800"/>
              <a:buFont typeface="Gill Sans"/>
              <a:buNone/>
            </a:pPr>
            <a:r>
              <a:rPr lang="en-IN" sz="2800"/>
              <a:t>WHAT IS _id?</a:t>
            </a:r>
            <a:endParaRPr/>
          </a:p>
        </p:txBody>
      </p:sp>
      <p:sp>
        <p:nvSpPr>
          <p:cNvPr id="196" name="Google Shape;196;ga8aa0623b4_3_28"/>
          <p:cNvSpPr txBox="1"/>
          <p:nvPr>
            <p:ph idx="1" type="body"/>
          </p:nvPr>
        </p:nvSpPr>
        <p:spPr>
          <a:xfrm>
            <a:off x="846350" y="2621625"/>
            <a:ext cx="4494900" cy="263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a:t>
            </a:r>
            <a:r>
              <a:rPr lang="en-IN" sz="1800"/>
              <a:t>Mandatory document field.</a:t>
            </a:r>
            <a:endParaRPr sz="1800"/>
          </a:p>
          <a:p>
            <a:pPr indent="0" lvl="0" marL="0" rtl="0" algn="l">
              <a:lnSpc>
                <a:spcPct val="100000"/>
              </a:lnSpc>
              <a:spcBef>
                <a:spcPts val="1000"/>
              </a:spcBef>
              <a:spcAft>
                <a:spcPts val="0"/>
              </a:spcAft>
              <a:buSzPts val="1100"/>
              <a:buNone/>
            </a:pPr>
            <a:r>
              <a:rPr lang="en-IN" sz="1800"/>
              <a:t>* </a:t>
            </a:r>
            <a:r>
              <a:rPr lang="en-IN" sz="1800"/>
              <a:t>Can be assigned manually.</a:t>
            </a:r>
            <a:endParaRPr sz="1800"/>
          </a:p>
          <a:p>
            <a:pPr indent="0" lvl="0" marL="0" rtl="0" algn="l">
              <a:lnSpc>
                <a:spcPct val="100000"/>
              </a:lnSpc>
              <a:spcBef>
                <a:spcPts val="1000"/>
              </a:spcBef>
              <a:spcAft>
                <a:spcPts val="0"/>
              </a:spcAft>
              <a:buSzPts val="1100"/>
              <a:buNone/>
            </a:pPr>
            <a:r>
              <a:rPr lang="en-IN" sz="1800"/>
              <a:t>* Will be created automatically if not assigned manually (recommended)</a:t>
            </a:r>
            <a:endParaRPr sz="1800"/>
          </a:p>
          <a:p>
            <a:pPr indent="0" lvl="0" marL="0" rtl="0" algn="l">
              <a:lnSpc>
                <a:spcPct val="100000"/>
              </a:lnSpc>
              <a:spcBef>
                <a:spcPts val="1000"/>
              </a:spcBef>
              <a:spcAft>
                <a:spcPts val="0"/>
              </a:spcAft>
              <a:buClr>
                <a:schemeClr val="dk1"/>
              </a:buClr>
              <a:buSzPts val="1100"/>
              <a:buFont typeface="Arial"/>
              <a:buNone/>
            </a:pPr>
            <a:r>
              <a:t/>
            </a:r>
            <a:endParaRPr sz="1800"/>
          </a:p>
          <a:p>
            <a:pPr indent="0" lvl="0" marL="0" rtl="0" algn="l">
              <a:lnSpc>
                <a:spcPct val="100000"/>
              </a:lnSpc>
              <a:spcBef>
                <a:spcPts val="1000"/>
              </a:spcBef>
              <a:spcAft>
                <a:spcPts val="0"/>
              </a:spcAft>
              <a:buSzPts val="1100"/>
              <a:buNone/>
            </a:pPr>
            <a:r>
              <a:t/>
            </a:r>
            <a:endParaRPr sz="1800"/>
          </a:p>
        </p:txBody>
      </p:sp>
      <p:sp>
        <p:nvSpPr>
          <p:cNvPr id="197" name="Google Shape;197;ga8aa0623b4_3_28"/>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98" name="Google Shape;198;ga8aa0623b4_3_28"/>
          <p:cNvPicPr preferRelativeResize="0"/>
          <p:nvPr/>
        </p:nvPicPr>
        <p:blipFill>
          <a:blip r:embed="rId3">
            <a:alphaModFix amt="80000"/>
          </a:blip>
          <a:stretch>
            <a:fillRect/>
          </a:stretch>
        </p:blipFill>
        <p:spPr>
          <a:xfrm>
            <a:off x="6193100" y="2960037"/>
            <a:ext cx="5908849" cy="189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8aa0623b4_2_55"/>
          <p:cNvSpPr txBox="1"/>
          <p:nvPr>
            <p:ph type="title"/>
          </p:nvPr>
        </p:nvSpPr>
        <p:spPr>
          <a:xfrm>
            <a:off x="2231111" y="283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SOME CRUD WITH MONGODB**</a:t>
            </a:r>
            <a:endParaRPr/>
          </a:p>
        </p:txBody>
      </p:sp>
      <p:sp>
        <p:nvSpPr>
          <p:cNvPr id="204" name="Google Shape;204;ga8aa0623b4_2_5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05" name="Google Shape;205;ga8aa0623b4_2_55"/>
          <p:cNvSpPr txBox="1"/>
          <p:nvPr>
            <p:ph idx="11" type="ftr"/>
          </p:nvPr>
        </p:nvSpPr>
        <p:spPr>
          <a:xfrm>
            <a:off x="7501500" y="4242650"/>
            <a:ext cx="24591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Please refer to attached pdf for details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8aa0623b4_3_43"/>
          <p:cNvSpPr txBox="1"/>
          <p:nvPr>
            <p:ph type="title"/>
          </p:nvPr>
        </p:nvSpPr>
        <p:spPr>
          <a:xfrm>
            <a:off x="2231136" y="964692"/>
            <a:ext cx="7729800" cy="1188600"/>
          </a:xfrm>
          <a:prstGeom prst="rect">
            <a:avLst/>
          </a:prstGeom>
        </p:spPr>
        <p:txBody>
          <a:bodyPr anchorCtr="0" anchor="ctr" bIns="182875" lIns="182875" spcFirstLastPara="1" rIns="182875" wrap="square" tIns="182875">
            <a:noAutofit/>
          </a:bodyPr>
          <a:lstStyle/>
          <a:p>
            <a:pPr indent="0" lvl="0" marL="0" rtl="0" algn="ctr">
              <a:spcBef>
                <a:spcPts val="0"/>
              </a:spcBef>
              <a:spcAft>
                <a:spcPts val="0"/>
              </a:spcAft>
              <a:buNone/>
            </a:pPr>
            <a:r>
              <a:rPr lang="en-IN"/>
              <a:t>UPDATE</a:t>
            </a:r>
            <a:endParaRPr/>
          </a:p>
        </p:txBody>
      </p:sp>
      <p:pic>
        <p:nvPicPr>
          <p:cNvPr id="212" name="Google Shape;212;ga8aa0623b4_3_43"/>
          <p:cNvPicPr preferRelativeResize="0"/>
          <p:nvPr/>
        </p:nvPicPr>
        <p:blipFill>
          <a:blip r:embed="rId3">
            <a:alphaModFix/>
          </a:blip>
          <a:stretch>
            <a:fillRect/>
          </a:stretch>
        </p:blipFill>
        <p:spPr>
          <a:xfrm>
            <a:off x="2705125" y="2623617"/>
            <a:ext cx="6781800" cy="36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8aa0623b4_3_51"/>
          <p:cNvSpPr txBox="1"/>
          <p:nvPr>
            <p:ph type="title"/>
          </p:nvPr>
        </p:nvSpPr>
        <p:spPr>
          <a:xfrm>
            <a:off x="2231136" y="964692"/>
            <a:ext cx="7729800" cy="1188600"/>
          </a:xfrm>
          <a:prstGeom prst="rect">
            <a:avLst/>
          </a:prstGeom>
        </p:spPr>
        <p:txBody>
          <a:bodyPr anchorCtr="0" anchor="ctr" bIns="182875" lIns="182875" spcFirstLastPara="1" rIns="182875" wrap="square" tIns="182875">
            <a:noAutofit/>
          </a:bodyPr>
          <a:lstStyle/>
          <a:p>
            <a:pPr indent="0" lvl="0" marL="0" rtl="0" algn="ctr">
              <a:spcBef>
                <a:spcPts val="0"/>
              </a:spcBef>
              <a:spcAft>
                <a:spcPts val="0"/>
              </a:spcAft>
              <a:buNone/>
            </a:pPr>
            <a:r>
              <a:rPr lang="en-IN"/>
              <a:t>SKIP &amp; LIMIT</a:t>
            </a:r>
            <a:endParaRPr/>
          </a:p>
        </p:txBody>
      </p:sp>
      <p:sp>
        <p:nvSpPr>
          <p:cNvPr id="219" name="Google Shape;219;ga8aa0623b4_3_51"/>
          <p:cNvSpPr txBox="1"/>
          <p:nvPr>
            <p:ph idx="1" type="body"/>
          </p:nvPr>
        </p:nvSpPr>
        <p:spPr>
          <a:xfrm>
            <a:off x="995525" y="2475875"/>
            <a:ext cx="5021700" cy="37041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t>The Limit() Method</a:t>
            </a:r>
            <a:endParaRPr/>
          </a:p>
          <a:p>
            <a:pPr indent="0" lvl="0" marL="0" rtl="0" algn="l">
              <a:spcBef>
                <a:spcPts val="1000"/>
              </a:spcBef>
              <a:spcAft>
                <a:spcPts val="0"/>
              </a:spcAft>
              <a:buClr>
                <a:schemeClr val="dk1"/>
              </a:buClr>
              <a:buSzPts val="1100"/>
              <a:buFont typeface="Arial"/>
              <a:buNone/>
            </a:pPr>
            <a:r>
              <a:rPr lang="en-IN"/>
              <a:t>To limit the records in MongoDB, you need to use limit() method. The method accepts one number type argument, which is the number of documents that you want to be displayed.</a:t>
            </a:r>
            <a:endParaRPr/>
          </a:p>
          <a:p>
            <a:pPr indent="0" lvl="0" marL="0" rtl="0" algn="l">
              <a:spcBef>
                <a:spcPts val="1000"/>
              </a:spcBef>
              <a:spcAft>
                <a:spcPts val="0"/>
              </a:spcAft>
              <a:buNone/>
            </a:pPr>
            <a:r>
              <a:rPr lang="en-IN"/>
              <a:t>The basic syntax of limit() method is as follows −</a:t>
            </a:r>
            <a:endParaRPr/>
          </a:p>
          <a:p>
            <a:pPr indent="0" lvl="0" marL="0" rtl="0" algn="l">
              <a:spcBef>
                <a:spcPts val="1000"/>
              </a:spcBef>
              <a:spcAft>
                <a:spcPts val="0"/>
              </a:spcAft>
              <a:buNone/>
            </a:pPr>
            <a:r>
              <a:rPr lang="en-IN"/>
              <a:t>&gt; db.COLLECTION_NAME.find().limit(NUMBER)</a:t>
            </a:r>
            <a:endParaRPr/>
          </a:p>
          <a:p>
            <a:pPr indent="0" lvl="0" marL="0" rtl="0" algn="l">
              <a:spcBef>
                <a:spcPts val="1000"/>
              </a:spcBef>
              <a:spcAft>
                <a:spcPts val="0"/>
              </a:spcAft>
              <a:buNone/>
            </a:pPr>
            <a:r>
              <a:rPr lang="en-IN"/>
              <a:t>&gt; db.mycol.find({},{"title":1,_id:0}).limit(2)</a:t>
            </a:r>
            <a:endParaRPr/>
          </a:p>
          <a:p>
            <a:pPr indent="0" lvl="0" marL="0" rtl="0" algn="l">
              <a:spcBef>
                <a:spcPts val="1000"/>
              </a:spcBef>
              <a:spcAft>
                <a:spcPts val="0"/>
              </a:spcAft>
              <a:buNone/>
            </a:pPr>
            <a:r>
              <a:rPr lang="en-IN" sz="1500"/>
              <a:t>If you don't specify the number argument in limit() method then it will display all documents from the collection.</a:t>
            </a:r>
            <a:endParaRPr sz="1500"/>
          </a:p>
        </p:txBody>
      </p:sp>
      <p:sp>
        <p:nvSpPr>
          <p:cNvPr id="220" name="Google Shape;220;ga8aa0623b4_3_51"/>
          <p:cNvSpPr txBox="1"/>
          <p:nvPr>
            <p:ph idx="1" type="body"/>
          </p:nvPr>
        </p:nvSpPr>
        <p:spPr>
          <a:xfrm>
            <a:off x="6495775" y="2475875"/>
            <a:ext cx="5021700" cy="37041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t>MongoDB Skip() Method</a:t>
            </a:r>
            <a:endParaRPr/>
          </a:p>
          <a:p>
            <a:pPr indent="0" lvl="0" marL="0" rtl="0" algn="l">
              <a:spcBef>
                <a:spcPts val="1000"/>
              </a:spcBef>
              <a:spcAft>
                <a:spcPts val="0"/>
              </a:spcAft>
              <a:buClr>
                <a:schemeClr val="dk1"/>
              </a:buClr>
              <a:buSzPts val="1100"/>
              <a:buFont typeface="Arial"/>
              <a:buNone/>
            </a:pPr>
            <a:r>
              <a:rPr lang="en-IN"/>
              <a:t>Apart from limit() method, there is one more method skip() which also accepts number type argument and is used to skip the number of documents.</a:t>
            </a:r>
            <a:endParaRPr/>
          </a:p>
          <a:p>
            <a:pPr indent="0" lvl="0" marL="0" rtl="0" algn="l">
              <a:spcBef>
                <a:spcPts val="1000"/>
              </a:spcBef>
              <a:spcAft>
                <a:spcPts val="0"/>
              </a:spcAft>
              <a:buClr>
                <a:schemeClr val="dk1"/>
              </a:buClr>
              <a:buSzPts val="1100"/>
              <a:buFont typeface="Arial"/>
              <a:buNone/>
            </a:pPr>
            <a:r>
              <a:rPr lang="en-IN"/>
              <a:t>The basic syntax of skip() method is as follows −</a:t>
            </a:r>
            <a:endParaRPr/>
          </a:p>
          <a:p>
            <a:pPr indent="0" lvl="0" marL="0" rtl="0" algn="l">
              <a:spcBef>
                <a:spcPts val="1000"/>
              </a:spcBef>
              <a:spcAft>
                <a:spcPts val="0"/>
              </a:spcAft>
              <a:buNone/>
            </a:pPr>
            <a:r>
              <a:rPr lang="en-IN"/>
              <a:t>&gt;db.COLLECTION_NAME.find().limit(NUMBER).skip(NUMBER)</a:t>
            </a:r>
            <a:endParaRPr/>
          </a:p>
          <a:p>
            <a:pPr indent="0" lvl="0" marL="0" rtl="0" algn="l">
              <a:spcBef>
                <a:spcPts val="1000"/>
              </a:spcBef>
              <a:spcAft>
                <a:spcPts val="0"/>
              </a:spcAft>
              <a:buClr>
                <a:schemeClr val="dk1"/>
              </a:buClr>
              <a:buSzPts val="1100"/>
              <a:buFont typeface="Arial"/>
              <a:buNone/>
            </a:pPr>
            <a:r>
              <a:rPr lang="en-IN"/>
              <a:t>&gt;db.mycol.find({},{"title":1,_id:0}).limit(1).skip(1)</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224" name="Shape 224"/>
        <p:cNvGrpSpPr/>
        <p:nvPr/>
      </p:nvGrpSpPr>
      <p:grpSpPr>
        <a:xfrm>
          <a:off x="0" y="0"/>
          <a:ext cx="0" cy="0"/>
          <a:chOff x="0" y="0"/>
          <a:chExt cx="0" cy="0"/>
        </a:xfrm>
      </p:grpSpPr>
      <p:sp>
        <p:nvSpPr>
          <p:cNvPr id="225" name="Google Shape;225;ga6a02e6ac1_0_23"/>
          <p:cNvSpPr txBox="1"/>
          <p:nvPr>
            <p:ph type="title"/>
          </p:nvPr>
        </p:nvSpPr>
        <p:spPr>
          <a:xfrm>
            <a:off x="1104450" y="2386750"/>
            <a:ext cx="99831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SHARDING</a:t>
            </a:r>
            <a:r>
              <a:rPr lang="en-IN"/>
              <a:t>, MASTER-SLAVE, BACKUP, ACID</a:t>
            </a:r>
            <a:endParaRPr/>
          </a:p>
        </p:txBody>
      </p:sp>
      <p:sp>
        <p:nvSpPr>
          <p:cNvPr id="226" name="Google Shape;226;ga6a02e6ac1_0_2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a8aa0623b4_2_62"/>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SHARDING</a:t>
            </a:r>
            <a:endParaRPr/>
          </a:p>
        </p:txBody>
      </p:sp>
      <p:sp>
        <p:nvSpPr>
          <p:cNvPr id="232" name="Google Shape;232;ga8aa0623b4_2_6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33" name="Google Shape;233;ga8aa0623b4_2_62"/>
          <p:cNvSpPr txBox="1"/>
          <p:nvPr>
            <p:ph idx="1" type="body"/>
          </p:nvPr>
        </p:nvSpPr>
        <p:spPr>
          <a:xfrm>
            <a:off x="655400" y="2099200"/>
            <a:ext cx="10961400" cy="4023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IN"/>
              <a:t>* Sharding is the process of storing data records across multiple machines and it is MongoDB's approach to meeting the demands of data growth. As the size of the data increases, a single machine may not be sufficient to store the data nor provide  an acceptable read and write throughput. Sharding solves the problem with horizontal scaling. With sharding, you add more  machines to support data growth and the demands of read and write operations.</a:t>
            </a:r>
            <a:endParaRPr/>
          </a:p>
          <a:p>
            <a:pPr indent="0" lvl="0" marL="0" rtl="0" algn="l">
              <a:spcBef>
                <a:spcPts val="1000"/>
              </a:spcBef>
              <a:spcAft>
                <a:spcPts val="0"/>
              </a:spcAft>
              <a:buNone/>
            </a:pPr>
            <a:r>
              <a:rPr lang="en-IN"/>
              <a:t>* Why Sharding?</a:t>
            </a:r>
            <a:endParaRPr/>
          </a:p>
          <a:p>
            <a:pPr indent="0" lvl="0" marL="457200" rtl="0" algn="l">
              <a:spcBef>
                <a:spcPts val="1000"/>
              </a:spcBef>
              <a:spcAft>
                <a:spcPts val="0"/>
              </a:spcAft>
              <a:buClr>
                <a:schemeClr val="dk1"/>
              </a:buClr>
              <a:buSzPts val="1100"/>
              <a:buFont typeface="Arial"/>
              <a:buNone/>
            </a:pPr>
            <a:r>
              <a:rPr lang="en-IN" sz="1600"/>
              <a:t>* In replication, all writes go to master node</a:t>
            </a:r>
            <a:endParaRPr sz="1600"/>
          </a:p>
          <a:p>
            <a:pPr indent="0" lvl="0" marL="457200" rtl="0" algn="l">
              <a:spcBef>
                <a:spcPts val="1000"/>
              </a:spcBef>
              <a:spcAft>
                <a:spcPts val="0"/>
              </a:spcAft>
              <a:buClr>
                <a:schemeClr val="dk1"/>
              </a:buClr>
              <a:buSzPts val="1100"/>
              <a:buFont typeface="Arial"/>
              <a:buNone/>
            </a:pPr>
            <a:r>
              <a:rPr lang="en-IN" sz="1600"/>
              <a:t>* Latency sensitive queries still go to master</a:t>
            </a:r>
            <a:endParaRPr sz="1600"/>
          </a:p>
          <a:p>
            <a:pPr indent="0" lvl="0" marL="457200" rtl="0" algn="l">
              <a:spcBef>
                <a:spcPts val="1000"/>
              </a:spcBef>
              <a:spcAft>
                <a:spcPts val="0"/>
              </a:spcAft>
              <a:buClr>
                <a:schemeClr val="dk1"/>
              </a:buClr>
              <a:buSzPts val="1100"/>
              <a:buFont typeface="Arial"/>
              <a:buNone/>
            </a:pPr>
            <a:r>
              <a:rPr lang="en-IN" sz="1600"/>
              <a:t>* Single replica set has limitation of 12 nodes</a:t>
            </a:r>
            <a:endParaRPr sz="1600"/>
          </a:p>
          <a:p>
            <a:pPr indent="0" lvl="0" marL="457200" rtl="0" algn="l">
              <a:spcBef>
                <a:spcPts val="1000"/>
              </a:spcBef>
              <a:spcAft>
                <a:spcPts val="0"/>
              </a:spcAft>
              <a:buClr>
                <a:schemeClr val="dk1"/>
              </a:buClr>
              <a:buSzPts val="1100"/>
              <a:buFont typeface="Arial"/>
              <a:buNone/>
            </a:pPr>
            <a:r>
              <a:rPr lang="en-IN" sz="1600"/>
              <a:t>* Memory can't be large enough when active dataset is big</a:t>
            </a:r>
            <a:endParaRPr sz="1600"/>
          </a:p>
          <a:p>
            <a:pPr indent="0" lvl="0" marL="457200" rtl="0" algn="l">
              <a:spcBef>
                <a:spcPts val="1000"/>
              </a:spcBef>
              <a:spcAft>
                <a:spcPts val="0"/>
              </a:spcAft>
              <a:buClr>
                <a:schemeClr val="dk1"/>
              </a:buClr>
              <a:buSzPts val="1100"/>
              <a:buFont typeface="Arial"/>
              <a:buNone/>
            </a:pPr>
            <a:r>
              <a:rPr lang="en-IN" sz="1600"/>
              <a:t>* Local disk is not big enough</a:t>
            </a:r>
            <a:endParaRPr sz="1600"/>
          </a:p>
          <a:p>
            <a:pPr indent="0" lvl="0" marL="457200" rtl="0" algn="l">
              <a:spcBef>
                <a:spcPts val="1000"/>
              </a:spcBef>
              <a:spcAft>
                <a:spcPts val="0"/>
              </a:spcAft>
              <a:buClr>
                <a:schemeClr val="dk1"/>
              </a:buClr>
              <a:buSzPts val="1100"/>
              <a:buFont typeface="Arial"/>
              <a:buNone/>
            </a:pPr>
            <a:r>
              <a:rPr lang="en-IN" sz="1600"/>
              <a:t>* Vertical scaling is too expensive</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a8aa0623b4_2_68"/>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MASTER-SLAVE</a:t>
            </a:r>
            <a:endParaRPr/>
          </a:p>
        </p:txBody>
      </p:sp>
      <p:sp>
        <p:nvSpPr>
          <p:cNvPr id="239" name="Google Shape;239;ga8aa0623b4_2_6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40" name="Google Shape;240;ga8aa0623b4_2_68"/>
          <p:cNvSpPr txBox="1"/>
          <p:nvPr>
            <p:ph idx="1" type="body"/>
          </p:nvPr>
        </p:nvSpPr>
        <p:spPr>
          <a:xfrm>
            <a:off x="1472400" y="2099200"/>
            <a:ext cx="9247200" cy="4023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IN"/>
              <a:t>One database server (the “master”) is in charge and can do anything.  A bunch of other database servers keep copies of all the data that’s been written to the master and can optionally be queried (these are the “slaves”).  Slaves cannot be written to directly, they are just copies of the master database.  Setting up a master and slaves allows you to scale reads nicely because you can just keep adding slaves to increase your read capacity.  Slaves also make great backup machines. If your master explodes, you’ll have a copy of your data safe and sound on the slave.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DATABASE &amp; ITS TYPES</a:t>
            </a:r>
            <a:endParaRPr/>
          </a:p>
        </p:txBody>
      </p:sp>
      <p:sp>
        <p:nvSpPr>
          <p:cNvPr id="116" name="Google Shape;116;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a8aa0623b4_3_70"/>
          <p:cNvSpPr txBox="1"/>
          <p:nvPr>
            <p:ph type="title"/>
          </p:nvPr>
        </p:nvSpPr>
        <p:spPr>
          <a:xfrm>
            <a:off x="846351" y="9558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spcBef>
                <a:spcPts val="0"/>
              </a:spcBef>
              <a:spcAft>
                <a:spcPts val="0"/>
              </a:spcAft>
              <a:buClr>
                <a:srgbClr val="262626"/>
              </a:buClr>
              <a:buSzPts val="2800"/>
              <a:buFont typeface="Gill Sans"/>
              <a:buNone/>
            </a:pPr>
            <a:r>
              <a:rPr lang="en-IN" sz="2800"/>
              <a:t>BACKUP IN MONGODB</a:t>
            </a:r>
            <a:endParaRPr sz="2800"/>
          </a:p>
        </p:txBody>
      </p:sp>
      <p:sp>
        <p:nvSpPr>
          <p:cNvPr id="246" name="Google Shape;246;ga8aa0623b4_3_70"/>
          <p:cNvSpPr txBox="1"/>
          <p:nvPr>
            <p:ph idx="1" type="body"/>
          </p:nvPr>
        </p:nvSpPr>
        <p:spPr>
          <a:xfrm>
            <a:off x="846350" y="2621625"/>
            <a:ext cx="4494900" cy="263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IN" sz="1800"/>
              <a:t>Dump MongoDB Data</a:t>
            </a:r>
            <a:endParaRPr sz="1800"/>
          </a:p>
          <a:p>
            <a:pPr indent="0" lvl="0" marL="0" rtl="0" algn="l">
              <a:lnSpc>
                <a:spcPct val="100000"/>
              </a:lnSpc>
              <a:spcBef>
                <a:spcPts val="1000"/>
              </a:spcBef>
              <a:spcAft>
                <a:spcPts val="0"/>
              </a:spcAft>
              <a:buSzPts val="1100"/>
              <a:buNone/>
            </a:pPr>
            <a:r>
              <a:rPr lang="en-IN" sz="1800"/>
              <a:t>To create backup of database in MongoDB, you should use mongodump command. This command will dump the entire data of your server into the dump directory. There are many options available by which you can limit the amount of data or create backup of your remote server.</a:t>
            </a:r>
            <a:endParaRPr sz="1800"/>
          </a:p>
        </p:txBody>
      </p:sp>
      <p:sp>
        <p:nvSpPr>
          <p:cNvPr id="247" name="Google Shape;247;ga8aa0623b4_3_7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48" name="Google Shape;248;ga8aa0623b4_3_70"/>
          <p:cNvPicPr preferRelativeResize="0"/>
          <p:nvPr/>
        </p:nvPicPr>
        <p:blipFill>
          <a:blip r:embed="rId3">
            <a:alphaModFix/>
          </a:blip>
          <a:stretch>
            <a:fillRect/>
          </a:stretch>
        </p:blipFill>
        <p:spPr>
          <a:xfrm>
            <a:off x="6221575" y="2150750"/>
            <a:ext cx="5886149" cy="281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a8aa0623b4_3_79"/>
          <p:cNvSpPr txBox="1"/>
          <p:nvPr>
            <p:ph type="title"/>
          </p:nvPr>
        </p:nvSpPr>
        <p:spPr>
          <a:xfrm>
            <a:off x="846351" y="9558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spcBef>
                <a:spcPts val="0"/>
              </a:spcBef>
              <a:spcAft>
                <a:spcPts val="0"/>
              </a:spcAft>
              <a:buClr>
                <a:srgbClr val="262626"/>
              </a:buClr>
              <a:buSzPts val="2800"/>
              <a:buFont typeface="Gill Sans"/>
              <a:buNone/>
            </a:pPr>
            <a:r>
              <a:rPr lang="en-IN" sz="2800"/>
              <a:t>BACKUP IN MONGODB</a:t>
            </a:r>
            <a:endParaRPr sz="2800"/>
          </a:p>
        </p:txBody>
      </p:sp>
      <p:sp>
        <p:nvSpPr>
          <p:cNvPr id="254" name="Google Shape;254;ga8aa0623b4_3_79"/>
          <p:cNvSpPr txBox="1"/>
          <p:nvPr>
            <p:ph idx="1" type="body"/>
          </p:nvPr>
        </p:nvSpPr>
        <p:spPr>
          <a:xfrm>
            <a:off x="846350" y="2621625"/>
            <a:ext cx="4494900" cy="263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Restore data</a:t>
            </a:r>
            <a:endParaRPr sz="1800"/>
          </a:p>
          <a:p>
            <a:pPr indent="0" lvl="0" marL="0" rtl="0" algn="l">
              <a:lnSpc>
                <a:spcPct val="100000"/>
              </a:lnSpc>
              <a:spcBef>
                <a:spcPts val="1000"/>
              </a:spcBef>
              <a:spcAft>
                <a:spcPts val="0"/>
              </a:spcAft>
              <a:buSzPts val="1100"/>
              <a:buNone/>
            </a:pPr>
            <a:r>
              <a:rPr lang="en-IN" sz="1800"/>
              <a:t>To restore backup data </a:t>
            </a:r>
            <a:r>
              <a:rPr lang="en-IN" sz="1800"/>
              <a:t>MongoDB</a:t>
            </a:r>
            <a:r>
              <a:rPr lang="en-IN" sz="1800"/>
              <a:t> mongorestore command is used. This command restores all of the data from the backup directory.</a:t>
            </a:r>
            <a:endParaRPr sz="1800"/>
          </a:p>
        </p:txBody>
      </p:sp>
      <p:sp>
        <p:nvSpPr>
          <p:cNvPr id="255" name="Google Shape;255;ga8aa0623b4_3_79"/>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56" name="Google Shape;256;ga8aa0623b4_3_79"/>
          <p:cNvPicPr preferRelativeResize="0"/>
          <p:nvPr/>
        </p:nvPicPr>
        <p:blipFill>
          <a:blip r:embed="rId3">
            <a:alphaModFix/>
          </a:blip>
          <a:stretch>
            <a:fillRect/>
          </a:stretch>
        </p:blipFill>
        <p:spPr>
          <a:xfrm>
            <a:off x="6257548" y="3033713"/>
            <a:ext cx="5667375" cy="79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a8aa0623b4_3_89"/>
          <p:cNvSpPr txBox="1"/>
          <p:nvPr>
            <p:ph type="title"/>
          </p:nvPr>
        </p:nvSpPr>
        <p:spPr>
          <a:xfrm>
            <a:off x="846351" y="9558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spcBef>
                <a:spcPts val="0"/>
              </a:spcBef>
              <a:spcAft>
                <a:spcPts val="0"/>
              </a:spcAft>
              <a:buClr>
                <a:srgbClr val="262626"/>
              </a:buClr>
              <a:buSzPts val="2800"/>
              <a:buFont typeface="Gill Sans"/>
              <a:buNone/>
            </a:pPr>
            <a:r>
              <a:rPr lang="en-IN" sz="2800"/>
              <a:t>ACID PROPERTIES</a:t>
            </a:r>
            <a:endParaRPr sz="2800"/>
          </a:p>
        </p:txBody>
      </p:sp>
      <p:sp>
        <p:nvSpPr>
          <p:cNvPr id="262" name="Google Shape;262;ga8aa0623b4_3_89"/>
          <p:cNvSpPr txBox="1"/>
          <p:nvPr>
            <p:ph idx="1" type="body"/>
          </p:nvPr>
        </p:nvSpPr>
        <p:spPr>
          <a:xfrm>
            <a:off x="846350" y="2226075"/>
            <a:ext cx="4494900" cy="387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Properties:</a:t>
            </a:r>
            <a:endParaRPr sz="1800"/>
          </a:p>
          <a:p>
            <a:pPr indent="0" lvl="0" marL="0" rtl="0" algn="l">
              <a:lnSpc>
                <a:spcPct val="100000"/>
              </a:lnSpc>
              <a:spcBef>
                <a:spcPts val="1000"/>
              </a:spcBef>
              <a:spcAft>
                <a:spcPts val="0"/>
              </a:spcAft>
              <a:buSzPts val="1100"/>
              <a:buNone/>
            </a:pPr>
            <a:r>
              <a:rPr lang="en-IN" sz="1800"/>
              <a:t>1.  </a:t>
            </a:r>
            <a:r>
              <a:rPr lang="en-IN" sz="1800"/>
              <a:t>When all operations in a transaction are successful, the session is committed and all changes made using that session is persisted in the database.</a:t>
            </a:r>
            <a:endParaRPr sz="1800"/>
          </a:p>
          <a:p>
            <a:pPr indent="0" lvl="0" marL="0" rtl="0" algn="l">
              <a:lnSpc>
                <a:spcPct val="100000"/>
              </a:lnSpc>
              <a:spcBef>
                <a:spcPts val="1000"/>
              </a:spcBef>
              <a:spcAft>
                <a:spcPts val="0"/>
              </a:spcAft>
              <a:buSzPts val="1100"/>
              <a:buNone/>
            </a:pPr>
            <a:r>
              <a:rPr lang="en-IN" sz="1800"/>
              <a:t>2. When an operation using the transaction session fails, the transaction session is aborted and no intermediate changes are persisted in the database.</a:t>
            </a:r>
            <a:endParaRPr sz="1800"/>
          </a:p>
          <a:p>
            <a:pPr indent="0" lvl="0" marL="0" rtl="0" algn="l">
              <a:lnSpc>
                <a:spcPct val="100000"/>
              </a:lnSpc>
              <a:spcBef>
                <a:spcPts val="1000"/>
              </a:spcBef>
              <a:spcAft>
                <a:spcPts val="0"/>
              </a:spcAft>
              <a:buSzPts val="1100"/>
              <a:buNone/>
            </a:pPr>
            <a:r>
              <a:rPr lang="en-IN" sz="1800"/>
              <a:t>3. Until a transaction session is committed no write operations in the transactions are visible outside the session.</a:t>
            </a:r>
            <a:endParaRPr sz="1800"/>
          </a:p>
          <a:p>
            <a:pPr indent="0" lvl="0" marL="0" rtl="0" algn="l">
              <a:lnSpc>
                <a:spcPct val="100000"/>
              </a:lnSpc>
              <a:spcBef>
                <a:spcPts val="1000"/>
              </a:spcBef>
              <a:spcAft>
                <a:spcPts val="0"/>
              </a:spcAft>
              <a:buSzPts val="1100"/>
              <a:buNone/>
            </a:pPr>
            <a:r>
              <a:t/>
            </a:r>
            <a:endParaRPr sz="1800"/>
          </a:p>
          <a:p>
            <a:pPr indent="0" lvl="0" marL="0" rtl="0" algn="l">
              <a:lnSpc>
                <a:spcPct val="100000"/>
              </a:lnSpc>
              <a:spcBef>
                <a:spcPts val="1000"/>
              </a:spcBef>
              <a:spcAft>
                <a:spcPts val="0"/>
              </a:spcAft>
              <a:buSzPts val="1100"/>
              <a:buNone/>
            </a:pPr>
            <a:r>
              <a:t/>
            </a:r>
            <a:endParaRPr sz="1800"/>
          </a:p>
          <a:p>
            <a:pPr indent="0" lvl="0" marL="0" rtl="0" algn="l">
              <a:lnSpc>
                <a:spcPct val="100000"/>
              </a:lnSpc>
              <a:spcBef>
                <a:spcPts val="1000"/>
              </a:spcBef>
              <a:spcAft>
                <a:spcPts val="0"/>
              </a:spcAft>
              <a:buSzPts val="1100"/>
              <a:buNone/>
            </a:pPr>
            <a:r>
              <a:t/>
            </a:r>
            <a:endParaRPr sz="1800"/>
          </a:p>
        </p:txBody>
      </p:sp>
      <p:sp>
        <p:nvSpPr>
          <p:cNvPr id="263" name="Google Shape;263;ga8aa0623b4_3_89"/>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64" name="Google Shape;264;ga8aa0623b4_3_89"/>
          <p:cNvPicPr preferRelativeResize="0"/>
          <p:nvPr/>
        </p:nvPicPr>
        <p:blipFill>
          <a:blip r:embed="rId3">
            <a:alphaModFix/>
          </a:blip>
          <a:stretch>
            <a:fillRect/>
          </a:stretch>
        </p:blipFill>
        <p:spPr>
          <a:xfrm>
            <a:off x="6274675" y="386700"/>
            <a:ext cx="5703550" cy="584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DATABASE &amp; ITS TYPES</a:t>
            </a:r>
            <a:endParaRPr/>
          </a:p>
        </p:txBody>
      </p:sp>
      <p:sp>
        <p:nvSpPr>
          <p:cNvPr id="122" name="Google Shape;122;p3"/>
          <p:cNvSpPr txBox="1"/>
          <p:nvPr>
            <p:ph idx="1" type="body"/>
          </p:nvPr>
        </p:nvSpPr>
        <p:spPr>
          <a:xfrm>
            <a:off x="808525" y="2704402"/>
            <a:ext cx="4494900" cy="2662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a database is an organized collection of structured information, or data, typically stored electronically in a computer system. A database is usually controlled by a database management system (DBMS). Together, the data and the DBMS, along with the applications that are associated with them, are referred to as a database system, often shortened to just database.</a:t>
            </a:r>
            <a:endParaRPr sz="1800"/>
          </a:p>
        </p:txBody>
      </p:sp>
      <p:sp>
        <p:nvSpPr>
          <p:cNvPr id="123" name="Google Shape;123;p3"/>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24" name="Google Shape;124;p3">
            <a:hlinkClick r:id="rId3"/>
          </p:cNvPr>
          <p:cNvPicPr preferRelativeResize="0"/>
          <p:nvPr/>
        </p:nvPicPr>
        <p:blipFill rotWithShape="1">
          <a:blip r:embed="rId4">
            <a:alphaModFix/>
          </a:blip>
          <a:srcRect b="0" l="0" r="0" t="28171"/>
          <a:stretch/>
        </p:blipFill>
        <p:spPr>
          <a:xfrm>
            <a:off x="6246400" y="2472888"/>
            <a:ext cx="5856850" cy="191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28" name="Shape 128"/>
        <p:cNvGrpSpPr/>
        <p:nvPr/>
      </p:nvGrpSpPr>
      <p:grpSpPr>
        <a:xfrm>
          <a:off x="0" y="0"/>
          <a:ext cx="0" cy="0"/>
          <a:chOff x="0" y="0"/>
          <a:chExt cx="0" cy="0"/>
        </a:xfrm>
      </p:grpSpPr>
      <p:sp>
        <p:nvSpPr>
          <p:cNvPr id="129" name="Google Shape;129;ga8aa0623b4_2_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SQL VS NOSQL</a:t>
            </a:r>
            <a:endParaRPr/>
          </a:p>
        </p:txBody>
      </p:sp>
      <p:sp>
        <p:nvSpPr>
          <p:cNvPr id="130" name="Google Shape;130;ga8aa0623b4_2_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8aa0623b4_2_10"/>
          <p:cNvSpPr txBox="1"/>
          <p:nvPr>
            <p:ph type="title"/>
          </p:nvPr>
        </p:nvSpPr>
        <p:spPr>
          <a:xfrm>
            <a:off x="808526" y="59327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SQL VS NOSQL</a:t>
            </a:r>
            <a:endParaRPr/>
          </a:p>
        </p:txBody>
      </p:sp>
      <p:sp>
        <p:nvSpPr>
          <p:cNvPr id="136" name="Google Shape;136;ga8aa0623b4_2_10"/>
          <p:cNvSpPr txBox="1"/>
          <p:nvPr>
            <p:ph idx="1" type="body"/>
          </p:nvPr>
        </p:nvSpPr>
        <p:spPr>
          <a:xfrm>
            <a:off x="443875" y="1908075"/>
            <a:ext cx="5224200" cy="4253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b="1" lang="en-IN" sz="1800">
                <a:solidFill>
                  <a:srgbClr val="FFFFFF"/>
                </a:solidFill>
              </a:rPr>
              <a:t>* </a:t>
            </a:r>
            <a:r>
              <a:rPr b="1" lang="en-IN" sz="1800">
                <a:solidFill>
                  <a:srgbClr val="FF9900"/>
                </a:solidFill>
              </a:rPr>
              <a:t>SQL </a:t>
            </a:r>
            <a:r>
              <a:rPr lang="en-IN" sz="1800"/>
              <a:t>databases are relational, </a:t>
            </a:r>
            <a:r>
              <a:rPr b="1" lang="en-IN" sz="1800">
                <a:solidFill>
                  <a:srgbClr val="FF9900"/>
                </a:solidFill>
              </a:rPr>
              <a:t>NoSQL</a:t>
            </a:r>
            <a:r>
              <a:rPr b="1" lang="en-IN" sz="1800">
                <a:solidFill>
                  <a:srgbClr val="FFFF00"/>
                </a:solidFill>
              </a:rPr>
              <a:t> </a:t>
            </a:r>
            <a:r>
              <a:rPr lang="en-IN" sz="1800"/>
              <a:t>are non-relational.</a:t>
            </a:r>
            <a:endParaRPr sz="1800"/>
          </a:p>
          <a:p>
            <a:pPr indent="0" lvl="0" marL="0" rtl="0" algn="l">
              <a:lnSpc>
                <a:spcPct val="100000"/>
              </a:lnSpc>
              <a:spcBef>
                <a:spcPts val="1000"/>
              </a:spcBef>
              <a:spcAft>
                <a:spcPts val="0"/>
              </a:spcAft>
              <a:buNone/>
            </a:pPr>
            <a:r>
              <a:rPr b="1" lang="en-IN" sz="1800">
                <a:solidFill>
                  <a:schemeClr val="lt1"/>
                </a:solidFill>
              </a:rPr>
              <a:t>* </a:t>
            </a:r>
            <a:r>
              <a:rPr b="1" lang="en-IN" sz="1800">
                <a:solidFill>
                  <a:srgbClr val="FF9900"/>
                </a:solidFill>
              </a:rPr>
              <a:t>SQL</a:t>
            </a:r>
            <a:r>
              <a:rPr b="1" lang="en-IN" sz="1800">
                <a:solidFill>
                  <a:srgbClr val="FFFF00"/>
                </a:solidFill>
              </a:rPr>
              <a:t> </a:t>
            </a:r>
            <a:r>
              <a:rPr lang="en-IN" sz="1800"/>
              <a:t>databases use structured query language and have a predefined schema. </a:t>
            </a:r>
            <a:r>
              <a:rPr b="1" lang="en-IN" sz="1800">
                <a:solidFill>
                  <a:srgbClr val="FF9900"/>
                </a:solidFill>
              </a:rPr>
              <a:t>NoSQL</a:t>
            </a:r>
            <a:r>
              <a:rPr lang="en-IN" sz="1800"/>
              <a:t> databases have dynamic schemas for unstructured data.</a:t>
            </a:r>
            <a:endParaRPr sz="1800"/>
          </a:p>
          <a:p>
            <a:pPr indent="0" lvl="0" marL="0" rtl="0" algn="l">
              <a:lnSpc>
                <a:spcPct val="100000"/>
              </a:lnSpc>
              <a:spcBef>
                <a:spcPts val="1000"/>
              </a:spcBef>
              <a:spcAft>
                <a:spcPts val="0"/>
              </a:spcAft>
              <a:buNone/>
            </a:pPr>
            <a:r>
              <a:rPr b="1" lang="en-IN" sz="1800">
                <a:solidFill>
                  <a:schemeClr val="lt1"/>
                </a:solidFill>
              </a:rPr>
              <a:t>* </a:t>
            </a:r>
            <a:r>
              <a:rPr b="1" lang="en-IN" sz="1800">
                <a:solidFill>
                  <a:srgbClr val="FF9900"/>
                </a:solidFill>
              </a:rPr>
              <a:t>SQL</a:t>
            </a:r>
            <a:r>
              <a:rPr b="1" lang="en-IN" sz="1800">
                <a:solidFill>
                  <a:srgbClr val="FFFF00"/>
                </a:solidFill>
              </a:rPr>
              <a:t> </a:t>
            </a:r>
            <a:r>
              <a:rPr lang="en-IN" sz="1800"/>
              <a:t>databases are vertically scalable, </a:t>
            </a:r>
            <a:r>
              <a:rPr b="1" lang="en-IN" sz="1800">
                <a:solidFill>
                  <a:srgbClr val="FF9900"/>
                </a:solidFill>
              </a:rPr>
              <a:t>NoSQL</a:t>
            </a:r>
            <a:r>
              <a:rPr lang="en-IN" sz="1800"/>
              <a:t> databases are horizontally scalable.</a:t>
            </a:r>
            <a:endParaRPr sz="1800"/>
          </a:p>
          <a:p>
            <a:pPr indent="0" lvl="0" marL="0" rtl="0" algn="l">
              <a:lnSpc>
                <a:spcPct val="100000"/>
              </a:lnSpc>
              <a:spcBef>
                <a:spcPts val="1000"/>
              </a:spcBef>
              <a:spcAft>
                <a:spcPts val="0"/>
              </a:spcAft>
              <a:buNone/>
            </a:pPr>
            <a:r>
              <a:rPr b="1" lang="en-IN" sz="1800">
                <a:solidFill>
                  <a:schemeClr val="lt1"/>
                </a:solidFill>
              </a:rPr>
              <a:t>* </a:t>
            </a:r>
            <a:r>
              <a:rPr b="1" lang="en-IN" sz="1800">
                <a:solidFill>
                  <a:srgbClr val="FF9900"/>
                </a:solidFill>
              </a:rPr>
              <a:t>SQL</a:t>
            </a:r>
            <a:r>
              <a:rPr b="1" lang="en-IN" sz="1800">
                <a:solidFill>
                  <a:srgbClr val="FFFF00"/>
                </a:solidFill>
              </a:rPr>
              <a:t> </a:t>
            </a:r>
            <a:r>
              <a:rPr lang="en-IN" sz="1800"/>
              <a:t>databases are table based, while </a:t>
            </a:r>
            <a:r>
              <a:rPr b="1" lang="en-IN" sz="1800">
                <a:solidFill>
                  <a:srgbClr val="FF9900"/>
                </a:solidFill>
              </a:rPr>
              <a:t>NoSQL</a:t>
            </a:r>
            <a:r>
              <a:rPr lang="en-IN" sz="1800"/>
              <a:t> databases are document, key-value, graph or wide-column stores.</a:t>
            </a:r>
            <a:endParaRPr sz="1800"/>
          </a:p>
          <a:p>
            <a:pPr indent="0" lvl="0" marL="0" rtl="0" algn="l">
              <a:lnSpc>
                <a:spcPct val="100000"/>
              </a:lnSpc>
              <a:spcBef>
                <a:spcPts val="1000"/>
              </a:spcBef>
              <a:spcAft>
                <a:spcPts val="0"/>
              </a:spcAft>
              <a:buNone/>
            </a:pPr>
            <a:r>
              <a:rPr b="1" lang="en-IN" sz="1800">
                <a:solidFill>
                  <a:schemeClr val="lt1"/>
                </a:solidFill>
              </a:rPr>
              <a:t>* </a:t>
            </a:r>
            <a:r>
              <a:rPr b="1" lang="en-IN" sz="1800">
                <a:solidFill>
                  <a:srgbClr val="FF9900"/>
                </a:solidFill>
              </a:rPr>
              <a:t>SQL</a:t>
            </a:r>
            <a:r>
              <a:rPr b="1" lang="en-IN" sz="1800">
                <a:solidFill>
                  <a:srgbClr val="FFFF00"/>
                </a:solidFill>
              </a:rPr>
              <a:t> </a:t>
            </a:r>
            <a:r>
              <a:rPr lang="en-IN" sz="1800"/>
              <a:t>databases are better for multi-row transactions, </a:t>
            </a:r>
            <a:r>
              <a:rPr b="1" lang="en-IN" sz="1800">
                <a:solidFill>
                  <a:srgbClr val="FF9900"/>
                </a:solidFill>
              </a:rPr>
              <a:t>NoSQL</a:t>
            </a:r>
            <a:r>
              <a:rPr lang="en-IN" sz="1800"/>
              <a:t> are better for unstructured data like documents or JSON.</a:t>
            </a:r>
            <a:endParaRPr sz="1800"/>
          </a:p>
          <a:p>
            <a:pPr indent="0" lvl="0" marL="0" rtl="0" algn="l">
              <a:lnSpc>
                <a:spcPct val="100000"/>
              </a:lnSpc>
              <a:spcBef>
                <a:spcPts val="1000"/>
              </a:spcBef>
              <a:spcAft>
                <a:spcPts val="0"/>
              </a:spcAft>
              <a:buNone/>
            </a:pPr>
            <a:r>
              <a:t/>
            </a:r>
            <a:endParaRPr sz="1800"/>
          </a:p>
        </p:txBody>
      </p:sp>
      <p:sp>
        <p:nvSpPr>
          <p:cNvPr id="137" name="Google Shape;137;ga8aa0623b4_2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8" name="Google Shape;138;ga8aa0623b4_2_10">
            <a:hlinkClick r:id="rId3"/>
          </p:cNvPr>
          <p:cNvPicPr preferRelativeResize="0"/>
          <p:nvPr/>
        </p:nvPicPr>
        <p:blipFill rotWithShape="1">
          <a:blip r:embed="rId4">
            <a:alphaModFix/>
          </a:blip>
          <a:srcRect b="0" l="485" r="475" t="0"/>
          <a:stretch/>
        </p:blipFill>
        <p:spPr>
          <a:xfrm>
            <a:off x="6240575" y="1946350"/>
            <a:ext cx="5853651" cy="320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42" name="Shape 142"/>
        <p:cNvGrpSpPr/>
        <p:nvPr/>
      </p:nvGrpSpPr>
      <p:grpSpPr>
        <a:xfrm>
          <a:off x="0" y="0"/>
          <a:ext cx="0" cy="0"/>
          <a:chOff x="0" y="0"/>
          <a:chExt cx="0" cy="0"/>
        </a:xfrm>
      </p:grpSpPr>
      <p:sp>
        <p:nvSpPr>
          <p:cNvPr id="143" name="Google Shape;143;ga561df5dd9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MORE ON NOSQL</a:t>
            </a:r>
            <a:endParaRPr/>
          </a:p>
        </p:txBody>
      </p:sp>
      <p:sp>
        <p:nvSpPr>
          <p:cNvPr id="144" name="Google Shape;144;ga561df5dd9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a6a02e6ac1_0_10"/>
          <p:cNvSpPr txBox="1"/>
          <p:nvPr>
            <p:ph type="title"/>
          </p:nvPr>
        </p:nvSpPr>
        <p:spPr>
          <a:xfrm>
            <a:off x="846351" y="5284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MORE ON NOSQL</a:t>
            </a:r>
            <a:endParaRPr/>
          </a:p>
        </p:txBody>
      </p:sp>
      <p:sp>
        <p:nvSpPr>
          <p:cNvPr id="150" name="Google Shape;150;ga6a02e6ac1_0_10"/>
          <p:cNvSpPr txBox="1"/>
          <p:nvPr>
            <p:ph idx="1" type="body"/>
          </p:nvPr>
        </p:nvSpPr>
        <p:spPr>
          <a:xfrm>
            <a:off x="341900" y="1738250"/>
            <a:ext cx="5503800" cy="431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a:t>
            </a:r>
            <a:r>
              <a:rPr lang="en-IN" sz="1800"/>
              <a:t>NoSQL databases (aka "not only SQL") are non tabular, and store data differently than relational tables. NoSQL databases come in a variety of types based on their data model. They provide flexible schemas and scale easily with large amounts of data and high user loads.</a:t>
            </a:r>
            <a:endParaRPr sz="1800"/>
          </a:p>
          <a:p>
            <a:pPr indent="0" lvl="0" marL="0" rtl="0" algn="l">
              <a:lnSpc>
                <a:spcPct val="100000"/>
              </a:lnSpc>
              <a:spcBef>
                <a:spcPts val="1000"/>
              </a:spcBef>
              <a:spcAft>
                <a:spcPts val="0"/>
              </a:spcAft>
              <a:buClr>
                <a:schemeClr val="dk1"/>
              </a:buClr>
              <a:buSzPts val="1100"/>
              <a:buFont typeface="Arial"/>
              <a:buNone/>
            </a:pPr>
            <a:r>
              <a:rPr lang="en-IN" sz="1800"/>
              <a:t>* NoSQL data models allow related data to be nested within a single data structure.</a:t>
            </a:r>
            <a:endParaRPr sz="1800"/>
          </a:p>
          <a:p>
            <a:pPr indent="0" lvl="0" marL="0" rtl="0" algn="l">
              <a:lnSpc>
                <a:spcPct val="100000"/>
              </a:lnSpc>
              <a:spcBef>
                <a:spcPts val="1000"/>
              </a:spcBef>
              <a:spcAft>
                <a:spcPts val="0"/>
              </a:spcAft>
              <a:buSzPts val="1100"/>
              <a:buNone/>
            </a:pPr>
            <a:r>
              <a:rPr lang="en-IN" sz="1800"/>
              <a:t>* NoSQL databases emerged in the late 2000s as the cost of storage dramatically decreased.</a:t>
            </a:r>
            <a:r>
              <a:rPr lang="en-IN" sz="1800"/>
              <a:t> Gone were the days of needing to create a complex, difficult-to-manage data model simply for the purposes of reducing data duplication. Developers (rather than storage) were becoming the primary cost of software development, so NoSQL databases optimized for developer productivity.</a:t>
            </a:r>
            <a:endParaRPr sz="1800"/>
          </a:p>
        </p:txBody>
      </p:sp>
      <p:sp>
        <p:nvSpPr>
          <p:cNvPr id="151" name="Google Shape;151;ga6a02e6ac1_0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2" name="Google Shape;152;ga6a02e6ac1_0_10">
            <a:hlinkClick r:id="rId3"/>
          </p:cNvPr>
          <p:cNvPicPr preferRelativeResize="0"/>
          <p:nvPr/>
        </p:nvPicPr>
        <p:blipFill>
          <a:blip r:embed="rId4">
            <a:alphaModFix/>
          </a:blip>
          <a:stretch>
            <a:fillRect/>
          </a:stretch>
        </p:blipFill>
        <p:spPr>
          <a:xfrm>
            <a:off x="6213525" y="1946350"/>
            <a:ext cx="5889826" cy="355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56" name="Shape 156"/>
        <p:cNvGrpSpPr/>
        <p:nvPr/>
      </p:nvGrpSpPr>
      <p:grpSpPr>
        <a:xfrm>
          <a:off x="0" y="0"/>
          <a:ext cx="0" cy="0"/>
          <a:chOff x="0" y="0"/>
          <a:chExt cx="0" cy="0"/>
        </a:xfrm>
      </p:grpSpPr>
      <p:sp>
        <p:nvSpPr>
          <p:cNvPr id="157" name="Google Shape;157;ga561df5dd9_0_7"/>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MONGODB BASICS</a:t>
            </a:r>
            <a:endParaRPr/>
          </a:p>
        </p:txBody>
      </p:sp>
      <p:sp>
        <p:nvSpPr>
          <p:cNvPr id="158" name="Google Shape;158;ga561df5dd9_0_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a8aa0623b4_2_90"/>
          <p:cNvSpPr txBox="1"/>
          <p:nvPr>
            <p:ph type="title"/>
          </p:nvPr>
        </p:nvSpPr>
        <p:spPr>
          <a:xfrm>
            <a:off x="846351" y="10603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WHAT IS MONGODB?</a:t>
            </a:r>
            <a:endParaRPr/>
          </a:p>
        </p:txBody>
      </p:sp>
      <p:sp>
        <p:nvSpPr>
          <p:cNvPr id="164" name="Google Shape;164;ga8aa0623b4_2_90"/>
          <p:cNvSpPr txBox="1"/>
          <p:nvPr>
            <p:ph idx="1" type="body"/>
          </p:nvPr>
        </p:nvSpPr>
        <p:spPr>
          <a:xfrm>
            <a:off x="846350" y="2816500"/>
            <a:ext cx="4494900" cy="260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a:t>
            </a:r>
            <a:r>
              <a:rPr lang="en-IN" sz="1800"/>
              <a:t>MongoDB is a cross-platform document-oriented database program.</a:t>
            </a:r>
            <a:endParaRPr sz="1800"/>
          </a:p>
          <a:p>
            <a:pPr indent="0" lvl="0" marL="0" rtl="0" algn="l">
              <a:lnSpc>
                <a:spcPct val="100000"/>
              </a:lnSpc>
              <a:spcBef>
                <a:spcPts val="1000"/>
              </a:spcBef>
              <a:spcAft>
                <a:spcPts val="0"/>
              </a:spcAft>
              <a:buSzPts val="1100"/>
              <a:buNone/>
            </a:pPr>
            <a:r>
              <a:rPr lang="en-IN" sz="1800"/>
              <a:t>* Classified as a NoSQL database program, MongoDB uses JSON-like documents with optional schemas.</a:t>
            </a:r>
            <a:endParaRPr sz="1800"/>
          </a:p>
        </p:txBody>
      </p:sp>
      <p:sp>
        <p:nvSpPr>
          <p:cNvPr id="165" name="Google Shape;165;ga8aa0623b4_2_9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66" name="Google Shape;166;ga8aa0623b4_2_90"/>
          <p:cNvPicPr preferRelativeResize="0"/>
          <p:nvPr/>
        </p:nvPicPr>
        <p:blipFill>
          <a:blip r:embed="rId3">
            <a:alphaModFix/>
          </a:blip>
          <a:stretch>
            <a:fillRect/>
          </a:stretch>
        </p:blipFill>
        <p:spPr>
          <a:xfrm>
            <a:off x="6244200" y="2816502"/>
            <a:ext cx="5643001" cy="225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