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72" r:id="rId7"/>
    <p:sldId id="273" r:id="rId8"/>
    <p:sldId id="260" r:id="rId9"/>
    <p:sldId id="261" r:id="rId10"/>
    <p:sldId id="262" r:id="rId11"/>
    <p:sldId id="274" r:id="rId12"/>
    <p:sldId id="263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4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722b4c2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a4722b4c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16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4722b4c2b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a4722b4c2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722b4c2b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4722b4c2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722b4c2b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4722b4c2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570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4722b4c2b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a4722b4c2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9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722b4c2b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a4722b4c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675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808523" y="6236208"/>
            <a:ext cx="510372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dk1"/>
          </a:solidFill>
          <a:ln w="31750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avascripttutorial.net/javascript-d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WEBMONK (COURSE DAY - 4)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2695200" y="5118847"/>
            <a:ext cx="6801600" cy="117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dirty="0"/>
              <a:t>Topics covered:</a:t>
            </a:r>
            <a:endParaRPr sz="15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* Web Storage * Events, * DOM manipulation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77C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DOM MANIPULATION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254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2231136" y="4725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58" name="Google Shape;158;p2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pic>
        <p:nvPicPr>
          <p:cNvPr id="3074" name="Picture 2" descr="DOM HTML tree">
            <a:extLst>
              <a:ext uri="{FF2B5EF4-FFF2-40B4-BE49-F238E27FC236}">
                <a16:creationId xmlns:a16="http://schemas.microsoft.com/office/drawing/2014/main" id="{133777BB-ABED-49C5-9571-2AA8D037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24" y="2155839"/>
            <a:ext cx="6079751" cy="33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E81BA3-509B-4985-9A08-4BF259C98629}"/>
              </a:ext>
            </a:extLst>
          </p:cNvPr>
          <p:cNvSpPr txBox="1"/>
          <p:nvPr/>
        </p:nvSpPr>
        <p:spPr>
          <a:xfrm>
            <a:off x="2231136" y="5978086"/>
            <a:ext cx="4922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** </a:t>
            </a:r>
            <a:r>
              <a:rPr lang="en-IN" dirty="0">
                <a:hlinkClick r:id="rId4"/>
              </a:rPr>
              <a:t>https://www.javascripttutorial.net/javascript-dom/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77C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WEB STORAGE</a:t>
            </a:r>
            <a:endParaRPr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2231125" y="2638052"/>
            <a:ext cx="7729800" cy="31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web storage objects localStorage and sessionStorage allow to store key/value in the browser.</a:t>
            </a:r>
          </a:p>
          <a:p>
            <a:pPr marL="685800" lvl="1" indent="-228600"/>
            <a:r>
              <a:rPr lang="en-US" dirty="0"/>
              <a:t>Both key and value must be strings.</a:t>
            </a:r>
          </a:p>
          <a:p>
            <a:pPr marL="685800" lvl="1" indent="-228600"/>
            <a:r>
              <a:rPr lang="en-US" dirty="0"/>
              <a:t>The limit is 5mb+, depends on the browser.</a:t>
            </a:r>
          </a:p>
          <a:p>
            <a:pPr marL="685800" lvl="1" indent="-228600"/>
            <a:r>
              <a:rPr lang="en-US" dirty="0"/>
              <a:t>They do not expire.</a:t>
            </a:r>
          </a:p>
          <a:p>
            <a:pPr marL="685800" lvl="1" indent="-228600"/>
            <a:r>
              <a:rPr lang="en-US" dirty="0"/>
              <a:t>The data is bound to the origin (domain/port/protocol).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LOCALSTORAGE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main features of localStorage are:</a:t>
            </a:r>
          </a:p>
          <a:p>
            <a:pPr marL="228600" lvl="4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shared between all tabs and windows from the same </a:t>
            </a: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origin.</a:t>
            </a:r>
          </a:p>
          <a:p>
            <a:pPr marL="228600" lvl="4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800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data does not expire. It remains after the browser restart and even OS reboot.</a:t>
            </a:r>
          </a:p>
          <a:p>
            <a:pPr lvl="4">
              <a:spcBef>
                <a:spcPts val="1000"/>
              </a:spcBef>
              <a:buClr>
                <a:schemeClr val="accent2"/>
              </a:buClr>
              <a:buSzPts val="1800"/>
            </a:pPr>
            <a:endParaRPr lang="en-US" sz="1800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lvl="4">
              <a:spcBef>
                <a:spcPts val="1000"/>
              </a:spcBef>
              <a:buClr>
                <a:schemeClr val="accent2"/>
              </a:buClr>
              <a:buSzPts val="1800"/>
            </a:pP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I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setItem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i="0" dirty="0">
              <a:solidFill>
                <a:srgbClr val="262626"/>
              </a:solidFill>
              <a:effectLst/>
              <a:latin typeface="Gill Sans"/>
              <a:sym typeface="Gill Sans"/>
            </a:endParaRPr>
          </a:p>
          <a:p>
            <a:pPr lvl="4">
              <a:spcBef>
                <a:spcPts val="1000"/>
              </a:spcBef>
              <a:buClr>
                <a:schemeClr val="accent2"/>
              </a:buClr>
              <a:buSzPts val="1800"/>
            </a:pP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localStorage</a:t>
            </a:r>
            <a:r>
              <a:rPr lang="en-IN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1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SESSIONSTORAGE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231136" y="2868706"/>
            <a:ext cx="7729800" cy="3324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Properties and methods are the same, but it’s much more limited: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The sessionStorage exists only within the current browser tab.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The data survives page refresh, but not closing/opening the tab.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IN" dirty="0" err="1">
                <a:solidFill>
                  <a:srgbClr val="333333"/>
                </a:solidFill>
                <a:latin typeface="Consolas" panose="020B0609020204030204" pitchFamily="49" charset="0"/>
              </a:rPr>
              <a:t>sessionStorage.setItem</a:t>
            </a:r>
            <a:r>
              <a:rPr lang="en-IN" dirty="0">
                <a:solidFill>
                  <a:srgbClr val="333333"/>
                </a:solidFill>
                <a:latin typeface="Consolas" panose="020B0609020204030204" pitchFamily="49" charset="0"/>
              </a:rPr>
              <a:t>('test', 1);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sessionStorage</a:t>
            </a:r>
            <a:r>
              <a:rPr lang="en-US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getItem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after refresh: 1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825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SESSIONSTORAGE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2231063" y="2153292"/>
            <a:ext cx="7729801" cy="4039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API:</a:t>
            </a:r>
          </a:p>
          <a:p>
            <a:pPr marL="228600" lvl="8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setItem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(key, value) – store key/value pair.</a:t>
            </a:r>
          </a:p>
          <a:p>
            <a:pPr marL="228600" lvl="3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getItem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(key) – get the value by key.</a:t>
            </a:r>
          </a:p>
          <a:p>
            <a:pPr marL="228600" lvl="3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removeItem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(key) – remove the key with its value.</a:t>
            </a:r>
          </a:p>
          <a:p>
            <a:pPr marL="228600" lvl="3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clear() – delete everything.</a:t>
            </a:r>
          </a:p>
          <a:p>
            <a:pPr marL="228600" lvl="3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key(index) – get the key number index. **</a:t>
            </a:r>
          </a:p>
          <a:p>
            <a:pPr marL="228600" lvl="3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length – the number of stored items.</a:t>
            </a:r>
          </a:p>
          <a:p>
            <a:pPr marL="228600" lvl="3" indent="-228600">
              <a:spcBef>
                <a:spcPts val="1000"/>
              </a:spcBef>
              <a:buClr>
                <a:schemeClr val="accent2"/>
              </a:buClr>
              <a:buSzPts val="1800"/>
              <a:buChar char="•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Use </a:t>
            </a:r>
            <a:r>
              <a:rPr lang="en-US" sz="1800" dirty="0" err="1">
                <a:latin typeface="Gill Sans"/>
                <a:ea typeface="Gill Sans"/>
                <a:cs typeface="Gill Sans"/>
                <a:sym typeface="Gill Sans"/>
              </a:rPr>
              <a:t>Object.keys</a:t>
            </a: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 to get all keys.</a:t>
            </a:r>
          </a:p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</a:pPr>
            <a:r>
              <a:rPr lang="en-US" sz="1800" dirty="0">
                <a:latin typeface="Gill Sans"/>
                <a:ea typeface="Gill Sans"/>
                <a:cs typeface="Gill Sans"/>
                <a:sym typeface="Gill Sans"/>
              </a:rPr>
              <a:t>** 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The key() method of the Storage interface, when passed a number n, returns the name of the nth key in a given Storage object. The order of keys is user-agent defined, so you should not rely on it.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38399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977C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dirty="0"/>
              <a:t>EVENTS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2231100" y="2779058"/>
            <a:ext cx="7729800" cy="243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0" i="0" dirty="0">
                <a:solidFill>
                  <a:srgbClr val="414141"/>
                </a:solidFill>
                <a:effectLst/>
                <a:latin typeface="Gill Sans" panose="020B0604020202020204" charset="0"/>
              </a:rPr>
              <a:t>An event is something that happens when user interact with the web page, such as when he clicked a link or button, entered text into an input box or </a:t>
            </a:r>
            <a:r>
              <a:rPr lang="en-US" b="0" i="0" dirty="0" err="1">
                <a:solidFill>
                  <a:srgbClr val="414141"/>
                </a:solidFill>
                <a:effectLst/>
                <a:latin typeface="Gill Sans" panose="020B0604020202020204" charset="0"/>
              </a:rPr>
              <a:t>textarea</a:t>
            </a:r>
            <a:r>
              <a:rPr lang="en-US" b="0" i="0" dirty="0">
                <a:solidFill>
                  <a:srgbClr val="414141"/>
                </a:solidFill>
                <a:effectLst/>
                <a:latin typeface="Gill Sans" panose="020B0604020202020204" charset="0"/>
              </a:rPr>
              <a:t>, made selection in a select box, pressed key on the keyboard, moved the mouse pointer, submits a form, etc. In some cases, the Browser itself can trigger the events, such as the page load and unload events.</a:t>
            </a:r>
            <a:endParaRPr sz="1350" b="1" dirty="0">
              <a:solidFill>
                <a:srgbClr val="0000CD"/>
              </a:solidFill>
              <a:latin typeface="Gill Sans" panose="020B0604020202020204" charset="0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lt1"/>
          </a:solidFill>
          <a:ln w="31750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dirty="0"/>
              <a:t>MAJOR TYPES OF EVENTS</a:t>
            </a:r>
            <a:endParaRPr dirty="0"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86150" y="2153412"/>
            <a:ext cx="4924368" cy="392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fontAlgn="base"/>
            <a:r>
              <a:rPr lang="en-IN" sz="1600" b="1" dirty="0">
                <a:latin typeface="Gill Sans" panose="020B0604020202020204" charset="0"/>
              </a:rPr>
              <a:t>m</a:t>
            </a:r>
            <a:r>
              <a:rPr lang="en-IN" sz="1600" b="1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ouse </a:t>
            </a:r>
            <a:r>
              <a:rPr lang="en-IN" sz="1600" b="1" dirty="0">
                <a:latin typeface="Gill Sans" panose="020B0604020202020204" charset="0"/>
              </a:rPr>
              <a:t>e</a:t>
            </a:r>
            <a:r>
              <a:rPr lang="en-IN" sz="1600" b="1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vents: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Click Event (onclick)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Contextmenu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oncontextmenu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Mouseover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onmouseover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Mouseout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onmouseout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  <a:endParaRPr lang="en-IN" sz="1400" dirty="0">
              <a:latin typeface="Gill Sans" panose="020B0604020202020204" charset="0"/>
            </a:endParaRPr>
          </a:p>
          <a:p>
            <a:pPr fontAlgn="base"/>
            <a:r>
              <a:rPr lang="en-IN" sz="1600" b="1" dirty="0">
                <a:latin typeface="Gill Sans" panose="020B0604020202020204" charset="0"/>
              </a:rPr>
              <a:t>k</a:t>
            </a:r>
            <a:r>
              <a:rPr lang="en-IN" sz="1600" b="1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eyboard Events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Keydown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onkeydown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Keyup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onkeyup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Keypress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onkeypress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  <a:br>
              <a:rPr lang="en-IN" sz="1600" dirty="0">
                <a:latin typeface="Gill Sans" panose="020B0604020202020204" charset="0"/>
              </a:rPr>
            </a:br>
            <a:endParaRPr lang="en-IN" sz="1400" i="0" dirty="0">
              <a:solidFill>
                <a:srgbClr val="262626"/>
              </a:solidFill>
              <a:effectLst/>
              <a:latin typeface="Gill Sans" panose="020B0604020202020204" charset="0"/>
            </a:endParaRPr>
          </a:p>
          <a:p>
            <a:pPr lvl="1" fontAlgn="base"/>
            <a:endParaRPr lang="en-IN" sz="1400" i="0" dirty="0">
              <a:solidFill>
                <a:srgbClr val="262626"/>
              </a:solidFill>
              <a:effectLst/>
              <a:latin typeface="Gill Sans" panose="020B0604020202020204" charset="0"/>
            </a:endParaRPr>
          </a:p>
          <a:p>
            <a:pPr lvl="1" fontAlgn="base"/>
            <a:endParaRPr lang="en-IN" sz="1400" dirty="0">
              <a:latin typeface="Gill Sans" panose="020B0604020202020204" charset="0"/>
            </a:endParaRPr>
          </a:p>
        </p:txBody>
      </p:sp>
      <p:sp>
        <p:nvSpPr>
          <p:cNvPr id="151" name="Google Shape;151;p2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TechBairn &amp; opendevs</a:t>
            </a:r>
            <a:endParaRPr/>
          </a:p>
        </p:txBody>
      </p:sp>
      <p:sp>
        <p:nvSpPr>
          <p:cNvPr id="5" name="Google Shape;150;p22">
            <a:extLst>
              <a:ext uri="{FF2B5EF4-FFF2-40B4-BE49-F238E27FC236}">
                <a16:creationId xmlns:a16="http://schemas.microsoft.com/office/drawing/2014/main" id="{71AED257-5A96-4EC5-8E35-80841040278B}"/>
              </a:ext>
            </a:extLst>
          </p:cNvPr>
          <p:cNvSpPr txBox="1">
            <a:spLocks/>
          </p:cNvSpPr>
          <p:nvPr/>
        </p:nvSpPr>
        <p:spPr>
          <a:xfrm>
            <a:off x="5501586" y="2231891"/>
            <a:ext cx="4924368" cy="392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fontAlgn="base"/>
            <a:r>
              <a:rPr lang="en-IN" sz="1600" b="1" dirty="0">
                <a:latin typeface="Gill Sans" panose="020B0604020202020204" charset="0"/>
              </a:rPr>
              <a:t>form Events</a:t>
            </a:r>
          </a:p>
          <a:p>
            <a:pPr lvl="1" fontAlgn="base"/>
            <a:r>
              <a:rPr lang="en-IN" dirty="0">
                <a:latin typeface="Gill Sans" panose="020B0604020202020204" charset="0"/>
              </a:rPr>
              <a:t>the Focus Event (</a:t>
            </a:r>
            <a:r>
              <a:rPr lang="en-IN" dirty="0" err="1">
                <a:latin typeface="Gill Sans" panose="020B0604020202020204" charset="0"/>
              </a:rPr>
              <a:t>onfocus</a:t>
            </a:r>
            <a:r>
              <a:rPr lang="en-IN" dirty="0"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dirty="0">
                <a:latin typeface="Gill Sans" panose="020B0604020202020204" charset="0"/>
              </a:rPr>
              <a:t>the Blur Event (</a:t>
            </a:r>
            <a:r>
              <a:rPr lang="en-IN" dirty="0" err="1">
                <a:latin typeface="Gill Sans" panose="020B0604020202020204" charset="0"/>
              </a:rPr>
              <a:t>onblur</a:t>
            </a:r>
            <a:r>
              <a:rPr lang="en-IN" dirty="0"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dirty="0">
                <a:latin typeface="Gill Sans" panose="020B0604020202020204" charset="0"/>
              </a:rPr>
              <a:t>the Change Event (</a:t>
            </a:r>
            <a:r>
              <a:rPr lang="en-IN" dirty="0" err="1">
                <a:latin typeface="Gill Sans" panose="020B0604020202020204" charset="0"/>
              </a:rPr>
              <a:t>onchange</a:t>
            </a:r>
            <a:r>
              <a:rPr lang="en-IN" dirty="0"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the Submit Event (</a:t>
            </a:r>
            <a:r>
              <a:rPr lang="en-IN" sz="1400" dirty="0" err="1">
                <a:latin typeface="Gill Sans" panose="020B0604020202020204" charset="0"/>
              </a:rPr>
              <a:t>onsubmit</a:t>
            </a:r>
            <a:r>
              <a:rPr lang="en-IN" sz="1400" dirty="0">
                <a:latin typeface="Gill Sans" panose="020B0604020202020204" charset="0"/>
              </a:rPr>
              <a:t>)</a:t>
            </a:r>
          </a:p>
          <a:p>
            <a:r>
              <a:rPr lang="en-IN" sz="1600" b="1" dirty="0">
                <a:latin typeface="Gill Sans" panose="020B0604020202020204" charset="0"/>
              </a:rPr>
              <a:t>d</a:t>
            </a:r>
            <a:r>
              <a:rPr lang="en-IN" sz="1600" b="1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ocument/Window Events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Load Event (onload)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Unload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onunload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</a:p>
          <a:p>
            <a:pPr lvl="1" fontAlgn="base"/>
            <a:r>
              <a:rPr lang="en-IN" sz="1400" dirty="0">
                <a:latin typeface="Gill Sans" panose="020B0604020202020204" charset="0"/>
              </a:rPr>
              <a:t>t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he Resize Event (</a:t>
            </a:r>
            <a:r>
              <a:rPr lang="en-IN" sz="1400" i="0" dirty="0" err="1">
                <a:solidFill>
                  <a:srgbClr val="262626"/>
                </a:solidFill>
                <a:effectLst/>
                <a:latin typeface="Gill Sans" panose="020B0604020202020204" charset="0"/>
              </a:rPr>
              <a:t>onresize</a:t>
            </a:r>
            <a:r>
              <a:rPr lang="en-IN" sz="1400" i="0" dirty="0">
                <a:solidFill>
                  <a:srgbClr val="262626"/>
                </a:solidFill>
                <a:effectLst/>
                <a:latin typeface="Gill Sans" panose="020B0604020202020204" charset="0"/>
              </a:rPr>
              <a:t>)</a:t>
            </a:r>
            <a:br>
              <a:rPr lang="en-IN" sz="1600" dirty="0">
                <a:latin typeface="Gill Sans" panose="020B0604020202020204" charset="0"/>
              </a:rPr>
            </a:br>
            <a:br>
              <a:rPr lang="en-IN" sz="1400" dirty="0">
                <a:latin typeface="Gill Sans" panose="020B0604020202020204" charset="0"/>
              </a:rPr>
            </a:br>
            <a:endParaRPr lang="en-IN" sz="1200" dirty="0">
              <a:latin typeface="Gill Sans" panose="020B0604020202020204" charset="0"/>
            </a:endParaRPr>
          </a:p>
          <a:p>
            <a:pPr lvl="1" fontAlgn="base"/>
            <a:endParaRPr lang="en-IN" sz="1400" dirty="0">
              <a:latin typeface="Gill Sans" panose="020B0604020202020204" charset="0"/>
            </a:endParaRPr>
          </a:p>
          <a:p>
            <a:pPr lvl="1" fontAlgn="base"/>
            <a:endParaRPr lang="en-IN" sz="14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538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</vt:lpstr>
      <vt:lpstr>Calibri</vt:lpstr>
      <vt:lpstr>Consolas</vt:lpstr>
      <vt:lpstr>Parcel</vt:lpstr>
      <vt:lpstr>Parcel</vt:lpstr>
      <vt:lpstr>WEBMONK (COURSE DAY - 4)</vt:lpstr>
      <vt:lpstr>WEB STORAGE</vt:lpstr>
      <vt:lpstr>INTRODUCTION</vt:lpstr>
      <vt:lpstr>LOCALSTORAGE</vt:lpstr>
      <vt:lpstr>SESSIONSTORAGE</vt:lpstr>
      <vt:lpstr>SESSIONSTORAGE</vt:lpstr>
      <vt:lpstr>EVENTS</vt:lpstr>
      <vt:lpstr>INTRODUCTION</vt:lpstr>
      <vt:lpstr>MAJOR TYPES OF EVENTS</vt:lpstr>
      <vt:lpstr>DOM MANIPULATION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WEBMONK (COURSE DAY - 4)</dc:title>
  <cp:lastModifiedBy>Alok Raj</cp:lastModifiedBy>
  <cp:revision>13</cp:revision>
  <dcterms:modified xsi:type="dcterms:W3CDTF">2020-10-23T08:59:50Z</dcterms:modified>
</cp:coreProperties>
</file>