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embeddedFontLst>
    <p:embeddedFont>
      <p:font typeface="Quattrocento Sans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0" roundtripDataSignature="AMtx7mgy6l6U72sexn2GHn+FhYZUWsyE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54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57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56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3cb7633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a3cb7633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cb7633d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a3cb7633d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3cb7633d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a3cb7633d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6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4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5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7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57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5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4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5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4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WEBMONK (DAY - 1) 💻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194" y="4352543"/>
            <a:ext cx="6801612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Topics covered: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* Dev Environment Setup</a:t>
            </a:r>
            <a:br>
              <a:rPr lang="en-US"/>
            </a:br>
            <a:r>
              <a:rPr lang="en-US"/>
              <a:t>* HTML (Basics, Document Structure, Anatomy of tags, Mostly used tags, Special Characters)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* Semantic HTML (HTML5 Guidelines, new additions, small HTML Blog project)</a:t>
            </a:r>
            <a:endParaRPr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SEMANTIC HTML</a:t>
            </a:r>
            <a:endParaRPr/>
          </a:p>
        </p:txBody>
      </p:sp>
      <p:sp>
        <p:nvSpPr>
          <p:cNvPr id="177" name="Google Shape;177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WHAT SEMANTIC ELEMENTS MEANS?</a:t>
            </a:r>
            <a:endParaRPr/>
          </a:p>
        </p:txBody>
      </p:sp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2231136" y="2638044"/>
            <a:ext cx="7729728" cy="237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Introduced in HTML5.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These describes 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meaning of element to both the browser and the developer.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are block level element.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helps in accessibility features.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Ex: &lt;article&gt;, &lt;aside&gt;, &lt;footer&gt;, &lt;header&gt;, &lt;main&gt;, &lt;nav&gt;, &lt;section&gt;</a:t>
            </a:r>
            <a:endParaRPr/>
          </a:p>
        </p:txBody>
      </p:sp>
      <p:sp>
        <p:nvSpPr>
          <p:cNvPr id="184" name="Google Shape;184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WEBMONK (DAY - 2) 💻</a:t>
            </a:r>
            <a:endParaRPr/>
          </a:p>
        </p:txBody>
      </p:sp>
      <p:sp>
        <p:nvSpPr>
          <p:cNvPr id="190" name="Google Shape;190;p12"/>
          <p:cNvSpPr txBox="1"/>
          <p:nvPr>
            <p:ph idx="1" type="subTitle"/>
          </p:nvPr>
        </p:nvSpPr>
        <p:spPr>
          <a:xfrm>
            <a:off x="2695194" y="4295163"/>
            <a:ext cx="6801612" cy="1996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US" sz="1050"/>
              <a:t>Topics covered: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* CSS Intro, anatomy &amp; usage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* Power Struggle,  Attributes &amp; Selectors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* CSS Inheritance, </a:t>
            </a:r>
            <a:r>
              <a:rPr b="0" i="0" lang="en-US" sz="1400">
                <a:solidFill>
                  <a:srgbClr val="FFFFFF"/>
                </a:solidFill>
              </a:rPr>
              <a:t>Last Rule, Specificity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* Unit Introduction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* Box Model</a:t>
            </a:r>
            <a:br>
              <a:rPr b="0" i="0" lang="en-US" sz="1400">
                <a:solidFill>
                  <a:srgbClr val="FFFFFF"/>
                </a:solidFill>
              </a:rPr>
            </a:br>
            <a:r>
              <a:rPr b="0" i="0" lang="en-US" sz="1400">
                <a:solidFill>
                  <a:srgbClr val="FFFFFF"/>
                </a:solidFill>
              </a:rPr>
              <a:t>* Media Queries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91" name="Google Shape;191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CSS INTRO, ANATOMY &amp; USAGE</a:t>
            </a:r>
            <a:endParaRPr/>
          </a:p>
        </p:txBody>
      </p:sp>
      <p:sp>
        <p:nvSpPr>
          <p:cNvPr id="197" name="Google Shape;197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INTRODUCTION TO CSS</a:t>
            </a:r>
            <a:endParaRPr/>
          </a:p>
        </p:txBody>
      </p:sp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2231136" y="2638043"/>
            <a:ext cx="7729728" cy="352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stands for Cascading Style Sheets.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was first proposed by Håkon Wium Lie on October 10, 1994. At the time, Lie was working with Tim Berners-Lee at CERN.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Initial version released in 1996.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Managed by W3C.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Latest version: CSS3.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describes how HTML elements are to be displayed on screen, paper, or in other media.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HTML – Structure, CSS – Layout &amp; Look.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saying: </a:t>
            </a:r>
            <a:r>
              <a:rPr b="1" lang="en-US"/>
              <a:t>Everyone’s CSS is different.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809664" y="1754193"/>
            <a:ext cx="3044950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ANATOMY OF CSS</a:t>
            </a:r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536895" y="3773438"/>
            <a:ext cx="35904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CSS properties and values are enclosed inside the braces`{ }` .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Property and value together are known as declaration.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can define as many declarations we want inside a single selector.</a:t>
            </a:r>
            <a:endParaRPr/>
          </a:p>
        </p:txBody>
      </p:sp>
      <p:sp>
        <p:nvSpPr>
          <p:cNvPr id="211" name="Google Shape;21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8445" y="3381985"/>
            <a:ext cx="6478429" cy="330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445" y="96934"/>
            <a:ext cx="6478429" cy="3189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2158308" y="1086761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USAGE OF CSS</a:t>
            </a:r>
            <a:endParaRPr/>
          </a:p>
        </p:txBody>
      </p:sp>
      <p:sp>
        <p:nvSpPr>
          <p:cNvPr id="219" name="Google Shape;219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4978166" y="3429000"/>
            <a:ext cx="2235668" cy="1571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Inline CSS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Internal CSS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External CSS</a:t>
            </a:r>
            <a:endParaRPr/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POWER STRUGGLE, ATTRIBUTE &amp; SELECTORS</a:t>
            </a:r>
            <a:endParaRPr/>
          </a:p>
        </p:txBody>
      </p:sp>
      <p:sp>
        <p:nvSpPr>
          <p:cNvPr id="226" name="Google Shape;226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POWER STRUGGLE</a:t>
            </a:r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2231136" y="2638044"/>
            <a:ext cx="7729728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3 ways of using CSS: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Inline CSS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Internal CSS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External CSS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inline CSS is given precedence over Internal CSS.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internal CSS is given precedence over External CSS.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but as a convention we’ll mostly write CSS in External Stylesheet for better </a:t>
            </a:r>
            <a:r>
              <a:rPr lang="en-US"/>
              <a:t>readability</a:t>
            </a:r>
            <a:r>
              <a:rPr lang="en-US"/>
              <a:t> and code sharing.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809664" y="866104"/>
            <a:ext cx="3044950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CSS SELECTORS</a:t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391238" y="2870682"/>
            <a:ext cx="3590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element, class &amp; id Selectors </a:t>
            </a:r>
            <a:endParaRPr/>
          </a:p>
        </p:txBody>
      </p:sp>
      <p:sp>
        <p:nvSpPr>
          <p:cNvPr id="240" name="Google Shape;240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241" name="Google Shape;2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75" y="94534"/>
            <a:ext cx="5448992" cy="287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2775" y="3240014"/>
            <a:ext cx="5448992" cy="307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727" y="3503551"/>
            <a:ext cx="4832354" cy="24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DEV ENVIRONMENT SETUP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809664" y="866104"/>
            <a:ext cx="3390102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COMBINING CSS SELECTORS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391238" y="2870682"/>
            <a:ext cx="3590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element, class &amp; id Selectors </a:t>
            </a:r>
            <a:endParaRPr/>
          </a:p>
        </p:txBody>
      </p:sp>
      <p:sp>
        <p:nvSpPr>
          <p:cNvPr id="250" name="Google Shape;250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251" name="Google Shape;2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0047" y="146387"/>
            <a:ext cx="3516878" cy="2451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095" y="146387"/>
            <a:ext cx="3590488" cy="2451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238" y="3616800"/>
            <a:ext cx="3808528" cy="244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5256" y="2829802"/>
            <a:ext cx="7091669" cy="356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CSS INHERITANCE, LAST RULE,  SPECIFICITY</a:t>
            </a:r>
            <a:endParaRPr/>
          </a:p>
        </p:txBody>
      </p:sp>
      <p:sp>
        <p:nvSpPr>
          <p:cNvPr id="260" name="Google Shape;260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CSS INHERITANCE</a:t>
            </a:r>
            <a:endParaRPr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2231136" y="2638044"/>
            <a:ext cx="7729728" cy="237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inheritance controls what happens when no value is specified for a property on an element. These describes the meaning of element to both the browser and the developer.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properties can be categorized in two types: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-US"/>
              <a:t>Inherited properties:</a:t>
            </a:r>
            <a:r>
              <a:rPr lang="en-US"/>
              <a:t> which by default are set to the computed value of the parent element.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-US"/>
              <a:t>Non-Inherited properties: </a:t>
            </a:r>
            <a:r>
              <a:rPr lang="en-US"/>
              <a:t>which by default are set to initial value of the property.</a:t>
            </a:r>
            <a:endParaRPr/>
          </a:p>
        </p:txBody>
      </p:sp>
      <p:sp>
        <p:nvSpPr>
          <p:cNvPr id="267" name="Google Shape;267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LAST RULE</a:t>
            </a:r>
            <a:endParaRPr/>
          </a:p>
        </p:txBody>
      </p:sp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is processed by browser from top to bottom.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a CSS property is applied to a selector twice or more times in a document, the last one is chosen as the applicable one.</a:t>
            </a:r>
            <a:endParaRPr/>
          </a:p>
        </p:txBody>
      </p:sp>
      <p:sp>
        <p:nvSpPr>
          <p:cNvPr id="274" name="Google Shape;274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SPECIFICITY</a:t>
            </a:r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CSS property applied to a element using ID selector has precedence over property applied using Class selector.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CSS property applied to a element using Class selector has precedence over property applied using element name (tag name).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specificity works in combination with Last Rule.</a:t>
            </a:r>
            <a:endParaRPr/>
          </a:p>
        </p:txBody>
      </p:sp>
      <p:sp>
        <p:nvSpPr>
          <p:cNvPr id="281" name="Google Shape;281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UNIT INTRODUCTION</a:t>
            </a:r>
            <a:endParaRPr/>
          </a:p>
        </p:txBody>
      </p:sp>
      <p:sp>
        <p:nvSpPr>
          <p:cNvPr id="287" name="Google Shape;287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PIXELS, PERCENTAGE, EM, REM</a:t>
            </a:r>
            <a:endParaRPr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2231136" y="2638044"/>
            <a:ext cx="7729728" cy="237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Char char="•"/>
            </a:pPr>
            <a:r>
              <a:rPr lang="en-US" sz="1665"/>
              <a:t>Pixel – Absolute unit of measurement. Broadly speaking, one pixel represents one dot on the screen.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sz="1665"/>
              <a:t>Percentage – Relative unit of measurement compared to outer block level element.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sz="1665"/>
              <a:t>Em – Relative unit of measurement compared to immediate parent element. 1em = 16px, which is also default browser font size.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sz="1665"/>
              <a:t>Rem – Relative unit of measurement compared to root. 1rem = 16px, which is also default browser font size.</a:t>
            </a:r>
            <a:endParaRPr/>
          </a:p>
        </p:txBody>
      </p:sp>
      <p:sp>
        <p:nvSpPr>
          <p:cNvPr id="294" name="Google Shape;294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BOX MODEL</a:t>
            </a:r>
            <a:endParaRPr/>
          </a:p>
        </p:txBody>
      </p:sp>
      <p:sp>
        <p:nvSpPr>
          <p:cNvPr id="300" name="Google Shape;300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2004969" y="437383"/>
            <a:ext cx="8182061" cy="99389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BOX MODEL INTRODUCTION</a:t>
            </a:r>
            <a:endParaRPr/>
          </a:p>
        </p:txBody>
      </p:sp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283758" y="2178699"/>
            <a:ext cx="5278143" cy="388410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87"/>
              <a:buNone/>
            </a:pPr>
            <a:r>
              <a:rPr lang="en-US" sz="1387"/>
              <a:t>* the CSS box model refers to how HTML elements are modeled in browser engines and how dimension of those HTML elements are derived from CSS properties. It is a fundamental concept for the composition of HTML webpages.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387"/>
              <a:t>* the guidelines of the box model are described by web standards World Wide Web Consortium (W3C) specifically the CSS Working Group.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387"/>
              <a:t>* each of those boxes has five modifiable dimensions: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387"/>
              <a:t> - the height and width describe dimensions of the actual content of the box (text, images, ...)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387"/>
              <a:t>- the padding describes the space between this content and the border of the box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387"/>
              <a:t>- the border is any kind of line (solid, dotted, dashed...) surrounding the box, if present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387"/>
              <a:t>- the margin is the space around the border</a:t>
            </a:r>
            <a:endParaRPr/>
          </a:p>
        </p:txBody>
      </p:sp>
      <p:sp>
        <p:nvSpPr>
          <p:cNvPr id="307" name="Google Shape;307;p28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6252596" y="2099319"/>
            <a:ext cx="5752050" cy="38841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MEDIA QUERY</a:t>
            </a:r>
            <a:endParaRPr/>
          </a:p>
        </p:txBody>
      </p:sp>
      <p:sp>
        <p:nvSpPr>
          <p:cNvPr id="314" name="Google Shape;314;p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2231136" y="2809792"/>
            <a:ext cx="7729728" cy="1238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Signup for GitHub account.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Any updated browser.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Git &amp; GitHub setup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VS Code setup &amp; extensions (Emmet, Live Server &amp; HTML CSS Support)</a:t>
            </a:r>
            <a:endParaRPr/>
          </a:p>
          <a:p>
            <a:pPr indent="-13144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30"/>
          </a:p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809664" y="866104"/>
            <a:ext cx="3390102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MEDIA QUERY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391238" y="2870682"/>
            <a:ext cx="3590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element, class &amp; id Selectors </a:t>
            </a:r>
            <a:endParaRPr/>
          </a:p>
        </p:txBody>
      </p:sp>
      <p:sp>
        <p:nvSpPr>
          <p:cNvPr id="321" name="Google Shape;321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322" name="Google Shape;322;p30"/>
          <p:cNvPicPr preferRelativeResize="0"/>
          <p:nvPr/>
        </p:nvPicPr>
        <p:blipFill rotWithShape="1">
          <a:blip r:embed="rId3">
            <a:alphaModFix/>
          </a:blip>
          <a:srcRect b="5255" l="2528" r="2675" t="0"/>
          <a:stretch/>
        </p:blipFill>
        <p:spPr>
          <a:xfrm>
            <a:off x="6316111" y="3548597"/>
            <a:ext cx="4983860" cy="292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6110" y="523829"/>
            <a:ext cx="4983859" cy="2716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729" y="3548597"/>
            <a:ext cx="4476113" cy="268391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1600200" y="2638050"/>
            <a:ext cx="92091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(min-width:320px)  { /* smartphones, iPhone, portrait 480x320 phones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(min-width:481px)  { /* portrait e-readers (Nook/Kindle), smaller tablets @ 600 or @ 640 wide.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(min-width:641px)  { /* portrait tablets, portrait iPad, landscape e-readers, landscape 800x480 or 854x480 phones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(min-width:961px)  { /* tablet, landscape iPad, lo-res laptops ands desktops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(min-width:1025px) { /* big landscape tablets, laptops, and desktops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(min-width:1281px) { /* hi-res laptops and desktops */ }</a:t>
            </a:r>
            <a:endParaRPr/>
          </a:p>
        </p:txBody>
      </p:sp>
      <p:sp>
        <p:nvSpPr>
          <p:cNvPr id="330" name="Google Shape;330;p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331" name="Google Shape;331;p31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common responsive breakpoints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824437" y="2834640"/>
            <a:ext cx="8543125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LET’S DIVE INTO SOME GIT, </a:t>
            </a:r>
            <a:r>
              <a:rPr b="1" lang="en-US"/>
              <a:t>SHALL WE</a:t>
            </a:r>
            <a:r>
              <a:rPr lang="en-US"/>
              <a:t>?</a:t>
            </a:r>
            <a:endParaRPr/>
          </a:p>
        </p:txBody>
      </p:sp>
      <p:sp>
        <p:nvSpPr>
          <p:cNvPr id="337" name="Google Shape;337;p3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WEBMONK (COURSE DAY - 2) 💻</a:t>
            </a:r>
            <a:endParaRPr/>
          </a:p>
        </p:txBody>
      </p:sp>
      <p:sp>
        <p:nvSpPr>
          <p:cNvPr id="343" name="Google Shape;343;p33"/>
          <p:cNvSpPr txBox="1"/>
          <p:nvPr>
            <p:ph idx="1" type="subTitle"/>
          </p:nvPr>
        </p:nvSpPr>
        <p:spPr>
          <a:xfrm>
            <a:off x="2695194" y="4295163"/>
            <a:ext cx="6801612" cy="1996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Topics covered: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* All about git &amp; GitHub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163" y="483552"/>
            <a:ext cx="9697673" cy="553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GIT</a:t>
            </a:r>
            <a:endParaRPr/>
          </a:p>
        </p:txBody>
      </p:sp>
      <p:sp>
        <p:nvSpPr>
          <p:cNvPr id="356" name="Google Shape;356;p3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SO WHAT IS THIS </a:t>
            </a:r>
            <a:r>
              <a:rPr b="1" lang="en-US"/>
              <a:t>GIT?</a:t>
            </a:r>
            <a:endParaRPr/>
          </a:p>
        </p:txBody>
      </p:sp>
      <p:sp>
        <p:nvSpPr>
          <p:cNvPr id="362" name="Google Shape;362;p36"/>
          <p:cNvSpPr txBox="1"/>
          <p:nvPr>
            <p:ph idx="1" type="body"/>
          </p:nvPr>
        </p:nvSpPr>
        <p:spPr>
          <a:xfrm>
            <a:off x="2231125" y="2498125"/>
            <a:ext cx="77298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is an example of a distributed version control system (DVCS) commonly used for open source and commercial software development.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DVCSs allow full access to every file, branch, and iteration of a project, and allows every user access to a full and self-contained history of all changes.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Unlike once popular centralized version control systems, DVCSs like Git don’t need a constant connection to a central repository.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Developers can work anywhere and collaborate asynchronously from any time zone.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Seeing a transparent history of changes, who made them, and how they contribute to the development of a project helps team members stay aligned while working independently.</a:t>
            </a:r>
            <a:endParaRPr/>
          </a:p>
        </p:txBody>
      </p:sp>
      <p:sp>
        <p:nvSpPr>
          <p:cNvPr id="363" name="Google Shape;363;p3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3cb7633d7_0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LET’S DEFINE OURSELVES FIRST TO </a:t>
            </a:r>
            <a:r>
              <a:rPr b="1" lang="en-US"/>
              <a:t>GIT</a:t>
            </a:r>
            <a:endParaRPr/>
          </a:p>
        </p:txBody>
      </p:sp>
      <p:sp>
        <p:nvSpPr>
          <p:cNvPr id="369" name="Google Shape;369;ga3cb7633d7_0_0"/>
          <p:cNvSpPr txBox="1"/>
          <p:nvPr>
            <p:ph idx="1" type="body"/>
          </p:nvPr>
        </p:nvSpPr>
        <p:spPr>
          <a:xfrm>
            <a:off x="2231136" y="3129094"/>
            <a:ext cx="77298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config --global user.email "you@example.com"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config --global user.name "Your Name"</a:t>
            </a:r>
            <a:endParaRPr/>
          </a:p>
        </p:txBody>
      </p:sp>
      <p:sp>
        <p:nvSpPr>
          <p:cNvPr id="370" name="Google Shape;370;ga3cb7633d7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LOCAL FIRST</a:t>
            </a:r>
            <a:endParaRPr b="1" sz="2800"/>
          </a:p>
        </p:txBody>
      </p:sp>
      <p:sp>
        <p:nvSpPr>
          <p:cNvPr id="376" name="Google Shape;376;p37"/>
          <p:cNvSpPr txBox="1"/>
          <p:nvPr>
            <p:ph idx="1" type="body"/>
          </p:nvPr>
        </p:nvSpPr>
        <p:spPr>
          <a:xfrm>
            <a:off x="2231136" y="2155971"/>
            <a:ext cx="7729728" cy="373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first lets make a git folder in our computer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init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a file to the folder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add index.html 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add 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commit -m “new file added” index.html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 don’t provide file after the comment, everything you have done will be committed.</a:t>
            </a:r>
            <a:endParaRPr/>
          </a:p>
        </p:txBody>
      </p:sp>
      <p:sp>
        <p:nvSpPr>
          <p:cNvPr id="377" name="Google Shape;377;p3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IGNORE TRACKING ?</a:t>
            </a:r>
            <a:endParaRPr b="1" sz="2800"/>
          </a:p>
        </p:txBody>
      </p:sp>
      <p:sp>
        <p:nvSpPr>
          <p:cNvPr id="383" name="Google Shape;383;p38"/>
          <p:cNvSpPr txBox="1"/>
          <p:nvPr>
            <p:ph idx="1" type="body"/>
          </p:nvPr>
        </p:nvSpPr>
        <p:spPr>
          <a:xfrm>
            <a:off x="2231136" y="2608976"/>
            <a:ext cx="7729728" cy="201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a file called .gitignore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write the file names that should be ignored by git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commit the file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390" name="Google Shape;39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501992"/>
            <a:ext cx="8735170" cy="504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396" name="Google Shape;39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309" y="536750"/>
            <a:ext cx="8044256" cy="532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GIT LOGS</a:t>
            </a:r>
            <a:endParaRPr b="1" sz="2800" u="sng"/>
          </a:p>
        </p:txBody>
      </p:sp>
      <p:sp>
        <p:nvSpPr>
          <p:cNvPr id="402" name="Google Shape;402;p44"/>
          <p:cNvSpPr txBox="1"/>
          <p:nvPr>
            <p:ph idx="1" type="body"/>
          </p:nvPr>
        </p:nvSpPr>
        <p:spPr>
          <a:xfrm>
            <a:off x="2239525" y="2617364"/>
            <a:ext cx="7729728" cy="356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log - shows the logs of git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logs consist of commit logs.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contains information like: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commit id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author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date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commit message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file changes (--stat)</a:t>
            </a:r>
            <a:endParaRPr/>
          </a:p>
        </p:txBody>
      </p:sp>
      <p:sp>
        <p:nvSpPr>
          <p:cNvPr id="403" name="Google Shape;403;p4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DISCARD CHANGES</a:t>
            </a:r>
            <a:endParaRPr b="1" sz="2800" u="sng"/>
          </a:p>
        </p:txBody>
      </p:sp>
      <p:sp>
        <p:nvSpPr>
          <p:cNvPr id="409" name="Google Shape;409;p45"/>
          <p:cNvSpPr txBox="1"/>
          <p:nvPr>
            <p:ph idx="1" type="body"/>
          </p:nvPr>
        </p:nvSpPr>
        <p:spPr>
          <a:xfrm>
            <a:off x="2231136" y="2608975"/>
            <a:ext cx="7729728" cy="356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unstage the file to current commit (HEAD):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reset HEAD &lt;file&gt;Unstage everything –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retain changes: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reset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discard all local changes, but save them for later: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stash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discard everything permanently: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reset --hard</a:t>
            </a:r>
            <a:endParaRPr/>
          </a:p>
        </p:txBody>
      </p:sp>
      <p:sp>
        <p:nvSpPr>
          <p:cNvPr id="410" name="Google Shape;410;p4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REMOVE A FILE</a:t>
            </a:r>
            <a:endParaRPr b="1" sz="2800" u="sng"/>
          </a:p>
        </p:txBody>
      </p:sp>
      <p:sp>
        <p:nvSpPr>
          <p:cNvPr id="416" name="Google Shape;416;p43"/>
          <p:cNvSpPr txBox="1"/>
          <p:nvPr>
            <p:ph idx="1" type="body"/>
          </p:nvPr>
        </p:nvSpPr>
        <p:spPr>
          <a:xfrm>
            <a:off x="2231136" y="2608975"/>
            <a:ext cx="7729728" cy="356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rm somefile.txt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commit –m ‘removed’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push origin</a:t>
            </a:r>
            <a:endParaRPr/>
          </a:p>
        </p:txBody>
      </p:sp>
      <p:sp>
        <p:nvSpPr>
          <p:cNvPr id="417" name="Google Shape;417;p4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3cb7633d7_0_2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423" name="Google Shape;423;ga3cb7633d7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50" y="1753000"/>
            <a:ext cx="8396775" cy="27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AND WHAT IS THIS OCTOPUS? </a:t>
            </a:r>
            <a:r>
              <a:rPr lang="en-US"/>
              <a:t>🤷‍♂️🤷‍♀️</a:t>
            </a:r>
            <a:endParaRPr b="1" sz="2800" u="sng"/>
          </a:p>
        </p:txBody>
      </p:sp>
      <p:sp>
        <p:nvSpPr>
          <p:cNvPr id="429" name="Google Shape;429;p42"/>
          <p:cNvSpPr txBox="1"/>
          <p:nvPr>
            <p:ph idx="1" type="body"/>
          </p:nvPr>
        </p:nvSpPr>
        <p:spPr>
          <a:xfrm>
            <a:off x="2231125" y="3058550"/>
            <a:ext cx="77298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GitHub </a:t>
            </a:r>
            <a:r>
              <a:rPr lang="en-US"/>
              <a:t>is a Git repository hosting service, but it adds many of its own features. While Git is a command line tool, GitHub provides a Web-based graphical interface. It also provides access control and several collaboration features, such as a pull requests, issues, wikis and basic task management tools for every project.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3cb7633d7_0_8"/>
          <p:cNvSpPr txBox="1"/>
          <p:nvPr>
            <p:ph type="title"/>
          </p:nvPr>
        </p:nvSpPr>
        <p:spPr>
          <a:xfrm>
            <a:off x="2231136" y="687855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PULLING A REPOSITORY/EDITING</a:t>
            </a:r>
            <a:endParaRPr b="1" sz="2800" u="sng"/>
          </a:p>
        </p:txBody>
      </p:sp>
      <p:sp>
        <p:nvSpPr>
          <p:cNvPr id="436" name="Google Shape;436;ga3cb7633d7_0_8"/>
          <p:cNvSpPr txBox="1"/>
          <p:nvPr>
            <p:ph idx="1" type="body"/>
          </p:nvPr>
        </p:nvSpPr>
        <p:spPr>
          <a:xfrm>
            <a:off x="2231136" y="2608975"/>
            <a:ext cx="7729800" cy="3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lets pull a repository from GitHub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clone https://github.com/open-devs/test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remote add origin https://github.com/open-devs/test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edit the file a.txt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commit –am ‘something added’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push origin</a:t>
            </a:r>
            <a:endParaRPr/>
          </a:p>
        </p:txBody>
      </p:sp>
      <p:sp>
        <p:nvSpPr>
          <p:cNvPr id="437" name="Google Shape;437;ga3cb7633d7_0_8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6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43" name="Google Shape;443;p46"/>
          <p:cNvSpPr txBox="1"/>
          <p:nvPr>
            <p:ph idx="2" type="body"/>
          </p:nvPr>
        </p:nvSpPr>
        <p:spPr>
          <a:xfrm>
            <a:off x="1115567" y="3942825"/>
            <a:ext cx="3794760" cy="106289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let’s head over to VS Code to see the magic…</a:t>
            </a:r>
            <a:endParaRPr/>
          </a:p>
        </p:txBody>
      </p:sp>
      <p:sp>
        <p:nvSpPr>
          <p:cNvPr id="444" name="Google Shape;444;p46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445" name="Google Shape;445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674" y="925780"/>
            <a:ext cx="3623285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BASICS OF HTML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2231136" y="2638044"/>
            <a:ext cx="7729728" cy="237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HTML – HyperText Markup Language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Created in 1991 by Tim Berners-Lee, known as founding father of modern Internet.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Initial version released in 1993.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Managed by W3C.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Latest version: HTML5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2004969" y="437383"/>
            <a:ext cx="8182061" cy="99389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BASIC DOCUMENT STRUCTURE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266980" y="2737249"/>
            <a:ext cx="4212741" cy="138350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* This is basic HTML required to view in browser.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/>
              <a:t>* HTML is rendered sequentially from top to bottom.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/>
              <a:t>* Let’s learn a little about this syntax</a:t>
            </a:r>
            <a:endParaRPr/>
          </a:p>
          <a:p>
            <a:pPr indent="-190500" lvl="0" marL="28575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4479721" y="1946246"/>
            <a:ext cx="7348756" cy="36240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6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809664" y="1754193"/>
            <a:ext cx="3044950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ANATOMY OF HTML TAG</a:t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536895" y="3773438"/>
            <a:ext cx="35904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* HTML markup consists of tags that describe the content and tell the browser how to structure &amp; display it.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* A pair of HTML tags and their enclosed content are collectively called an element.</a:t>
            </a: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7263" y="3868572"/>
            <a:ext cx="6257543" cy="2427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7263" y="562062"/>
            <a:ext cx="6257543" cy="2744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BLOCK LEVEL ELEMENT</a:t>
            </a:r>
            <a:endParaRPr/>
          </a:p>
        </p:txBody>
      </p:sp>
      <p:sp>
        <p:nvSpPr>
          <p:cNvPr id="159" name="Google Shape;159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Render to begin on a new line (by default)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May contain inline or other block-level elements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ex: &lt;div&gt;, &lt;p&gt;, </a:t>
            </a: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&lt;h1&gt;-&lt;h6&gt;, &lt;ul&gt;, &lt;ol&gt;, &lt;li&gt;</a:t>
            </a:r>
            <a:endParaRPr/>
          </a:p>
        </p:txBody>
      </p:sp>
      <p:sp>
        <p:nvSpPr>
          <p:cNvPr id="160" name="Google Shape;160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Render on the same line (by default)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May only contain other inline elements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ex: &lt;a&gt;, &lt;b&gt;, &lt;strong&gt;, &lt;img&gt;, &lt;span&gt;</a:t>
            </a:r>
            <a:endParaRPr/>
          </a:p>
        </p:txBody>
      </p:sp>
      <p:sp>
        <p:nvSpPr>
          <p:cNvPr id="161" name="Google Shape;161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INLINE ELEMENTS</a:t>
            </a:r>
            <a:endParaRPr/>
          </a:p>
        </p:txBody>
      </p:sp>
      <p:sp>
        <p:nvSpPr>
          <p:cNvPr id="162" name="Google Shape;162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DIFFERENT TYPES OF ELEMENTS</a:t>
            </a:r>
            <a:endParaRPr/>
          </a:p>
        </p:txBody>
      </p:sp>
      <p:sp>
        <p:nvSpPr>
          <p:cNvPr id="163" name="Google Shape;163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MOSTLY USED TAGS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1053881" y="2638044"/>
            <a:ext cx="5042119" cy="3611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&lt;h1&gt;, &lt;h2&gt;..,&lt;h6&gt; tag - HTML headings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&lt;p&gt; tag – Paragraph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&lt;img&gt; tag – Image on page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&lt;!-- --&gt; tag – For comments in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&lt;br&gt; tag – Line Break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&lt;a&gt; tag – Links in HTML document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&lt;sup&gt;, &lt;sub&gt; tag – Superscript &amp; Subscript small text respectively.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&lt;strong&gt;, &lt;em&gt; tag – Text formatting (bold &amp; italic respectively).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6096000" y="2638044"/>
            <a:ext cx="5042119" cy="3611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&lt;ul&gt;, &lt;ol&gt; tag – Unordered &amp; ordered lists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&lt;table&gt; tag – Table in HTML document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&lt;div&gt; tag – Division tag used as a block in a document used mainly to layout sections in the design of the page.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&lt;input&gt; tag – To take different kinds of input from user.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&lt;form&gt; tag – Form for user input which wraps the input fields.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&lt;style&gt; tag - Wraps or includes CSS code.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&lt;script&gt; tag – Wraps or includes JS code.</a:t>
            </a:r>
            <a:endParaRPr/>
          </a:p>
          <a:p>
            <a:pPr indent="-122872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2020-09-26T08:00:26Z</dcterms:created>
  <dc:creator>Mihir Kumar</dc:creator>
</cp:coreProperties>
</file>