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135f9fda2f104c06" Type="http://schemas.microsoft.com/office/2007/relationships/ui/extensibility" Target="customUI/customUI14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7"/>
  </p:sldMasterIdLst>
  <p:notesMasterIdLst>
    <p:notesMasterId r:id="rId32"/>
  </p:notesMasterIdLst>
  <p:handoutMasterIdLst>
    <p:handoutMasterId r:id="rId33"/>
  </p:handoutMasterIdLst>
  <p:sldIdLst>
    <p:sldId id="868" r:id="rId8"/>
    <p:sldId id="908" r:id="rId9"/>
    <p:sldId id="910" r:id="rId10"/>
    <p:sldId id="906" r:id="rId11"/>
    <p:sldId id="871" r:id="rId12"/>
    <p:sldId id="901" r:id="rId13"/>
    <p:sldId id="898" r:id="rId14"/>
    <p:sldId id="913" r:id="rId15"/>
    <p:sldId id="291" r:id="rId16"/>
    <p:sldId id="878" r:id="rId17"/>
    <p:sldId id="873" r:id="rId18"/>
    <p:sldId id="911" r:id="rId19"/>
    <p:sldId id="912" r:id="rId20"/>
    <p:sldId id="915" r:id="rId21"/>
    <p:sldId id="914" r:id="rId22"/>
    <p:sldId id="909" r:id="rId23"/>
    <p:sldId id="907" r:id="rId24"/>
    <p:sldId id="880" r:id="rId25"/>
    <p:sldId id="881" r:id="rId26"/>
    <p:sldId id="886" r:id="rId27"/>
    <p:sldId id="882" r:id="rId28"/>
    <p:sldId id="887" r:id="rId29"/>
    <p:sldId id="888" r:id="rId30"/>
    <p:sldId id="889" r:id="rId31"/>
  </p:sldIdLst>
  <p:sldSz cx="9601200" cy="6858000"/>
  <p:notesSz cx="6805613" cy="99441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">
          <p15:clr>
            <a:srgbClr val="A4A3A4"/>
          </p15:clr>
        </p15:guide>
        <p15:guide id="2" orient="horz" pos="882">
          <p15:clr>
            <a:srgbClr val="A4A3A4"/>
          </p15:clr>
        </p15:guide>
        <p15:guide id="3" orient="horz" pos="3992">
          <p15:clr>
            <a:srgbClr val="A4A3A4"/>
          </p15:clr>
        </p15:guide>
        <p15:guide id="4" pos="288">
          <p15:clr>
            <a:srgbClr val="A4A3A4"/>
          </p15:clr>
        </p15:guide>
        <p15:guide id="5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809" userDrawn="1">
          <p15:clr>
            <a:srgbClr val="A4A3A4"/>
          </p15:clr>
        </p15:guide>
        <p15:guide id="2" orient="horz" pos="2983" userDrawn="1">
          <p15:clr>
            <a:srgbClr val="A4A3A4"/>
          </p15:clr>
        </p15:guide>
        <p15:guide id="3" pos="429" userDrawn="1">
          <p15:clr>
            <a:srgbClr val="A4A3A4"/>
          </p15:clr>
        </p15:guide>
        <p15:guide id="4" pos="387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s, Edward" initials="E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06D"/>
    <a:srgbClr val="BDDDA3"/>
    <a:srgbClr val="606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764" autoAdjust="0"/>
  </p:normalViewPr>
  <p:slideViewPr>
    <p:cSldViewPr snapToGrid="0" showGuides="1">
      <p:cViewPr varScale="1">
        <p:scale>
          <a:sx n="105" d="100"/>
          <a:sy n="105" d="100"/>
        </p:scale>
        <p:origin x="1242" y="108"/>
      </p:cViewPr>
      <p:guideLst>
        <p:guide orient="horz" pos="242"/>
        <p:guide orient="horz" pos="882"/>
        <p:guide orient="horz" pos="3992"/>
        <p:guide pos="28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2691" y="54"/>
      </p:cViewPr>
      <p:guideLst>
        <p:guide orient="horz" pos="5809"/>
        <p:guide orient="horz" pos="2983"/>
        <p:guide pos="429"/>
        <p:guide pos="38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gs" Target="tags/tag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/>
            </a:lvl1pPr>
          </a:lstStyle>
          <a:p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/>
            </a:lvl1pPr>
          </a:lstStyle>
          <a:p>
            <a:fld id="{BA3551F4-B388-414C-93DE-355D7B348288}" type="slidenum">
              <a:rPr lang="en-GB" smtClean="0">
                <a:solidFill>
                  <a:schemeClr val="accent3"/>
                </a:solidFill>
              </a:rPr>
              <a:t>‹#›</a:t>
            </a:fld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02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746125"/>
            <a:ext cx="522128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2" tIns="46682" rIns="93362" bIns="466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60000"/>
              </a:spcBef>
              <a:spcAft>
                <a:spcPts val="600"/>
              </a:spcAft>
              <a:buFontTx/>
              <a:buChar char="•"/>
            </a:pPr>
            <a:r>
              <a:rPr lang="en-GB" dirty="0"/>
              <a:t>Click to edit Master text styles</a:t>
            </a:r>
          </a:p>
          <a:p>
            <a:pPr lvl="1" indent="-233406">
              <a:spcAft>
                <a:spcPts val="612"/>
              </a:spcAft>
              <a:buFont typeface="Arial" charset="0"/>
              <a:buChar char="–"/>
            </a:pPr>
            <a:r>
              <a:rPr lang="en-GB" dirty="0"/>
              <a:t>2nd level</a:t>
            </a:r>
          </a:p>
          <a:p>
            <a:pPr marL="700216" lvl="2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3rd level</a:t>
            </a:r>
          </a:p>
          <a:p>
            <a:pPr marL="933621" lvl="3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4th level</a:t>
            </a:r>
          </a:p>
          <a:p>
            <a:pPr marL="1167027" lvl="4" indent="-233406">
              <a:spcAft>
                <a:spcPts val="612"/>
              </a:spcAft>
              <a:buFont typeface="Arial" panose="020B0604020202020204" pitchFamily="34" charset="0"/>
              <a:buChar char="-"/>
            </a:pPr>
            <a:r>
              <a:rPr lang="en-GB" dirty="0"/>
              <a:t>5th level</a:t>
            </a:r>
          </a:p>
          <a:p>
            <a:pPr marL="1400431" lvl="5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6th level</a:t>
            </a:r>
          </a:p>
          <a:p>
            <a:pPr marL="1633837" lvl="6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7th level</a:t>
            </a:r>
          </a:p>
          <a:p>
            <a:pPr marL="1867241" lvl="7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8th level</a:t>
            </a:r>
          </a:p>
          <a:p>
            <a:pPr marL="2100648" lvl="8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9th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>
                <a:solidFill>
                  <a:schemeClr val="accent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>
                <a:solidFill>
                  <a:schemeClr val="accent3"/>
                </a:solidFill>
              </a:defRPr>
            </a:lvl1pPr>
          </a:lstStyle>
          <a:p>
            <a:fld id="{7DD12170-B4D9-4504-9406-AC0F9EF8E6E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04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0828" indent="-220828" algn="l" defTabSz="914400" rtl="0" eaLnBrk="1" latinLnBrk="0" hangingPunct="1">
      <a:spcBef>
        <a:spcPct val="60000"/>
      </a:spcBef>
      <a:spcAft>
        <a:spcPts val="580"/>
      </a:spcAft>
      <a:buFontTx/>
      <a:buChar char="•"/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3924300"/>
            <a:ext cx="6562725" cy="10572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5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6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262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ECA6-EAD2-49B5-8EB1-46119707712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1335046"/>
            <a:ext cx="753620" cy="753617"/>
          </a:xfrm>
          <a:prstGeom prst="ellipse">
            <a:avLst/>
          </a:prstGeom>
          <a:solidFill>
            <a:srgbClr val="067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20EA4-1B52-49B9-A2FB-551947637B44}"/>
              </a:ext>
            </a:extLst>
          </p:cNvPr>
          <p:cNvSpPr>
            <a:spLocks noChangeAspect="1"/>
          </p:cNvSpPr>
          <p:nvPr userDrawn="1"/>
        </p:nvSpPr>
        <p:spPr>
          <a:xfrm>
            <a:off x="3406140" y="1335046"/>
            <a:ext cx="753620" cy="753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AU" sz="3200" b="1" dirty="0">
                <a:solidFill>
                  <a:srgbClr val="FFFFFF"/>
                </a:solidFill>
                <a:latin typeface="+mj-lt"/>
              </a:rPr>
              <a:t>2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9C3FD-BBD8-4EA9-B784-3A3D8E7B1BF7}"/>
              </a:ext>
            </a:extLst>
          </p:cNvPr>
          <p:cNvSpPr>
            <a:spLocks noChangeAspect="1"/>
          </p:cNvSpPr>
          <p:nvPr userDrawn="1"/>
        </p:nvSpPr>
        <p:spPr>
          <a:xfrm>
            <a:off x="6355080" y="1335046"/>
            <a:ext cx="753620" cy="7536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01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ounded Rectangle 2"/>
          <p:cNvSpPr/>
          <p:nvPr userDrawn="1"/>
        </p:nvSpPr>
        <p:spPr>
          <a:xfrm>
            <a:off x="552449" y="1714893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4896644" y="1714892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540842" y="3930779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4885037" y="3930778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89852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0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978245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78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3447743" y="1619097"/>
            <a:ext cx="2528919" cy="2528919"/>
          </a:xfrm>
          <a:prstGeom prst="roundRect">
            <a:avLst>
              <a:gd name="adj" fmla="val 16667"/>
            </a:avLst>
          </a:prstGeom>
          <a:solidFill>
            <a:srgbClr val="06706D"/>
          </a:solidFill>
          <a:ln w="5397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</a:pPr>
            <a:endParaRPr lang="en-GB" sz="1200">
              <a:latin typeface="Arial" pitchFamily="34" charset="0"/>
            </a:endParaRPr>
          </a:p>
        </p:txBody>
      </p:sp>
      <p:sp>
        <p:nvSpPr>
          <p:cNvPr id="5" name="Oval 6"/>
          <p:cNvSpPr/>
          <p:nvPr userDrawn="1"/>
        </p:nvSpPr>
        <p:spPr>
          <a:xfrm>
            <a:off x="3837662" y="2009016"/>
            <a:ext cx="1749078" cy="1749078"/>
          </a:xfrm>
          <a:custGeom>
            <a:avLst/>
            <a:gdLst/>
            <a:ahLst/>
            <a:cxnLst/>
            <a:rect l="l" t="t" r="r" b="b"/>
            <a:pathLst>
              <a:path w="583026" h="583026">
                <a:moveTo>
                  <a:pt x="195846" y="177249"/>
                </a:moveTo>
                <a:cubicBezTo>
                  <a:pt x="199456" y="173622"/>
                  <a:pt x="206676" y="173622"/>
                  <a:pt x="210287" y="177249"/>
                </a:cubicBezTo>
                <a:cubicBezTo>
                  <a:pt x="210287" y="177249"/>
                  <a:pt x="210287" y="177249"/>
                  <a:pt x="387180" y="278817"/>
                </a:cubicBezTo>
                <a:cubicBezTo>
                  <a:pt x="390790" y="282445"/>
                  <a:pt x="394400" y="286072"/>
                  <a:pt x="394400" y="289699"/>
                </a:cubicBezTo>
                <a:cubicBezTo>
                  <a:pt x="394400" y="296954"/>
                  <a:pt x="390790" y="300582"/>
                  <a:pt x="387180" y="304209"/>
                </a:cubicBezTo>
                <a:cubicBezTo>
                  <a:pt x="387180" y="304209"/>
                  <a:pt x="387180" y="304209"/>
                  <a:pt x="210287" y="405777"/>
                </a:cubicBezTo>
                <a:lnTo>
                  <a:pt x="203066" y="409404"/>
                </a:lnTo>
                <a:lnTo>
                  <a:pt x="195846" y="405777"/>
                </a:lnTo>
                <a:cubicBezTo>
                  <a:pt x="192236" y="402149"/>
                  <a:pt x="188626" y="398522"/>
                  <a:pt x="188626" y="394894"/>
                </a:cubicBezTo>
                <a:cubicBezTo>
                  <a:pt x="188626" y="394894"/>
                  <a:pt x="188626" y="394894"/>
                  <a:pt x="188626" y="188132"/>
                </a:cubicBezTo>
                <a:cubicBezTo>
                  <a:pt x="188626" y="184504"/>
                  <a:pt x="192236" y="180877"/>
                  <a:pt x="195846" y="177249"/>
                </a:cubicBezTo>
                <a:close/>
                <a:moveTo>
                  <a:pt x="291513" y="49197"/>
                </a:moveTo>
                <a:cubicBezTo>
                  <a:pt x="157686" y="49197"/>
                  <a:pt x="49197" y="157686"/>
                  <a:pt x="49197" y="291513"/>
                </a:cubicBezTo>
                <a:cubicBezTo>
                  <a:pt x="49197" y="425340"/>
                  <a:pt x="157686" y="533829"/>
                  <a:pt x="291513" y="533829"/>
                </a:cubicBezTo>
                <a:cubicBezTo>
                  <a:pt x="425340" y="533829"/>
                  <a:pt x="533829" y="425340"/>
                  <a:pt x="533829" y="291513"/>
                </a:cubicBezTo>
                <a:cubicBezTo>
                  <a:pt x="533829" y="157686"/>
                  <a:pt x="425340" y="49197"/>
                  <a:pt x="291513" y="49197"/>
                </a:cubicBezTo>
                <a:close/>
                <a:moveTo>
                  <a:pt x="291513" y="0"/>
                </a:moveTo>
                <a:cubicBezTo>
                  <a:pt x="452511" y="0"/>
                  <a:pt x="583026" y="130515"/>
                  <a:pt x="583026" y="291513"/>
                </a:cubicBezTo>
                <a:cubicBezTo>
                  <a:pt x="583026" y="452511"/>
                  <a:pt x="452511" y="583026"/>
                  <a:pt x="291513" y="583026"/>
                </a:cubicBezTo>
                <a:cubicBezTo>
                  <a:pt x="130515" y="583026"/>
                  <a:pt x="0" y="452511"/>
                  <a:pt x="0" y="291513"/>
                </a:cubicBezTo>
                <a:cubicBezTo>
                  <a:pt x="0" y="130515"/>
                  <a:pt x="130515" y="0"/>
                  <a:pt x="291513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51909" y="4491319"/>
            <a:ext cx="3124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</a:p>
        </p:txBody>
      </p:sp>
      <p:sp>
        <p:nvSpPr>
          <p:cNvPr id="7" name="DTP_Label|1"/>
          <p:cNvSpPr/>
          <p:nvPr userDrawn="1"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436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485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7501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60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3009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619" y="3819525"/>
            <a:ext cx="6124575" cy="10477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788281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2899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045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541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3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3502152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52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7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089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–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"/>
          <p:cNvSpPr>
            <a:spLocks noGrp="1"/>
          </p:cNvSpPr>
          <p:nvPr>
            <p:ph type="pic" sz="quarter" idx="12"/>
          </p:nvPr>
        </p:nvSpPr>
        <p:spPr bwMode="gray">
          <a:xfrm>
            <a:off x="8382000" y="384048"/>
            <a:ext cx="762000" cy="76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1">
                <a:solidFill>
                  <a:schemeClr val="accent4"/>
                </a:solidFill>
              </a:defRPr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781812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0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8686800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7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255217" y="5101220"/>
            <a:ext cx="1090766" cy="1041499"/>
            <a:chOff x="4276725" y="5101220"/>
            <a:chExt cx="1090766" cy="1041499"/>
          </a:xfrm>
        </p:grpSpPr>
        <p:pic>
          <p:nvPicPr>
            <p:cNvPr id="3" name="Picture 405" descr="C:\Users\Ben.Helps\Documents\BGH at MOW\BGH projects\current\HPI 143-01 credit passport\D. Intellectual property\1. Logos\Factern\Factern Blu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091"/>
            <a:stretch/>
          </p:blipFill>
          <p:spPr bwMode="auto">
            <a:xfrm>
              <a:off x="4276725" y="5101220"/>
              <a:ext cx="1090766" cy="94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 userDrawn="1"/>
          </p:nvSpPr>
          <p:spPr>
            <a:xfrm>
              <a:off x="4414945" y="5973442"/>
              <a:ext cx="81432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11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 A C T E 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84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5192" y="908650"/>
            <a:ext cx="8729285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 baseline="0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Some text in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227681" y="6338812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12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5193" y="908650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853582" y="908668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163"/>
              </a:spcAft>
              <a:buNone/>
              <a:defRPr lang="en-US" sz="1066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marL="0" lvl="0" indent="0" algn="l" rtl="0" eaLnBrk="0" fontAlgn="base" hangingPunc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Font typeface="Symbol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00600" y="908664"/>
            <a:ext cx="0" cy="522069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227681" y="6337329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2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4297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4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400" baseline="0"/>
            </a:lvl3pPr>
            <a:lvl4pPr marL="0" indent="0">
              <a:spcBef>
                <a:spcPts val="0"/>
              </a:spcBef>
              <a:buNone/>
              <a:defRPr sz="1400" baseline="0"/>
            </a:lvl4pPr>
            <a:lvl5pPr marL="0" indent="0">
              <a:spcBef>
                <a:spcPts val="0"/>
              </a:spcBef>
              <a:buNone/>
              <a:defRPr sz="1400" baseline="0"/>
            </a:lvl5pPr>
          </a:lstStyle>
          <a:p>
            <a:pPr lvl="0"/>
            <a:r>
              <a:rPr lang="en-US" dirty="0"/>
              <a:t>Heading 14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7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Bottom"/>
          <p:cNvSpPr>
            <a:spLocks noGrp="1"/>
          </p:cNvSpPr>
          <p:nvPr>
            <p:ph sz="quarter" idx="12"/>
          </p:nvPr>
        </p:nvSpPr>
        <p:spPr>
          <a:xfrm>
            <a:off x="457200" y="448970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0507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55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034146" y="2934392"/>
            <a:ext cx="6106679" cy="1007181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section title</a:t>
            </a:r>
            <a:endParaRPr lang="pl-PL" dirty="0"/>
          </a:p>
          <a:p>
            <a:pPr lvl="1"/>
            <a:r>
              <a:rPr lang="en-US" noProof="0" dirty="0"/>
              <a:t>Click to add section subtitle</a:t>
            </a:r>
            <a:endParaRPr lang="pl-PL" noProof="0" dirty="0"/>
          </a:p>
        </p:txBody>
      </p:sp>
      <p:sp>
        <p:nvSpPr>
          <p:cNvPr id="7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57200" y="2934393"/>
            <a:ext cx="2422179" cy="1007181"/>
          </a:xfrm>
        </p:spPr>
        <p:txBody>
          <a:bodyPr lIns="0" tIns="72000" rIns="0" bIns="72000"/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377111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11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37765908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3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Number"/>
          <p:cNvSpPr txBox="1">
            <a:spLocks/>
          </p:cNvSpPr>
          <p:nvPr>
            <p:custDataLst>
              <p:tags r:id="rId34"/>
            </p:custDataLst>
          </p:nvPr>
        </p:nvSpPr>
        <p:spPr bwMode="gray">
          <a:xfrm>
            <a:off x="8986906" y="6547104"/>
            <a:ext cx="157094" cy="153888"/>
          </a:xfrm>
          <a:prstGeom prst="rect">
            <a:avLst/>
          </a:prstGeom>
          <a:noFill/>
          <a:ln w="6350" cmpd="sng">
            <a:noFill/>
            <a:prstDash val="solid"/>
          </a:ln>
        </p:spPr>
        <p:txBody>
          <a:bodyPr wrap="none" lIns="0" tIns="0" rIns="0" bIns="0" rtlCol="0" anchor="b">
            <a:spAutoFit/>
          </a:bodyPr>
          <a:lstStyle/>
          <a:p>
            <a:pPr marL="0" indent="0" algn="r" defTabSz="914400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CF6A944-D9EA-4008-9CF7-44283426B6A9}" type="slidenum">
              <a:rPr lang="en-GB" sz="1000" b="0" i="0" u="none" baseline="0" smtClean="0">
                <a:solidFill>
                  <a:schemeClr val="accent3"/>
                </a:solidFill>
                <a:latin typeface="+mn-lt"/>
                <a:ea typeface="+mn-ea"/>
              </a:rPr>
              <a:pPr marL="0" indent="0" algn="r" defTabSz="914400" rtl="0" eaLnBrk="1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en-GB" sz="1000" b="0" i="0" u="none" baseline="0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457200" y="1399032"/>
            <a:ext cx="8686800" cy="49286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TP_Label|1"/>
          <p:cNvSpPr/>
          <p:nvPr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429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4" r:id="rId2"/>
    <p:sldLayoutId id="2147483651" r:id="rId3"/>
    <p:sldLayoutId id="2147483668" r:id="rId4"/>
    <p:sldLayoutId id="2147483667" r:id="rId5"/>
    <p:sldLayoutId id="2147483666" r:id="rId6"/>
    <p:sldLayoutId id="2147483665" r:id="rId7"/>
    <p:sldLayoutId id="2147483673" r:id="rId8"/>
    <p:sldLayoutId id="2147483663" r:id="rId9"/>
    <p:sldLayoutId id="2147483662" r:id="rId10"/>
    <p:sldLayoutId id="2147483664" r:id="rId11"/>
    <p:sldLayoutId id="2147483683" r:id="rId12"/>
    <p:sldLayoutId id="2147483685" r:id="rId13"/>
    <p:sldLayoutId id="2147483688" r:id="rId14"/>
    <p:sldLayoutId id="2147483687" r:id="rId15"/>
    <p:sldLayoutId id="2147483659" r:id="rId16"/>
    <p:sldLayoutId id="2147483658" r:id="rId17"/>
    <p:sldLayoutId id="2147483661" r:id="rId18"/>
    <p:sldLayoutId id="2147483656" r:id="rId19"/>
    <p:sldLayoutId id="2147483660" r:id="rId20"/>
    <p:sldLayoutId id="2147483682" r:id="rId21"/>
    <p:sldLayoutId id="2147483653" r:id="rId22"/>
    <p:sldLayoutId id="2147483654" r:id="rId23"/>
    <p:sldLayoutId id="2147483669" r:id="rId24"/>
    <p:sldLayoutId id="2147483670" r:id="rId25"/>
    <p:sldLayoutId id="2147483675" r:id="rId26"/>
    <p:sldLayoutId id="2147483672" r:id="rId27"/>
    <p:sldLayoutId id="2147483681" r:id="rId28"/>
    <p:sldLayoutId id="2147483690" r:id="rId29"/>
    <p:sldLayoutId id="2147483691" r:id="rId30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2000" kern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1pPr>
      <a:lvl2pPr marL="35661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7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4pPr>
      <a:lvl5pPr marL="89611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5pPr>
      <a:lvl6pPr marL="107899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6pPr>
      <a:lvl7pPr marL="126187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7pPr>
      <a:lvl8pPr marL="144475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8pPr>
      <a:lvl9pPr marL="1618488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identityexchange.org/blog/2019/11/14/building-a-trusted-environment-event-based-attribute-assurance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93EE-71C8-4B5A-B928-961EF2C07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dirty="0"/>
              <a:t>EVENT-BASED DATA ASSURANCE</a:t>
            </a:r>
          </a:p>
          <a:p>
            <a:r>
              <a:rPr lang="en-GB" sz="1600" dirty="0"/>
              <a:t>ALPHA PROJECT KICK OFF</a:t>
            </a:r>
          </a:p>
          <a:p>
            <a:r>
              <a:rPr lang="en-GB" sz="1200" dirty="0"/>
              <a:t>27</a:t>
            </a:r>
            <a:r>
              <a:rPr lang="en-GB" sz="1200" baseline="30000" dirty="0"/>
              <a:t>TH</a:t>
            </a:r>
            <a:r>
              <a:rPr lang="en-GB" sz="1200" dirty="0"/>
              <a:t> January 2020</a:t>
            </a:r>
          </a:p>
        </p:txBody>
      </p:sp>
    </p:spTree>
    <p:extLst>
      <p:ext uri="{BB962C8B-B14F-4D97-AF65-F5344CB8AC3E}">
        <p14:creationId xmlns:p14="http://schemas.microsoft.com/office/powerpoint/2010/main" val="278707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3E0B-E716-4CF8-8532-BC2E722D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GB" sz="2400" dirty="0"/>
              <a:t>What do we mean by “Data Assurance”?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6421E-7EED-43B0-B991-75271176C205}"/>
              </a:ext>
            </a:extLst>
          </p:cNvPr>
          <p:cNvSpPr txBox="1"/>
          <p:nvPr/>
        </p:nvSpPr>
        <p:spPr>
          <a:xfrm>
            <a:off x="457200" y="1717159"/>
            <a:ext cx="31803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Assigning a status to a claim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365C3-5A8D-4A7B-B1C1-75AE0A3D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79" y="3991042"/>
            <a:ext cx="4246841" cy="22130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EBFEB8-EA27-46A6-B9BF-D46983B4F198}"/>
              </a:ext>
            </a:extLst>
          </p:cNvPr>
          <p:cNvSpPr txBox="1"/>
          <p:nvPr/>
        </p:nvSpPr>
        <p:spPr>
          <a:xfrm>
            <a:off x="530742" y="2565662"/>
            <a:ext cx="8539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i="1" dirty="0"/>
              <a:t>“Controlling Entity A says that Claimant D holds [Attribute], to confidence level [X]”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7F84F7-E62E-4433-B7C3-71D3611F61AA}"/>
              </a:ext>
            </a:extLst>
          </p:cNvPr>
          <p:cNvCxnSpPr>
            <a:stCxn id="31" idx="2"/>
            <a:endCxn id="9" idx="0"/>
          </p:cNvCxnSpPr>
          <p:nvPr/>
        </p:nvCxnSpPr>
        <p:spPr>
          <a:xfrm>
            <a:off x="4800600" y="2842661"/>
            <a:ext cx="0" cy="1148381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1092D6-992B-4804-BEEA-EC8CDF5647E0}"/>
              </a:ext>
            </a:extLst>
          </p:cNvPr>
          <p:cNvSpPr txBox="1"/>
          <p:nvPr/>
        </p:nvSpPr>
        <p:spPr>
          <a:xfrm>
            <a:off x="4401878" y="3327991"/>
            <a:ext cx="8015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Based on…</a:t>
            </a:r>
          </a:p>
        </p:txBody>
      </p:sp>
    </p:spTree>
    <p:extLst>
      <p:ext uri="{BB962C8B-B14F-4D97-AF65-F5344CB8AC3E}">
        <p14:creationId xmlns:p14="http://schemas.microsoft.com/office/powerpoint/2010/main" val="74965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BE852-EE22-435C-81C2-A765B5A2FD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/>
          <a:lstStyle/>
          <a:p>
            <a:r>
              <a:rPr lang="en-GB" sz="1800" dirty="0"/>
              <a:t>We define an “Event” as a trustable record of any attribute, relationship or activity that is made available as a digital resource for re-use by authorised third parties.</a:t>
            </a:r>
          </a:p>
          <a:p>
            <a:pPr lvl="1"/>
            <a:endParaRPr lang="en-GB" sz="1800" dirty="0"/>
          </a:p>
          <a:p>
            <a:r>
              <a:rPr lang="en-GB" sz="1800" dirty="0"/>
              <a:t>Trust</a:t>
            </a:r>
            <a:r>
              <a:rPr lang="en-GB" sz="1800" b="1" u="sng" dirty="0"/>
              <a:t>able</a:t>
            </a:r>
            <a:r>
              <a:rPr lang="en-GB" sz="1800" dirty="0"/>
              <a:t>: </a:t>
            </a:r>
          </a:p>
          <a:p>
            <a:pPr lvl="1"/>
            <a:r>
              <a:rPr lang="en-GB" sz="1800" dirty="0"/>
              <a:t>An Event is a signed witness statement of the form: “X says that Y is true”</a:t>
            </a:r>
            <a:r>
              <a:rPr lang="en-GB" sz="1800" baseline="30000" dirty="0"/>
              <a:t> 1</a:t>
            </a:r>
            <a:endParaRPr lang="en-GB" sz="1800" dirty="0"/>
          </a:p>
          <a:p>
            <a:pPr lvl="1"/>
            <a:endParaRPr lang="en-GB" sz="1800" dirty="0"/>
          </a:p>
          <a:p>
            <a:r>
              <a:rPr lang="en-GB" sz="1800" dirty="0"/>
              <a:t>Understand</a:t>
            </a:r>
            <a:r>
              <a:rPr lang="en-GB" sz="1800" b="1" u="sng" dirty="0"/>
              <a:t>able</a:t>
            </a:r>
            <a:r>
              <a:rPr lang="en-GB" sz="1800" dirty="0"/>
              <a:t>:</a:t>
            </a:r>
          </a:p>
          <a:p>
            <a:pPr lvl="1"/>
            <a:r>
              <a:rPr lang="en-GB" sz="1800" dirty="0"/>
              <a:t>Events reference attributes, relationships or activities whose meaning has been defined – and can be shared – in a standard, relatable, machine-readable way </a:t>
            </a:r>
            <a:r>
              <a:rPr lang="en-GB" sz="1800" baseline="30000" dirty="0"/>
              <a:t>2</a:t>
            </a:r>
          </a:p>
          <a:p>
            <a:pPr lvl="1"/>
            <a:endParaRPr lang="en-GB" sz="1800" dirty="0"/>
          </a:p>
          <a:p>
            <a:r>
              <a:rPr lang="en-GB" sz="1800" dirty="0"/>
              <a:t>Access</a:t>
            </a:r>
            <a:r>
              <a:rPr lang="en-GB" sz="1800" b="1" u="sng" dirty="0"/>
              <a:t>ible</a:t>
            </a:r>
            <a:r>
              <a:rPr lang="en-GB" sz="1800" dirty="0"/>
              <a:t>:</a:t>
            </a:r>
          </a:p>
          <a:p>
            <a:pPr lvl="1"/>
            <a:r>
              <a:rPr lang="en-GB" sz="1800" dirty="0"/>
              <a:t>An Event can be consumed directly (at scale) by automated reasoning engines</a:t>
            </a:r>
          </a:p>
          <a:p>
            <a:pPr lvl="1"/>
            <a:r>
              <a:rPr lang="en-GB" sz="1800" dirty="0"/>
              <a:t>An Event is explicitly made available for re-use by authorised third parties</a:t>
            </a:r>
          </a:p>
          <a:p>
            <a:pPr lvl="1"/>
            <a:r>
              <a:rPr lang="en-GB" sz="1800" dirty="0"/>
              <a:t>Access to an Event is governed separately to access to the data (i.e. attributes, relationships or activities) that the Event references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A97B1-C70D-425E-B1CC-010457E8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do we mean by an “Event”?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D7FBD-6EE4-4853-A226-91D19B1A1377}"/>
              </a:ext>
            </a:extLst>
          </p:cNvPr>
          <p:cNvSpPr txBox="1"/>
          <p:nvPr/>
        </p:nvSpPr>
        <p:spPr>
          <a:xfrm>
            <a:off x="457200" y="6397008"/>
            <a:ext cx="61378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1. This is similar in form to a Verifiable Credential	2. Leveraging tools from the Semantic Web</a:t>
            </a:r>
          </a:p>
        </p:txBody>
      </p:sp>
    </p:spTree>
    <p:extLst>
      <p:ext uri="{BB962C8B-B14F-4D97-AF65-F5344CB8AC3E}">
        <p14:creationId xmlns:p14="http://schemas.microsoft.com/office/powerpoint/2010/main" val="288226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1E200D-BFB0-4CDB-887F-03538A5F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Target use case: inspection of wine being imported into the UK</a:t>
            </a:r>
          </a:p>
        </p:txBody>
      </p:sp>
      <p:pic>
        <p:nvPicPr>
          <p:cNvPr id="193538" name="Picture 2">
            <a:extLst>
              <a:ext uri="{FF2B5EF4-FFF2-40B4-BE49-F238E27FC236}">
                <a16:creationId xmlns:a16="http://schemas.microsoft.com/office/drawing/2014/main" id="{B6088674-5CA7-414F-AA7B-FFCAA533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0743"/>
            <a:ext cx="59436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DA31D76-197A-4F1F-829D-269C849A7A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59552" y="1682496"/>
            <a:ext cx="3584448" cy="4645152"/>
          </a:xfrm>
        </p:spPr>
        <p:txBody>
          <a:bodyPr/>
          <a:lstStyle/>
          <a:p>
            <a:r>
              <a:rPr lang="en-GB" sz="1800" dirty="0"/>
              <a:t>The target use case focuses on goods (e.g. wine) being imported into the UK</a:t>
            </a:r>
          </a:p>
          <a:p>
            <a:r>
              <a:rPr lang="en-GB" sz="1800" dirty="0"/>
              <a:t>Extensive descriptive information is captured (e.g. V1 form) and shared across different platforms</a:t>
            </a:r>
          </a:p>
          <a:p>
            <a:r>
              <a:rPr lang="en-GB" sz="1800" dirty="0"/>
              <a:t>27+ UK government agencies who may have an interest in the goods being imported</a:t>
            </a:r>
          </a:p>
          <a:p>
            <a:r>
              <a:rPr lang="en-GB" sz="1800" dirty="0"/>
              <a:t>Each agency makes a risk-based decision whether to conduct its own inspection of the goods</a:t>
            </a:r>
          </a:p>
          <a:p>
            <a:r>
              <a:rPr lang="en-GB" sz="1800" dirty="0"/>
              <a:t>Authorised exchange of event data (e.g. prior inspections) can be used to support this decision</a:t>
            </a:r>
          </a:p>
        </p:txBody>
      </p:sp>
    </p:spTree>
    <p:extLst>
      <p:ext uri="{BB962C8B-B14F-4D97-AF65-F5344CB8AC3E}">
        <p14:creationId xmlns:p14="http://schemas.microsoft.com/office/powerpoint/2010/main" val="419796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Perspectives: what matters to you?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08932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5FB9E-99C2-4E33-A9E2-7FE2287F31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What is this thing we are defining and building called?</a:t>
            </a:r>
          </a:p>
          <a:p>
            <a:pPr lvl="1"/>
            <a:endParaRPr lang="en-GB" sz="1800" dirty="0"/>
          </a:p>
          <a:p>
            <a:r>
              <a:rPr lang="en-GB" sz="1800" dirty="0"/>
              <a:t>How to sell it to non technical senior stakeholders?</a:t>
            </a:r>
          </a:p>
          <a:p>
            <a:pPr lvl="1"/>
            <a:endParaRPr lang="en-GB" sz="1800" dirty="0"/>
          </a:p>
          <a:p>
            <a:r>
              <a:rPr lang="en-GB" sz="1800" dirty="0"/>
              <a:t>What is the business case for the different parties involved?</a:t>
            </a:r>
          </a:p>
          <a:p>
            <a:pPr lvl="1"/>
            <a:endParaRPr lang="en-GB" sz="1800" dirty="0"/>
          </a:p>
          <a:p>
            <a:r>
              <a:rPr lang="en-GB" sz="1800" dirty="0"/>
              <a:t>How do government agencies currently access information (paper?)</a:t>
            </a:r>
          </a:p>
          <a:p>
            <a:pPr lvl="1"/>
            <a:endParaRPr lang="en-GB" sz="1800" dirty="0"/>
          </a:p>
          <a:p>
            <a:r>
              <a:rPr lang="en-GB" sz="1800" dirty="0"/>
              <a:t>How do government agencies current assess risk (or do they?)</a:t>
            </a:r>
          </a:p>
          <a:p>
            <a:pPr lvl="1"/>
            <a:endParaRPr lang="en-GB" sz="1800" dirty="0"/>
          </a:p>
          <a:p>
            <a:r>
              <a:rPr lang="en-GB" sz="1800" dirty="0"/>
              <a:t>How will ‘event data’ be consumed and made available by (existing) applications?</a:t>
            </a:r>
          </a:p>
          <a:p>
            <a:pPr lvl="1"/>
            <a:endParaRPr lang="en-GB" sz="1800" dirty="0"/>
          </a:p>
          <a:p>
            <a:r>
              <a:rPr lang="en-GB" sz="1800" dirty="0"/>
              <a:t>What systems are required by (one or more) government agencies?</a:t>
            </a:r>
          </a:p>
          <a:p>
            <a:pPr lvl="1"/>
            <a:endParaRPr lang="en-GB" sz="1800" dirty="0"/>
          </a:p>
          <a:p>
            <a:r>
              <a:rPr lang="en-GB" sz="1800" dirty="0"/>
              <a:t>Will ‘on the ground’ business processes need to change?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F0A6F8-9AF3-4F49-9682-460A8386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Expressions of interest? Open questions?</a:t>
            </a:r>
          </a:p>
        </p:txBody>
      </p:sp>
    </p:spTree>
    <p:extLst>
      <p:ext uri="{BB962C8B-B14F-4D97-AF65-F5344CB8AC3E}">
        <p14:creationId xmlns:p14="http://schemas.microsoft.com/office/powerpoint/2010/main" val="386856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301878" cy="1007181"/>
          </a:xfrm>
        </p:spPr>
        <p:txBody>
          <a:bodyPr/>
          <a:lstStyle/>
          <a:p>
            <a:r>
              <a:rPr lang="en-GB" dirty="0"/>
              <a:t>Planning: what do we need to do next?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29727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303BD-B877-431E-9F23-8C2ABD06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Workshop schedule and 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B3DA6C-DF9C-4C75-9F4F-1FCE59AD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84786"/>
              </p:ext>
            </p:extLst>
          </p:nvPr>
        </p:nvGraphicFramePr>
        <p:xfrm>
          <a:off x="457200" y="923545"/>
          <a:ext cx="8686800" cy="5653042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91601216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824415841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4141798486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706454597"/>
                    </a:ext>
                  </a:extLst>
                </a:gridCol>
                <a:gridCol w="1819656">
                  <a:extLst>
                    <a:ext uri="{9D8B030D-6E8A-4147-A177-3AD203B41FA5}">
                      <a16:colId xmlns:a16="http://schemas.microsoft.com/office/drawing/2014/main" val="287056515"/>
                    </a:ext>
                  </a:extLst>
                </a:gridCol>
              </a:tblGrid>
              <a:tr h="1004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W/s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Date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Deliverable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Agenda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Attendees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684632117"/>
                  </a:ext>
                </a:extLst>
              </a:tr>
              <a:tr h="55268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29/01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Common understanding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Questions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Problem statements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Expressions of interest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5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FB Technical Architect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Technical Architect 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285091157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05/02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Standards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Standards to implement and communicate shared knowledge base used in event-based data assurance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8161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12/02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Metadata model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Reasoning models for data assurance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Classification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Events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Chains / sequences / methods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Actors (e.g. source of events)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Relationships (e.g. linking IDs)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Supporting metadata</a:t>
                      </a:r>
                    </a:p>
                    <a:p>
                      <a:pPr marL="342900" lvl="0" indent="-342900">
                        <a:lnSpc>
                          <a:spcPct val="10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Schema / headers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Mandatory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12264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19/02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0722"/>
                  </a:ext>
                </a:extLst>
              </a:tr>
              <a:tr h="158624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26/02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86522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04/03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Security assessment of proposed standards and metadata model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NCSC representative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99641930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11/03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Rules of engagement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Boundary of open alliance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Scalable / mutual contractual agreements for value exchange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Value exchange mechanisms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Publication of / subscription to events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 err="1">
                          <a:effectLst/>
                        </a:rPr>
                        <a:t>Permissioning</a:t>
                      </a:r>
                      <a:r>
                        <a:rPr lang="en-GB" sz="1100" dirty="0">
                          <a:effectLst/>
                        </a:rPr>
                        <a:t> (including consent)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Use of standards and metadata model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Governance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Stakeholders x2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GDS representative(s)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30740859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18/03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7486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25/03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9am-12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16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Supporting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4560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A97B1-C70D-425E-B1CC-010457E8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GB" sz="2400" dirty="0"/>
              <a:t>What do we mean by an “Event”?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850B5-0B98-4D89-8A00-DB082753638C}"/>
              </a:ext>
            </a:extLst>
          </p:cNvPr>
          <p:cNvSpPr txBox="1"/>
          <p:nvPr/>
        </p:nvSpPr>
        <p:spPr>
          <a:xfrm>
            <a:off x="457200" y="1917071"/>
            <a:ext cx="6879265" cy="366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“Claimant A says that Claimant A is employed by Entity XYZ”</a:t>
            </a:r>
          </a:p>
          <a:p>
            <a:pPr algn="ctr"/>
            <a:endParaRPr lang="en-GB" i="1" dirty="0"/>
          </a:p>
          <a:p>
            <a:pPr algn="ctr"/>
            <a:endParaRPr lang="en-GB" i="1" dirty="0"/>
          </a:p>
          <a:p>
            <a:pPr algn="ctr"/>
            <a:r>
              <a:rPr lang="en-GB" dirty="0"/>
              <a:t>is not the same as:</a:t>
            </a:r>
          </a:p>
          <a:p>
            <a:pPr algn="ctr"/>
            <a:endParaRPr lang="en-GB" i="1" dirty="0"/>
          </a:p>
          <a:p>
            <a:pPr algn="ctr"/>
            <a:endParaRPr lang="en-GB" i="1" dirty="0"/>
          </a:p>
          <a:p>
            <a:pPr algn="ctr"/>
            <a:r>
              <a:rPr lang="en-GB" sz="2000" i="1" dirty="0"/>
              <a:t>“Witness B says that Claimant A is employed by Entity XYZ”</a:t>
            </a:r>
            <a:endParaRPr lang="en-GB" i="1" dirty="0"/>
          </a:p>
          <a:p>
            <a:pPr algn="ctr"/>
            <a:endParaRPr lang="en-GB" i="1" dirty="0"/>
          </a:p>
          <a:p>
            <a:pPr algn="ctr"/>
            <a:endParaRPr lang="en-GB" i="1" dirty="0"/>
          </a:p>
          <a:p>
            <a:pPr algn="ctr"/>
            <a:r>
              <a:rPr lang="en-GB" dirty="0"/>
              <a:t>is not the same as:</a:t>
            </a:r>
          </a:p>
          <a:p>
            <a:pPr algn="ctr"/>
            <a:endParaRPr lang="en-GB" i="1" dirty="0"/>
          </a:p>
          <a:p>
            <a:pPr algn="ctr"/>
            <a:endParaRPr lang="en-GB" i="1" dirty="0"/>
          </a:p>
          <a:p>
            <a:pPr algn="ctr"/>
            <a:r>
              <a:rPr lang="en-GB" sz="2000" i="1" dirty="0"/>
              <a:t>“Entity XYZ says that Claimant A is employed by Entity XYZ”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114D84F5-2E55-4302-8B11-583C49C1340F}"/>
              </a:ext>
            </a:extLst>
          </p:cNvPr>
          <p:cNvSpPr/>
          <p:nvPr/>
        </p:nvSpPr>
        <p:spPr>
          <a:xfrm>
            <a:off x="7458736" y="1844748"/>
            <a:ext cx="202018" cy="3795823"/>
          </a:xfrm>
          <a:prstGeom prst="rightBracket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88D43-C1AF-4405-8BD1-390D3F0908FE}"/>
              </a:ext>
            </a:extLst>
          </p:cNvPr>
          <p:cNvSpPr txBox="1"/>
          <p:nvPr/>
        </p:nvSpPr>
        <p:spPr>
          <a:xfrm>
            <a:off x="7783025" y="3280994"/>
            <a:ext cx="15824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/>
              <a:t>3 </a:t>
            </a:r>
          </a:p>
          <a:p>
            <a:pPr algn="ctr"/>
            <a:r>
              <a:rPr lang="en-GB" sz="2000" b="1" dirty="0"/>
              <a:t>separate events</a:t>
            </a:r>
          </a:p>
        </p:txBody>
      </p:sp>
    </p:spTree>
    <p:extLst>
      <p:ext uri="{BB962C8B-B14F-4D97-AF65-F5344CB8AC3E}">
        <p14:creationId xmlns:p14="http://schemas.microsoft.com/office/powerpoint/2010/main" val="392435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3E0B-E716-4CF8-8532-BC2E722D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GB" sz="2400" dirty="0"/>
              <a:t>What do we mean by an “Event”?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365C3-5A8D-4A7B-B1C1-75AE0A3D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21" y="2684031"/>
            <a:ext cx="4042598" cy="2106608"/>
          </a:xfrm>
          <a:prstGeom prst="rect">
            <a:avLst/>
          </a:prstGeom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EBFEB8-EA27-46A6-B9BF-D46983B4F198}"/>
              </a:ext>
            </a:extLst>
          </p:cNvPr>
          <p:cNvSpPr txBox="1"/>
          <p:nvPr/>
        </p:nvSpPr>
        <p:spPr>
          <a:xfrm>
            <a:off x="457200" y="1364180"/>
            <a:ext cx="60135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i="1" dirty="0"/>
              <a:t>“Controlling Entity A says that Claimant D holds [Attribute]”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7F84F7-E62E-4433-B7C3-71D3611F61AA}"/>
              </a:ext>
            </a:extLst>
          </p:cNvPr>
          <p:cNvCxnSpPr>
            <a:cxnSpLocks/>
          </p:cNvCxnSpPr>
          <p:nvPr/>
        </p:nvCxnSpPr>
        <p:spPr>
          <a:xfrm>
            <a:off x="3433647" y="1731506"/>
            <a:ext cx="1366953" cy="919716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1092D6-992B-4804-BEEA-EC8CDF5647E0}"/>
              </a:ext>
            </a:extLst>
          </p:cNvPr>
          <p:cNvSpPr txBox="1"/>
          <p:nvPr/>
        </p:nvSpPr>
        <p:spPr>
          <a:xfrm>
            <a:off x="3706852" y="2035730"/>
            <a:ext cx="8015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Based on…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F11E2-D660-4D83-9F29-7BE0B11E3F91}"/>
              </a:ext>
            </a:extLst>
          </p:cNvPr>
          <p:cNvSpPr txBox="1"/>
          <p:nvPr/>
        </p:nvSpPr>
        <p:spPr>
          <a:xfrm>
            <a:off x="3378938" y="4615973"/>
            <a:ext cx="157029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i="1" dirty="0"/>
              <a:t>Controlling Entity A says that…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4E8E7-A112-4758-9154-91EBBCFA3CEF}"/>
              </a:ext>
            </a:extLst>
          </p:cNvPr>
          <p:cNvSpPr/>
          <p:nvPr/>
        </p:nvSpPr>
        <p:spPr>
          <a:xfrm>
            <a:off x="377456" y="1307805"/>
            <a:ext cx="6093342" cy="3987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91FFC6-E1F6-4F9C-A08C-A9AAE65362BF}"/>
              </a:ext>
            </a:extLst>
          </p:cNvPr>
          <p:cNvSpPr/>
          <p:nvPr/>
        </p:nvSpPr>
        <p:spPr>
          <a:xfrm>
            <a:off x="3280144" y="4550355"/>
            <a:ext cx="3240000" cy="2449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54F17-999C-4E8F-827F-2C8B550AAF93}"/>
              </a:ext>
            </a:extLst>
          </p:cNvPr>
          <p:cNvSpPr/>
          <p:nvPr/>
        </p:nvSpPr>
        <p:spPr>
          <a:xfrm>
            <a:off x="2658140" y="2626242"/>
            <a:ext cx="4265880" cy="22221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B935E3-86FD-4247-A038-DBC9B0A26CA3}"/>
              </a:ext>
            </a:extLst>
          </p:cNvPr>
          <p:cNvSpPr txBox="1"/>
          <p:nvPr/>
        </p:nvSpPr>
        <p:spPr>
          <a:xfrm>
            <a:off x="4019106" y="5989324"/>
            <a:ext cx="51248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i="1" dirty="0"/>
              <a:t>“Bob in the branch says that he had a quick look”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DAF1BF-6E9D-4054-8FF5-1AEE5DEF1394}"/>
              </a:ext>
            </a:extLst>
          </p:cNvPr>
          <p:cNvSpPr/>
          <p:nvPr/>
        </p:nvSpPr>
        <p:spPr>
          <a:xfrm>
            <a:off x="3891516" y="5932949"/>
            <a:ext cx="5252484" cy="3987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353E1C-1B3E-4D7E-8E36-92610459F7A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900144" y="4795268"/>
            <a:ext cx="1617614" cy="1137681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C90DBF-D23E-41EC-AE90-4417D9378457}"/>
              </a:ext>
            </a:extLst>
          </p:cNvPr>
          <p:cNvSpPr txBox="1"/>
          <p:nvPr/>
        </p:nvSpPr>
        <p:spPr>
          <a:xfrm>
            <a:off x="5357113" y="5298355"/>
            <a:ext cx="80150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Based on…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A3010-9162-4F1B-AEB7-CF70C94546CF}"/>
              </a:ext>
            </a:extLst>
          </p:cNvPr>
          <p:cNvSpPr txBox="1"/>
          <p:nvPr/>
        </p:nvSpPr>
        <p:spPr>
          <a:xfrm>
            <a:off x="7783025" y="3280994"/>
            <a:ext cx="15824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/>
              <a:t>3 </a:t>
            </a:r>
          </a:p>
          <a:p>
            <a:pPr algn="ctr"/>
            <a:r>
              <a:rPr lang="en-GB" sz="2000" b="1" dirty="0"/>
              <a:t>separate events</a:t>
            </a:r>
          </a:p>
        </p:txBody>
      </p:sp>
    </p:spTree>
    <p:extLst>
      <p:ext uri="{BB962C8B-B14F-4D97-AF65-F5344CB8AC3E}">
        <p14:creationId xmlns:p14="http://schemas.microsoft.com/office/powerpoint/2010/main" val="364936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9528-6091-42B8-9397-185D088C8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Introductions				12.00 – 12.15</a:t>
            </a:r>
          </a:p>
          <a:p>
            <a:endParaRPr lang="en-GB" sz="1800" dirty="0"/>
          </a:p>
          <a:p>
            <a:r>
              <a:rPr lang="en-GB" sz="1800" dirty="0"/>
              <a:t>Recap: why are we here?		12.15 – 14.00</a:t>
            </a:r>
          </a:p>
          <a:p>
            <a:pPr lvl="1"/>
            <a:r>
              <a:rPr lang="en-GB" sz="1800" dirty="0"/>
              <a:t>Problem statements</a:t>
            </a:r>
          </a:p>
          <a:p>
            <a:pPr lvl="1"/>
            <a:r>
              <a:rPr lang="en-GB" sz="1800" dirty="0"/>
              <a:t>Incoming hypotheses</a:t>
            </a:r>
          </a:p>
          <a:p>
            <a:pPr lvl="1"/>
            <a:r>
              <a:rPr lang="en-GB" sz="1800" dirty="0"/>
              <a:t>Common Language / mental models</a:t>
            </a:r>
          </a:p>
          <a:p>
            <a:endParaRPr lang="en-GB" sz="1800" dirty="0"/>
          </a:p>
          <a:p>
            <a:r>
              <a:rPr lang="en-GB" sz="1800" dirty="0"/>
              <a:t>Perspectives: what matters to you?	14.00 – 14.50</a:t>
            </a:r>
          </a:p>
          <a:p>
            <a:pPr lvl="1"/>
            <a:r>
              <a:rPr lang="en-GB" sz="1800" dirty="0"/>
              <a:t>Expressions of interest</a:t>
            </a:r>
          </a:p>
          <a:p>
            <a:pPr lvl="1"/>
            <a:r>
              <a:rPr lang="en-GB" sz="1800" dirty="0"/>
              <a:t>Any open questions</a:t>
            </a:r>
          </a:p>
          <a:p>
            <a:endParaRPr lang="en-GB" sz="1800" dirty="0"/>
          </a:p>
          <a:p>
            <a:r>
              <a:rPr lang="en-GB" sz="1800" dirty="0"/>
              <a:t>Planning: what do we need to do next?	 14.50 – 15.00</a:t>
            </a:r>
          </a:p>
          <a:p>
            <a:pPr lvl="1"/>
            <a:r>
              <a:rPr lang="en-GB" sz="1800" dirty="0"/>
              <a:t>Resourcing for Workshops #1 and 2	</a:t>
            </a:r>
          </a:p>
          <a:p>
            <a:pPr lvl="1"/>
            <a:r>
              <a:rPr lang="en-GB" sz="1800" dirty="0"/>
              <a:t>Other?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2B846-8BEE-49FE-9848-2D945D5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1475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343-958F-413A-94EA-060CE825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do we mean by a “Trusted Environment”?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5C0B9E-0B46-4289-BBEC-ED8577A96438}"/>
              </a:ext>
            </a:extLst>
          </p:cNvPr>
          <p:cNvSpPr/>
          <p:nvPr/>
        </p:nvSpPr>
        <p:spPr>
          <a:xfrm>
            <a:off x="457199" y="2567763"/>
            <a:ext cx="2227521" cy="164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 Producer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BEB1E-CAE3-4E17-8DC3-43E9F2818156}"/>
              </a:ext>
            </a:extLst>
          </p:cNvPr>
          <p:cNvSpPr/>
          <p:nvPr/>
        </p:nvSpPr>
        <p:spPr>
          <a:xfrm>
            <a:off x="3686838" y="2567762"/>
            <a:ext cx="2227521" cy="164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r>
              <a:rPr lang="en-GB" dirty="0">
                <a:solidFill>
                  <a:schemeClr val="tx1"/>
                </a:solidFill>
              </a:rPr>
              <a:t>User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r"/>
            <a:r>
              <a:rPr lang="en-GB" dirty="0">
                <a:solidFill>
                  <a:schemeClr val="tx1"/>
                </a:solidFill>
              </a:rPr>
              <a:t>Claimant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5B65A-D2E6-4519-A896-6746AB5A2679}"/>
              </a:ext>
            </a:extLst>
          </p:cNvPr>
          <p:cNvSpPr/>
          <p:nvPr/>
        </p:nvSpPr>
        <p:spPr>
          <a:xfrm>
            <a:off x="6916479" y="2567762"/>
            <a:ext cx="2227521" cy="164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Event 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CFF65-C4FC-45C2-AC3B-A143796C1A1B}"/>
              </a:ext>
            </a:extLst>
          </p:cNvPr>
          <p:cNvSpPr/>
          <p:nvPr/>
        </p:nvSpPr>
        <p:spPr>
          <a:xfrm>
            <a:off x="457199" y="4750981"/>
            <a:ext cx="8686800" cy="75895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Rules of engagement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C34C01-5531-47B0-985A-4AC10001DC5F}"/>
              </a:ext>
            </a:extLst>
          </p:cNvPr>
          <p:cNvCxnSpPr/>
          <p:nvPr/>
        </p:nvCxnSpPr>
        <p:spPr>
          <a:xfrm flipV="1">
            <a:off x="3686838" y="2567762"/>
            <a:ext cx="2227521" cy="1642732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004DA-A55B-46F3-A59F-CC128204A8D5}"/>
              </a:ext>
            </a:extLst>
          </p:cNvPr>
          <p:cNvSpPr txBox="1"/>
          <p:nvPr/>
        </p:nvSpPr>
        <p:spPr>
          <a:xfrm>
            <a:off x="779718" y="2143631"/>
            <a:ext cx="15824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/>
              <a:t>Entity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B9661-A360-4CEA-A520-C6A86647E5B7}"/>
              </a:ext>
            </a:extLst>
          </p:cNvPr>
          <p:cNvSpPr txBox="1"/>
          <p:nvPr/>
        </p:nvSpPr>
        <p:spPr>
          <a:xfrm>
            <a:off x="4009357" y="2139200"/>
            <a:ext cx="15824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/>
              <a:t>Entity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78EBD-0734-4660-AA6E-9087F6F6775B}"/>
              </a:ext>
            </a:extLst>
          </p:cNvPr>
          <p:cNvSpPr txBox="1"/>
          <p:nvPr/>
        </p:nvSpPr>
        <p:spPr>
          <a:xfrm>
            <a:off x="7239001" y="2139199"/>
            <a:ext cx="15824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/>
              <a:t>Entity A/C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45C4C-DBD5-4242-B7F0-02CDA96DE6E5}"/>
              </a:ext>
            </a:extLst>
          </p:cNvPr>
          <p:cNvCxnSpPr/>
          <p:nvPr/>
        </p:nvCxnSpPr>
        <p:spPr>
          <a:xfrm>
            <a:off x="2684720" y="3120654"/>
            <a:ext cx="100211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E953FB-F582-4631-8BCA-0C2C8242573B}"/>
              </a:ext>
            </a:extLst>
          </p:cNvPr>
          <p:cNvCxnSpPr/>
          <p:nvPr/>
        </p:nvCxnSpPr>
        <p:spPr>
          <a:xfrm>
            <a:off x="5914359" y="3677090"/>
            <a:ext cx="100211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9614F2-3258-407E-88AE-3241E997E504}"/>
              </a:ext>
            </a:extLst>
          </p:cNvPr>
          <p:cNvSpPr txBox="1"/>
          <p:nvPr/>
        </p:nvSpPr>
        <p:spPr>
          <a:xfrm>
            <a:off x="457200" y="1456661"/>
            <a:ext cx="38985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Relative roles within the ecosystem</a:t>
            </a:r>
          </a:p>
        </p:txBody>
      </p:sp>
    </p:spTree>
    <p:extLst>
      <p:ext uri="{BB962C8B-B14F-4D97-AF65-F5344CB8AC3E}">
        <p14:creationId xmlns:p14="http://schemas.microsoft.com/office/powerpoint/2010/main" val="26390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B9B124D-92FA-42E0-A55E-5CC01B18224A}"/>
              </a:ext>
            </a:extLst>
          </p:cNvPr>
          <p:cNvSpPr/>
          <p:nvPr/>
        </p:nvSpPr>
        <p:spPr>
          <a:xfrm>
            <a:off x="457199" y="3896836"/>
            <a:ext cx="1110219" cy="3136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8A343-958F-413A-94EA-060CE825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466"/>
            <a:ext cx="8686800" cy="758952"/>
          </a:xfrm>
        </p:spPr>
        <p:txBody>
          <a:bodyPr/>
          <a:lstStyle/>
          <a:p>
            <a:r>
              <a:rPr lang="en-GB" sz="2400" dirty="0"/>
              <a:t>Is there a viable economic model for the exchange of Events?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5C0B9E-0B46-4289-BBEC-ED8577A96438}"/>
              </a:ext>
            </a:extLst>
          </p:cNvPr>
          <p:cNvSpPr/>
          <p:nvPr/>
        </p:nvSpPr>
        <p:spPr>
          <a:xfrm>
            <a:off x="457199" y="2567759"/>
            <a:ext cx="2227521" cy="164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 Producer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BEB1E-CAE3-4E17-8DC3-43E9F2818156}"/>
              </a:ext>
            </a:extLst>
          </p:cNvPr>
          <p:cNvSpPr/>
          <p:nvPr/>
        </p:nvSpPr>
        <p:spPr>
          <a:xfrm>
            <a:off x="3686840" y="2567758"/>
            <a:ext cx="2227521" cy="164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r>
              <a:rPr lang="en-GB" dirty="0">
                <a:solidFill>
                  <a:schemeClr val="tx1"/>
                </a:solidFill>
              </a:rPr>
              <a:t>User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r"/>
            <a:r>
              <a:rPr lang="en-GB" dirty="0">
                <a:solidFill>
                  <a:schemeClr val="tx1"/>
                </a:solidFill>
              </a:rPr>
              <a:t>Claimant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5B65A-D2E6-4519-A896-6746AB5A2679}"/>
              </a:ext>
            </a:extLst>
          </p:cNvPr>
          <p:cNvSpPr/>
          <p:nvPr/>
        </p:nvSpPr>
        <p:spPr>
          <a:xfrm>
            <a:off x="6916479" y="2567758"/>
            <a:ext cx="2227521" cy="164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Event Consumer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C34C01-5531-47B0-985A-4AC10001DC5F}"/>
              </a:ext>
            </a:extLst>
          </p:cNvPr>
          <p:cNvCxnSpPr/>
          <p:nvPr/>
        </p:nvCxnSpPr>
        <p:spPr>
          <a:xfrm flipV="1">
            <a:off x="3686838" y="2567758"/>
            <a:ext cx="2227521" cy="1642732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004DA-A55B-46F3-A59F-CC128204A8D5}"/>
              </a:ext>
            </a:extLst>
          </p:cNvPr>
          <p:cNvSpPr txBox="1"/>
          <p:nvPr/>
        </p:nvSpPr>
        <p:spPr>
          <a:xfrm>
            <a:off x="779718" y="2143627"/>
            <a:ext cx="15824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/>
              <a:t>Entity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B9661-A360-4CEA-A520-C6A86647E5B7}"/>
              </a:ext>
            </a:extLst>
          </p:cNvPr>
          <p:cNvSpPr txBox="1"/>
          <p:nvPr/>
        </p:nvSpPr>
        <p:spPr>
          <a:xfrm>
            <a:off x="4009360" y="2139196"/>
            <a:ext cx="15824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/>
              <a:t>Entity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78EBD-0734-4660-AA6E-9087F6F6775B}"/>
              </a:ext>
            </a:extLst>
          </p:cNvPr>
          <p:cNvSpPr txBox="1"/>
          <p:nvPr/>
        </p:nvSpPr>
        <p:spPr>
          <a:xfrm>
            <a:off x="7239001" y="2139195"/>
            <a:ext cx="15824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/>
              <a:t>Entity A/C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F0875D-F32F-40B7-A33C-8404FE083BA9}"/>
              </a:ext>
            </a:extLst>
          </p:cNvPr>
          <p:cNvSpPr/>
          <p:nvPr/>
        </p:nvSpPr>
        <p:spPr>
          <a:xfrm>
            <a:off x="8033781" y="3896836"/>
            <a:ext cx="1110219" cy="3136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54527F-55E8-4759-924D-6B1D76125084}"/>
              </a:ext>
            </a:extLst>
          </p:cNvPr>
          <p:cNvSpPr txBox="1"/>
          <p:nvPr/>
        </p:nvSpPr>
        <p:spPr>
          <a:xfrm>
            <a:off x="457200" y="1456661"/>
            <a:ext cx="26032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Motivation for each role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4A4094-8A90-4A8B-A8C7-1E4D30F5A42C}"/>
              </a:ext>
            </a:extLst>
          </p:cNvPr>
          <p:cNvCxnSpPr/>
          <p:nvPr/>
        </p:nvCxnSpPr>
        <p:spPr>
          <a:xfrm>
            <a:off x="2684720" y="3120654"/>
            <a:ext cx="100211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637DF3-8085-42DC-9CC1-2444F799D016}"/>
              </a:ext>
            </a:extLst>
          </p:cNvPr>
          <p:cNvCxnSpPr/>
          <p:nvPr/>
        </p:nvCxnSpPr>
        <p:spPr>
          <a:xfrm>
            <a:off x="5914359" y="3677090"/>
            <a:ext cx="100211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47BC1848-57FE-4F46-A803-1FB5231BF7D9}"/>
              </a:ext>
            </a:extLst>
          </p:cNvPr>
          <p:cNvSpPr txBox="1">
            <a:spLocks/>
          </p:cNvSpPr>
          <p:nvPr/>
        </p:nvSpPr>
        <p:spPr>
          <a:xfrm>
            <a:off x="457200" y="4449733"/>
            <a:ext cx="3035595" cy="176414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Reduce cost</a:t>
            </a:r>
          </a:p>
          <a:p>
            <a:r>
              <a:rPr lang="en-GB" sz="1800" dirty="0"/>
              <a:t>Recover cost</a:t>
            </a:r>
          </a:p>
          <a:p>
            <a:r>
              <a:rPr lang="en-GB" sz="1800" dirty="0"/>
              <a:t>Broaden service offer</a:t>
            </a:r>
          </a:p>
        </p:txBody>
      </p: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ADC0AC97-19BF-4261-B761-029ABB51C3A0}"/>
              </a:ext>
            </a:extLst>
          </p:cNvPr>
          <p:cNvSpPr txBox="1">
            <a:spLocks/>
          </p:cNvSpPr>
          <p:nvPr/>
        </p:nvSpPr>
        <p:spPr>
          <a:xfrm>
            <a:off x="3686838" y="4449733"/>
            <a:ext cx="3035595" cy="176414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Convenience</a:t>
            </a:r>
          </a:p>
          <a:p>
            <a:r>
              <a:rPr lang="en-GB" sz="1800" dirty="0"/>
              <a:t>Confidence</a:t>
            </a:r>
          </a:p>
          <a:p>
            <a:r>
              <a:rPr lang="en-GB" sz="1800" dirty="0"/>
              <a:t>Continuity</a:t>
            </a:r>
          </a:p>
        </p:txBody>
      </p: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F9A2DF09-279C-46D5-82EB-093FA394192F}"/>
              </a:ext>
            </a:extLst>
          </p:cNvPr>
          <p:cNvSpPr txBox="1">
            <a:spLocks/>
          </p:cNvSpPr>
          <p:nvPr/>
        </p:nvSpPr>
        <p:spPr>
          <a:xfrm>
            <a:off x="6916476" y="4449733"/>
            <a:ext cx="3035595" cy="176414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Avoid cost</a:t>
            </a:r>
          </a:p>
          <a:p>
            <a:r>
              <a:rPr lang="en-GB" sz="1800" dirty="0"/>
              <a:t>Manage risk</a:t>
            </a:r>
          </a:p>
          <a:p>
            <a:r>
              <a:rPr lang="en-GB" sz="1800" dirty="0"/>
              <a:t>Improve experience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8213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B9B124D-92FA-42E0-A55E-5CC01B18224A}"/>
              </a:ext>
            </a:extLst>
          </p:cNvPr>
          <p:cNvSpPr/>
          <p:nvPr/>
        </p:nvSpPr>
        <p:spPr>
          <a:xfrm>
            <a:off x="457199" y="3896836"/>
            <a:ext cx="1110219" cy="3136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8A343-958F-413A-94EA-060CE825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466"/>
            <a:ext cx="8686800" cy="758952"/>
          </a:xfrm>
        </p:spPr>
        <p:txBody>
          <a:bodyPr/>
          <a:lstStyle/>
          <a:p>
            <a:r>
              <a:rPr lang="en-GB" sz="2400" dirty="0"/>
              <a:t>Is there a viable economic model for the exchange of Events?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5C0B9E-0B46-4289-BBEC-ED8577A96438}"/>
              </a:ext>
            </a:extLst>
          </p:cNvPr>
          <p:cNvSpPr/>
          <p:nvPr/>
        </p:nvSpPr>
        <p:spPr>
          <a:xfrm>
            <a:off x="457199" y="2567759"/>
            <a:ext cx="2227521" cy="164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 Producer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BEB1E-CAE3-4E17-8DC3-43E9F2818156}"/>
              </a:ext>
            </a:extLst>
          </p:cNvPr>
          <p:cNvSpPr/>
          <p:nvPr/>
        </p:nvSpPr>
        <p:spPr>
          <a:xfrm>
            <a:off x="3686840" y="2567758"/>
            <a:ext cx="2227521" cy="164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r>
              <a:rPr lang="en-GB" dirty="0">
                <a:solidFill>
                  <a:schemeClr val="tx1"/>
                </a:solidFill>
              </a:rPr>
              <a:t>User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r"/>
            <a:r>
              <a:rPr lang="en-GB" dirty="0">
                <a:solidFill>
                  <a:schemeClr val="tx1"/>
                </a:solidFill>
              </a:rPr>
              <a:t>Claimant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5B65A-D2E6-4519-A896-6746AB5A2679}"/>
              </a:ext>
            </a:extLst>
          </p:cNvPr>
          <p:cNvSpPr/>
          <p:nvPr/>
        </p:nvSpPr>
        <p:spPr>
          <a:xfrm>
            <a:off x="6916479" y="2567758"/>
            <a:ext cx="2227521" cy="164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 Consumer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C34C01-5531-47B0-985A-4AC10001DC5F}"/>
              </a:ext>
            </a:extLst>
          </p:cNvPr>
          <p:cNvCxnSpPr/>
          <p:nvPr/>
        </p:nvCxnSpPr>
        <p:spPr>
          <a:xfrm flipV="1">
            <a:off x="3686838" y="2567758"/>
            <a:ext cx="2227521" cy="1642732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004DA-A55B-46F3-A59F-CC128204A8D5}"/>
              </a:ext>
            </a:extLst>
          </p:cNvPr>
          <p:cNvSpPr txBox="1"/>
          <p:nvPr/>
        </p:nvSpPr>
        <p:spPr>
          <a:xfrm>
            <a:off x="779718" y="2143627"/>
            <a:ext cx="15824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/>
              <a:t>Entity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B9661-A360-4CEA-A520-C6A86647E5B7}"/>
              </a:ext>
            </a:extLst>
          </p:cNvPr>
          <p:cNvSpPr txBox="1"/>
          <p:nvPr/>
        </p:nvSpPr>
        <p:spPr>
          <a:xfrm>
            <a:off x="4009360" y="2139196"/>
            <a:ext cx="15824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/>
              <a:t>Entity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78EBD-0734-4660-AA6E-9087F6F6775B}"/>
              </a:ext>
            </a:extLst>
          </p:cNvPr>
          <p:cNvSpPr txBox="1"/>
          <p:nvPr/>
        </p:nvSpPr>
        <p:spPr>
          <a:xfrm>
            <a:off x="7239001" y="2139195"/>
            <a:ext cx="15824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 dirty="0"/>
              <a:t>Entity A/C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E953FB-F582-4631-8BCA-0C2C8242573B}"/>
              </a:ext>
            </a:extLst>
          </p:cNvPr>
          <p:cNvCxnSpPr/>
          <p:nvPr/>
        </p:nvCxnSpPr>
        <p:spPr>
          <a:xfrm>
            <a:off x="5914359" y="3145460"/>
            <a:ext cx="100211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229BA9-682B-41D2-8FB7-D40628245EBB}"/>
              </a:ext>
            </a:extLst>
          </p:cNvPr>
          <p:cNvSpPr txBox="1"/>
          <p:nvPr/>
        </p:nvSpPr>
        <p:spPr>
          <a:xfrm>
            <a:off x="5992331" y="2589024"/>
            <a:ext cx="828000" cy="4616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000" dirty="0"/>
              <a:t>2. Request access to 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9FB8A2-5D9D-4867-B86A-8CE5BE02843C}"/>
              </a:ext>
            </a:extLst>
          </p:cNvPr>
          <p:cNvCxnSpPr>
            <a:cxnSpLocks/>
          </p:cNvCxnSpPr>
          <p:nvPr/>
        </p:nvCxnSpPr>
        <p:spPr>
          <a:xfrm flipH="1">
            <a:off x="5914359" y="3664682"/>
            <a:ext cx="100211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03F30F-C446-4828-8192-88EDC55C9ED7}"/>
              </a:ext>
            </a:extLst>
          </p:cNvPr>
          <p:cNvSpPr txBox="1"/>
          <p:nvPr/>
        </p:nvSpPr>
        <p:spPr>
          <a:xfrm>
            <a:off x="5992331" y="3782952"/>
            <a:ext cx="828000" cy="4616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000" dirty="0"/>
              <a:t>3. Authorise access to Event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FCDF84-5D74-4577-AFC9-625F6CFBCF05}"/>
              </a:ext>
            </a:extLst>
          </p:cNvPr>
          <p:cNvCxnSpPr>
            <a:cxnSpLocks/>
          </p:cNvCxnSpPr>
          <p:nvPr/>
        </p:nvCxnSpPr>
        <p:spPr>
          <a:xfrm flipH="1">
            <a:off x="2688261" y="3111329"/>
            <a:ext cx="100211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FB587B-B680-40F4-97BF-9C28E0DD8FCA}"/>
              </a:ext>
            </a:extLst>
          </p:cNvPr>
          <p:cNvSpPr txBox="1"/>
          <p:nvPr/>
        </p:nvSpPr>
        <p:spPr>
          <a:xfrm>
            <a:off x="2755602" y="3229599"/>
            <a:ext cx="864000" cy="923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000" dirty="0"/>
              <a:t>1. Give User (some level of) control over the disclosure of Events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B1FC10-908C-4EBC-92A2-E8106082AB0C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5400000" flipH="1" flipV="1">
            <a:off x="4800599" y="980851"/>
            <a:ext cx="1" cy="6459280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02BB9E-F331-485C-A845-3DBFC486579F}"/>
              </a:ext>
            </a:extLst>
          </p:cNvPr>
          <p:cNvSpPr txBox="1"/>
          <p:nvPr/>
        </p:nvSpPr>
        <p:spPr>
          <a:xfrm>
            <a:off x="1899241" y="4483481"/>
            <a:ext cx="5802719" cy="5457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000" dirty="0"/>
              <a:t>4. Make </a:t>
            </a:r>
            <a:r>
              <a:rPr lang="en-GB" sz="1000" b="1" dirty="0"/>
              <a:t>access to Event </a:t>
            </a:r>
            <a:r>
              <a:rPr lang="en-GB" sz="1000" dirty="0"/>
              <a:t>contingent on commercial terms</a:t>
            </a:r>
          </a:p>
          <a:p>
            <a:pPr algn="ctr"/>
            <a:r>
              <a:rPr lang="en-GB" sz="1000" i="1" dirty="0"/>
              <a:t>and/or</a:t>
            </a:r>
          </a:p>
          <a:p>
            <a:pPr algn="ctr"/>
            <a:r>
              <a:rPr lang="en-GB" sz="1000" dirty="0"/>
              <a:t>5. Make </a:t>
            </a:r>
            <a:r>
              <a:rPr lang="en-GB" sz="1000" b="1" dirty="0"/>
              <a:t>accountability for accuracy of attribute/assertion/activity </a:t>
            </a:r>
            <a:r>
              <a:rPr lang="en-GB" sz="1000" dirty="0"/>
              <a:t>contingent on commercial terms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43AB9EB-2717-4C12-AA53-532E2CE11DC8}"/>
              </a:ext>
            </a:extLst>
          </p:cNvPr>
          <p:cNvCxnSpPr>
            <a:cxnSpLocks/>
            <a:stCxn id="31" idx="2"/>
            <a:endCxn id="29" idx="2"/>
          </p:cNvCxnSpPr>
          <p:nvPr/>
        </p:nvCxnSpPr>
        <p:spPr>
          <a:xfrm rot="5400000">
            <a:off x="4800600" y="422199"/>
            <a:ext cx="12700" cy="7576582"/>
          </a:xfrm>
          <a:prstGeom prst="bentConnector3">
            <a:avLst>
              <a:gd name="adj1" fmla="val 10255819"/>
            </a:avLst>
          </a:prstGeom>
          <a:ln w="571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CF0875D-F32F-40B7-A33C-8404FE083BA9}"/>
              </a:ext>
            </a:extLst>
          </p:cNvPr>
          <p:cNvSpPr/>
          <p:nvPr/>
        </p:nvSpPr>
        <p:spPr>
          <a:xfrm>
            <a:off x="8033781" y="3896836"/>
            <a:ext cx="1110219" cy="3136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DE25D0-6A52-43A2-BAB9-D181068763B4}"/>
              </a:ext>
            </a:extLst>
          </p:cNvPr>
          <p:cNvSpPr txBox="1"/>
          <p:nvPr/>
        </p:nvSpPr>
        <p:spPr>
          <a:xfrm>
            <a:off x="2086639" y="5583859"/>
            <a:ext cx="5427923" cy="215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000" dirty="0"/>
              <a:t>6. Acceptance of commercial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54527F-55E8-4759-924D-6B1D76125084}"/>
              </a:ext>
            </a:extLst>
          </p:cNvPr>
          <p:cNvSpPr txBox="1"/>
          <p:nvPr/>
        </p:nvSpPr>
        <p:spPr>
          <a:xfrm>
            <a:off x="457200" y="1456661"/>
            <a:ext cx="42063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Value exchange across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6835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343-958F-413A-94EA-060CE825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infrastructure needs to be in place?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CFF65-C4FC-45C2-AC3B-A143796C1A1B}"/>
              </a:ext>
            </a:extLst>
          </p:cNvPr>
          <p:cNvSpPr/>
          <p:nvPr/>
        </p:nvSpPr>
        <p:spPr>
          <a:xfrm>
            <a:off x="457200" y="2172580"/>
            <a:ext cx="8686800" cy="75895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Vocabulary and semantics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614F2-3258-407E-88AE-3241E997E504}"/>
              </a:ext>
            </a:extLst>
          </p:cNvPr>
          <p:cNvSpPr txBox="1"/>
          <p:nvPr/>
        </p:nvSpPr>
        <p:spPr>
          <a:xfrm>
            <a:off x="457200" y="1456661"/>
            <a:ext cx="23339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Rules of engagement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BAEAD9-3A86-4455-86C9-F912618F223F}"/>
              </a:ext>
            </a:extLst>
          </p:cNvPr>
          <p:cNvSpPr/>
          <p:nvPr/>
        </p:nvSpPr>
        <p:spPr>
          <a:xfrm>
            <a:off x="457200" y="3191043"/>
            <a:ext cx="8686800" cy="75895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60775-F378-4093-9483-E6DAD00AD1B8}"/>
              </a:ext>
            </a:extLst>
          </p:cNvPr>
          <p:cNvSpPr/>
          <p:nvPr/>
        </p:nvSpPr>
        <p:spPr>
          <a:xfrm>
            <a:off x="457200" y="4209506"/>
            <a:ext cx="8686800" cy="75895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Transport and trust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68EA9D-623D-4248-9940-A010A2018535}"/>
              </a:ext>
            </a:extLst>
          </p:cNvPr>
          <p:cNvSpPr/>
          <p:nvPr/>
        </p:nvSpPr>
        <p:spPr>
          <a:xfrm>
            <a:off x="457200" y="5227969"/>
            <a:ext cx="8686800" cy="75895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Contracting, accounting and settlement</a:t>
            </a:r>
          </a:p>
        </p:txBody>
      </p:sp>
    </p:spTree>
    <p:extLst>
      <p:ext uri="{BB962C8B-B14F-4D97-AF65-F5344CB8AC3E}">
        <p14:creationId xmlns:p14="http://schemas.microsoft.com/office/powerpoint/2010/main" val="2959802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4DD0D5AF-7EFB-4114-81EB-8BA66CDB5E1B}"/>
              </a:ext>
            </a:extLst>
          </p:cNvPr>
          <p:cNvSpPr txBox="1"/>
          <p:nvPr/>
        </p:nvSpPr>
        <p:spPr>
          <a:xfrm>
            <a:off x="6679630" y="4101498"/>
            <a:ext cx="63318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Permission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EC0EAC-04FC-4D7E-BA92-D10109A760E5}"/>
              </a:ext>
            </a:extLst>
          </p:cNvPr>
          <p:cNvSpPr txBox="1"/>
          <p:nvPr/>
        </p:nvSpPr>
        <p:spPr>
          <a:xfrm>
            <a:off x="6787031" y="5705242"/>
            <a:ext cx="4183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Publish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12D174-9AE1-4DF5-9485-2B24A2817BDB}"/>
              </a:ext>
            </a:extLst>
          </p:cNvPr>
          <p:cNvSpPr txBox="1"/>
          <p:nvPr/>
        </p:nvSpPr>
        <p:spPr>
          <a:xfrm>
            <a:off x="4018582" y="4115962"/>
            <a:ext cx="34785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Query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A977A-AE54-4FD4-99BD-0BB876D9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implementation options are there?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A1DFD-7FE4-47F7-ABA3-307D4FE6A5FB}"/>
              </a:ext>
            </a:extLst>
          </p:cNvPr>
          <p:cNvSpPr txBox="1"/>
          <p:nvPr/>
        </p:nvSpPr>
        <p:spPr>
          <a:xfrm>
            <a:off x="457200" y="1456661"/>
            <a:ext cx="3616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Example implementation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63F3B-F452-476A-807C-57FD262E00BE}"/>
              </a:ext>
            </a:extLst>
          </p:cNvPr>
          <p:cNvSpPr>
            <a:spLocks noChangeAspect="1"/>
          </p:cNvSpPr>
          <p:nvPr/>
        </p:nvSpPr>
        <p:spPr>
          <a:xfrm>
            <a:off x="2025503" y="2501948"/>
            <a:ext cx="797443" cy="41870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Event Producer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2DD18-495B-45F1-899F-448918A9B3B7}"/>
              </a:ext>
            </a:extLst>
          </p:cNvPr>
          <p:cNvSpPr>
            <a:spLocks noChangeAspect="1"/>
          </p:cNvSpPr>
          <p:nvPr/>
        </p:nvSpPr>
        <p:spPr>
          <a:xfrm>
            <a:off x="7584736" y="2301946"/>
            <a:ext cx="1559265" cy="8187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User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r"/>
            <a:r>
              <a:rPr lang="en-GB" sz="1400" dirty="0">
                <a:solidFill>
                  <a:schemeClr val="tx1"/>
                </a:solidFill>
              </a:rPr>
              <a:t>Claimant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224EB-21F8-492E-B4B8-09E3D073B400}"/>
              </a:ext>
            </a:extLst>
          </p:cNvPr>
          <p:cNvSpPr>
            <a:spLocks noChangeAspect="1"/>
          </p:cNvSpPr>
          <p:nvPr/>
        </p:nvSpPr>
        <p:spPr>
          <a:xfrm>
            <a:off x="5108944" y="2301412"/>
            <a:ext cx="1559265" cy="8187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Event Consumer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FDCF0B-FFBC-4708-89AC-0642EEB40547}"/>
              </a:ext>
            </a:extLst>
          </p:cNvPr>
          <p:cNvCxnSpPr/>
          <p:nvPr/>
        </p:nvCxnSpPr>
        <p:spPr>
          <a:xfrm flipV="1">
            <a:off x="7584736" y="2301946"/>
            <a:ext cx="1559265" cy="818712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2A289-1AAB-4AD0-A06A-37584176C1CB}"/>
              </a:ext>
            </a:extLst>
          </p:cNvPr>
          <p:cNvSpPr>
            <a:spLocks noChangeAspect="1"/>
          </p:cNvSpPr>
          <p:nvPr/>
        </p:nvSpPr>
        <p:spPr>
          <a:xfrm>
            <a:off x="2029046" y="3875593"/>
            <a:ext cx="1559265" cy="8187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Event Producer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FA4C2-7F60-4EC0-B431-1D011BA1A1EE}"/>
              </a:ext>
            </a:extLst>
          </p:cNvPr>
          <p:cNvSpPr>
            <a:spLocks noChangeAspect="1"/>
          </p:cNvSpPr>
          <p:nvPr/>
        </p:nvSpPr>
        <p:spPr>
          <a:xfrm>
            <a:off x="2029047" y="3045696"/>
            <a:ext cx="797443" cy="41870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Event Producer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41631-0C54-4021-8349-0636B6FAB50D}"/>
              </a:ext>
            </a:extLst>
          </p:cNvPr>
          <p:cNvSpPr>
            <a:spLocks noChangeAspect="1"/>
          </p:cNvSpPr>
          <p:nvPr/>
        </p:nvSpPr>
        <p:spPr>
          <a:xfrm>
            <a:off x="2029047" y="1950678"/>
            <a:ext cx="797443" cy="41870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Event Producer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1BE6CDEB-B437-4B01-B3F8-3DADA5BFA71E}"/>
              </a:ext>
            </a:extLst>
          </p:cNvPr>
          <p:cNvSpPr/>
          <p:nvPr/>
        </p:nvSpPr>
        <p:spPr>
          <a:xfrm>
            <a:off x="3649628" y="2301946"/>
            <a:ext cx="685800" cy="8187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73E709-EF5A-4A76-B12E-13EE22EDABDD}"/>
              </a:ext>
            </a:extLst>
          </p:cNvPr>
          <p:cNvCxnSpPr>
            <a:stCxn id="15" idx="3"/>
            <a:endCxn id="16" idx="2"/>
          </p:cNvCxnSpPr>
          <p:nvPr/>
        </p:nvCxnSpPr>
        <p:spPr>
          <a:xfrm>
            <a:off x="2826490" y="2160032"/>
            <a:ext cx="823138" cy="551270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47B7B-4321-405A-BE91-39B8D8CF0BC6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>
            <a:off x="2822946" y="2711302"/>
            <a:ext cx="826682" cy="0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27B9BD-CB54-4049-AFFC-114C78DCB8C5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2826490" y="2711302"/>
            <a:ext cx="823138" cy="543748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AEA16D-E4E5-4E0D-85FF-9EC471E03479}"/>
              </a:ext>
            </a:extLst>
          </p:cNvPr>
          <p:cNvCxnSpPr>
            <a:cxnSpLocks/>
            <a:stCxn id="16" idx="4"/>
            <a:endCxn id="6" idx="1"/>
          </p:cNvCxnSpPr>
          <p:nvPr/>
        </p:nvCxnSpPr>
        <p:spPr>
          <a:xfrm flipV="1">
            <a:off x="4335428" y="2710768"/>
            <a:ext cx="773516" cy="534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AD2B5F-C46C-47A1-A979-AC31559850CE}"/>
              </a:ext>
            </a:extLst>
          </p:cNvPr>
          <p:cNvSpPr txBox="1"/>
          <p:nvPr/>
        </p:nvSpPr>
        <p:spPr>
          <a:xfrm>
            <a:off x="2994671" y="2343460"/>
            <a:ext cx="4183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Publish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AD6412-C120-4516-9B13-ADBD8C8CAE4D}"/>
              </a:ext>
            </a:extLst>
          </p:cNvPr>
          <p:cNvSpPr txBox="1"/>
          <p:nvPr/>
        </p:nvSpPr>
        <p:spPr>
          <a:xfrm>
            <a:off x="2994671" y="2964254"/>
            <a:ext cx="4183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336CD6-23A3-4085-B552-9B2181B36558}"/>
              </a:ext>
            </a:extLst>
          </p:cNvPr>
          <p:cNvSpPr txBox="1"/>
          <p:nvPr/>
        </p:nvSpPr>
        <p:spPr>
          <a:xfrm>
            <a:off x="2994671" y="2642200"/>
            <a:ext cx="4183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Publish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25489A-8290-4326-8870-0028FAC98A39}"/>
              </a:ext>
            </a:extLst>
          </p:cNvPr>
          <p:cNvSpPr txBox="1"/>
          <p:nvPr/>
        </p:nvSpPr>
        <p:spPr>
          <a:xfrm>
            <a:off x="4550917" y="2553832"/>
            <a:ext cx="34785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Query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5F5E2D-8755-4CB6-90FF-788A2A72E94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6668209" y="2710768"/>
            <a:ext cx="916527" cy="534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74103F-2890-4D67-9ECC-A328917CEC27}"/>
              </a:ext>
            </a:extLst>
          </p:cNvPr>
          <p:cNvSpPr txBox="1"/>
          <p:nvPr/>
        </p:nvSpPr>
        <p:spPr>
          <a:xfrm>
            <a:off x="6817854" y="2539368"/>
            <a:ext cx="63318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Permission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EF7012-AADF-4740-9B1A-BCA5657011FC}"/>
              </a:ext>
            </a:extLst>
          </p:cNvPr>
          <p:cNvSpPr>
            <a:spLocks noChangeAspect="1"/>
          </p:cNvSpPr>
          <p:nvPr/>
        </p:nvSpPr>
        <p:spPr>
          <a:xfrm>
            <a:off x="7584736" y="3875593"/>
            <a:ext cx="1559265" cy="8187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User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r"/>
            <a:r>
              <a:rPr lang="en-GB" sz="1400" dirty="0">
                <a:solidFill>
                  <a:schemeClr val="tx1"/>
                </a:solidFill>
              </a:rPr>
              <a:t>Claimant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693C28-26E1-4667-BAC3-43307CD75908}"/>
              </a:ext>
            </a:extLst>
          </p:cNvPr>
          <p:cNvSpPr>
            <a:spLocks noChangeAspect="1"/>
          </p:cNvSpPr>
          <p:nvPr/>
        </p:nvSpPr>
        <p:spPr>
          <a:xfrm>
            <a:off x="4806891" y="3875593"/>
            <a:ext cx="1559265" cy="8187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Event Consumer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40A62F-D1A0-4A78-BF58-C38736E47662}"/>
              </a:ext>
            </a:extLst>
          </p:cNvPr>
          <p:cNvCxnSpPr/>
          <p:nvPr/>
        </p:nvCxnSpPr>
        <p:spPr>
          <a:xfrm flipV="1">
            <a:off x="7584736" y="3880024"/>
            <a:ext cx="1559265" cy="818712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8E2681-2CA2-4519-B5A3-FBDF44D34CAE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3588311" y="4284949"/>
            <a:ext cx="1218580" cy="0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9A4B96-9AEC-48C1-8E5E-256600CF3B8C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6366156" y="4284949"/>
            <a:ext cx="1218580" cy="0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0853317-6564-4438-8E4C-F545C80C654E}"/>
              </a:ext>
            </a:extLst>
          </p:cNvPr>
          <p:cNvSpPr txBox="1"/>
          <p:nvPr/>
        </p:nvSpPr>
        <p:spPr>
          <a:xfrm>
            <a:off x="3983316" y="5719706"/>
            <a:ext cx="4183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Publish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C2C6F8-60C1-44CF-B827-DE86FDDFD06C}"/>
              </a:ext>
            </a:extLst>
          </p:cNvPr>
          <p:cNvSpPr>
            <a:spLocks noChangeAspect="1"/>
          </p:cNvSpPr>
          <p:nvPr/>
        </p:nvSpPr>
        <p:spPr>
          <a:xfrm>
            <a:off x="2029046" y="5455702"/>
            <a:ext cx="1559265" cy="8187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Event Producer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6E0318-E8C3-4D8D-884D-01F58A1EAE85}"/>
              </a:ext>
            </a:extLst>
          </p:cNvPr>
          <p:cNvSpPr>
            <a:spLocks noChangeAspect="1"/>
          </p:cNvSpPr>
          <p:nvPr/>
        </p:nvSpPr>
        <p:spPr>
          <a:xfrm>
            <a:off x="4779641" y="5449774"/>
            <a:ext cx="1559265" cy="8187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User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r"/>
            <a:r>
              <a:rPr lang="en-GB" sz="1400" dirty="0">
                <a:solidFill>
                  <a:schemeClr val="tx1"/>
                </a:solidFill>
              </a:rPr>
              <a:t>Claimant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7C0E04-B277-4108-80D8-B87F9A66B4B6}"/>
              </a:ext>
            </a:extLst>
          </p:cNvPr>
          <p:cNvSpPr>
            <a:spLocks noChangeAspect="1"/>
          </p:cNvSpPr>
          <p:nvPr/>
        </p:nvSpPr>
        <p:spPr>
          <a:xfrm>
            <a:off x="7530236" y="5449774"/>
            <a:ext cx="1559265" cy="8187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Event Consumer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4083D8-5E50-463E-9A42-BCEB6FF25520}"/>
              </a:ext>
            </a:extLst>
          </p:cNvPr>
          <p:cNvCxnSpPr/>
          <p:nvPr/>
        </p:nvCxnSpPr>
        <p:spPr>
          <a:xfrm flipV="1">
            <a:off x="4782621" y="5449774"/>
            <a:ext cx="1559265" cy="818712"/>
          </a:xfrm>
          <a:prstGeom prst="line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27F276-CB89-47EA-9CCE-D4601B648024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3588311" y="5859130"/>
            <a:ext cx="1191330" cy="5928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E7CB50-F1F5-403F-AF9E-A5CE98BAF051}"/>
              </a:ext>
            </a:extLst>
          </p:cNvPr>
          <p:cNvCxnSpPr>
            <a:cxnSpLocks/>
            <a:stCxn id="54" idx="1"/>
            <a:endCxn id="53" idx="3"/>
          </p:cNvCxnSpPr>
          <p:nvPr/>
        </p:nvCxnSpPr>
        <p:spPr>
          <a:xfrm flipH="1">
            <a:off x="6338906" y="5859130"/>
            <a:ext cx="1191330" cy="0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A06DF22-738D-4AA2-B037-7E0ED3A54992}"/>
              </a:ext>
            </a:extLst>
          </p:cNvPr>
          <p:cNvCxnSpPr>
            <a:stCxn id="52" idx="2"/>
            <a:endCxn id="54" idx="2"/>
          </p:cNvCxnSpPr>
          <p:nvPr/>
        </p:nvCxnSpPr>
        <p:spPr>
          <a:xfrm rot="5400000" flipH="1" flipV="1">
            <a:off x="5556310" y="3520855"/>
            <a:ext cx="5928" cy="5501190"/>
          </a:xfrm>
          <a:prstGeom prst="bentConnector3">
            <a:avLst>
              <a:gd name="adj1" fmla="val -3856275"/>
            </a:avLst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78D4AE5-3643-4206-8E19-A8D22F857915}"/>
              </a:ext>
            </a:extLst>
          </p:cNvPr>
          <p:cNvSpPr>
            <a:spLocks noChangeAspect="1"/>
          </p:cNvSpPr>
          <p:nvPr/>
        </p:nvSpPr>
        <p:spPr>
          <a:xfrm>
            <a:off x="4768702" y="6346455"/>
            <a:ext cx="1559265" cy="30951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Trust Framework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17C9A0-7A4C-4C7A-AF79-A8058808F217}"/>
              </a:ext>
            </a:extLst>
          </p:cNvPr>
          <p:cNvSpPr txBox="1"/>
          <p:nvPr/>
        </p:nvSpPr>
        <p:spPr>
          <a:xfrm>
            <a:off x="457200" y="2570145"/>
            <a:ext cx="11044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Aggregator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776630-36E9-46B7-ADCB-D3A630A8FDFB}"/>
              </a:ext>
            </a:extLst>
          </p:cNvPr>
          <p:cNvSpPr txBox="1"/>
          <p:nvPr/>
        </p:nvSpPr>
        <p:spPr>
          <a:xfrm>
            <a:off x="457200" y="4161838"/>
            <a:ext cx="1346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Point-to-point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D24662-08C1-4092-B1F6-1BF9149C36A8}"/>
              </a:ext>
            </a:extLst>
          </p:cNvPr>
          <p:cNvSpPr txBox="1"/>
          <p:nvPr/>
        </p:nvSpPr>
        <p:spPr>
          <a:xfrm>
            <a:off x="453879" y="5741948"/>
            <a:ext cx="14138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Self-sovereign</a:t>
            </a:r>
          </a:p>
        </p:txBody>
      </p:sp>
    </p:spTree>
    <p:extLst>
      <p:ext uri="{BB962C8B-B14F-4D97-AF65-F5344CB8AC3E}">
        <p14:creationId xmlns:p14="http://schemas.microsoft.com/office/powerpoint/2010/main" val="184381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Recap: why are we here?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66454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6429D3-73A2-4183-82D2-CD7E0702500C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45247335"/>
              </p:ext>
            </p:extLst>
          </p:nvPr>
        </p:nvGraphicFramePr>
        <p:xfrm>
          <a:off x="457200" y="1270572"/>
          <a:ext cx="4258340" cy="4361881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1047307">
                  <a:extLst>
                    <a:ext uri="{9D8B030D-6E8A-4147-A177-3AD203B41FA5}">
                      <a16:colId xmlns:a16="http://schemas.microsoft.com/office/drawing/2014/main" val="2548164227"/>
                    </a:ext>
                  </a:extLst>
                </a:gridCol>
                <a:gridCol w="1228060">
                  <a:extLst>
                    <a:ext uri="{9D8B030D-6E8A-4147-A177-3AD203B41FA5}">
                      <a16:colId xmlns:a16="http://schemas.microsoft.com/office/drawing/2014/main" val="3829527651"/>
                    </a:ext>
                  </a:extLst>
                </a:gridCol>
                <a:gridCol w="1982973">
                  <a:extLst>
                    <a:ext uri="{9D8B030D-6E8A-4147-A177-3AD203B41FA5}">
                      <a16:colId xmlns:a16="http://schemas.microsoft.com/office/drawing/2014/main" val="1824110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Date </a:t>
                      </a: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Milestone 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Agenda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040" marR="66040" marT="66040" marB="660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60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May 31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Workshop 1</a:t>
                      </a: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Review proposed ecosystem definition and high level target functional architecture</a:t>
                      </a:r>
                    </a:p>
                  </a:txBody>
                  <a:tcPr marL="66040" marR="66040" marT="66040" marB="660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42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June 21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</a:t>
                      </a: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Workshop 2</a:t>
                      </a: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 case examples from private, public and third sectors; use case for visualisation</a:t>
                      </a:r>
                    </a:p>
                  </a:txBody>
                  <a:tcPr marL="66040" marR="66040" marT="66040" marB="660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July 4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</a:t>
                      </a: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Workshop 3</a:t>
                      </a: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Finalise landscape review</a:t>
                      </a:r>
                    </a:p>
                  </a:txBody>
                  <a:tcPr marL="66040" marR="66040" marT="66040" marB="660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5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August 1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Workshop 4</a:t>
                      </a: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Review potential viable economic models</a:t>
                      </a:r>
                    </a:p>
                  </a:txBody>
                  <a:tcPr marL="66040" marR="66040" marT="66040" marB="660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04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August 15</a:t>
                      </a:r>
                      <a:r>
                        <a:rPr lang="en-GB" sz="14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Workshop 5</a:t>
                      </a:r>
                    </a:p>
                  </a:txBody>
                  <a:tcPr marL="66040" marR="66040" marT="66040" marB="6604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Review use case visualisation</a:t>
                      </a:r>
                    </a:p>
                  </a:txBody>
                  <a:tcPr marL="66040" marR="66040" marT="66040" marB="660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22333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CAD839E-15C6-460D-8AA0-108557D7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This OIX Alpha Project follows a discovery phase that was executed over the summer of 2019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81DD2ED-6AC2-4524-981C-5811BC01F655}"/>
              </a:ext>
            </a:extLst>
          </p:cNvPr>
          <p:cNvSpPr txBox="1">
            <a:spLocks/>
          </p:cNvSpPr>
          <p:nvPr/>
        </p:nvSpPr>
        <p:spPr>
          <a:xfrm>
            <a:off x="5544878" y="1270572"/>
            <a:ext cx="3599121" cy="49286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b="1" dirty="0"/>
              <a:t>Project participants</a:t>
            </a:r>
          </a:p>
          <a:p>
            <a:pPr>
              <a:spcAft>
                <a:spcPts val="600"/>
              </a:spcAft>
            </a:pPr>
            <a:r>
              <a:rPr lang="en-GB" dirty="0"/>
              <a:t>DWP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Factern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HMRC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Idemia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err="1"/>
              <a:t>Inidsol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err="1"/>
              <a:t>Mydex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Santander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tScheme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err="1"/>
              <a:t>Zonafide</a:t>
            </a:r>
            <a:endParaRPr lang="en-GB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A59F19F-2053-4C64-AA5E-1E246055C70C}"/>
              </a:ext>
            </a:extLst>
          </p:cNvPr>
          <p:cNvSpPr txBox="1">
            <a:spLocks/>
          </p:cNvSpPr>
          <p:nvPr/>
        </p:nvSpPr>
        <p:spPr>
          <a:xfrm>
            <a:off x="457199" y="5838444"/>
            <a:ext cx="8686800" cy="7589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2000" kern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hlinkClick r:id="rId2"/>
              </a:rPr>
              <a:t>https://openidentityexchange.org/blog/2019/11/14/building-a-trusted-environment-event-based-attribute-assurance/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052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FE651F-8793-4D88-A291-53BB209F24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Events can be used as inputs into models that use different forms of reasoning to validate and verify claims, providing a powerful and agile defence against fraud</a:t>
            </a:r>
          </a:p>
          <a:p>
            <a:endParaRPr lang="en-GB" sz="1800" dirty="0"/>
          </a:p>
          <a:p>
            <a:r>
              <a:rPr lang="en-GB" sz="1800" dirty="0"/>
              <a:t>Relative to alternatives, Events are cheap to produce, publish, exchange and consume, and directly address the costs of duplicated effort </a:t>
            </a:r>
          </a:p>
          <a:p>
            <a:endParaRPr lang="en-GB" sz="1800" dirty="0"/>
          </a:p>
          <a:p>
            <a:r>
              <a:rPr lang="en-GB" sz="1800" dirty="0"/>
              <a:t>Events capture the individual micro-transactions which are aggregated to form competing quality standards, enabling overlaps to be identified and re-used</a:t>
            </a:r>
          </a:p>
          <a:p>
            <a:endParaRPr lang="en-GB" sz="1800" dirty="0"/>
          </a:p>
          <a:p>
            <a:r>
              <a:rPr lang="en-GB" sz="1800" dirty="0"/>
              <a:t>An Event-based approach federates trust to any entity with which we may have interacted, diversifying away from a reliance on a small number of sources </a:t>
            </a:r>
          </a:p>
          <a:p>
            <a:endParaRPr lang="en-GB" sz="1800" dirty="0"/>
          </a:p>
          <a:p>
            <a:r>
              <a:rPr lang="en-GB" sz="1800" dirty="0"/>
              <a:t>Events offer a mechanism for ‘thin file’ citizens or customers to provide third party evidence to support their claims, even in the absence of traditional forms of proof</a:t>
            </a:r>
          </a:p>
          <a:p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ACB0A-C242-4689-A97C-D1A2F754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Hypothesis:</a:t>
            </a:r>
            <a:br>
              <a:rPr lang="en-GB" sz="2400" dirty="0"/>
            </a:br>
            <a:r>
              <a:rPr lang="en-GB" sz="2400" dirty="0"/>
              <a:t>Events can be harnessed to improve data assurance outcomes</a:t>
            </a:r>
          </a:p>
        </p:txBody>
      </p:sp>
    </p:spTree>
    <p:extLst>
      <p:ext uri="{BB962C8B-B14F-4D97-AF65-F5344CB8AC3E}">
        <p14:creationId xmlns:p14="http://schemas.microsoft.com/office/powerpoint/2010/main" val="258047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06EB-E091-4147-A1D2-68E72310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Creating a Trusted Environment: basic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7F0E1-70FE-4E72-858E-C4689BC87B91}"/>
              </a:ext>
            </a:extLst>
          </p:cNvPr>
          <p:cNvSpPr txBox="1"/>
          <p:nvPr/>
        </p:nvSpPr>
        <p:spPr>
          <a:xfrm>
            <a:off x="457200" y="2002083"/>
            <a:ext cx="48891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Scheme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9A106-5EA4-407A-AF0C-C3DBEA225A11}"/>
              </a:ext>
            </a:extLst>
          </p:cNvPr>
          <p:cNvSpPr/>
          <p:nvPr/>
        </p:nvSpPr>
        <p:spPr>
          <a:xfrm>
            <a:off x="2338758" y="1869385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sovrin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A380E2-A2E8-4444-90CC-FD3D2B639C13}"/>
              </a:ext>
            </a:extLst>
          </p:cNvPr>
          <p:cNvSpPr/>
          <p:nvPr/>
        </p:nvSpPr>
        <p:spPr>
          <a:xfrm>
            <a:off x="3191350" y="1869385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55F01-48F4-4C95-9825-B8038FA6F81E}"/>
              </a:ext>
            </a:extLst>
          </p:cNvPr>
          <p:cNvSpPr/>
          <p:nvPr/>
        </p:nvSpPr>
        <p:spPr>
          <a:xfrm>
            <a:off x="4896534" y="1869385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eIDAS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0B4EF-3655-45C4-8E17-9307D8D194A8}"/>
              </a:ext>
            </a:extLst>
          </p:cNvPr>
          <p:cNvSpPr/>
          <p:nvPr/>
        </p:nvSpPr>
        <p:spPr>
          <a:xfrm>
            <a:off x="5768958" y="1869385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[None]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4F388-2D7C-4635-BE30-6DDA38E91652}"/>
              </a:ext>
            </a:extLst>
          </p:cNvPr>
          <p:cNvSpPr txBox="1"/>
          <p:nvPr/>
        </p:nvSpPr>
        <p:spPr>
          <a:xfrm>
            <a:off x="457199" y="3210960"/>
            <a:ext cx="15933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Communication Protocols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324DBB-7F1A-4BDD-9395-C03718C158C6}"/>
              </a:ext>
            </a:extLst>
          </p:cNvPr>
          <p:cNvSpPr/>
          <p:nvPr/>
        </p:nvSpPr>
        <p:spPr>
          <a:xfrm>
            <a:off x="4043942" y="1869385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TISA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70D8D9-D4C1-40C5-84CB-95614929F203}"/>
              </a:ext>
            </a:extLst>
          </p:cNvPr>
          <p:cNvSpPr txBox="1"/>
          <p:nvPr/>
        </p:nvSpPr>
        <p:spPr>
          <a:xfrm>
            <a:off x="457198" y="2613691"/>
            <a:ext cx="146995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Exchange Infrastructure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50C229-580C-4719-B4CC-EA41FB99C7DE}"/>
              </a:ext>
            </a:extLst>
          </p:cNvPr>
          <p:cNvSpPr/>
          <p:nvPr/>
        </p:nvSpPr>
        <p:spPr>
          <a:xfrm>
            <a:off x="4482467" y="2480993"/>
            <a:ext cx="85259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Aggregator / Hub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58F11-511C-4FB7-8B78-992C28BC702B}"/>
              </a:ext>
            </a:extLst>
          </p:cNvPr>
          <p:cNvSpPr/>
          <p:nvPr/>
        </p:nvSpPr>
        <p:spPr>
          <a:xfrm>
            <a:off x="3418577" y="2480993"/>
            <a:ext cx="85259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Point-to-point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BB5D8-D5FA-4356-8CE3-66D074CF0F48}"/>
              </a:ext>
            </a:extLst>
          </p:cNvPr>
          <p:cNvSpPr/>
          <p:nvPr/>
        </p:nvSpPr>
        <p:spPr>
          <a:xfrm>
            <a:off x="2349781" y="2480993"/>
            <a:ext cx="85259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Self-sovereign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B3CCD7-36EF-491B-8B64-50A6DE1620BE}"/>
              </a:ext>
            </a:extLst>
          </p:cNvPr>
          <p:cNvSpPr/>
          <p:nvPr/>
        </p:nvSpPr>
        <p:spPr>
          <a:xfrm>
            <a:off x="5598048" y="2480993"/>
            <a:ext cx="85259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CA4CA1-2210-4C64-8216-4C82A59DD884}"/>
              </a:ext>
            </a:extLst>
          </p:cNvPr>
          <p:cNvSpPr txBox="1"/>
          <p:nvPr/>
        </p:nvSpPr>
        <p:spPr>
          <a:xfrm>
            <a:off x="457198" y="4587834"/>
            <a:ext cx="146674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Common Data Ontology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9EDEA3-2E18-4A21-A9B7-DA391E1B7066}"/>
              </a:ext>
            </a:extLst>
          </p:cNvPr>
          <p:cNvSpPr txBox="1"/>
          <p:nvPr/>
        </p:nvSpPr>
        <p:spPr>
          <a:xfrm>
            <a:off x="457198" y="5355254"/>
            <a:ext cx="16062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Implementation Standards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DC31A8-B5BC-4D40-A4A9-493565CDF648}"/>
              </a:ext>
            </a:extLst>
          </p:cNvPr>
          <p:cNvSpPr/>
          <p:nvPr/>
        </p:nvSpPr>
        <p:spPr>
          <a:xfrm>
            <a:off x="2358591" y="4286324"/>
            <a:ext cx="4092049" cy="75690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Vocabulary, taxonomy and semantics relevant for data assurance (i.e. not limited to trust framework / use case), focused on: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</a:rPr>
              <a:t>Methods: approaches used to collate, verify or validate evidence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tx1"/>
                </a:solidFill>
              </a:rPr>
              <a:t>Events: granular activities aggregating to Method [e.g. under </a:t>
            </a:r>
            <a:r>
              <a:rPr lang="en-GB" sz="1000" i="1" dirty="0" err="1">
                <a:solidFill>
                  <a:schemeClr val="tx1"/>
                </a:solidFill>
              </a:rPr>
              <a:t>txn</a:t>
            </a:r>
            <a:r>
              <a:rPr lang="en-GB" sz="1000" i="1" dirty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id]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53FED7-9834-4DBE-8AF3-A4B6FD1453C9}"/>
              </a:ext>
            </a:extLst>
          </p:cNvPr>
          <p:cNvSpPr/>
          <p:nvPr/>
        </p:nvSpPr>
        <p:spPr>
          <a:xfrm>
            <a:off x="2358591" y="5222556"/>
            <a:ext cx="4092049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Semantic Web tools (e.g. RDF, OWL, SPARQL)*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D0E696-EC3F-4E88-9F25-FDA769EB7912}"/>
              </a:ext>
            </a:extLst>
          </p:cNvPr>
          <p:cNvCxnSpPr/>
          <p:nvPr/>
        </p:nvCxnSpPr>
        <p:spPr>
          <a:xfrm>
            <a:off x="457198" y="4176346"/>
            <a:ext cx="8686802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C3235B-E477-4D34-8064-59C09DB95BAD}"/>
              </a:ext>
            </a:extLst>
          </p:cNvPr>
          <p:cNvSpPr txBox="1"/>
          <p:nvPr/>
        </p:nvSpPr>
        <p:spPr>
          <a:xfrm>
            <a:off x="6664569" y="3057072"/>
            <a:ext cx="24794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What are the </a:t>
            </a:r>
            <a:r>
              <a:rPr lang="en-GB" sz="1000" i="1" dirty="0"/>
              <a:t>procedures </a:t>
            </a:r>
            <a:r>
              <a:rPr lang="en-GB" sz="1000" dirty="0"/>
              <a:t>for exchanging messages that communicate assurance between ecosystem participants?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B48430-D334-4AB2-AF73-1C8D1CF621B1}"/>
              </a:ext>
            </a:extLst>
          </p:cNvPr>
          <p:cNvSpPr txBox="1"/>
          <p:nvPr/>
        </p:nvSpPr>
        <p:spPr>
          <a:xfrm>
            <a:off x="6664568" y="2536747"/>
            <a:ext cx="24794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How are the messages </a:t>
            </a:r>
            <a:r>
              <a:rPr lang="en-GB" sz="1000" i="1" dirty="0"/>
              <a:t>transported </a:t>
            </a:r>
            <a:r>
              <a:rPr lang="en-GB" sz="1000" dirty="0"/>
              <a:t>between between ecosystem participants?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701624-3EBF-4E91-BF14-91EC3E92CD71}"/>
              </a:ext>
            </a:extLst>
          </p:cNvPr>
          <p:cNvSpPr txBox="1"/>
          <p:nvPr/>
        </p:nvSpPr>
        <p:spPr>
          <a:xfrm>
            <a:off x="6664567" y="1848195"/>
            <a:ext cx="24794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Who are the </a:t>
            </a:r>
            <a:r>
              <a:rPr lang="en-GB" sz="1000" i="1" dirty="0"/>
              <a:t>participants </a:t>
            </a:r>
            <a:r>
              <a:rPr lang="en-GB" sz="1000" dirty="0"/>
              <a:t>of the ecosystem? What assurance </a:t>
            </a:r>
            <a:r>
              <a:rPr lang="en-GB" sz="1000" i="1" dirty="0"/>
              <a:t>standards </a:t>
            </a:r>
            <a:r>
              <a:rPr lang="en-GB" sz="1000" dirty="0"/>
              <a:t>are required? What is the </a:t>
            </a:r>
            <a:r>
              <a:rPr lang="en-GB" sz="1000" i="1" dirty="0"/>
              <a:t>commercial </a:t>
            </a:r>
            <a:r>
              <a:rPr lang="en-GB" sz="1000" dirty="0"/>
              <a:t>relationship?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5EA6F-A157-48A4-AA4F-5FA1A90589CC}"/>
              </a:ext>
            </a:extLst>
          </p:cNvPr>
          <p:cNvSpPr txBox="1"/>
          <p:nvPr/>
        </p:nvSpPr>
        <p:spPr>
          <a:xfrm>
            <a:off x="6664566" y="4357002"/>
            <a:ext cx="247943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What is the specific </a:t>
            </a:r>
            <a:r>
              <a:rPr lang="en-GB" sz="1000" i="1" dirty="0"/>
              <a:t>meaning </a:t>
            </a:r>
            <a:r>
              <a:rPr lang="en-GB" sz="1000" dirty="0"/>
              <a:t>of the different elements of a message that is used to communicate assurance between ecosystem participants?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091D0B-D006-4E25-9D03-CBC48DC656CB}"/>
              </a:ext>
            </a:extLst>
          </p:cNvPr>
          <p:cNvSpPr txBox="1"/>
          <p:nvPr/>
        </p:nvSpPr>
        <p:spPr>
          <a:xfrm>
            <a:off x="6664566" y="5201366"/>
            <a:ext cx="24794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What standards should be used to express and implement a shareable, extensible metadata model to support data assurance?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516410-1557-45C6-9DEA-2E165B99C962}"/>
              </a:ext>
            </a:extLst>
          </p:cNvPr>
          <p:cNvSpPr txBox="1"/>
          <p:nvPr/>
        </p:nvSpPr>
        <p:spPr>
          <a:xfrm>
            <a:off x="468922" y="5956061"/>
            <a:ext cx="13080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Rules of Engagement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5281F-AE4B-46B8-8B2D-0DA2D8AC35B9}"/>
              </a:ext>
            </a:extLst>
          </p:cNvPr>
          <p:cNvSpPr/>
          <p:nvPr/>
        </p:nvSpPr>
        <p:spPr>
          <a:xfrm>
            <a:off x="2358591" y="5823363"/>
            <a:ext cx="4092049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Good practice, expected behaviours, commercial norms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7C796-B040-4A73-A905-0AE74038338C}"/>
              </a:ext>
            </a:extLst>
          </p:cNvPr>
          <p:cNvSpPr txBox="1"/>
          <p:nvPr/>
        </p:nvSpPr>
        <p:spPr>
          <a:xfrm>
            <a:off x="6676290" y="5802173"/>
            <a:ext cx="24794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What is the basis on which participants who implement the metadata model can expect to interact with one another?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209FD-BF0D-438B-BE82-C74C8A153E51}"/>
              </a:ext>
            </a:extLst>
          </p:cNvPr>
          <p:cNvSpPr txBox="1"/>
          <p:nvPr/>
        </p:nvSpPr>
        <p:spPr>
          <a:xfrm>
            <a:off x="468922" y="879629"/>
            <a:ext cx="6363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/>
              <a:t>Layers: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E20E9D-8CF2-4067-A96D-5E7C85D16ABD}"/>
              </a:ext>
            </a:extLst>
          </p:cNvPr>
          <p:cNvSpPr txBox="1"/>
          <p:nvPr/>
        </p:nvSpPr>
        <p:spPr>
          <a:xfrm>
            <a:off x="2338756" y="876044"/>
            <a:ext cx="20582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/>
              <a:t>Examples / Illustrations: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96F737-6EB1-47F9-96C2-BCA4D6F861EB}"/>
              </a:ext>
            </a:extLst>
          </p:cNvPr>
          <p:cNvSpPr txBox="1"/>
          <p:nvPr/>
        </p:nvSpPr>
        <p:spPr>
          <a:xfrm>
            <a:off x="6664566" y="880755"/>
            <a:ext cx="993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/>
              <a:t>Solving for: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82CC8C-8D47-469B-A70E-5307EFCDDCCF}"/>
              </a:ext>
            </a:extLst>
          </p:cNvPr>
          <p:cNvSpPr txBox="1"/>
          <p:nvPr/>
        </p:nvSpPr>
        <p:spPr>
          <a:xfrm>
            <a:off x="457198" y="6359762"/>
            <a:ext cx="290143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dirty="0"/>
              <a:t>* Proposal</a:t>
            </a:r>
          </a:p>
          <a:p>
            <a:r>
              <a:rPr lang="en-GB" sz="700" dirty="0"/>
              <a:t>Note: Schemes may support more than one exchange infrastructure type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02DCA2-E7C0-47A8-A85D-159F4BE7DDF1}"/>
              </a:ext>
            </a:extLst>
          </p:cNvPr>
          <p:cNvSpPr txBox="1"/>
          <p:nvPr/>
        </p:nvSpPr>
        <p:spPr>
          <a:xfrm>
            <a:off x="460130" y="3776601"/>
            <a:ext cx="6892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9BD914-E810-41C8-A7F0-047C7D310142}"/>
              </a:ext>
            </a:extLst>
          </p:cNvPr>
          <p:cNvSpPr/>
          <p:nvPr/>
        </p:nvSpPr>
        <p:spPr>
          <a:xfrm>
            <a:off x="2341689" y="3643903"/>
            <a:ext cx="1204546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Verifiable Credentials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53C90A-A664-48BB-9990-C6D58603D695}"/>
              </a:ext>
            </a:extLst>
          </p:cNvPr>
          <p:cNvSpPr/>
          <p:nvPr/>
        </p:nvSpPr>
        <p:spPr>
          <a:xfrm>
            <a:off x="3785441" y="3643903"/>
            <a:ext cx="1204546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OIDF Identity Assurance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766B46-4EE6-4137-ADEA-B497488E59ED}"/>
              </a:ext>
            </a:extLst>
          </p:cNvPr>
          <p:cNvSpPr/>
          <p:nvPr/>
        </p:nvSpPr>
        <p:spPr>
          <a:xfrm>
            <a:off x="5246094" y="3643903"/>
            <a:ext cx="1204546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75217F-D831-4A33-BC09-BB4FFF17DB09}"/>
              </a:ext>
            </a:extLst>
          </p:cNvPr>
          <p:cNvSpPr txBox="1"/>
          <p:nvPr/>
        </p:nvSpPr>
        <p:spPr>
          <a:xfrm>
            <a:off x="6667500" y="3622713"/>
            <a:ext cx="24794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What is the </a:t>
            </a:r>
            <a:r>
              <a:rPr lang="en-GB" sz="1000" i="1" dirty="0"/>
              <a:t>broad format </a:t>
            </a:r>
            <a:r>
              <a:rPr lang="en-GB" sz="1000" dirty="0"/>
              <a:t>of the messages that communicate assurance between ecosystem participants?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F198B0-4A7F-47D5-B64D-64733B150718}"/>
              </a:ext>
            </a:extLst>
          </p:cNvPr>
          <p:cNvSpPr/>
          <p:nvPr/>
        </p:nvSpPr>
        <p:spPr>
          <a:xfrm>
            <a:off x="2350987" y="3078262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DIDs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D94510-8F04-409C-9CDC-75834EC86072}"/>
              </a:ext>
            </a:extLst>
          </p:cNvPr>
          <p:cNvSpPr/>
          <p:nvPr/>
        </p:nvSpPr>
        <p:spPr>
          <a:xfrm>
            <a:off x="3203579" y="3078262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OIDC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2A1C81-289C-45FF-854B-8F1922958BFD}"/>
              </a:ext>
            </a:extLst>
          </p:cNvPr>
          <p:cNvSpPr/>
          <p:nvPr/>
        </p:nvSpPr>
        <p:spPr>
          <a:xfrm>
            <a:off x="4908763" y="3078262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IndieAuth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472711-F6D9-4A6F-8598-9B440EB42293}"/>
              </a:ext>
            </a:extLst>
          </p:cNvPr>
          <p:cNvSpPr/>
          <p:nvPr/>
        </p:nvSpPr>
        <p:spPr>
          <a:xfrm>
            <a:off x="5768958" y="3078262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6A37038-7022-4789-99CE-D0EC6D9B7BE8}"/>
              </a:ext>
            </a:extLst>
          </p:cNvPr>
          <p:cNvSpPr/>
          <p:nvPr/>
        </p:nvSpPr>
        <p:spPr>
          <a:xfrm>
            <a:off x="4056171" y="3078262"/>
            <a:ext cx="681682" cy="4192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SAML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FE3C36-15BB-EA48-8959-0E27F2DE6242}"/>
              </a:ext>
            </a:extLst>
          </p:cNvPr>
          <p:cNvSpPr/>
          <p:nvPr/>
        </p:nvSpPr>
        <p:spPr>
          <a:xfrm>
            <a:off x="2326077" y="1276896"/>
            <a:ext cx="421200" cy="42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8ED2F8-743D-AD4E-8C57-3E72555A2BC4}"/>
              </a:ext>
            </a:extLst>
          </p:cNvPr>
          <p:cNvSpPr/>
          <p:nvPr/>
        </p:nvSpPr>
        <p:spPr>
          <a:xfrm>
            <a:off x="3380727" y="1276896"/>
            <a:ext cx="421200" cy="42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466D96-27BF-444E-9D19-57F21D1675F7}"/>
              </a:ext>
            </a:extLst>
          </p:cNvPr>
          <p:cNvSpPr/>
          <p:nvPr/>
        </p:nvSpPr>
        <p:spPr>
          <a:xfrm>
            <a:off x="4435377" y="1276896"/>
            <a:ext cx="421200" cy="42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0B86B7-F673-1949-B4C8-F0F532A03BFF}"/>
              </a:ext>
            </a:extLst>
          </p:cNvPr>
          <p:cNvSpPr/>
          <p:nvPr/>
        </p:nvSpPr>
        <p:spPr>
          <a:xfrm>
            <a:off x="5490027" y="1276896"/>
            <a:ext cx="421200" cy="42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E5EA2E-3232-E64A-81C4-12DFD4F2AF7E}"/>
              </a:ext>
            </a:extLst>
          </p:cNvPr>
          <p:cNvSpPr txBox="1"/>
          <p:nvPr/>
        </p:nvSpPr>
        <p:spPr>
          <a:xfrm>
            <a:off x="6664565" y="1256664"/>
            <a:ext cx="24794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Entities that are able to reason over the information received regardless of how it travelled across the layers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29842E-2ED3-3646-8804-D03AA680D506}"/>
              </a:ext>
            </a:extLst>
          </p:cNvPr>
          <p:cNvSpPr txBox="1"/>
          <p:nvPr/>
        </p:nvSpPr>
        <p:spPr>
          <a:xfrm>
            <a:off x="457198" y="1410552"/>
            <a:ext cx="12503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Resource Consumer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04A0A7-1D88-43B1-B8F5-B7497FE3B335}"/>
              </a:ext>
            </a:extLst>
          </p:cNvPr>
          <p:cNvSpPr/>
          <p:nvPr/>
        </p:nvSpPr>
        <p:spPr>
          <a:xfrm>
            <a:off x="2853402" y="1276896"/>
            <a:ext cx="421200" cy="42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6A0F41-60CA-4C9B-88FC-069F6517F664}"/>
              </a:ext>
            </a:extLst>
          </p:cNvPr>
          <p:cNvSpPr/>
          <p:nvPr/>
        </p:nvSpPr>
        <p:spPr>
          <a:xfrm>
            <a:off x="3908052" y="1276896"/>
            <a:ext cx="421200" cy="42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8E9CD-1224-4999-8A06-DAEA06EFC8B3}"/>
              </a:ext>
            </a:extLst>
          </p:cNvPr>
          <p:cNvSpPr/>
          <p:nvPr/>
        </p:nvSpPr>
        <p:spPr>
          <a:xfrm>
            <a:off x="4962702" y="1276896"/>
            <a:ext cx="421200" cy="42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CB11A91-6103-4442-8B26-9D84E709336B}"/>
              </a:ext>
            </a:extLst>
          </p:cNvPr>
          <p:cNvSpPr/>
          <p:nvPr/>
        </p:nvSpPr>
        <p:spPr>
          <a:xfrm>
            <a:off x="6029440" y="1276896"/>
            <a:ext cx="421200" cy="42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5" name="Left-right Arrow 2">
            <a:extLst>
              <a:ext uri="{FF2B5EF4-FFF2-40B4-BE49-F238E27FC236}">
                <a16:creationId xmlns:a16="http://schemas.microsoft.com/office/drawing/2014/main" id="{B3EAB4A2-A0B1-4865-8483-5D2CDC00FB71}"/>
              </a:ext>
            </a:extLst>
          </p:cNvPr>
          <p:cNvSpPr/>
          <p:nvPr/>
        </p:nvSpPr>
        <p:spPr>
          <a:xfrm>
            <a:off x="2349781" y="2940110"/>
            <a:ext cx="4100859" cy="97805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DISTRIBUTED                                                                                                        CENTRALISED</a:t>
            </a:r>
          </a:p>
        </p:txBody>
      </p:sp>
    </p:spTree>
    <p:extLst>
      <p:ext uri="{BB962C8B-B14F-4D97-AF65-F5344CB8AC3E}">
        <p14:creationId xmlns:p14="http://schemas.microsoft.com/office/powerpoint/2010/main" val="180935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DC31A8-B5BC-4D40-A4A9-493565CDF648}"/>
              </a:ext>
            </a:extLst>
          </p:cNvPr>
          <p:cNvSpPr/>
          <p:nvPr/>
        </p:nvSpPr>
        <p:spPr>
          <a:xfrm>
            <a:off x="1338067" y="4217371"/>
            <a:ext cx="2904861" cy="29696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F17ABC78-0361-4C11-82A7-2F2590D42F49}"/>
              </a:ext>
            </a:extLst>
          </p:cNvPr>
          <p:cNvSpPr/>
          <p:nvPr/>
        </p:nvSpPr>
        <p:spPr>
          <a:xfrm flipV="1">
            <a:off x="3373342" y="4102394"/>
            <a:ext cx="860757" cy="40572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11F6A211-6C53-4A36-88F8-9BFBDA5D14A4}"/>
              </a:ext>
            </a:extLst>
          </p:cNvPr>
          <p:cNvSpPr/>
          <p:nvPr/>
        </p:nvSpPr>
        <p:spPr>
          <a:xfrm flipV="1">
            <a:off x="2359804" y="4107544"/>
            <a:ext cx="849406" cy="405724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AFC7594-F422-4FAC-96D5-B2C236B2352E}"/>
              </a:ext>
            </a:extLst>
          </p:cNvPr>
          <p:cNvSpPr/>
          <p:nvPr/>
        </p:nvSpPr>
        <p:spPr>
          <a:xfrm flipV="1">
            <a:off x="1323813" y="4107547"/>
            <a:ext cx="866184" cy="40160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206EB-E091-4147-A1D2-68E72310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Creating a Trusted Environment: 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7F0E1-70FE-4E72-858E-C4689BC87B91}"/>
              </a:ext>
            </a:extLst>
          </p:cNvPr>
          <p:cNvSpPr txBox="1"/>
          <p:nvPr/>
        </p:nvSpPr>
        <p:spPr>
          <a:xfrm>
            <a:off x="695196" y="2734651"/>
            <a:ext cx="34304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Scheme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9A106-5EA4-407A-AF0C-C3DBEA225A11}"/>
              </a:ext>
            </a:extLst>
          </p:cNvPr>
          <p:cNvSpPr/>
          <p:nvPr/>
        </p:nvSpPr>
        <p:spPr>
          <a:xfrm>
            <a:off x="1338069" y="2641092"/>
            <a:ext cx="483912" cy="295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A380E2-A2E8-4444-90CC-FD3D2B639C13}"/>
              </a:ext>
            </a:extLst>
          </p:cNvPr>
          <p:cNvSpPr/>
          <p:nvPr/>
        </p:nvSpPr>
        <p:spPr>
          <a:xfrm>
            <a:off x="1943306" y="2641091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55F01-48F4-4C95-9825-B8038FA6F81E}"/>
              </a:ext>
            </a:extLst>
          </p:cNvPr>
          <p:cNvSpPr/>
          <p:nvPr/>
        </p:nvSpPr>
        <p:spPr>
          <a:xfrm>
            <a:off x="3153781" y="2641091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0B4EF-3655-45C4-8E17-9307D8D194A8}"/>
              </a:ext>
            </a:extLst>
          </p:cNvPr>
          <p:cNvSpPr/>
          <p:nvPr/>
        </p:nvSpPr>
        <p:spPr>
          <a:xfrm>
            <a:off x="3759018" y="2641091"/>
            <a:ext cx="483912" cy="29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4F388-2D7C-4635-BE30-6DDA38E91652}"/>
              </a:ext>
            </a:extLst>
          </p:cNvPr>
          <p:cNvSpPr txBox="1"/>
          <p:nvPr/>
        </p:nvSpPr>
        <p:spPr>
          <a:xfrm>
            <a:off x="695196" y="3122333"/>
            <a:ext cx="58509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Infrastructure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324DBB-7F1A-4BDD-9395-C03718C158C6}"/>
              </a:ext>
            </a:extLst>
          </p:cNvPr>
          <p:cNvSpPr/>
          <p:nvPr/>
        </p:nvSpPr>
        <p:spPr>
          <a:xfrm>
            <a:off x="2548544" y="2641091"/>
            <a:ext cx="483912" cy="295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TISA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70D8D9-D4C1-40C5-84CB-95614929F203}"/>
              </a:ext>
            </a:extLst>
          </p:cNvPr>
          <p:cNvSpPr txBox="1"/>
          <p:nvPr/>
        </p:nvSpPr>
        <p:spPr>
          <a:xfrm>
            <a:off x="695195" y="3509844"/>
            <a:ext cx="36388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Protocol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50C229-580C-4719-B4CC-EA41FB99C7DE}"/>
              </a:ext>
            </a:extLst>
          </p:cNvPr>
          <p:cNvSpPr/>
          <p:nvPr/>
        </p:nvSpPr>
        <p:spPr>
          <a:xfrm>
            <a:off x="1338069" y="3038214"/>
            <a:ext cx="605237" cy="295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58F11-511C-4FB7-8B78-992C28BC702B}"/>
              </a:ext>
            </a:extLst>
          </p:cNvPr>
          <p:cNvSpPr/>
          <p:nvPr/>
        </p:nvSpPr>
        <p:spPr>
          <a:xfrm>
            <a:off x="2104610" y="3038214"/>
            <a:ext cx="605237" cy="2956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Point to Point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BB5D8-D5FA-4356-8CE3-66D074CF0F48}"/>
              </a:ext>
            </a:extLst>
          </p:cNvPr>
          <p:cNvSpPr/>
          <p:nvPr/>
        </p:nvSpPr>
        <p:spPr>
          <a:xfrm>
            <a:off x="2871151" y="3038214"/>
            <a:ext cx="605237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B3CCD7-36EF-491B-8B64-50A6DE1620BE}"/>
              </a:ext>
            </a:extLst>
          </p:cNvPr>
          <p:cNvSpPr/>
          <p:nvPr/>
        </p:nvSpPr>
        <p:spPr>
          <a:xfrm>
            <a:off x="3637692" y="3038214"/>
            <a:ext cx="605237" cy="29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CA4CA1-2210-4C64-8216-4C82A59DD884}"/>
              </a:ext>
            </a:extLst>
          </p:cNvPr>
          <p:cNvSpPr txBox="1"/>
          <p:nvPr/>
        </p:nvSpPr>
        <p:spPr>
          <a:xfrm>
            <a:off x="695195" y="4311994"/>
            <a:ext cx="39433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Ontology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9EDEA3-2E18-4A21-A9B7-DA391E1B7066}"/>
              </a:ext>
            </a:extLst>
          </p:cNvPr>
          <p:cNvSpPr txBox="1"/>
          <p:nvPr/>
        </p:nvSpPr>
        <p:spPr>
          <a:xfrm>
            <a:off x="695195" y="4714819"/>
            <a:ext cx="4376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Standards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53FED7-9834-4DBE-8AF3-A4B6FD1453C9}"/>
              </a:ext>
            </a:extLst>
          </p:cNvPr>
          <p:cNvSpPr/>
          <p:nvPr/>
        </p:nvSpPr>
        <p:spPr>
          <a:xfrm>
            <a:off x="1338067" y="4620871"/>
            <a:ext cx="2904861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D0E696-EC3F-4E88-9F25-FDA769EB7912}"/>
              </a:ext>
            </a:extLst>
          </p:cNvPr>
          <p:cNvCxnSpPr/>
          <p:nvPr/>
        </p:nvCxnSpPr>
        <p:spPr>
          <a:xfrm>
            <a:off x="663985" y="4159731"/>
            <a:ext cx="3577792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516410-1557-45C6-9DEA-2E165B99C962}"/>
              </a:ext>
            </a:extLst>
          </p:cNvPr>
          <p:cNvSpPr txBox="1"/>
          <p:nvPr/>
        </p:nvSpPr>
        <p:spPr>
          <a:xfrm>
            <a:off x="703517" y="5108495"/>
            <a:ext cx="24365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Rules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5281F-AE4B-46B8-8B2D-0DA2D8AC35B9}"/>
              </a:ext>
            </a:extLst>
          </p:cNvPr>
          <p:cNvSpPr/>
          <p:nvPr/>
        </p:nvSpPr>
        <p:spPr>
          <a:xfrm>
            <a:off x="1346390" y="5014936"/>
            <a:ext cx="2904861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316F7D-9570-4FE6-AC13-5A14B0A50065}"/>
              </a:ext>
            </a:extLst>
          </p:cNvPr>
          <p:cNvSpPr txBox="1"/>
          <p:nvPr/>
        </p:nvSpPr>
        <p:spPr>
          <a:xfrm>
            <a:off x="5349948" y="4311994"/>
            <a:ext cx="39433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Ontology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D2FD6A-5DA9-4047-BC4E-C2ED545E03A2}"/>
              </a:ext>
            </a:extLst>
          </p:cNvPr>
          <p:cNvSpPr txBox="1"/>
          <p:nvPr/>
        </p:nvSpPr>
        <p:spPr>
          <a:xfrm>
            <a:off x="5349948" y="4714819"/>
            <a:ext cx="4376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Standards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CEB960-C3F0-4845-93EF-D78BBD5C6F71}"/>
              </a:ext>
            </a:extLst>
          </p:cNvPr>
          <p:cNvSpPr/>
          <p:nvPr/>
        </p:nvSpPr>
        <p:spPr>
          <a:xfrm>
            <a:off x="5992820" y="4217371"/>
            <a:ext cx="2904861" cy="29696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6B19BA-5A4B-41B1-9A11-B8CAC8944B89}"/>
              </a:ext>
            </a:extLst>
          </p:cNvPr>
          <p:cNvSpPr/>
          <p:nvPr/>
        </p:nvSpPr>
        <p:spPr>
          <a:xfrm>
            <a:off x="5992820" y="4620871"/>
            <a:ext cx="2904861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4380BE-7806-4FDA-B003-9276EE245D6F}"/>
              </a:ext>
            </a:extLst>
          </p:cNvPr>
          <p:cNvSpPr txBox="1"/>
          <p:nvPr/>
        </p:nvSpPr>
        <p:spPr>
          <a:xfrm>
            <a:off x="5358270" y="5108495"/>
            <a:ext cx="24365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Rules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AD19A2-6212-420B-A247-8F838E3EB52F}"/>
              </a:ext>
            </a:extLst>
          </p:cNvPr>
          <p:cNvSpPr/>
          <p:nvPr/>
        </p:nvSpPr>
        <p:spPr>
          <a:xfrm>
            <a:off x="6001143" y="5014936"/>
            <a:ext cx="2904861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45B8E5-965C-47A1-B1FA-5FF3BBF04DD9}"/>
              </a:ext>
            </a:extLst>
          </p:cNvPr>
          <p:cNvSpPr txBox="1"/>
          <p:nvPr/>
        </p:nvSpPr>
        <p:spPr>
          <a:xfrm>
            <a:off x="1225979" y="2058848"/>
            <a:ext cx="6796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Use Case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28D33E-7C0D-4A0D-A5DB-0E0CE9DBDAC7}"/>
              </a:ext>
            </a:extLst>
          </p:cNvPr>
          <p:cNvSpPr txBox="1"/>
          <p:nvPr/>
        </p:nvSpPr>
        <p:spPr>
          <a:xfrm>
            <a:off x="2454216" y="2058848"/>
            <a:ext cx="6796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Use Case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7FC8B0-B661-41B8-81FB-F8C464980397}"/>
              </a:ext>
            </a:extLst>
          </p:cNvPr>
          <p:cNvSpPr txBox="1"/>
          <p:nvPr/>
        </p:nvSpPr>
        <p:spPr>
          <a:xfrm>
            <a:off x="3670780" y="2058848"/>
            <a:ext cx="6796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Use Case 3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65ECF6E-09FF-4DA7-9BF8-B188C8E0BFAD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626785" y="2889949"/>
            <a:ext cx="92064" cy="185585"/>
          </a:xfrm>
          <a:prstGeom prst="bentConnector3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E5124DF-A598-4969-943D-E2FB7C5B12A4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2548113" y="2795826"/>
            <a:ext cx="101505" cy="38327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ACD6607-DAA0-423D-983B-F78130F20057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3862149" y="2889948"/>
            <a:ext cx="92065" cy="18558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59CF3EDC-6387-4DC2-82BB-749105E2A738}"/>
              </a:ext>
            </a:extLst>
          </p:cNvPr>
          <p:cNvSpPr/>
          <p:nvPr/>
        </p:nvSpPr>
        <p:spPr>
          <a:xfrm>
            <a:off x="1957940" y="4193611"/>
            <a:ext cx="605238" cy="344489"/>
          </a:xfrm>
          <a:prstGeom prst="leftRightArrow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287EDBA3-C665-4082-B0E6-8F7880432785}"/>
              </a:ext>
            </a:extLst>
          </p:cNvPr>
          <p:cNvSpPr/>
          <p:nvPr/>
        </p:nvSpPr>
        <p:spPr>
          <a:xfrm flipV="1">
            <a:off x="6006819" y="4261646"/>
            <a:ext cx="2889711" cy="1048901"/>
          </a:xfrm>
          <a:prstGeom prst="triangle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0AB6F028-CBB7-4A02-A302-EEBCFA4CD054}"/>
              </a:ext>
            </a:extLst>
          </p:cNvPr>
          <p:cNvSpPr/>
          <p:nvPr/>
        </p:nvSpPr>
        <p:spPr>
          <a:xfrm>
            <a:off x="8463178" y="3889501"/>
            <a:ext cx="263770" cy="204344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17C6C3-C6D0-4243-8F72-08EFB039C51C}"/>
              </a:ext>
            </a:extLst>
          </p:cNvPr>
          <p:cNvSpPr txBox="1"/>
          <p:nvPr/>
        </p:nvSpPr>
        <p:spPr>
          <a:xfrm>
            <a:off x="5847644" y="2053687"/>
            <a:ext cx="6796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Use Case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2B98C3-5F99-42C4-844B-C7D24E95AA88}"/>
              </a:ext>
            </a:extLst>
          </p:cNvPr>
          <p:cNvSpPr txBox="1"/>
          <p:nvPr/>
        </p:nvSpPr>
        <p:spPr>
          <a:xfrm>
            <a:off x="6763242" y="2053687"/>
            <a:ext cx="6796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Use Case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CF905F-B3F6-4601-8C58-88BFBBCAB4D2}"/>
              </a:ext>
            </a:extLst>
          </p:cNvPr>
          <p:cNvSpPr txBox="1"/>
          <p:nvPr/>
        </p:nvSpPr>
        <p:spPr>
          <a:xfrm>
            <a:off x="7678840" y="2053687"/>
            <a:ext cx="6796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Use Case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4D2CB3-6EDD-4803-A9DD-43F8C808BB3D}"/>
              </a:ext>
            </a:extLst>
          </p:cNvPr>
          <p:cNvSpPr txBox="1"/>
          <p:nvPr/>
        </p:nvSpPr>
        <p:spPr>
          <a:xfrm>
            <a:off x="8594439" y="2058985"/>
            <a:ext cx="1282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A43D12-1FA3-4C30-A4A2-A7F511977314}"/>
              </a:ext>
            </a:extLst>
          </p:cNvPr>
          <p:cNvSpPr txBox="1"/>
          <p:nvPr/>
        </p:nvSpPr>
        <p:spPr>
          <a:xfrm>
            <a:off x="639831" y="1056792"/>
            <a:ext cx="39607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Schemes solve for a given use case. Participants mutually adopt commercial arrangements, infrastructure solutions, communication protocols and data models to create trust. The terms used to communicate assurance are </a:t>
            </a:r>
            <a:r>
              <a:rPr lang="en-GB" sz="1200" i="1" dirty="0"/>
              <a:t>context specific</a:t>
            </a:r>
            <a:r>
              <a:rPr lang="en-GB" sz="1200" dirty="0"/>
              <a:t>, and only as granular as each context requires.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C111ED-2645-4E32-83A5-122CE4FF2CFC}"/>
              </a:ext>
            </a:extLst>
          </p:cNvPr>
          <p:cNvSpPr txBox="1"/>
          <p:nvPr/>
        </p:nvSpPr>
        <p:spPr>
          <a:xfrm>
            <a:off x="659058" y="5463237"/>
            <a:ext cx="394154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As a result, interoperability </a:t>
            </a:r>
            <a:r>
              <a:rPr lang="en-GB" sz="1200" i="1" dirty="0"/>
              <a:t>between </a:t>
            </a:r>
            <a:r>
              <a:rPr lang="en-GB" sz="1200" dirty="0"/>
              <a:t>different use cases that draw on the same</a:t>
            </a:r>
            <a:r>
              <a:rPr lang="en-GB" sz="1200" i="1" dirty="0"/>
              <a:t> </a:t>
            </a:r>
            <a:r>
              <a:rPr lang="en-GB" sz="1200" dirty="0"/>
              <a:t>End User claims is hindered by the lack of a common understanding of the fundamental basis on which those claims have been assured in each context.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C59F6C8-BB40-483C-AD9A-1B981CAD1318}"/>
              </a:ext>
            </a:extLst>
          </p:cNvPr>
          <p:cNvSpPr txBox="1"/>
          <p:nvPr/>
        </p:nvSpPr>
        <p:spPr>
          <a:xfrm>
            <a:off x="5289727" y="1057146"/>
            <a:ext cx="3960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The OIX Alpha Project aims to establish the requirements for an ecosystem in which Participants define fundamental units of data assurance as Events, and agree to make a record of the Events accessible through </a:t>
            </a:r>
            <a:r>
              <a:rPr lang="en-GB" sz="1200" i="1" dirty="0"/>
              <a:t>any</a:t>
            </a:r>
            <a:r>
              <a:rPr lang="en-GB" sz="1200" dirty="0"/>
              <a:t> arrangement that conforms to a basic set of rules of engagement.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705D4-5397-401D-BA5A-1C3AA989A65B}"/>
              </a:ext>
            </a:extLst>
          </p:cNvPr>
          <p:cNvSpPr txBox="1"/>
          <p:nvPr/>
        </p:nvSpPr>
        <p:spPr>
          <a:xfrm>
            <a:off x="5289727" y="5463232"/>
            <a:ext cx="394154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Event Consumers (aka RPs) use Events to conduct their own risk assessment and map/aggregate them to the data assurance standard that is required in the specific context in which they are operating (e.g. as part of a scheme).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BFCD67-AB1F-430B-82D4-2A61A57B0AE7}"/>
              </a:ext>
            </a:extLst>
          </p:cNvPr>
          <p:cNvSpPr txBox="1"/>
          <p:nvPr/>
        </p:nvSpPr>
        <p:spPr>
          <a:xfrm>
            <a:off x="457198" y="6359762"/>
            <a:ext cx="290143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dirty="0"/>
              <a:t>Note: Schemes may support more than one exchange infrastructure type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9F3D6D-0CFD-4F25-AE89-61C8489D1F2E}"/>
              </a:ext>
            </a:extLst>
          </p:cNvPr>
          <p:cNvSpPr/>
          <p:nvPr/>
        </p:nvSpPr>
        <p:spPr>
          <a:xfrm>
            <a:off x="1329239" y="3805012"/>
            <a:ext cx="855082" cy="295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9BFD273-00AE-4028-9513-83AD7C3FFA9B}"/>
              </a:ext>
            </a:extLst>
          </p:cNvPr>
          <p:cNvSpPr/>
          <p:nvPr/>
        </p:nvSpPr>
        <p:spPr>
          <a:xfrm>
            <a:off x="2354128" y="3805012"/>
            <a:ext cx="855082" cy="295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OIDF Identity Assurance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6BF9337-7D0E-49F5-8943-94234309335A}"/>
              </a:ext>
            </a:extLst>
          </p:cNvPr>
          <p:cNvSpPr/>
          <p:nvPr/>
        </p:nvSpPr>
        <p:spPr>
          <a:xfrm>
            <a:off x="3379017" y="3805012"/>
            <a:ext cx="855082" cy="29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7367B3-B047-44E9-97AD-D22523BD1003}"/>
              </a:ext>
            </a:extLst>
          </p:cNvPr>
          <p:cNvSpPr/>
          <p:nvPr/>
        </p:nvSpPr>
        <p:spPr>
          <a:xfrm>
            <a:off x="1335119" y="3426813"/>
            <a:ext cx="483912" cy="295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5802CB-0C9C-4F09-AD35-3BC0D2656F05}"/>
              </a:ext>
            </a:extLst>
          </p:cNvPr>
          <p:cNvSpPr/>
          <p:nvPr/>
        </p:nvSpPr>
        <p:spPr>
          <a:xfrm>
            <a:off x="1940356" y="3426812"/>
            <a:ext cx="483912" cy="2956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OIDC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2D7F388-E32A-4F0D-8413-52E69591BB84}"/>
              </a:ext>
            </a:extLst>
          </p:cNvPr>
          <p:cNvSpPr/>
          <p:nvPr/>
        </p:nvSpPr>
        <p:spPr>
          <a:xfrm>
            <a:off x="3150831" y="3426812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4B9C3B-074D-4D72-8EA5-69A74639F66E}"/>
              </a:ext>
            </a:extLst>
          </p:cNvPr>
          <p:cNvSpPr/>
          <p:nvPr/>
        </p:nvSpPr>
        <p:spPr>
          <a:xfrm>
            <a:off x="3756068" y="3426812"/>
            <a:ext cx="483912" cy="29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712AC8D-DEDD-4F0D-A6AC-965438A32CE4}"/>
              </a:ext>
            </a:extLst>
          </p:cNvPr>
          <p:cNvSpPr/>
          <p:nvPr/>
        </p:nvSpPr>
        <p:spPr>
          <a:xfrm>
            <a:off x="2545594" y="3426812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2B9195F-95AB-4CD4-9C86-561D2D0F0956}"/>
              </a:ext>
            </a:extLst>
          </p:cNvPr>
          <p:cNvCxnSpPr>
            <a:cxnSpLocks/>
            <a:stCxn id="23" idx="2"/>
            <a:endCxn id="99" idx="0"/>
          </p:cNvCxnSpPr>
          <p:nvPr/>
        </p:nvCxnSpPr>
        <p:spPr>
          <a:xfrm rot="5400000">
            <a:off x="2248281" y="3267864"/>
            <a:ext cx="92980" cy="22491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A38B6FF-D902-48AA-8854-73B8931C21E5}"/>
              </a:ext>
            </a:extLst>
          </p:cNvPr>
          <p:cNvCxnSpPr>
            <a:cxnSpLocks/>
            <a:stCxn id="99" idx="2"/>
            <a:endCxn id="81" idx="0"/>
          </p:cNvCxnSpPr>
          <p:nvPr/>
        </p:nvCxnSpPr>
        <p:spPr>
          <a:xfrm rot="16200000" flipH="1">
            <a:off x="2440699" y="3464042"/>
            <a:ext cx="82582" cy="59935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A59979-0F83-42CB-A4F2-926FEF8DBC69}"/>
              </a:ext>
            </a:extLst>
          </p:cNvPr>
          <p:cNvCxnSpPr>
            <a:cxnSpLocks/>
            <a:stCxn id="22" idx="2"/>
            <a:endCxn id="98" idx="0"/>
          </p:cNvCxnSpPr>
          <p:nvPr/>
        </p:nvCxnSpPr>
        <p:spPr>
          <a:xfrm rot="5400000">
            <a:off x="1562392" y="3348516"/>
            <a:ext cx="92981" cy="63613"/>
          </a:xfrm>
          <a:prstGeom prst="bentConnector3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B5FA500-1945-411C-8526-FD5C393B858A}"/>
              </a:ext>
            </a:extLst>
          </p:cNvPr>
          <p:cNvCxnSpPr>
            <a:cxnSpLocks/>
            <a:stCxn id="98" idx="2"/>
            <a:endCxn id="80" idx="0"/>
          </p:cNvCxnSpPr>
          <p:nvPr/>
        </p:nvCxnSpPr>
        <p:spPr>
          <a:xfrm rot="16200000" flipH="1">
            <a:off x="1625637" y="3673868"/>
            <a:ext cx="82581" cy="179705"/>
          </a:xfrm>
          <a:prstGeom prst="bentConnector3">
            <a:avLst/>
          </a:prstGeom>
          <a:ln w="95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rrow: Left-Right 109">
            <a:extLst>
              <a:ext uri="{FF2B5EF4-FFF2-40B4-BE49-F238E27FC236}">
                <a16:creationId xmlns:a16="http://schemas.microsoft.com/office/drawing/2014/main" id="{F459C1E4-BE81-4379-BF51-265D4C303621}"/>
              </a:ext>
            </a:extLst>
          </p:cNvPr>
          <p:cNvSpPr/>
          <p:nvPr/>
        </p:nvSpPr>
        <p:spPr>
          <a:xfrm>
            <a:off x="2986243" y="4196914"/>
            <a:ext cx="605238" cy="344489"/>
          </a:xfrm>
          <a:prstGeom prst="leftRightArrow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01FBA4-E732-4246-96CC-F66E682E9208}"/>
              </a:ext>
            </a:extLst>
          </p:cNvPr>
          <p:cNvSpPr txBox="1"/>
          <p:nvPr/>
        </p:nvSpPr>
        <p:spPr>
          <a:xfrm>
            <a:off x="695195" y="3892921"/>
            <a:ext cx="4841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Data model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FF899-24F3-4370-971B-873F5EBBE1C8}"/>
              </a:ext>
            </a:extLst>
          </p:cNvPr>
          <p:cNvSpPr txBox="1"/>
          <p:nvPr/>
        </p:nvSpPr>
        <p:spPr>
          <a:xfrm>
            <a:off x="5357627" y="2744503"/>
            <a:ext cx="34304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Scheme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9F0E3A3-9C5F-4B3D-8011-215534EE2F60}"/>
              </a:ext>
            </a:extLst>
          </p:cNvPr>
          <p:cNvSpPr/>
          <p:nvPr/>
        </p:nvSpPr>
        <p:spPr>
          <a:xfrm>
            <a:off x="6000500" y="2650944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46D3F27-5131-42AB-9214-4078AF912DE7}"/>
              </a:ext>
            </a:extLst>
          </p:cNvPr>
          <p:cNvSpPr/>
          <p:nvPr/>
        </p:nvSpPr>
        <p:spPr>
          <a:xfrm>
            <a:off x="6605737" y="2650943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9893621-3717-401A-B574-4DEB5BD0D80B}"/>
              </a:ext>
            </a:extLst>
          </p:cNvPr>
          <p:cNvSpPr/>
          <p:nvPr/>
        </p:nvSpPr>
        <p:spPr>
          <a:xfrm>
            <a:off x="7816212" y="2650943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3B3357F-A072-45DC-9E66-250093748142}"/>
              </a:ext>
            </a:extLst>
          </p:cNvPr>
          <p:cNvSpPr/>
          <p:nvPr/>
        </p:nvSpPr>
        <p:spPr>
          <a:xfrm>
            <a:off x="8421449" y="2650943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7990719-E6E4-47FA-AA79-119883426488}"/>
              </a:ext>
            </a:extLst>
          </p:cNvPr>
          <p:cNvSpPr txBox="1"/>
          <p:nvPr/>
        </p:nvSpPr>
        <p:spPr>
          <a:xfrm>
            <a:off x="5357627" y="3132185"/>
            <a:ext cx="58509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Infrastructure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A878764-D9FF-4ED2-9580-FC5E7CD3B323}"/>
              </a:ext>
            </a:extLst>
          </p:cNvPr>
          <p:cNvSpPr/>
          <p:nvPr/>
        </p:nvSpPr>
        <p:spPr>
          <a:xfrm>
            <a:off x="7210975" y="2650943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10CD91B-9214-4B5C-858A-1E518DB0775B}"/>
              </a:ext>
            </a:extLst>
          </p:cNvPr>
          <p:cNvSpPr txBox="1"/>
          <p:nvPr/>
        </p:nvSpPr>
        <p:spPr>
          <a:xfrm>
            <a:off x="5357626" y="3519696"/>
            <a:ext cx="36388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Protocol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D908F56-0BFA-462F-B004-6297ED3B5A33}"/>
              </a:ext>
            </a:extLst>
          </p:cNvPr>
          <p:cNvSpPr/>
          <p:nvPr/>
        </p:nvSpPr>
        <p:spPr>
          <a:xfrm>
            <a:off x="6000500" y="3048066"/>
            <a:ext cx="605237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E14D724-DEAD-4341-8829-659D93AF1930}"/>
              </a:ext>
            </a:extLst>
          </p:cNvPr>
          <p:cNvSpPr/>
          <p:nvPr/>
        </p:nvSpPr>
        <p:spPr>
          <a:xfrm>
            <a:off x="6767041" y="3048066"/>
            <a:ext cx="605237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41145C-9782-44C2-A213-219AEDBCC881}"/>
              </a:ext>
            </a:extLst>
          </p:cNvPr>
          <p:cNvSpPr/>
          <p:nvPr/>
        </p:nvSpPr>
        <p:spPr>
          <a:xfrm>
            <a:off x="7533582" y="3048066"/>
            <a:ext cx="605237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E38E3-AEBD-45C7-B3F0-A57C3AF6F670}"/>
              </a:ext>
            </a:extLst>
          </p:cNvPr>
          <p:cNvSpPr/>
          <p:nvPr/>
        </p:nvSpPr>
        <p:spPr>
          <a:xfrm>
            <a:off x="8300123" y="3048066"/>
            <a:ext cx="605237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89A0DC1-F002-4FE7-A292-9242EEC274C9}"/>
              </a:ext>
            </a:extLst>
          </p:cNvPr>
          <p:cNvCxnSpPr/>
          <p:nvPr/>
        </p:nvCxnSpPr>
        <p:spPr>
          <a:xfrm>
            <a:off x="5326416" y="4169583"/>
            <a:ext cx="3577792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3FB8A8D-6EC3-41B6-A05F-D7CECB699173}"/>
              </a:ext>
            </a:extLst>
          </p:cNvPr>
          <p:cNvSpPr/>
          <p:nvPr/>
        </p:nvSpPr>
        <p:spPr>
          <a:xfrm>
            <a:off x="5991670" y="3814864"/>
            <a:ext cx="85508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0690F99-6B79-4A86-8B01-AA10115B69BB}"/>
              </a:ext>
            </a:extLst>
          </p:cNvPr>
          <p:cNvSpPr/>
          <p:nvPr/>
        </p:nvSpPr>
        <p:spPr>
          <a:xfrm>
            <a:off x="7016559" y="3814864"/>
            <a:ext cx="85508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E6BAB78-8131-47B6-89A0-00E3F0B39D99}"/>
              </a:ext>
            </a:extLst>
          </p:cNvPr>
          <p:cNvSpPr/>
          <p:nvPr/>
        </p:nvSpPr>
        <p:spPr>
          <a:xfrm>
            <a:off x="8041448" y="3814864"/>
            <a:ext cx="85508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A2C91F4-2F94-4F33-B1DC-E546D4D5450D}"/>
              </a:ext>
            </a:extLst>
          </p:cNvPr>
          <p:cNvSpPr/>
          <p:nvPr/>
        </p:nvSpPr>
        <p:spPr>
          <a:xfrm>
            <a:off x="5997550" y="3436665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C6B79D8-ADBF-41A5-8289-E70C3F019838}"/>
              </a:ext>
            </a:extLst>
          </p:cNvPr>
          <p:cNvSpPr/>
          <p:nvPr/>
        </p:nvSpPr>
        <p:spPr>
          <a:xfrm>
            <a:off x="6602787" y="3436664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6DD1FB7-236D-451A-9D28-D560C111EC4A}"/>
              </a:ext>
            </a:extLst>
          </p:cNvPr>
          <p:cNvSpPr/>
          <p:nvPr/>
        </p:nvSpPr>
        <p:spPr>
          <a:xfrm>
            <a:off x="7813262" y="3436664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A01B438-8D2C-497F-9C25-33982DDDA8E5}"/>
              </a:ext>
            </a:extLst>
          </p:cNvPr>
          <p:cNvSpPr/>
          <p:nvPr/>
        </p:nvSpPr>
        <p:spPr>
          <a:xfrm>
            <a:off x="8418499" y="3436664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042E0D7-06BF-4FBC-BEC4-6CBD41152434}"/>
              </a:ext>
            </a:extLst>
          </p:cNvPr>
          <p:cNvSpPr/>
          <p:nvPr/>
        </p:nvSpPr>
        <p:spPr>
          <a:xfrm>
            <a:off x="7208025" y="3436664"/>
            <a:ext cx="483912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A7381C9-15D9-4C7F-ACC5-8274755A592F}"/>
              </a:ext>
            </a:extLst>
          </p:cNvPr>
          <p:cNvSpPr txBox="1"/>
          <p:nvPr/>
        </p:nvSpPr>
        <p:spPr>
          <a:xfrm>
            <a:off x="5357626" y="3902773"/>
            <a:ext cx="4841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Data model</a:t>
            </a:r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4823F1-364F-46BB-B1BC-D1B5047A96C5}"/>
              </a:ext>
            </a:extLst>
          </p:cNvPr>
          <p:cNvSpPr/>
          <p:nvPr/>
        </p:nvSpPr>
        <p:spPr>
          <a:xfrm>
            <a:off x="6171233" y="4120352"/>
            <a:ext cx="263770" cy="200852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57433146-E2D8-4AFC-BF7C-14E22DC3920D}"/>
              </a:ext>
            </a:extLst>
          </p:cNvPr>
          <p:cNvSpPr/>
          <p:nvPr/>
        </p:nvSpPr>
        <p:spPr>
          <a:xfrm>
            <a:off x="7888730" y="3738181"/>
            <a:ext cx="144000" cy="681535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18A824E4-F8D3-413C-A7FF-D7A19D474E20}"/>
              </a:ext>
            </a:extLst>
          </p:cNvPr>
          <p:cNvSpPr/>
          <p:nvPr/>
        </p:nvSpPr>
        <p:spPr>
          <a:xfrm>
            <a:off x="6867580" y="3720042"/>
            <a:ext cx="144000" cy="681535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6630E3B0-D9D2-428F-B05A-CD938E5348B1}"/>
              </a:ext>
            </a:extLst>
          </p:cNvPr>
          <p:cNvSpPr/>
          <p:nvPr/>
        </p:nvSpPr>
        <p:spPr>
          <a:xfrm>
            <a:off x="8461572" y="4126893"/>
            <a:ext cx="263770" cy="200852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4" name="Arrow: Up 173">
            <a:extLst>
              <a:ext uri="{FF2B5EF4-FFF2-40B4-BE49-F238E27FC236}">
                <a16:creationId xmlns:a16="http://schemas.microsoft.com/office/drawing/2014/main" id="{EF1826B3-A941-44FB-B0B2-B8C5367B9935}"/>
              </a:ext>
            </a:extLst>
          </p:cNvPr>
          <p:cNvSpPr/>
          <p:nvPr/>
        </p:nvSpPr>
        <p:spPr>
          <a:xfrm>
            <a:off x="6475010" y="3344311"/>
            <a:ext cx="144000" cy="97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C2990D29-890F-40C8-BF04-671D6B5EF1A4}"/>
              </a:ext>
            </a:extLst>
          </p:cNvPr>
          <p:cNvSpPr/>
          <p:nvPr/>
        </p:nvSpPr>
        <p:spPr>
          <a:xfrm>
            <a:off x="8289136" y="3347582"/>
            <a:ext cx="144000" cy="97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031B398E-8FC6-4B3A-B080-0EF3953B8F3D}"/>
              </a:ext>
            </a:extLst>
          </p:cNvPr>
          <p:cNvSpPr/>
          <p:nvPr/>
        </p:nvSpPr>
        <p:spPr>
          <a:xfrm>
            <a:off x="7079647" y="3352476"/>
            <a:ext cx="144000" cy="97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683DAB92-F27D-468E-999B-764EF27A3E0F}"/>
              </a:ext>
            </a:extLst>
          </p:cNvPr>
          <p:cNvSpPr/>
          <p:nvPr/>
        </p:nvSpPr>
        <p:spPr>
          <a:xfrm>
            <a:off x="7680455" y="3346618"/>
            <a:ext cx="144000" cy="97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C61138-26AF-4C96-A7AF-AB671F00888E}"/>
              </a:ext>
            </a:extLst>
          </p:cNvPr>
          <p:cNvSpPr txBox="1"/>
          <p:nvPr/>
        </p:nvSpPr>
        <p:spPr>
          <a:xfrm>
            <a:off x="5351764" y="2369366"/>
            <a:ext cx="4424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Consumer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0294A9A-9357-4C65-8211-E1A144409F05}"/>
              </a:ext>
            </a:extLst>
          </p:cNvPr>
          <p:cNvSpPr/>
          <p:nvPr/>
        </p:nvSpPr>
        <p:spPr>
          <a:xfrm>
            <a:off x="5994637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8C33537-33B5-4068-A04D-EE537A19A150}"/>
              </a:ext>
            </a:extLst>
          </p:cNvPr>
          <p:cNvSpPr/>
          <p:nvPr/>
        </p:nvSpPr>
        <p:spPr>
          <a:xfrm>
            <a:off x="6593465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44AAAA7-393A-4E05-8865-D52D484FB5C7}"/>
              </a:ext>
            </a:extLst>
          </p:cNvPr>
          <p:cNvSpPr/>
          <p:nvPr/>
        </p:nvSpPr>
        <p:spPr>
          <a:xfrm>
            <a:off x="7791121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F113471-95F8-400C-8881-EA70269DCFD4}"/>
              </a:ext>
            </a:extLst>
          </p:cNvPr>
          <p:cNvSpPr/>
          <p:nvPr/>
        </p:nvSpPr>
        <p:spPr>
          <a:xfrm>
            <a:off x="8389949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0B27C09-F72C-4F3E-B691-2658761DBF37}"/>
              </a:ext>
            </a:extLst>
          </p:cNvPr>
          <p:cNvSpPr/>
          <p:nvPr/>
        </p:nvSpPr>
        <p:spPr>
          <a:xfrm>
            <a:off x="7192293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4862D9A-331B-474F-A280-4AAC73B2C8B2}"/>
              </a:ext>
            </a:extLst>
          </p:cNvPr>
          <p:cNvSpPr/>
          <p:nvPr/>
        </p:nvSpPr>
        <p:spPr>
          <a:xfrm>
            <a:off x="8689361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7B5E79-9A4B-45F6-88BF-523A5FD0EC5C}"/>
              </a:ext>
            </a:extLst>
          </p:cNvPr>
          <p:cNvSpPr/>
          <p:nvPr/>
        </p:nvSpPr>
        <p:spPr>
          <a:xfrm>
            <a:off x="6294051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B6D3812-3513-40CE-BAA3-597C168222C7}"/>
              </a:ext>
            </a:extLst>
          </p:cNvPr>
          <p:cNvSpPr/>
          <p:nvPr/>
        </p:nvSpPr>
        <p:spPr>
          <a:xfrm>
            <a:off x="6892879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C71527E-C468-42F8-AC82-525DEEDDF1ED}"/>
              </a:ext>
            </a:extLst>
          </p:cNvPr>
          <p:cNvSpPr/>
          <p:nvPr/>
        </p:nvSpPr>
        <p:spPr>
          <a:xfrm>
            <a:off x="7491707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820B776-2076-464D-B659-C5A7AF5B619D}"/>
              </a:ext>
            </a:extLst>
          </p:cNvPr>
          <p:cNvSpPr/>
          <p:nvPr/>
        </p:nvSpPr>
        <p:spPr>
          <a:xfrm>
            <a:off x="8090535" y="2273650"/>
            <a:ext cx="216000" cy="2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40A29F-817F-4E1E-8985-32D7A92FFB99}"/>
              </a:ext>
            </a:extLst>
          </p:cNvPr>
          <p:cNvSpPr txBox="1"/>
          <p:nvPr/>
        </p:nvSpPr>
        <p:spPr>
          <a:xfrm>
            <a:off x="703517" y="2370634"/>
            <a:ext cx="4424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b="1" dirty="0"/>
              <a:t>Consumer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BEA5C67-B301-4F87-A172-7E8153F62DF1}"/>
              </a:ext>
            </a:extLst>
          </p:cNvPr>
          <p:cNvSpPr/>
          <p:nvPr/>
        </p:nvSpPr>
        <p:spPr>
          <a:xfrm>
            <a:off x="1346390" y="2276686"/>
            <a:ext cx="216000" cy="2956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E80E21E-385C-426D-B5D0-C18335A8782A}"/>
              </a:ext>
            </a:extLst>
          </p:cNvPr>
          <p:cNvSpPr/>
          <p:nvPr/>
        </p:nvSpPr>
        <p:spPr>
          <a:xfrm>
            <a:off x="1945218" y="2276686"/>
            <a:ext cx="216000" cy="2956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37DC53-A1F8-444A-A81B-4A03F8F7E7F1}"/>
              </a:ext>
            </a:extLst>
          </p:cNvPr>
          <p:cNvSpPr/>
          <p:nvPr/>
        </p:nvSpPr>
        <p:spPr>
          <a:xfrm>
            <a:off x="3142874" y="2276686"/>
            <a:ext cx="216000" cy="29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2738518-D2EA-4AA1-A3A7-FD193EC9B9A2}"/>
              </a:ext>
            </a:extLst>
          </p:cNvPr>
          <p:cNvSpPr/>
          <p:nvPr/>
        </p:nvSpPr>
        <p:spPr>
          <a:xfrm>
            <a:off x="3741702" y="2276686"/>
            <a:ext cx="216000" cy="29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644CB3D-27AA-4B96-B084-D83E44740C1B}"/>
              </a:ext>
            </a:extLst>
          </p:cNvPr>
          <p:cNvSpPr/>
          <p:nvPr/>
        </p:nvSpPr>
        <p:spPr>
          <a:xfrm>
            <a:off x="2544046" y="2276686"/>
            <a:ext cx="216000" cy="2956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2B3674-B0BD-4679-93F9-34E83AFEC582}"/>
              </a:ext>
            </a:extLst>
          </p:cNvPr>
          <p:cNvSpPr/>
          <p:nvPr/>
        </p:nvSpPr>
        <p:spPr>
          <a:xfrm>
            <a:off x="4041114" y="2276686"/>
            <a:ext cx="216000" cy="29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8ED2E0C-ABB9-4668-BA3D-7ADC612B58F5}"/>
              </a:ext>
            </a:extLst>
          </p:cNvPr>
          <p:cNvSpPr/>
          <p:nvPr/>
        </p:nvSpPr>
        <p:spPr>
          <a:xfrm>
            <a:off x="1645804" y="2276686"/>
            <a:ext cx="216000" cy="2956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09DDA9-B161-4A48-B7EB-BBB4B955342C}"/>
              </a:ext>
            </a:extLst>
          </p:cNvPr>
          <p:cNvSpPr/>
          <p:nvPr/>
        </p:nvSpPr>
        <p:spPr>
          <a:xfrm>
            <a:off x="2244632" y="2276686"/>
            <a:ext cx="216000" cy="2956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84DD933-D2BB-4234-8B2D-84A2C4B3561B}"/>
              </a:ext>
            </a:extLst>
          </p:cNvPr>
          <p:cNvSpPr/>
          <p:nvPr/>
        </p:nvSpPr>
        <p:spPr>
          <a:xfrm>
            <a:off x="2843460" y="2276686"/>
            <a:ext cx="216000" cy="2956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91D1A57-0BCD-4C15-8807-C835E36CB711}"/>
              </a:ext>
            </a:extLst>
          </p:cNvPr>
          <p:cNvSpPr/>
          <p:nvPr/>
        </p:nvSpPr>
        <p:spPr>
          <a:xfrm>
            <a:off x="3442288" y="2276686"/>
            <a:ext cx="216000" cy="29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2DA40996-7B08-4174-BCEB-27D25BBBDE4A}"/>
              </a:ext>
            </a:extLst>
          </p:cNvPr>
          <p:cNvSpPr/>
          <p:nvPr/>
        </p:nvSpPr>
        <p:spPr>
          <a:xfrm>
            <a:off x="1945218" y="2276686"/>
            <a:ext cx="216000" cy="295618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8BF48CE1-380B-4250-97F2-6A8E2FD1C1E9}"/>
              </a:ext>
            </a:extLst>
          </p:cNvPr>
          <p:cNvSpPr/>
          <p:nvPr/>
        </p:nvSpPr>
        <p:spPr>
          <a:xfrm>
            <a:off x="2245646" y="2276686"/>
            <a:ext cx="216000" cy="295618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Right Triangle 134">
            <a:extLst>
              <a:ext uri="{FF2B5EF4-FFF2-40B4-BE49-F238E27FC236}">
                <a16:creationId xmlns:a16="http://schemas.microsoft.com/office/drawing/2014/main" id="{49E783AA-CF7A-4518-8B3F-419F7C57A6C6}"/>
              </a:ext>
            </a:extLst>
          </p:cNvPr>
          <p:cNvSpPr/>
          <p:nvPr/>
        </p:nvSpPr>
        <p:spPr>
          <a:xfrm>
            <a:off x="3141337" y="2276686"/>
            <a:ext cx="216000" cy="295618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6" name="Right Triangle 135">
            <a:extLst>
              <a:ext uri="{FF2B5EF4-FFF2-40B4-BE49-F238E27FC236}">
                <a16:creationId xmlns:a16="http://schemas.microsoft.com/office/drawing/2014/main" id="{3801846B-D88B-4665-BFBD-FAD14E481B3D}"/>
              </a:ext>
            </a:extLst>
          </p:cNvPr>
          <p:cNvSpPr/>
          <p:nvPr/>
        </p:nvSpPr>
        <p:spPr>
          <a:xfrm>
            <a:off x="3442288" y="2276686"/>
            <a:ext cx="216000" cy="295618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7" name="Arrow: Up 136">
            <a:extLst>
              <a:ext uri="{FF2B5EF4-FFF2-40B4-BE49-F238E27FC236}">
                <a16:creationId xmlns:a16="http://schemas.microsoft.com/office/drawing/2014/main" id="{10845281-4620-4BD5-B0BA-CE907AF58032}"/>
              </a:ext>
            </a:extLst>
          </p:cNvPr>
          <p:cNvSpPr/>
          <p:nvPr/>
        </p:nvSpPr>
        <p:spPr>
          <a:xfrm>
            <a:off x="6671189" y="2955948"/>
            <a:ext cx="144000" cy="169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8" name="Arrow: Up 137">
            <a:extLst>
              <a:ext uri="{FF2B5EF4-FFF2-40B4-BE49-F238E27FC236}">
                <a16:creationId xmlns:a16="http://schemas.microsoft.com/office/drawing/2014/main" id="{5380DE30-02F4-4519-8583-E78DEFDF3745}"/>
              </a:ext>
            </a:extLst>
          </p:cNvPr>
          <p:cNvSpPr/>
          <p:nvPr/>
        </p:nvSpPr>
        <p:spPr>
          <a:xfrm>
            <a:off x="8090671" y="2957833"/>
            <a:ext cx="144000" cy="169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F5668C2F-3642-44D6-9340-265FCEA3B40A}"/>
              </a:ext>
            </a:extLst>
          </p:cNvPr>
          <p:cNvSpPr/>
          <p:nvPr/>
        </p:nvSpPr>
        <p:spPr>
          <a:xfrm>
            <a:off x="6022426" y="2564711"/>
            <a:ext cx="144000" cy="169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0" name="Arrow: Up 139">
            <a:extLst>
              <a:ext uri="{FF2B5EF4-FFF2-40B4-BE49-F238E27FC236}">
                <a16:creationId xmlns:a16="http://schemas.microsoft.com/office/drawing/2014/main" id="{A449DF24-AA66-47E2-B014-24D89D680D88}"/>
              </a:ext>
            </a:extLst>
          </p:cNvPr>
          <p:cNvSpPr/>
          <p:nvPr/>
        </p:nvSpPr>
        <p:spPr>
          <a:xfrm>
            <a:off x="8725184" y="2564711"/>
            <a:ext cx="144000" cy="169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61B0C706-2767-45E1-80EE-E96FBAD40FFC}"/>
              </a:ext>
            </a:extLst>
          </p:cNvPr>
          <p:cNvSpPr/>
          <p:nvPr/>
        </p:nvSpPr>
        <p:spPr>
          <a:xfrm>
            <a:off x="7266867" y="2583950"/>
            <a:ext cx="144000" cy="169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5" name="Arrow: Up 154">
            <a:extLst>
              <a:ext uri="{FF2B5EF4-FFF2-40B4-BE49-F238E27FC236}">
                <a16:creationId xmlns:a16="http://schemas.microsoft.com/office/drawing/2014/main" id="{BFA963FF-A112-4527-9539-F15EB939FFB1}"/>
              </a:ext>
            </a:extLst>
          </p:cNvPr>
          <p:cNvSpPr/>
          <p:nvPr/>
        </p:nvSpPr>
        <p:spPr>
          <a:xfrm>
            <a:off x="7498693" y="2577877"/>
            <a:ext cx="144000" cy="1692000"/>
          </a:xfrm>
          <a:prstGeom prst="upArrow">
            <a:avLst/>
          </a:prstGeom>
          <a:solidFill>
            <a:srgbClr val="BDDDA3"/>
          </a:solidFill>
          <a:ln w="9525">
            <a:solidFill>
              <a:srgbClr val="BDD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C71C-AE06-4C03-BAE7-1730237500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Default standards</a:t>
            </a:r>
          </a:p>
          <a:p>
            <a:pPr lvl="1"/>
            <a:r>
              <a:rPr lang="en-GB" sz="1800" dirty="0"/>
              <a:t>Implement a shared knowledge base to describe Events and associated metadata</a:t>
            </a:r>
          </a:p>
          <a:p>
            <a:pPr lvl="1"/>
            <a:r>
              <a:rPr lang="en-GB" sz="1800" dirty="0"/>
              <a:t>Lower barrier to entry for participation in an ecosystem for the exchange of Events </a:t>
            </a:r>
          </a:p>
          <a:p>
            <a:pPr lvl="1"/>
            <a:r>
              <a:rPr lang="en-GB" sz="1800" dirty="0"/>
              <a:t>Enable interoperability across different technical implementations adopted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Initial ontology</a:t>
            </a:r>
          </a:p>
          <a:p>
            <a:pPr lvl="1"/>
            <a:r>
              <a:rPr lang="en-GB" sz="1800" dirty="0"/>
              <a:t>Express occurrences that constitute ‘due diligence’ within the target use case</a:t>
            </a:r>
          </a:p>
          <a:p>
            <a:pPr lvl="1"/>
            <a:r>
              <a:rPr lang="en-GB" sz="1800" dirty="0"/>
              <a:t>Generate a metadata model that establishes a common machine-readable understanding, as the basis for producing, exchanging or consuming Events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Rules of engagement</a:t>
            </a:r>
          </a:p>
          <a:p>
            <a:pPr lvl="1"/>
            <a:r>
              <a:rPr lang="en-GB" sz="1800" dirty="0"/>
              <a:t>Govern behaviour within the ecosystem </a:t>
            </a:r>
          </a:p>
          <a:p>
            <a:pPr lvl="1"/>
            <a:r>
              <a:rPr lang="en-GB" sz="1800" dirty="0"/>
              <a:t>Avoid any unnecessary barriers to entry into the ecosystem</a:t>
            </a:r>
          </a:p>
          <a:p>
            <a:pPr lvl="1"/>
            <a:r>
              <a:rPr lang="en-GB" sz="1800" dirty="0"/>
              <a:t>Explore ways of simplifying the exchange of value associated with the exchange of data, enabling a scalable contractual 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067B-5AA7-4612-ABDE-620E2AD8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The objective of the Alpha Project is to develop an initial set of requirements to support the exchange of Event data</a:t>
            </a:r>
          </a:p>
        </p:txBody>
      </p:sp>
    </p:spTree>
    <p:extLst>
      <p:ext uri="{BB962C8B-B14F-4D97-AF65-F5344CB8AC3E}">
        <p14:creationId xmlns:p14="http://schemas.microsoft.com/office/powerpoint/2010/main" val="283130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3E0B-E716-4CF8-8532-BC2E722D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GB" sz="2400" dirty="0"/>
              <a:t>What do we mean by “Data Assurance”?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82815B-1493-45DD-90D5-2C94D82D4F07}"/>
              </a:ext>
            </a:extLst>
          </p:cNvPr>
          <p:cNvGrpSpPr/>
          <p:nvPr/>
        </p:nvGrpSpPr>
        <p:grpSpPr>
          <a:xfrm>
            <a:off x="1277340" y="2260900"/>
            <a:ext cx="7046520" cy="3545484"/>
            <a:chOff x="1225806" y="2260900"/>
            <a:chExt cx="7046520" cy="354548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6E0F31B-1A76-4CE4-BE32-DBB47A471FAF}"/>
                </a:ext>
              </a:extLst>
            </p:cNvPr>
            <p:cNvSpPr/>
            <p:nvPr/>
          </p:nvSpPr>
          <p:spPr>
            <a:xfrm>
              <a:off x="6918447" y="3844036"/>
              <a:ext cx="540000" cy="54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18C6D6E-398C-4EF7-9AB9-596305A1307A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3931756" y="4123884"/>
              <a:ext cx="1225958" cy="0"/>
            </a:xfrm>
            <a:prstGeom prst="straightConnector1">
              <a:avLst/>
            </a:prstGeom>
            <a:ln w="19050">
              <a:solidFill>
                <a:srgbClr val="06706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898D13-14C3-4B8A-A06B-F98DBADFD452}"/>
                </a:ext>
              </a:extLst>
            </p:cNvPr>
            <p:cNvSpPr/>
            <p:nvPr/>
          </p:nvSpPr>
          <p:spPr>
            <a:xfrm>
              <a:off x="3391756" y="3853884"/>
              <a:ext cx="540000" cy="54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12241B-F8AB-4E1C-AFBE-FF9CAF487D60}"/>
                </a:ext>
              </a:extLst>
            </p:cNvPr>
            <p:cNvSpPr/>
            <p:nvPr/>
          </p:nvSpPr>
          <p:spPr>
            <a:xfrm>
              <a:off x="5157714" y="3853884"/>
              <a:ext cx="540000" cy="54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3E6E40-71DE-4C14-B804-907202C40DF1}"/>
                </a:ext>
              </a:extLst>
            </p:cNvPr>
            <p:cNvSpPr txBox="1"/>
            <p:nvPr/>
          </p:nvSpPr>
          <p:spPr>
            <a:xfrm>
              <a:off x="4349460" y="3948592"/>
              <a:ext cx="5010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b="1" dirty="0">
                  <a:solidFill>
                    <a:srgbClr val="06706D"/>
                  </a:solidFill>
                </a:rPr>
                <a:t>issues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954BAF-AD2E-48A6-B401-0B6386F6CC60}"/>
                </a:ext>
              </a:extLst>
            </p:cNvPr>
            <p:cNvSpPr txBox="1"/>
            <p:nvPr/>
          </p:nvSpPr>
          <p:spPr>
            <a:xfrm>
              <a:off x="4967501" y="2260900"/>
              <a:ext cx="90839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6706D"/>
                  </a:solidFill>
                </a:rPr>
                <a:t>Valid;</a:t>
              </a:r>
            </a:p>
            <a:p>
              <a:pPr algn="ctr"/>
              <a:r>
                <a:rPr lang="en-GB" sz="1200" b="1" dirty="0">
                  <a:solidFill>
                    <a:srgbClr val="06706D"/>
                  </a:solidFill>
                </a:rPr>
                <a:t>Genuine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3CA8A3-A7A8-4EA1-8F4D-DE232FDCE20E}"/>
                </a:ext>
              </a:extLst>
            </p:cNvPr>
            <p:cNvSpPr txBox="1"/>
            <p:nvPr/>
          </p:nvSpPr>
          <p:spPr>
            <a:xfrm>
              <a:off x="2974052" y="3653321"/>
              <a:ext cx="137540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6706D"/>
                  </a:solidFill>
                </a:rPr>
                <a:t>Issuer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6B3707-AED1-4E3E-BC23-96A3A498548D}"/>
                </a:ext>
              </a:extLst>
            </p:cNvPr>
            <p:cNvSpPr txBox="1"/>
            <p:nvPr/>
          </p:nvSpPr>
          <p:spPr>
            <a:xfrm>
              <a:off x="4235142" y="3653321"/>
              <a:ext cx="137540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6706D"/>
                  </a:solidFill>
                </a:rPr>
                <a:t>Evidence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D2C91B7-0BF2-4DC0-9A69-004ED04889FF}"/>
                </a:ext>
              </a:extLst>
            </p:cNvPr>
            <p:cNvCxnSpPr>
              <a:cxnSpLocks/>
              <a:stCxn id="8" idx="6"/>
              <a:endCxn id="3" idx="2"/>
            </p:cNvCxnSpPr>
            <p:nvPr/>
          </p:nvCxnSpPr>
          <p:spPr>
            <a:xfrm flipV="1">
              <a:off x="5697714" y="4114036"/>
              <a:ext cx="1220733" cy="9848"/>
            </a:xfrm>
            <a:prstGeom prst="straightConnector1">
              <a:avLst/>
            </a:prstGeom>
            <a:ln w="19050">
              <a:solidFill>
                <a:srgbClr val="06706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942077-BD25-42B9-A24D-B618C16E6079}"/>
                </a:ext>
              </a:extLst>
            </p:cNvPr>
            <p:cNvSpPr txBox="1"/>
            <p:nvPr/>
          </p:nvSpPr>
          <p:spPr>
            <a:xfrm>
              <a:off x="5861178" y="3940412"/>
              <a:ext cx="78983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b="1" dirty="0">
                  <a:solidFill>
                    <a:srgbClr val="06706D"/>
                  </a:solidFill>
                </a:rPr>
                <a:t>has subject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FDB3E-9931-4B2C-BDB5-1B97E3AFE7CC}"/>
                </a:ext>
              </a:extLst>
            </p:cNvPr>
            <p:cNvSpPr txBox="1"/>
            <p:nvPr/>
          </p:nvSpPr>
          <p:spPr>
            <a:xfrm>
              <a:off x="6500743" y="3653321"/>
              <a:ext cx="137540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6706D"/>
                  </a:solidFill>
                </a:rPr>
                <a:t>Claimant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904A81-735B-48F3-98F2-EC93900CEFA3}"/>
                </a:ext>
              </a:extLst>
            </p:cNvPr>
            <p:cNvCxnSpPr>
              <a:cxnSpLocks/>
              <a:stCxn id="8" idx="0"/>
              <a:endCxn id="13" idx="2"/>
            </p:cNvCxnSpPr>
            <p:nvPr/>
          </p:nvCxnSpPr>
          <p:spPr>
            <a:xfrm flipH="1" flipV="1">
              <a:off x="5421697" y="2630232"/>
              <a:ext cx="6017" cy="1223652"/>
            </a:xfrm>
            <a:prstGeom prst="straightConnector1">
              <a:avLst/>
            </a:prstGeom>
            <a:ln w="19050">
              <a:solidFill>
                <a:srgbClr val="06706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E8C56D-A48D-4EB1-98ED-413EB267AD5B}"/>
                </a:ext>
              </a:extLst>
            </p:cNvPr>
            <p:cNvSpPr txBox="1"/>
            <p:nvPr/>
          </p:nvSpPr>
          <p:spPr>
            <a:xfrm>
              <a:off x="5466260" y="3207498"/>
              <a:ext cx="78983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b="1" dirty="0">
                  <a:solidFill>
                    <a:srgbClr val="06706D"/>
                  </a:solidFill>
                </a:rPr>
                <a:t>has status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48AA30-D4C8-4C1C-B43E-859B7FD7E5FB}"/>
                </a:ext>
              </a:extLst>
            </p:cNvPr>
            <p:cNvCxnSpPr>
              <a:cxnSpLocks/>
              <a:stCxn id="8" idx="4"/>
              <a:endCxn id="41" idx="0"/>
            </p:cNvCxnSpPr>
            <p:nvPr/>
          </p:nvCxnSpPr>
          <p:spPr>
            <a:xfrm>
              <a:off x="5427714" y="4393884"/>
              <a:ext cx="1" cy="1227834"/>
            </a:xfrm>
            <a:prstGeom prst="straightConnector1">
              <a:avLst/>
            </a:prstGeom>
            <a:ln w="19050">
              <a:solidFill>
                <a:srgbClr val="06706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F4BF9D-DC55-4500-B2B7-227F83382844}"/>
                </a:ext>
              </a:extLst>
            </p:cNvPr>
            <p:cNvSpPr txBox="1"/>
            <p:nvPr/>
          </p:nvSpPr>
          <p:spPr>
            <a:xfrm>
              <a:off x="4737496" y="4869234"/>
              <a:ext cx="62625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b="1" dirty="0">
                  <a:solidFill>
                    <a:srgbClr val="06706D"/>
                  </a:solidFill>
                </a:rPr>
                <a:t>contains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7AF487-E23A-4A8B-85EB-62782CDBC2FF}"/>
                </a:ext>
              </a:extLst>
            </p:cNvPr>
            <p:cNvCxnSpPr>
              <a:cxnSpLocks/>
              <a:stCxn id="3" idx="4"/>
              <a:endCxn id="43" idx="0"/>
            </p:cNvCxnSpPr>
            <p:nvPr/>
          </p:nvCxnSpPr>
          <p:spPr>
            <a:xfrm flipH="1">
              <a:off x="7185883" y="4384036"/>
              <a:ext cx="2564" cy="1237682"/>
            </a:xfrm>
            <a:prstGeom prst="straightConnector1">
              <a:avLst/>
            </a:prstGeom>
            <a:ln w="19050">
              <a:solidFill>
                <a:srgbClr val="06706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0F453A-CD50-4301-86E5-90E8C4778DEE}"/>
                </a:ext>
              </a:extLst>
            </p:cNvPr>
            <p:cNvSpPr txBox="1"/>
            <p:nvPr/>
          </p:nvSpPr>
          <p:spPr>
            <a:xfrm>
              <a:off x="4973519" y="5621718"/>
              <a:ext cx="90839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6706D"/>
                  </a:solidFill>
                </a:rPr>
                <a:t>Attribute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42B98-EC51-41FB-B37A-A7D0C47D3331}"/>
                </a:ext>
              </a:extLst>
            </p:cNvPr>
            <p:cNvSpPr txBox="1"/>
            <p:nvPr/>
          </p:nvSpPr>
          <p:spPr>
            <a:xfrm>
              <a:off x="6731687" y="5621718"/>
              <a:ext cx="90839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6706D"/>
                  </a:solidFill>
                </a:rPr>
                <a:t>Attribute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2715167-D7B7-4CBB-9BB1-183DC6AD54B1}"/>
                </a:ext>
              </a:extLst>
            </p:cNvPr>
            <p:cNvCxnSpPr>
              <a:cxnSpLocks/>
              <a:stCxn id="41" idx="3"/>
              <a:endCxn id="43" idx="1"/>
            </p:cNvCxnSpPr>
            <p:nvPr/>
          </p:nvCxnSpPr>
          <p:spPr>
            <a:xfrm>
              <a:off x="5881910" y="5714051"/>
              <a:ext cx="849777" cy="0"/>
            </a:xfrm>
            <a:prstGeom prst="straightConnector1">
              <a:avLst/>
            </a:prstGeom>
            <a:ln w="19050">
              <a:solidFill>
                <a:srgbClr val="06706D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07F054-6A22-4BC9-A57D-3EB272DF0443}"/>
                </a:ext>
              </a:extLst>
            </p:cNvPr>
            <p:cNvSpPr txBox="1"/>
            <p:nvPr/>
          </p:nvSpPr>
          <p:spPr>
            <a:xfrm>
              <a:off x="7249892" y="4869234"/>
              <a:ext cx="102243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b="1" dirty="0">
                  <a:solidFill>
                    <a:srgbClr val="06706D"/>
                  </a:solidFill>
                </a:rPr>
                <a:t>claims to hold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20F2D8-C85E-4BA2-9206-3846A60E7A78}"/>
                </a:ext>
              </a:extLst>
            </p:cNvPr>
            <p:cNvSpPr txBox="1"/>
            <p:nvPr/>
          </p:nvSpPr>
          <p:spPr>
            <a:xfrm>
              <a:off x="5955600" y="5513997"/>
              <a:ext cx="7097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b="1" dirty="0">
                  <a:solidFill>
                    <a:srgbClr val="06706D"/>
                  </a:solidFill>
                </a:rPr>
                <a:t>is same as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471FCA8-83A0-4E77-BBF9-BF1028AF69FB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>
              <a:off x="2183510" y="4123884"/>
              <a:ext cx="1225958" cy="0"/>
            </a:xfrm>
            <a:prstGeom prst="straightConnector1">
              <a:avLst/>
            </a:prstGeom>
            <a:ln w="19050">
              <a:solidFill>
                <a:srgbClr val="06706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AA38A6C-6CF2-47DE-A1DA-FDC2CFD88AFD}"/>
                </a:ext>
              </a:extLst>
            </p:cNvPr>
            <p:cNvSpPr/>
            <p:nvPr/>
          </p:nvSpPr>
          <p:spPr>
            <a:xfrm>
              <a:off x="1643510" y="3853884"/>
              <a:ext cx="540000" cy="54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50EC26-0857-47D2-A5DA-99C41DA966D0}"/>
                </a:ext>
              </a:extLst>
            </p:cNvPr>
            <p:cNvSpPr txBox="1"/>
            <p:nvPr/>
          </p:nvSpPr>
          <p:spPr>
            <a:xfrm>
              <a:off x="2601214" y="3948592"/>
              <a:ext cx="5010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b="1" dirty="0">
                  <a:solidFill>
                    <a:srgbClr val="06706D"/>
                  </a:solidFill>
                </a:rPr>
                <a:t>trusts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6CAD31-1C65-43B5-AEEC-E220BD89E40A}"/>
                </a:ext>
              </a:extLst>
            </p:cNvPr>
            <p:cNvSpPr txBox="1"/>
            <p:nvPr/>
          </p:nvSpPr>
          <p:spPr>
            <a:xfrm>
              <a:off x="1225806" y="3653321"/>
              <a:ext cx="137540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6706D"/>
                  </a:solidFill>
                </a:rPr>
                <a:t>Controlling entity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66421E-7EED-43B0-B991-75271176C205}"/>
              </a:ext>
            </a:extLst>
          </p:cNvPr>
          <p:cNvSpPr txBox="1"/>
          <p:nvPr/>
        </p:nvSpPr>
        <p:spPr>
          <a:xfrm>
            <a:off x="457200" y="1717159"/>
            <a:ext cx="37317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Investigating the nature of a claim</a:t>
            </a:r>
          </a:p>
        </p:txBody>
      </p:sp>
    </p:spTree>
    <p:extLst>
      <p:ext uri="{BB962C8B-B14F-4D97-AF65-F5344CB8AC3E}">
        <p14:creationId xmlns:p14="http://schemas.microsoft.com/office/powerpoint/2010/main" val="1995983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Pag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tern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StyleProperties xmlns:xsi="http://www.w3.org/2001/XMLSchema-instance" xmlns:xsd="http://www.w3.org/2001/XMLSchema" Name="Banded rows" Description="Fill: Table Onyx, Borders: 3/4 Onyx Light, Maximum size: 25 rows x 15 columns" Type="Table">
  <TableStyle>
    <Cells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</CellsProps>
  </TableStyle>
  <Sticky>false</Sticky>
</StyleProperties>
</file>

<file path=customXml/item2.xml><?xml version="1.0" encoding="utf-8"?>
<StyleProperties xmlns:xsi="http://www.w3.org/2001/XMLSchema-instance" xmlns:xsd="http://www.w3.org/2001/XMLSchema" Name="OW text box without outline" Description="Fill: No, Border: No, Internal margins: 0, Black Arial, Left, Top aligned" Type="Shape">
  <ShapeStyle>
    <Location/>
    <Size/>
    <Fill>
      <Color>
        <RGBColor>16777215</RGBColor>
        <ColorType>1</ColorType>
        <Brightness>0</Brightness>
        <TintAndShade>0</TintAndShade>
      </Color>
      <Transparency>1</Transparency>
      <Visible>0</Visible>
      <FillType>-2</FillType>
    </Fill>
    <AutoShapeType>1</AutoShapeType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-1</WordWrap>
      <AutoSize>1</AutoSize>
      <HorizontalAnchor>1</HorizontalAnchor>
      <VerticalAnchor>1</VerticalAnchor>
      <TextDirection>1</TextDirection>
    </TextFrame2>
    <LineStyle>
      <DashStyle>-2</DashStyle>
      <Transparency>-2.147484E+09</Transparency>
      <Weight>-2.147484E+09</Weight>
      <Color>
        <RGBColor>16777215</RGBColor>
      </Color>
      <Visible>0</Visible>
      <Style>-2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+mn-lt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3.xml><?xml version="1.0" encoding="utf-8"?>
<StyleProperties xmlns:xsi="http://www.w3.org/2001/XMLSchema-instance" xmlns:xsd="http://www.w3.org/2001/XMLSchema" Name="Default internal margins" Description="Internal margins: Left/Right: 0.1&quot;, Top/Bottom: 0.05&quot;, Maximum size: 25 rows x 15 columns" Type="Table">
  <TableStyle>
    <Cells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</CellsProps>
  </TableStyle>
  <Sticky>false</Sticky>
</StyleProperties>
</file>

<file path=customXml/item4.xml><?xml version="1.0" encoding="utf-8"?>
<StyleProperties xmlns:xsi="http://www.w3.org/2001/XMLSchema-instance" xmlns:xsd="http://www.w3.org/2001/XMLSchema" Name="Small internal margins" Description="Internal margins: Left/Right: 0.04&quot;, Top/Bottom: 0.02&quot;, Maximum size: 30 rows x 15 columns" Type="Table">
  <TableStyle>
    <Cells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</CellsProps>
  </TableStyle>
  <Sticky>false</Sticky>
</StyleProperties>
</file>

<file path=customXml/item5.xml><?xml version="1.0" encoding="utf-8"?>
<StyleProperties xmlns:xsi="http://www.w3.org/2001/XMLSchema-instance" xmlns:xsd="http://www.w3.org/2001/XMLSchema" Name="Ghost" Description="" Type="Shape">
  <ShapeStyle>
    <Location>
      <Left>36</Left>
      <Top>8.64</Top>
    </Location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0</Visible>
      <FillType>1</FillType>
    </Fill>
    <AutoShapeType>1</AutoShapeType>
    <LockAspectRatio>0</LockAspectRatio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0</WordWrap>
      <AutoSize>1</AutoSize>
      <HorizontalAnchor>1</HorizontalAnchor>
      <VerticalAnchor>4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0</Visible>
      <Style>1</Style>
      <LinePattern>-2</LinePattern>
    </LineStyle>
  </ShapeStyle>
  <TextStyle>
    <Font>
      <Shadowed/>
      <Color>
        <ObjectThemeColor>8</ObjectThemeColor>
        <ColorType>2</ColorType>
        <Brightness>0</Brightness>
        <TintAndShade>0</TintAndShade>
      </Color>
      <FontName>+mn-lt</FontName>
      <FontNameFarEast>+mn-ea</FontNameFarEast>
      <FontSize>12</FontSize>
      <Bold>0</Bold>
      <Italic>0</Italic>
      <AllCaps>0</AllCaps>
      <Underline>
        <UnderlineStyle>0</UnderlineStyle>
        <Color>
          <SchemeColor>-2</SchemeColor>
          <ObjectThemeColor>-2</ObjectThemeColor>
          <ColorType>-2</ColorType>
          <Brightness>-2.147484E+09</Brightness>
          <TintAndShade>-2.147484E+09</TintAndShade>
        </Color>
      </Underline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  <TabStops/>
    </ParagraphFormat>
  </TextStyle>
  <Sticky>false</Sticky>
</StyleProperties>
</file>

<file path=customXml/item6.xml><?xml version="1.0" encoding="utf-8"?>
<StyleProperties xmlns:xsi="http://www.w3.org/2001/XMLSchema-instance" xmlns:xsd="http://www.w3.org/2001/XMLSchema" Name="OW shape with outline" Description="Fill: White, Border: 3/4 Onyx, Internal margins: 0.08&quot;, Black Arial, Centered, Middle aligned" Type="Shape">
  <ShapeStyle>
    <Location/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-1</Visible>
      <FillType>1</FillType>
    </Fill>
    <BlackWhiteMode>2</BlackWhiteMode>
    <TextFrame>
      <MarginTop>5.76</MarginTop>
      <MarginLeft>5.76</MarginLeft>
      <MarginBottom>5.76</MarginBottom>
      <MarginRight>5.76</MarginRight>
    </TextFrame>
    <TextFrame2>
      <WordWrap>-1</WordWrap>
      <HorizontalAnchor>1</HorizontalAnchor>
      <VerticalAnchor>3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-1</Visible>
      <Style>1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Arial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2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Props1.xml><?xml version="1.0" encoding="utf-8"?>
<ds:datastoreItem xmlns:ds="http://schemas.openxmlformats.org/officeDocument/2006/customXml" ds:itemID="{EB6C5D7D-2426-44F3-97B9-92594319DF70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8EDFBD-FE51-4FDB-8871-39C1F52F6B17}">
  <ds:schemaRefs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10912DC-1179-480F-93F2-62CB92A2E685}">
  <ds:schemaRefs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EC3FC3FD-7402-43FA-A087-189991168161}">
  <ds:schemaRefs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24062862-D819-4629-A78B-28746F56C6A6}">
  <ds:schemaRefs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97B3659F-BDAC-4BB4-AAA5-B2EB30C6F0EB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84151</TotalTime>
  <Words>1997</Words>
  <Application>Microsoft Office PowerPoint</Application>
  <PresentationFormat>Custom</PresentationFormat>
  <Paragraphs>409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Ebrima</vt:lpstr>
      <vt:lpstr>Symbol</vt:lpstr>
      <vt:lpstr>Wingdings</vt:lpstr>
      <vt:lpstr>Factern</vt:lpstr>
      <vt:lpstr>think-cell Slide</vt:lpstr>
      <vt:lpstr>PowerPoint Presentation</vt:lpstr>
      <vt:lpstr>Agenda</vt:lpstr>
      <vt:lpstr>PowerPoint Presentation</vt:lpstr>
      <vt:lpstr>This OIX Alpha Project follows a discovery phase that was executed over the summer of 2019</vt:lpstr>
      <vt:lpstr>Hypothesis: Events can be harnessed to improve data assurance outcomes</vt:lpstr>
      <vt:lpstr>Creating a Trusted Environment: basic framework</vt:lpstr>
      <vt:lpstr>Creating a Trusted Environment: problem statement</vt:lpstr>
      <vt:lpstr>The objective of the Alpha Project is to develop an initial set of requirements to support the exchange of Event data</vt:lpstr>
      <vt:lpstr>What do we mean by “Data Assurance”?</vt:lpstr>
      <vt:lpstr>What do we mean by “Data Assurance”?</vt:lpstr>
      <vt:lpstr>What do we mean by an “Event”?</vt:lpstr>
      <vt:lpstr>Target use case: inspection of wine being imported into the UK</vt:lpstr>
      <vt:lpstr>PowerPoint Presentation</vt:lpstr>
      <vt:lpstr>Expressions of interest? Open questions?</vt:lpstr>
      <vt:lpstr>PowerPoint Presentation</vt:lpstr>
      <vt:lpstr>Workshop schedule and agenda</vt:lpstr>
      <vt:lpstr>PowerPoint Presentation</vt:lpstr>
      <vt:lpstr>What do we mean by an “Event”?</vt:lpstr>
      <vt:lpstr>What do we mean by an “Event”?</vt:lpstr>
      <vt:lpstr>What do we mean by a “Trusted Environment”?</vt:lpstr>
      <vt:lpstr>Is there a viable economic model for the exchange of Events?</vt:lpstr>
      <vt:lpstr>Is there a viable economic model for the exchange of Events?</vt:lpstr>
      <vt:lpstr>What infrastructure needs to be in place?</vt:lpstr>
      <vt:lpstr>What implementation options are there?</vt:lpstr>
    </vt:vector>
  </TitlesOfParts>
  <Company>Oliver Wyman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 Lauren</dc:creator>
  <cp:keywords>Template version: 2015/11/24;Update Pack: 2015/12/01</cp:keywords>
  <cp:lastModifiedBy>Ben Helps</cp:lastModifiedBy>
  <cp:revision>1959</cp:revision>
  <cp:lastPrinted>2018-07-20T08:02:03Z</cp:lastPrinted>
  <dcterms:created xsi:type="dcterms:W3CDTF">2016-04-26T16:21:37Z</dcterms:created>
  <dcterms:modified xsi:type="dcterms:W3CDTF">2020-01-27T09:41:06Z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2015/11/24</vt:lpwstr>
  </property>
  <property fmtid="{D5CDD505-2E9C-101B-9397-08002B2CF9AE}" pid="3" name="LogoName">
    <vt:lpwstr>Oliver Wyman</vt:lpwstr>
  </property>
  <property fmtid="{D5CDD505-2E9C-101B-9397-08002B2CF9AE}" pid="4" name="DocumentMSOLanguageID">
    <vt:lpwstr>msoLanguageIDEnglishUK</vt:lpwstr>
  </property>
</Properties>
</file>