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135f9fda2f104c06" Type="http://schemas.microsoft.com/office/2007/relationships/ui/extensibility" Target="customUI/customUI14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7"/>
  </p:sldMasterIdLst>
  <p:notesMasterIdLst>
    <p:notesMasterId r:id="rId36"/>
  </p:notesMasterIdLst>
  <p:handoutMasterIdLst>
    <p:handoutMasterId r:id="rId37"/>
  </p:handoutMasterIdLst>
  <p:sldIdLst>
    <p:sldId id="868" r:id="rId8"/>
    <p:sldId id="909" r:id="rId9"/>
    <p:sldId id="908" r:id="rId10"/>
    <p:sldId id="910" r:id="rId11"/>
    <p:sldId id="939" r:id="rId12"/>
    <p:sldId id="940" r:id="rId13"/>
    <p:sldId id="941" r:id="rId14"/>
    <p:sldId id="916" r:id="rId15"/>
    <p:sldId id="917" r:id="rId16"/>
    <p:sldId id="918" r:id="rId17"/>
    <p:sldId id="919" r:id="rId18"/>
    <p:sldId id="920" r:id="rId19"/>
    <p:sldId id="927" r:id="rId20"/>
    <p:sldId id="928" r:id="rId21"/>
    <p:sldId id="929" r:id="rId22"/>
    <p:sldId id="937" r:id="rId23"/>
    <p:sldId id="930" r:id="rId24"/>
    <p:sldId id="931" r:id="rId25"/>
    <p:sldId id="933" r:id="rId26"/>
    <p:sldId id="934" r:id="rId27"/>
    <p:sldId id="932" r:id="rId28"/>
    <p:sldId id="936" r:id="rId29"/>
    <p:sldId id="935" r:id="rId30"/>
    <p:sldId id="926" r:id="rId31"/>
    <p:sldId id="938" r:id="rId32"/>
    <p:sldId id="942" r:id="rId33"/>
    <p:sldId id="943" r:id="rId34"/>
    <p:sldId id="944" r:id="rId35"/>
  </p:sldIdLst>
  <p:sldSz cx="9601200" cy="6858000"/>
  <p:notesSz cx="6805613" cy="9944100"/>
  <p:custDataLst>
    <p:tags r:id="rId3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">
          <p15:clr>
            <a:srgbClr val="A4A3A4"/>
          </p15:clr>
        </p15:guide>
        <p15:guide id="2" orient="horz" pos="882">
          <p15:clr>
            <a:srgbClr val="A4A3A4"/>
          </p15:clr>
        </p15:guide>
        <p15:guide id="3" orient="horz" pos="3992">
          <p15:clr>
            <a:srgbClr val="A4A3A4"/>
          </p15:clr>
        </p15:guide>
        <p15:guide id="4" pos="288">
          <p15:clr>
            <a:srgbClr val="A4A3A4"/>
          </p15:clr>
        </p15:guide>
        <p15:guide id="5" pos="5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809" userDrawn="1">
          <p15:clr>
            <a:srgbClr val="A4A3A4"/>
          </p15:clr>
        </p15:guide>
        <p15:guide id="2" orient="horz" pos="2983" userDrawn="1">
          <p15:clr>
            <a:srgbClr val="A4A3A4"/>
          </p15:clr>
        </p15:guide>
        <p15:guide id="3" pos="429" userDrawn="1">
          <p15:clr>
            <a:srgbClr val="A4A3A4"/>
          </p15:clr>
        </p15:guide>
        <p15:guide id="4" pos="387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ores, Edward" initials="EM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706D"/>
    <a:srgbClr val="BDDDA3"/>
    <a:srgbClr val="60606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9DD9DD-9E6C-4910-8AC0-68ADFF6A6AFC}">
  <a:tblStyle styleId="{839DD9DD-9E6C-4910-8AC0-68ADFF6A6AFC}" styleName="Oliver Wyman - defaul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9525" cap="flat" cmpd="sng" algn="ctr">
              <a:solidFill>
                <a:schemeClr val="accent4"/>
              </a:solidFill>
            </a:ln>
          </a:bottom>
          <a:insideH>
            <a:ln w="9525" cap="flat" cmpd="sng" algn="ctr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</a:tcStyle>
    </a:band2H>
    <a:band1V>
      <a:tcStyle>
        <a:tcBdr/>
        <a:fill>
          <a:noFill/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/>
        <a:fill>
          <a:noFill/>
        </a:fill>
      </a:tcStyle>
    </a:lastRow>
    <a:firstRow>
      <a:tcTxStyle b="on"/>
      <a:tcStyle>
        <a:tcBdr>
          <a:bottom>
            <a:ln w="9525" cap="flat" cmpd="sng" algn="ctr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1599" autoAdjust="0"/>
    <p:restoredTop sz="94764" autoAdjust="0"/>
  </p:normalViewPr>
  <p:slideViewPr>
    <p:cSldViewPr snapToGrid="0" showGuides="1">
      <p:cViewPr varScale="1">
        <p:scale>
          <a:sx n="93" d="100"/>
          <a:sy n="93" d="100"/>
        </p:scale>
        <p:origin x="765" y="57"/>
      </p:cViewPr>
      <p:guideLst>
        <p:guide orient="horz" pos="242"/>
        <p:guide orient="horz" pos="882"/>
        <p:guide orient="horz" pos="3992"/>
        <p:guide pos="288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5757"/>
    </p:cViewPr>
  </p:sorterViewPr>
  <p:notesViewPr>
    <p:cSldViewPr snapToGrid="0" showGuides="1">
      <p:cViewPr varScale="1">
        <p:scale>
          <a:sx n="61" d="100"/>
          <a:sy n="61" d="100"/>
        </p:scale>
        <p:origin x="2691" y="54"/>
      </p:cViewPr>
      <p:guideLst>
        <p:guide orient="horz" pos="5809"/>
        <p:guide orient="horz" pos="2983"/>
        <p:guide pos="429"/>
        <p:guide pos="387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9099" cy="497205"/>
          </a:xfrm>
          <a:prstGeom prst="rect">
            <a:avLst/>
          </a:prstGeom>
        </p:spPr>
        <p:txBody>
          <a:bodyPr vert="horz" lIns="93362" tIns="46682" rIns="93362" bIns="46682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40" y="2"/>
            <a:ext cx="2949099" cy="497205"/>
          </a:xfrm>
          <a:prstGeom prst="rect">
            <a:avLst/>
          </a:prstGeom>
        </p:spPr>
        <p:txBody>
          <a:bodyPr vert="horz" lIns="93362" tIns="46682" rIns="93362" bIns="46682" rtlCol="0"/>
          <a:lstStyle>
            <a:lvl1pPr algn="r">
              <a:defRPr sz="1300"/>
            </a:lvl1pPr>
          </a:lstStyle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171"/>
            <a:ext cx="2949099" cy="497205"/>
          </a:xfrm>
          <a:prstGeom prst="rect">
            <a:avLst/>
          </a:prstGeom>
        </p:spPr>
        <p:txBody>
          <a:bodyPr vert="horz" lIns="93362" tIns="46682" rIns="93362" bIns="46682" rtlCol="0" anchor="b"/>
          <a:lstStyle>
            <a:lvl1pPr algn="l">
              <a:defRPr sz="1300"/>
            </a:lvl1pPr>
          </a:lstStyle>
          <a:p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40" y="9445171"/>
            <a:ext cx="2949099" cy="497205"/>
          </a:xfrm>
          <a:prstGeom prst="rect">
            <a:avLst/>
          </a:prstGeom>
        </p:spPr>
        <p:txBody>
          <a:bodyPr vert="horz" lIns="93362" tIns="46682" rIns="93362" bIns="46682" rtlCol="0" anchor="b"/>
          <a:lstStyle>
            <a:lvl1pPr algn="r">
              <a:defRPr sz="1300"/>
            </a:lvl1pPr>
          </a:lstStyle>
          <a:p>
            <a:fld id="{BA3551F4-B388-414C-93DE-355D7B348288}" type="slidenum">
              <a:rPr lang="en-GB" smtClean="0">
                <a:solidFill>
                  <a:schemeClr val="accent3"/>
                </a:solidFill>
              </a:rPr>
              <a:t>‹#›</a:t>
            </a:fld>
            <a:endParaRPr lang="en-GB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602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9099" cy="497205"/>
          </a:xfrm>
          <a:prstGeom prst="rect">
            <a:avLst/>
          </a:prstGeom>
        </p:spPr>
        <p:txBody>
          <a:bodyPr vert="horz" lIns="93362" tIns="46682" rIns="93362" bIns="46682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0" y="2"/>
            <a:ext cx="2949099" cy="497205"/>
          </a:xfrm>
          <a:prstGeom prst="rect">
            <a:avLst/>
          </a:prstGeom>
        </p:spPr>
        <p:txBody>
          <a:bodyPr vert="horz" lIns="93362" tIns="46682" rIns="93362" bIns="46682" rtlCol="0"/>
          <a:lstStyle>
            <a:lvl1pPr algn="r">
              <a:defRPr sz="1300"/>
            </a:lvl1pPr>
          </a:lstStyle>
          <a:p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92163" y="746125"/>
            <a:ext cx="5221287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62" tIns="46682" rIns="93362" bIns="466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spcBef>
                <a:spcPct val="60000"/>
              </a:spcBef>
              <a:spcAft>
                <a:spcPts val="600"/>
              </a:spcAft>
              <a:buFontTx/>
              <a:buChar char="•"/>
            </a:pPr>
            <a:r>
              <a:rPr lang="en-GB" dirty="0"/>
              <a:t>Click to edit Master text styles</a:t>
            </a:r>
          </a:p>
          <a:p>
            <a:pPr lvl="1" indent="-233406">
              <a:spcAft>
                <a:spcPts val="612"/>
              </a:spcAft>
              <a:buFont typeface="Arial" charset="0"/>
              <a:buChar char="–"/>
            </a:pPr>
            <a:r>
              <a:rPr lang="en-GB" dirty="0"/>
              <a:t>2nd level</a:t>
            </a:r>
          </a:p>
          <a:p>
            <a:pPr marL="700216" lvl="2" indent="-233406">
              <a:spcAft>
                <a:spcPts val="612"/>
              </a:spcAft>
              <a:buFont typeface="Arial" charset="0"/>
              <a:buChar char="-"/>
            </a:pPr>
            <a:r>
              <a:rPr lang="en-GB" dirty="0"/>
              <a:t>3rd level</a:t>
            </a:r>
          </a:p>
          <a:p>
            <a:pPr marL="933621" lvl="3" indent="-233406">
              <a:spcAft>
                <a:spcPts val="612"/>
              </a:spcAft>
              <a:buFont typeface="Arial" charset="0"/>
              <a:buChar char="-"/>
            </a:pPr>
            <a:r>
              <a:rPr lang="en-GB" dirty="0"/>
              <a:t>4th level</a:t>
            </a:r>
          </a:p>
          <a:p>
            <a:pPr marL="1167027" lvl="4" indent="-233406">
              <a:spcAft>
                <a:spcPts val="612"/>
              </a:spcAft>
              <a:buFont typeface="Arial" panose="020B0604020202020204" pitchFamily="34" charset="0"/>
              <a:buChar char="-"/>
            </a:pPr>
            <a:r>
              <a:rPr lang="en-GB" dirty="0"/>
              <a:t>5th level</a:t>
            </a:r>
          </a:p>
          <a:p>
            <a:pPr marL="1400431" lvl="5" indent="-233406" fontAlgn="base">
              <a:spcAft>
                <a:spcPts val="612"/>
              </a:spcAft>
              <a:buFont typeface="Arial" charset="0"/>
              <a:buChar char="-"/>
            </a:pPr>
            <a:r>
              <a:rPr lang="en-GB" dirty="0"/>
              <a:t>6th level</a:t>
            </a:r>
          </a:p>
          <a:p>
            <a:pPr marL="1633837" lvl="6" indent="-233406" fontAlgn="base">
              <a:spcAft>
                <a:spcPts val="612"/>
              </a:spcAft>
              <a:buFont typeface="Arial" charset="0"/>
              <a:buChar char="-"/>
            </a:pPr>
            <a:r>
              <a:rPr lang="en-GB" dirty="0"/>
              <a:t>7th level</a:t>
            </a:r>
          </a:p>
          <a:p>
            <a:pPr marL="1867241" lvl="7" indent="-233406" fontAlgn="base">
              <a:spcAft>
                <a:spcPts val="612"/>
              </a:spcAft>
              <a:buFont typeface="Arial" charset="0"/>
              <a:buChar char="-"/>
            </a:pPr>
            <a:r>
              <a:rPr lang="en-GB" dirty="0"/>
              <a:t>8th level</a:t>
            </a:r>
          </a:p>
          <a:p>
            <a:pPr marL="2100648" lvl="8" indent="-233406" fontAlgn="base">
              <a:spcAft>
                <a:spcPts val="612"/>
              </a:spcAft>
              <a:buFont typeface="Arial" charset="0"/>
              <a:buChar char="-"/>
            </a:pPr>
            <a:r>
              <a:rPr lang="en-GB" dirty="0"/>
              <a:t>9th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71"/>
            <a:ext cx="2949099" cy="497205"/>
          </a:xfrm>
          <a:prstGeom prst="rect">
            <a:avLst/>
          </a:prstGeom>
        </p:spPr>
        <p:txBody>
          <a:bodyPr vert="horz" lIns="93362" tIns="46682" rIns="93362" bIns="46682" rtlCol="0" anchor="b"/>
          <a:lstStyle>
            <a:lvl1pPr algn="l">
              <a:defRPr sz="1300">
                <a:solidFill>
                  <a:schemeClr val="accent3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0" y="9445171"/>
            <a:ext cx="2949099" cy="497205"/>
          </a:xfrm>
          <a:prstGeom prst="rect">
            <a:avLst/>
          </a:prstGeom>
        </p:spPr>
        <p:txBody>
          <a:bodyPr vert="horz" lIns="93362" tIns="46682" rIns="93362" bIns="46682" rtlCol="0" anchor="b"/>
          <a:lstStyle>
            <a:lvl1pPr algn="r">
              <a:defRPr sz="1300">
                <a:solidFill>
                  <a:schemeClr val="accent3"/>
                </a:solidFill>
              </a:defRPr>
            </a:lvl1pPr>
          </a:lstStyle>
          <a:p>
            <a:fld id="{7DD12170-B4D9-4504-9406-AC0F9EF8E6E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004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20828" indent="-220828" algn="l" defTabSz="914400" rtl="0" eaLnBrk="1" latinLnBrk="0" hangingPunct="1">
      <a:spcBef>
        <a:spcPct val="60000"/>
      </a:spcBef>
      <a:spcAft>
        <a:spcPts val="580"/>
      </a:spcAft>
      <a:buFontTx/>
      <a:buChar char="•"/>
      <a:defRPr lang="en-US" sz="1200" kern="1200" dirty="0" smtClean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200" kern="1200" dirty="0" smtClean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200" kern="1200" dirty="0" smtClean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200" kern="1200" dirty="0" smtClean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2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ackcover">
    <p:bg>
      <p:bgPr>
        <a:solidFill>
          <a:srgbClr val="0670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05" descr="C:\Users\Ben.Helps\Documents\BGH at MOW\BGH projects\current\HPI 143-01 credit passport\D. Intellectual property\1. Logos\Factern\Factern Blu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91"/>
          <a:stretch/>
        </p:blipFill>
        <p:spPr bwMode="auto">
          <a:xfrm>
            <a:off x="709613" y="1310270"/>
            <a:ext cx="2438553" cy="210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037619" y="3246129"/>
            <a:ext cx="178253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24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 A C T E R 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037619" y="5184266"/>
            <a:ext cx="2620589" cy="307777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PRIVATE AND CONFIDENTIAL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38225" y="3924300"/>
            <a:ext cx="6562725" cy="105727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73736" indent="0">
              <a:buNone/>
              <a:defRPr>
                <a:solidFill>
                  <a:schemeClr val="bg1"/>
                </a:solidFill>
              </a:defRPr>
            </a:lvl2pPr>
            <a:lvl3pPr marL="356616" indent="0">
              <a:buNone/>
              <a:defRPr>
                <a:solidFill>
                  <a:schemeClr val="bg1"/>
                </a:solidFill>
              </a:defRPr>
            </a:lvl3pPr>
            <a:lvl4pPr marL="539496" indent="0">
              <a:buNone/>
              <a:defRPr>
                <a:solidFill>
                  <a:schemeClr val="bg1"/>
                </a:solidFill>
              </a:defRPr>
            </a:lvl4pPr>
            <a:lvl5pPr marL="71323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650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Right"/>
          <p:cNvSpPr>
            <a:spLocks noGrp="1"/>
          </p:cNvSpPr>
          <p:nvPr>
            <p:ph sz="quarter" idx="12"/>
          </p:nvPr>
        </p:nvSpPr>
        <p:spPr>
          <a:xfrm>
            <a:off x="5029200" y="1883664"/>
            <a:ext cx="4114800" cy="444398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Heading Right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0" y="1399032"/>
            <a:ext cx="4114800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4" name="Content Left"/>
          <p:cNvSpPr>
            <a:spLocks noGrp="1"/>
          </p:cNvSpPr>
          <p:nvPr>
            <p:ph sz="quarter" idx="11"/>
          </p:nvPr>
        </p:nvSpPr>
        <p:spPr>
          <a:xfrm>
            <a:off x="457200" y="1883664"/>
            <a:ext cx="4114800" cy="444398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Heading Left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4114800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367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Heading Right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0" y="1399032"/>
            <a:ext cx="4114800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2" name="Heading Left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4114800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2621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Right Bottom"/>
          <p:cNvSpPr>
            <a:spLocks noGrp="1"/>
          </p:cNvSpPr>
          <p:nvPr>
            <p:ph sz="quarter" idx="20"/>
          </p:nvPr>
        </p:nvSpPr>
        <p:spPr>
          <a:xfrm>
            <a:off x="5029200" y="4005072"/>
            <a:ext cx="4114800" cy="2322576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Left Bottom"/>
          <p:cNvSpPr>
            <a:spLocks noGrp="1"/>
          </p:cNvSpPr>
          <p:nvPr>
            <p:ph sz="quarter" idx="19"/>
          </p:nvPr>
        </p:nvSpPr>
        <p:spPr>
          <a:xfrm>
            <a:off x="457200" y="4005072"/>
            <a:ext cx="4114800" cy="2322576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Right Top"/>
          <p:cNvSpPr>
            <a:spLocks noGrp="1"/>
          </p:cNvSpPr>
          <p:nvPr>
            <p:ph sz="quarter" idx="18"/>
          </p:nvPr>
        </p:nvSpPr>
        <p:spPr>
          <a:xfrm>
            <a:off x="5029200" y="1399032"/>
            <a:ext cx="4114800" cy="2322576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Left Top"/>
          <p:cNvSpPr>
            <a:spLocks noGrp="1"/>
          </p:cNvSpPr>
          <p:nvPr>
            <p:ph sz="quarter" idx="11"/>
          </p:nvPr>
        </p:nvSpPr>
        <p:spPr>
          <a:xfrm>
            <a:off x="457200" y="1399032"/>
            <a:ext cx="4114800" cy="2322576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084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72ECA6-EAD2-49B5-8EB1-46119707712D}"/>
              </a:ext>
            </a:extLst>
          </p:cNvPr>
          <p:cNvSpPr>
            <a:spLocks noChangeAspect="1"/>
          </p:cNvSpPr>
          <p:nvPr userDrawn="1"/>
        </p:nvSpPr>
        <p:spPr>
          <a:xfrm>
            <a:off x="457200" y="1335046"/>
            <a:ext cx="753620" cy="753617"/>
          </a:xfrm>
          <a:prstGeom prst="ellipse">
            <a:avLst/>
          </a:prstGeom>
          <a:solidFill>
            <a:srgbClr val="067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00000"/>
              </a:lnSpc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320EA4-1B52-49B9-A2FB-551947637B44}"/>
              </a:ext>
            </a:extLst>
          </p:cNvPr>
          <p:cNvSpPr>
            <a:spLocks noChangeAspect="1"/>
          </p:cNvSpPr>
          <p:nvPr userDrawn="1"/>
        </p:nvSpPr>
        <p:spPr>
          <a:xfrm>
            <a:off x="3406140" y="1335046"/>
            <a:ext cx="753620" cy="7536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00000"/>
              </a:lnSpc>
            </a:pPr>
            <a:r>
              <a:rPr lang="en-AU" sz="3200" b="1" dirty="0">
                <a:solidFill>
                  <a:srgbClr val="FFFFFF"/>
                </a:solidFill>
                <a:latin typeface="+mj-lt"/>
              </a:rPr>
              <a:t>2</a:t>
            </a:r>
            <a:endParaRPr lang="en-US" sz="3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69C3FD-BBD8-4EA9-B784-3A3D8E7B1BF7}"/>
              </a:ext>
            </a:extLst>
          </p:cNvPr>
          <p:cNvSpPr>
            <a:spLocks noChangeAspect="1"/>
          </p:cNvSpPr>
          <p:nvPr userDrawn="1"/>
        </p:nvSpPr>
        <p:spPr>
          <a:xfrm>
            <a:off x="6355080" y="1335046"/>
            <a:ext cx="753620" cy="7536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00000"/>
              </a:lnSpc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9019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ounded Rectangle 2"/>
          <p:cNvSpPr/>
          <p:nvPr userDrawn="1"/>
        </p:nvSpPr>
        <p:spPr>
          <a:xfrm>
            <a:off x="552449" y="1714893"/>
            <a:ext cx="4158343" cy="1898099"/>
          </a:xfrm>
          <a:prstGeom prst="roundRect">
            <a:avLst/>
          </a:prstGeom>
          <a:solidFill>
            <a:srgbClr val="06706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 userDrawn="1"/>
        </p:nvSpPr>
        <p:spPr>
          <a:xfrm>
            <a:off x="4896644" y="1714892"/>
            <a:ext cx="4158343" cy="1898099"/>
          </a:xfrm>
          <a:prstGeom prst="roundRect">
            <a:avLst/>
          </a:prstGeom>
          <a:solidFill>
            <a:srgbClr val="06706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 userDrawn="1"/>
        </p:nvSpPr>
        <p:spPr>
          <a:xfrm>
            <a:off x="540842" y="3930779"/>
            <a:ext cx="4158343" cy="1898099"/>
          </a:xfrm>
          <a:prstGeom prst="roundRect">
            <a:avLst/>
          </a:prstGeom>
          <a:solidFill>
            <a:srgbClr val="06706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4885037" y="3930778"/>
            <a:ext cx="4158343" cy="1898099"/>
          </a:xfrm>
          <a:prstGeom prst="roundRect">
            <a:avLst/>
          </a:prstGeom>
          <a:solidFill>
            <a:srgbClr val="06706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28650" y="1790700"/>
            <a:ext cx="3971925" cy="1724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989852" y="1790700"/>
            <a:ext cx="3971925" cy="1724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28650" y="4017814"/>
            <a:ext cx="3971925" cy="1724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978245" y="4017814"/>
            <a:ext cx="3971925" cy="1724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7788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>
            <a:spLocks noChangeArrowheads="1"/>
          </p:cNvSpPr>
          <p:nvPr userDrawn="1"/>
        </p:nvSpPr>
        <p:spPr bwMode="auto">
          <a:xfrm>
            <a:off x="3447743" y="1619097"/>
            <a:ext cx="2528919" cy="2528919"/>
          </a:xfrm>
          <a:prstGeom prst="roundRect">
            <a:avLst>
              <a:gd name="adj" fmla="val 16667"/>
            </a:avLst>
          </a:prstGeom>
          <a:solidFill>
            <a:srgbClr val="06706D"/>
          </a:solidFill>
          <a:ln w="5397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</a:pPr>
            <a:endParaRPr lang="en-GB" sz="1200">
              <a:latin typeface="Arial" pitchFamily="34" charset="0"/>
            </a:endParaRPr>
          </a:p>
        </p:txBody>
      </p:sp>
      <p:sp>
        <p:nvSpPr>
          <p:cNvPr id="5" name="Oval 6"/>
          <p:cNvSpPr/>
          <p:nvPr userDrawn="1"/>
        </p:nvSpPr>
        <p:spPr>
          <a:xfrm>
            <a:off x="3837662" y="2009016"/>
            <a:ext cx="1749078" cy="1749078"/>
          </a:xfrm>
          <a:custGeom>
            <a:avLst/>
            <a:gdLst/>
            <a:ahLst/>
            <a:cxnLst/>
            <a:rect l="l" t="t" r="r" b="b"/>
            <a:pathLst>
              <a:path w="583026" h="583026">
                <a:moveTo>
                  <a:pt x="195846" y="177249"/>
                </a:moveTo>
                <a:cubicBezTo>
                  <a:pt x="199456" y="173622"/>
                  <a:pt x="206676" y="173622"/>
                  <a:pt x="210287" y="177249"/>
                </a:cubicBezTo>
                <a:cubicBezTo>
                  <a:pt x="210287" y="177249"/>
                  <a:pt x="210287" y="177249"/>
                  <a:pt x="387180" y="278817"/>
                </a:cubicBezTo>
                <a:cubicBezTo>
                  <a:pt x="390790" y="282445"/>
                  <a:pt x="394400" y="286072"/>
                  <a:pt x="394400" y="289699"/>
                </a:cubicBezTo>
                <a:cubicBezTo>
                  <a:pt x="394400" y="296954"/>
                  <a:pt x="390790" y="300582"/>
                  <a:pt x="387180" y="304209"/>
                </a:cubicBezTo>
                <a:cubicBezTo>
                  <a:pt x="387180" y="304209"/>
                  <a:pt x="387180" y="304209"/>
                  <a:pt x="210287" y="405777"/>
                </a:cubicBezTo>
                <a:lnTo>
                  <a:pt x="203066" y="409404"/>
                </a:lnTo>
                <a:lnTo>
                  <a:pt x="195846" y="405777"/>
                </a:lnTo>
                <a:cubicBezTo>
                  <a:pt x="192236" y="402149"/>
                  <a:pt x="188626" y="398522"/>
                  <a:pt x="188626" y="394894"/>
                </a:cubicBezTo>
                <a:cubicBezTo>
                  <a:pt x="188626" y="394894"/>
                  <a:pt x="188626" y="394894"/>
                  <a:pt x="188626" y="188132"/>
                </a:cubicBezTo>
                <a:cubicBezTo>
                  <a:pt x="188626" y="184504"/>
                  <a:pt x="192236" y="180877"/>
                  <a:pt x="195846" y="177249"/>
                </a:cubicBezTo>
                <a:close/>
                <a:moveTo>
                  <a:pt x="291513" y="49197"/>
                </a:moveTo>
                <a:cubicBezTo>
                  <a:pt x="157686" y="49197"/>
                  <a:pt x="49197" y="157686"/>
                  <a:pt x="49197" y="291513"/>
                </a:cubicBezTo>
                <a:cubicBezTo>
                  <a:pt x="49197" y="425340"/>
                  <a:pt x="157686" y="533829"/>
                  <a:pt x="291513" y="533829"/>
                </a:cubicBezTo>
                <a:cubicBezTo>
                  <a:pt x="425340" y="533829"/>
                  <a:pt x="533829" y="425340"/>
                  <a:pt x="533829" y="291513"/>
                </a:cubicBezTo>
                <a:cubicBezTo>
                  <a:pt x="533829" y="157686"/>
                  <a:pt x="425340" y="49197"/>
                  <a:pt x="291513" y="49197"/>
                </a:cubicBezTo>
                <a:close/>
                <a:moveTo>
                  <a:pt x="291513" y="0"/>
                </a:moveTo>
                <a:cubicBezTo>
                  <a:pt x="452511" y="0"/>
                  <a:pt x="583026" y="130515"/>
                  <a:pt x="583026" y="291513"/>
                </a:cubicBezTo>
                <a:cubicBezTo>
                  <a:pt x="583026" y="452511"/>
                  <a:pt x="452511" y="583026"/>
                  <a:pt x="291513" y="583026"/>
                </a:cubicBezTo>
                <a:cubicBezTo>
                  <a:pt x="130515" y="583026"/>
                  <a:pt x="0" y="452511"/>
                  <a:pt x="0" y="291513"/>
                </a:cubicBezTo>
                <a:cubicBezTo>
                  <a:pt x="0" y="130515"/>
                  <a:pt x="130515" y="0"/>
                  <a:pt x="291513" y="0"/>
                </a:cubicBezTo>
                <a:close/>
              </a:path>
            </a:pathLst>
          </a:cu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151909" y="4491319"/>
            <a:ext cx="31248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DEMONSTRATION</a:t>
            </a:r>
          </a:p>
        </p:txBody>
      </p:sp>
      <p:sp>
        <p:nvSpPr>
          <p:cNvPr id="7" name="DTP_Label|1"/>
          <p:cNvSpPr/>
          <p:nvPr userDrawn="1"/>
        </p:nvSpPr>
        <p:spPr>
          <a:xfrm>
            <a:off x="499732" y="84766"/>
            <a:ext cx="1622945" cy="24853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43" tIns="46863" rIns="90043" bIns="46863" rtlCol="0" anchor="b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="1" dirty="0">
                <a:solidFill>
                  <a:schemeClr val="accent4"/>
                </a:solidFill>
                <a:latin typeface="+mj-lt"/>
              </a:rPr>
              <a:t>Private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584368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textboxe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Right Bottom"/>
          <p:cNvSpPr>
            <a:spLocks noGrp="1"/>
          </p:cNvSpPr>
          <p:nvPr>
            <p:ph sz="quarter" idx="20"/>
          </p:nvPr>
        </p:nvSpPr>
        <p:spPr>
          <a:xfrm>
            <a:off x="5029200" y="4489704"/>
            <a:ext cx="4114800" cy="1837944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Heading Right Bottom"/>
          <p:cNvSpPr>
            <a:spLocks noGrp="1"/>
          </p:cNvSpPr>
          <p:nvPr>
            <p:ph type="body" sz="quarter" idx="17" hasCustomPrompt="1"/>
          </p:nvPr>
        </p:nvSpPr>
        <p:spPr>
          <a:xfrm>
            <a:off x="5029200" y="4005072"/>
            <a:ext cx="4114800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4" name="Content Left Bottom"/>
          <p:cNvSpPr>
            <a:spLocks noGrp="1"/>
          </p:cNvSpPr>
          <p:nvPr>
            <p:ph sz="quarter" idx="19"/>
          </p:nvPr>
        </p:nvSpPr>
        <p:spPr>
          <a:xfrm>
            <a:off x="457200" y="4489704"/>
            <a:ext cx="4114800" cy="1837944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Heading Left Bottom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005072"/>
            <a:ext cx="4114800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2" name="Content Right Top"/>
          <p:cNvSpPr>
            <a:spLocks noGrp="1"/>
          </p:cNvSpPr>
          <p:nvPr>
            <p:ph sz="quarter" idx="18"/>
          </p:nvPr>
        </p:nvSpPr>
        <p:spPr>
          <a:xfrm>
            <a:off x="5029200" y="1883664"/>
            <a:ext cx="4114800" cy="1837944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Heading Right Top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0" y="1399032"/>
            <a:ext cx="4114800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4" name="Content Left Top"/>
          <p:cNvSpPr>
            <a:spLocks noGrp="1"/>
          </p:cNvSpPr>
          <p:nvPr>
            <p:ph sz="quarter" idx="11"/>
          </p:nvPr>
        </p:nvSpPr>
        <p:spPr>
          <a:xfrm>
            <a:off x="457200" y="1883664"/>
            <a:ext cx="4114800" cy="1837944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Heading Left Top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4114800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1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Heading Right Bottom"/>
          <p:cNvSpPr>
            <a:spLocks noGrp="1"/>
          </p:cNvSpPr>
          <p:nvPr>
            <p:ph type="body" sz="quarter" idx="17" hasCustomPrompt="1"/>
          </p:nvPr>
        </p:nvSpPr>
        <p:spPr>
          <a:xfrm>
            <a:off x="5029200" y="4005072"/>
            <a:ext cx="4114800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9" name="Heading Left Bottom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005072"/>
            <a:ext cx="4114800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7" name="Heading Right Top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0" y="1399032"/>
            <a:ext cx="4114800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2" name="Heading Left Top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4114800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0485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Right Top"/>
          <p:cNvSpPr>
            <a:spLocks noGrp="1"/>
          </p:cNvSpPr>
          <p:nvPr>
            <p:ph sz="quarter" idx="14"/>
          </p:nvPr>
        </p:nvSpPr>
        <p:spPr>
          <a:xfrm>
            <a:off x="6556248" y="1399032"/>
            <a:ext cx="2587752" cy="492861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Middle Top"/>
          <p:cNvSpPr>
            <a:spLocks noGrp="1"/>
          </p:cNvSpPr>
          <p:nvPr>
            <p:ph sz="quarter" idx="12"/>
          </p:nvPr>
        </p:nvSpPr>
        <p:spPr>
          <a:xfrm>
            <a:off x="3506724" y="1399032"/>
            <a:ext cx="2587752" cy="492861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Left Top"/>
          <p:cNvSpPr>
            <a:spLocks noGrp="1"/>
          </p:cNvSpPr>
          <p:nvPr>
            <p:ph sz="quarter" idx="11"/>
          </p:nvPr>
        </p:nvSpPr>
        <p:spPr>
          <a:xfrm>
            <a:off x="457200" y="1399032"/>
            <a:ext cx="2587752" cy="492861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75015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Right Top"/>
          <p:cNvSpPr>
            <a:spLocks noGrp="1"/>
          </p:cNvSpPr>
          <p:nvPr>
            <p:ph sz="quarter" idx="14"/>
          </p:nvPr>
        </p:nvSpPr>
        <p:spPr>
          <a:xfrm>
            <a:off x="6556248" y="1883664"/>
            <a:ext cx="2587752" cy="444398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Heading Right Top"/>
          <p:cNvSpPr>
            <a:spLocks noGrp="1"/>
          </p:cNvSpPr>
          <p:nvPr>
            <p:ph type="body" sz="quarter" idx="15" hasCustomPrompt="1"/>
          </p:nvPr>
        </p:nvSpPr>
        <p:spPr>
          <a:xfrm>
            <a:off x="6556248" y="1399032"/>
            <a:ext cx="25877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6" name="Content Middle Top"/>
          <p:cNvSpPr>
            <a:spLocks noGrp="1"/>
          </p:cNvSpPr>
          <p:nvPr>
            <p:ph sz="quarter" idx="12"/>
          </p:nvPr>
        </p:nvSpPr>
        <p:spPr>
          <a:xfrm>
            <a:off x="3506724" y="1883664"/>
            <a:ext cx="2587752" cy="444398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Heading Middle Top"/>
          <p:cNvSpPr>
            <a:spLocks noGrp="1"/>
          </p:cNvSpPr>
          <p:nvPr>
            <p:ph type="body" sz="quarter" idx="13" hasCustomPrompt="1"/>
          </p:nvPr>
        </p:nvSpPr>
        <p:spPr>
          <a:xfrm>
            <a:off x="3506724" y="1399032"/>
            <a:ext cx="25877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4" name="Content Left Top"/>
          <p:cNvSpPr>
            <a:spLocks noGrp="1"/>
          </p:cNvSpPr>
          <p:nvPr>
            <p:ph sz="quarter" idx="11"/>
          </p:nvPr>
        </p:nvSpPr>
        <p:spPr>
          <a:xfrm>
            <a:off x="457200" y="1883664"/>
            <a:ext cx="2587752" cy="444398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Heading Left Top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25877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605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670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300903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1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405" descr="C:\Users\Ben.Helps\Documents\BGH at MOW\BGH projects\current\HPI 143-01 credit passport\D. Intellectual property\1. Logos\Factern\Factern Blue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91"/>
          <a:stretch/>
        </p:blipFill>
        <p:spPr bwMode="auto">
          <a:xfrm>
            <a:off x="709613" y="1310270"/>
            <a:ext cx="2438553" cy="210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 userDrawn="1"/>
        </p:nvSpPr>
        <p:spPr>
          <a:xfrm>
            <a:off x="1037619" y="3246129"/>
            <a:ext cx="178253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24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 A C T E R N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037619" y="5184266"/>
            <a:ext cx="2620589" cy="307777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PRIVATE AND CONFIDENTIAL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37619" y="3819525"/>
            <a:ext cx="6124575" cy="10477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73736" indent="0">
              <a:buNone/>
              <a:defRPr>
                <a:solidFill>
                  <a:schemeClr val="bg1"/>
                </a:solidFill>
              </a:defRPr>
            </a:lvl2pPr>
            <a:lvl3pPr marL="356616" indent="0">
              <a:buNone/>
              <a:defRPr>
                <a:solidFill>
                  <a:schemeClr val="bg1"/>
                </a:solidFill>
              </a:defRPr>
            </a:lvl3pPr>
            <a:lvl4pPr marL="539496" indent="0">
              <a:buNone/>
              <a:defRPr>
                <a:solidFill>
                  <a:schemeClr val="bg1"/>
                </a:solidFill>
              </a:defRPr>
            </a:lvl4pPr>
            <a:lvl5pPr marL="71323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0788281"/>
      </p:ext>
    </p:extLst>
  </p:cSld>
  <p:clrMapOvr>
    <a:masterClrMapping/>
  </p:clrMapOvr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Heading Right Top"/>
          <p:cNvSpPr>
            <a:spLocks noGrp="1"/>
          </p:cNvSpPr>
          <p:nvPr>
            <p:ph type="body" sz="quarter" idx="15" hasCustomPrompt="1"/>
          </p:nvPr>
        </p:nvSpPr>
        <p:spPr>
          <a:xfrm>
            <a:off x="6556248" y="1399032"/>
            <a:ext cx="25877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7" name="Heading Middle Top"/>
          <p:cNvSpPr>
            <a:spLocks noGrp="1"/>
          </p:cNvSpPr>
          <p:nvPr>
            <p:ph type="body" sz="quarter" idx="13" hasCustomPrompt="1"/>
          </p:nvPr>
        </p:nvSpPr>
        <p:spPr>
          <a:xfrm>
            <a:off x="3506724" y="1399032"/>
            <a:ext cx="25877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2" name="Heading Left Top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25877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28990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Right Bottom"/>
          <p:cNvSpPr>
            <a:spLocks noGrp="1"/>
          </p:cNvSpPr>
          <p:nvPr>
            <p:ph sz="quarter" idx="26"/>
          </p:nvPr>
        </p:nvSpPr>
        <p:spPr>
          <a:xfrm>
            <a:off x="6556248" y="4005072"/>
            <a:ext cx="2587752" cy="2322576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23" name="Content Middle Bottom"/>
          <p:cNvSpPr>
            <a:spLocks noGrp="1"/>
          </p:cNvSpPr>
          <p:nvPr>
            <p:ph sz="quarter" idx="25"/>
          </p:nvPr>
        </p:nvSpPr>
        <p:spPr>
          <a:xfrm>
            <a:off x="3506724" y="4005072"/>
            <a:ext cx="2587752" cy="2322576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21" name="Content Left Bottom"/>
          <p:cNvSpPr>
            <a:spLocks noGrp="1"/>
          </p:cNvSpPr>
          <p:nvPr>
            <p:ph sz="quarter" idx="24"/>
          </p:nvPr>
        </p:nvSpPr>
        <p:spPr>
          <a:xfrm>
            <a:off x="457200" y="4005072"/>
            <a:ext cx="2587752" cy="2322576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20" name="Content Right Top"/>
          <p:cNvSpPr>
            <a:spLocks noGrp="1"/>
          </p:cNvSpPr>
          <p:nvPr>
            <p:ph sz="quarter" idx="23"/>
          </p:nvPr>
        </p:nvSpPr>
        <p:spPr>
          <a:xfrm>
            <a:off x="6556248" y="1399032"/>
            <a:ext cx="2587752" cy="2322576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9" name="Content Middle Top"/>
          <p:cNvSpPr>
            <a:spLocks noGrp="1"/>
          </p:cNvSpPr>
          <p:nvPr>
            <p:ph sz="quarter" idx="22"/>
          </p:nvPr>
        </p:nvSpPr>
        <p:spPr>
          <a:xfrm>
            <a:off x="3506724" y="1399032"/>
            <a:ext cx="2587752" cy="2322576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24" name="Content Left Top"/>
          <p:cNvSpPr>
            <a:spLocks noGrp="1"/>
          </p:cNvSpPr>
          <p:nvPr>
            <p:ph sz="quarter" idx="11"/>
          </p:nvPr>
        </p:nvSpPr>
        <p:spPr>
          <a:xfrm>
            <a:off x="457200" y="1399032"/>
            <a:ext cx="2587752" cy="2322576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80453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xtboxe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Right Bottom"/>
          <p:cNvSpPr>
            <a:spLocks noGrp="1"/>
          </p:cNvSpPr>
          <p:nvPr>
            <p:ph sz="quarter" idx="26"/>
          </p:nvPr>
        </p:nvSpPr>
        <p:spPr>
          <a:xfrm>
            <a:off x="6556248" y="4489704"/>
            <a:ext cx="2587752" cy="1837944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35" name="Heading Right Bottom"/>
          <p:cNvSpPr>
            <a:spLocks noGrp="1"/>
          </p:cNvSpPr>
          <p:nvPr>
            <p:ph type="body" sz="quarter" idx="21" hasCustomPrompt="1"/>
          </p:nvPr>
        </p:nvSpPr>
        <p:spPr>
          <a:xfrm>
            <a:off x="6556248" y="400507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3" name="Content Middle Bottom"/>
          <p:cNvSpPr>
            <a:spLocks noGrp="1"/>
          </p:cNvSpPr>
          <p:nvPr>
            <p:ph sz="quarter" idx="25"/>
          </p:nvPr>
        </p:nvSpPr>
        <p:spPr>
          <a:xfrm>
            <a:off x="3506724" y="4489704"/>
            <a:ext cx="2587752" cy="1837944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33" name="Heading Middle Bottom"/>
          <p:cNvSpPr>
            <a:spLocks noGrp="1"/>
          </p:cNvSpPr>
          <p:nvPr>
            <p:ph type="body" sz="quarter" idx="19" hasCustomPrompt="1"/>
          </p:nvPr>
        </p:nvSpPr>
        <p:spPr>
          <a:xfrm>
            <a:off x="3506724" y="400507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1" name="Content Left Bottom"/>
          <p:cNvSpPr>
            <a:spLocks noGrp="1"/>
          </p:cNvSpPr>
          <p:nvPr>
            <p:ph sz="quarter" idx="24"/>
          </p:nvPr>
        </p:nvSpPr>
        <p:spPr>
          <a:xfrm>
            <a:off x="457200" y="4489704"/>
            <a:ext cx="2587752" cy="1837944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31" name="Heading Left Bottom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400507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0" name="Content Right Top"/>
          <p:cNvSpPr>
            <a:spLocks noGrp="1"/>
          </p:cNvSpPr>
          <p:nvPr>
            <p:ph sz="quarter" idx="23"/>
          </p:nvPr>
        </p:nvSpPr>
        <p:spPr>
          <a:xfrm>
            <a:off x="6556248" y="1883664"/>
            <a:ext cx="2587752" cy="1837944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29" name="Heading Right Top"/>
          <p:cNvSpPr>
            <a:spLocks noGrp="1"/>
          </p:cNvSpPr>
          <p:nvPr>
            <p:ph type="body" sz="quarter" idx="15" hasCustomPrompt="1"/>
          </p:nvPr>
        </p:nvSpPr>
        <p:spPr>
          <a:xfrm>
            <a:off x="6556248" y="139903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9" name="Content Middle Top"/>
          <p:cNvSpPr>
            <a:spLocks noGrp="1"/>
          </p:cNvSpPr>
          <p:nvPr>
            <p:ph sz="quarter" idx="22"/>
          </p:nvPr>
        </p:nvSpPr>
        <p:spPr>
          <a:xfrm>
            <a:off x="3506724" y="1883664"/>
            <a:ext cx="2587752" cy="1837944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27" name="Heading Middle Top"/>
          <p:cNvSpPr>
            <a:spLocks noGrp="1"/>
          </p:cNvSpPr>
          <p:nvPr>
            <p:ph type="body" sz="quarter" idx="13" hasCustomPrompt="1"/>
          </p:nvPr>
        </p:nvSpPr>
        <p:spPr>
          <a:xfrm>
            <a:off x="3506724" y="139903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4" name="Content Left Top"/>
          <p:cNvSpPr>
            <a:spLocks noGrp="1"/>
          </p:cNvSpPr>
          <p:nvPr>
            <p:ph sz="quarter" idx="11"/>
          </p:nvPr>
        </p:nvSpPr>
        <p:spPr>
          <a:xfrm>
            <a:off x="457200" y="1883664"/>
            <a:ext cx="2587752" cy="1837944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22" name="Heading Left Top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65410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Heading Right Bottom"/>
          <p:cNvSpPr>
            <a:spLocks noGrp="1"/>
          </p:cNvSpPr>
          <p:nvPr>
            <p:ph type="body" sz="quarter" idx="21" hasCustomPrompt="1"/>
          </p:nvPr>
        </p:nvSpPr>
        <p:spPr>
          <a:xfrm>
            <a:off x="6556248" y="400507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3" name="Heading Middle Bottom"/>
          <p:cNvSpPr>
            <a:spLocks noGrp="1"/>
          </p:cNvSpPr>
          <p:nvPr>
            <p:ph type="body" sz="quarter" idx="19" hasCustomPrompt="1"/>
          </p:nvPr>
        </p:nvSpPr>
        <p:spPr>
          <a:xfrm>
            <a:off x="3506724" y="400507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1" name="Heading Left Bottom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400507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9" name="Heading Right Top"/>
          <p:cNvSpPr>
            <a:spLocks noGrp="1"/>
          </p:cNvSpPr>
          <p:nvPr>
            <p:ph type="body" sz="quarter" idx="15" hasCustomPrompt="1"/>
          </p:nvPr>
        </p:nvSpPr>
        <p:spPr>
          <a:xfrm>
            <a:off x="6556248" y="139903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7" name="Heading Middle Top"/>
          <p:cNvSpPr>
            <a:spLocks noGrp="1"/>
          </p:cNvSpPr>
          <p:nvPr>
            <p:ph type="body" sz="quarter" idx="13" hasCustomPrompt="1"/>
          </p:nvPr>
        </p:nvSpPr>
        <p:spPr>
          <a:xfrm>
            <a:off x="3506724" y="139903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2" name="Heading Left Top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8230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1/3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Right"/>
          <p:cNvSpPr>
            <a:spLocks noGrp="1"/>
          </p:cNvSpPr>
          <p:nvPr>
            <p:ph sz="quarter" idx="12"/>
          </p:nvPr>
        </p:nvSpPr>
        <p:spPr>
          <a:xfrm>
            <a:off x="3502152" y="1883664"/>
            <a:ext cx="5641848" cy="444398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Heading Right"/>
          <p:cNvSpPr>
            <a:spLocks noGrp="1"/>
          </p:cNvSpPr>
          <p:nvPr>
            <p:ph type="body" sz="quarter" idx="13" hasCustomPrompt="1"/>
          </p:nvPr>
        </p:nvSpPr>
        <p:spPr>
          <a:xfrm>
            <a:off x="3502152" y="1399032"/>
            <a:ext cx="5641848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4" name="Content Left"/>
          <p:cNvSpPr>
            <a:spLocks noGrp="1"/>
          </p:cNvSpPr>
          <p:nvPr>
            <p:ph sz="quarter" idx="11"/>
          </p:nvPr>
        </p:nvSpPr>
        <p:spPr>
          <a:xfrm>
            <a:off x="457200" y="1883664"/>
            <a:ext cx="2587752" cy="444398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Heading Left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25877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384048"/>
            <a:ext cx="86868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02077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/3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Right"/>
          <p:cNvSpPr>
            <a:spLocks noGrp="1"/>
          </p:cNvSpPr>
          <p:nvPr>
            <p:ph sz="quarter" idx="12"/>
          </p:nvPr>
        </p:nvSpPr>
        <p:spPr>
          <a:xfrm>
            <a:off x="6556248" y="1883664"/>
            <a:ext cx="2587752" cy="444398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Heading Right"/>
          <p:cNvSpPr>
            <a:spLocks noGrp="1"/>
          </p:cNvSpPr>
          <p:nvPr>
            <p:ph type="body" sz="quarter" idx="13" hasCustomPrompt="1"/>
          </p:nvPr>
        </p:nvSpPr>
        <p:spPr>
          <a:xfrm>
            <a:off x="6556248" y="1399032"/>
            <a:ext cx="25877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4" name="Content Left"/>
          <p:cNvSpPr>
            <a:spLocks noGrp="1"/>
          </p:cNvSpPr>
          <p:nvPr>
            <p:ph sz="quarter" idx="11"/>
          </p:nvPr>
        </p:nvSpPr>
        <p:spPr>
          <a:xfrm>
            <a:off x="457200" y="1883664"/>
            <a:ext cx="5641848" cy="444398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Heading Left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5641848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384048"/>
            <a:ext cx="86868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70895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– Small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"/>
          <p:cNvSpPr>
            <a:spLocks noGrp="1"/>
          </p:cNvSpPr>
          <p:nvPr>
            <p:ph sz="quarter" idx="11"/>
          </p:nvPr>
        </p:nvSpPr>
        <p:spPr>
          <a:xfrm>
            <a:off x="457200" y="1399032"/>
            <a:ext cx="8686800" cy="492861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 smtClean="0"/>
            </a:lvl5pPr>
            <a:lvl6pPr>
              <a:defRPr lang="en-US" sz="1400" dirty="0" smtClean="0"/>
            </a:lvl6pPr>
            <a:lvl7pPr>
              <a:defRPr lang="en-US" sz="1400" dirty="0" smtClean="0"/>
            </a:lvl7pPr>
            <a:lvl8pPr>
              <a:defRPr lang="en-US" sz="1400" dirty="0" smtClean="0"/>
            </a:lvl8pPr>
            <a:lvl9pPr>
              <a:defRPr lang="en-US" sz="14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"/>
          <p:cNvSpPr>
            <a:spLocks noGrp="1"/>
          </p:cNvSpPr>
          <p:nvPr>
            <p:ph type="pic" sz="quarter" idx="12"/>
          </p:nvPr>
        </p:nvSpPr>
        <p:spPr bwMode="gray">
          <a:xfrm>
            <a:off x="8382000" y="384048"/>
            <a:ext cx="762000" cy="762000"/>
          </a:xfrm>
          <a:noFill/>
          <a:ln>
            <a:noFill/>
          </a:ln>
        </p:spPr>
        <p:txBody>
          <a:bodyPr lIns="0" tIns="0" rIns="0" bIns="0" anchor="ctr" anchorCtr="0"/>
          <a:lstStyle>
            <a:lvl1pPr mar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000" b="1">
                <a:solidFill>
                  <a:schemeClr val="accent4"/>
                </a:solidFill>
              </a:defRPr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384048"/>
            <a:ext cx="781812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002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457200" y="384048"/>
            <a:ext cx="8686800" cy="7589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8176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cover">
    <p:bg>
      <p:bgPr>
        <a:solidFill>
          <a:srgbClr val="0670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4255217" y="5101220"/>
            <a:ext cx="1090766" cy="1041499"/>
            <a:chOff x="4276725" y="5101220"/>
            <a:chExt cx="1090766" cy="1041499"/>
          </a:xfrm>
        </p:grpSpPr>
        <p:pic>
          <p:nvPicPr>
            <p:cNvPr id="3" name="Picture 405" descr="C:\Users\Ben.Helps\Documents\BGH at MOW\BGH projects\current\HPI 143-01 credit passport\D. Intellectual property\1. Logos\Factern\Factern Blue.pn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091"/>
            <a:stretch/>
          </p:blipFill>
          <p:spPr bwMode="auto">
            <a:xfrm>
              <a:off x="4276725" y="5101220"/>
              <a:ext cx="1090766" cy="942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 userDrawn="1"/>
          </p:nvSpPr>
          <p:spPr>
            <a:xfrm>
              <a:off x="4414945" y="5973442"/>
              <a:ext cx="814325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1100" dirty="0">
                  <a:solidFill>
                    <a:schemeClr val="bg1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F A C T E R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2844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/>
          <p:cNvCxnSpPr/>
          <p:nvPr userDrawn="1"/>
        </p:nvCxnSpPr>
        <p:spPr>
          <a:xfrm>
            <a:off x="450058" y="785813"/>
            <a:ext cx="869442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9"/>
          <p:cNvCxnSpPr/>
          <p:nvPr userDrawn="1"/>
        </p:nvCxnSpPr>
        <p:spPr>
          <a:xfrm>
            <a:off x="1200153" y="6500817"/>
            <a:ext cx="7944326" cy="1587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15192" y="908650"/>
            <a:ext cx="8729285" cy="51847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spcBef>
                <a:spcPts val="582"/>
              </a:spcBef>
              <a:spcAft>
                <a:spcPts val="582"/>
              </a:spcAft>
              <a:buNone/>
              <a:defRPr sz="1066"/>
            </a:lvl1pPr>
            <a:lvl2pPr marL="175401" indent="-17540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Char char=""/>
              <a:defRPr sz="1066"/>
            </a:lvl2pPr>
            <a:lvl3pPr marL="526203" indent="-17540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1066" baseline="0"/>
            </a:lvl3pPr>
            <a:lvl4pPr marL="692372" indent="-17540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1066"/>
            </a:lvl4pPr>
            <a:lvl5pPr>
              <a:defRPr sz="1066"/>
            </a:lvl5pPr>
          </a:lstStyle>
          <a:p>
            <a:pPr lvl="0"/>
            <a:r>
              <a:rPr lang="en-US" dirty="0"/>
              <a:t>Some text in here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6985873" y="6492879"/>
            <a:ext cx="2240280" cy="365125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ct val="100000"/>
              </a:lnSpc>
              <a:defRPr sz="775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8F36C0F-44A5-44A9-9567-E0DFC591CE9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413015" y="278580"/>
            <a:ext cx="6880860" cy="36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45" baseline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350802" indent="-175401">
              <a:buNone/>
              <a:defRPr sz="1066"/>
            </a:lvl2pPr>
            <a:lvl3pPr marL="526203" indent="-175401">
              <a:defRPr sz="1066"/>
            </a:lvl3pPr>
            <a:lvl4pPr marL="692372" indent="-166169">
              <a:defRPr sz="1066"/>
            </a:lvl4pPr>
            <a:lvl5pPr>
              <a:defRPr sz="1066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413015" y="98556"/>
            <a:ext cx="6880860" cy="36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357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350802" indent="-175401">
              <a:buNone/>
              <a:defRPr sz="1066"/>
            </a:lvl2pPr>
            <a:lvl3pPr marL="526203" indent="-175401">
              <a:defRPr sz="1066"/>
            </a:lvl3pPr>
            <a:lvl4pPr marL="692372" indent="-166169">
              <a:defRPr sz="1066"/>
            </a:lvl4pPr>
            <a:lvl5pPr>
              <a:defRPr sz="1066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1227681" y="6338812"/>
            <a:ext cx="6880860" cy="119263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75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350802" indent="-175401">
              <a:buNone/>
              <a:defRPr sz="1066"/>
            </a:lvl2pPr>
            <a:lvl3pPr marL="526203" indent="-175401">
              <a:defRPr sz="1066"/>
            </a:lvl3pPr>
            <a:lvl4pPr marL="692372" indent="-166169">
              <a:defRPr sz="1066"/>
            </a:lvl4pPr>
            <a:lvl5pPr>
              <a:defRPr sz="1066"/>
            </a:lvl5pPr>
          </a:lstStyle>
          <a:p>
            <a:pPr lvl="0"/>
            <a:r>
              <a:rPr lang="en-US" dirty="0"/>
              <a:t>Footnotes (Calibri, 8, Black)</a:t>
            </a:r>
          </a:p>
        </p:txBody>
      </p:sp>
      <p:pic>
        <p:nvPicPr>
          <p:cNvPr id="12" name="Picture 405" descr="C:\Users\Ben.Helps\Documents\BGH at MOW\BGH projects\current\HPI 143-01 credit passport\D. Intellectual property\1. Logos\Factern\Factern 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45" y="6129361"/>
            <a:ext cx="475383" cy="50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30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4127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li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/>
          <p:cNvCxnSpPr/>
          <p:nvPr userDrawn="1"/>
        </p:nvCxnSpPr>
        <p:spPr>
          <a:xfrm>
            <a:off x="450058" y="785813"/>
            <a:ext cx="869442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9"/>
          <p:cNvCxnSpPr/>
          <p:nvPr userDrawn="1"/>
        </p:nvCxnSpPr>
        <p:spPr>
          <a:xfrm>
            <a:off x="1200153" y="6500817"/>
            <a:ext cx="7944326" cy="1587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15193" y="908650"/>
            <a:ext cx="4290896" cy="51847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spcBef>
                <a:spcPts val="582"/>
              </a:spcBef>
              <a:spcAft>
                <a:spcPts val="582"/>
              </a:spcAft>
              <a:buNone/>
              <a:defRPr sz="1066"/>
            </a:lvl1pPr>
            <a:lvl2pPr marL="175401" indent="-17540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Char char=""/>
              <a:defRPr sz="1066"/>
            </a:lvl2pPr>
            <a:lvl3pPr marL="526203" indent="-17540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1066"/>
            </a:lvl3pPr>
            <a:lvl4pPr marL="692372" indent="-17540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1066"/>
            </a:lvl4pPr>
            <a:lvl5pPr>
              <a:defRPr sz="1066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4853582" y="908668"/>
            <a:ext cx="4290896" cy="51847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163"/>
              </a:spcAft>
              <a:buNone/>
              <a:defRPr lang="en-US" sz="1066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175401" indent="-17540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Char char=""/>
              <a:defRPr sz="1066"/>
            </a:lvl2pPr>
            <a:lvl3pPr marL="526203" indent="-17540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1066"/>
            </a:lvl3pPr>
            <a:lvl4pPr marL="692372" indent="-17540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1066"/>
            </a:lvl4pPr>
            <a:lvl5pPr>
              <a:defRPr sz="1066"/>
            </a:lvl5pPr>
          </a:lstStyle>
          <a:p>
            <a:pPr marL="0" lvl="0" indent="0" algn="l" rtl="0" eaLnBrk="0" fontAlgn="base" hangingPunct="0">
              <a:lnSpc>
                <a:spcPct val="130000"/>
              </a:lnSpc>
              <a:spcBef>
                <a:spcPts val="582"/>
              </a:spcBef>
              <a:spcAft>
                <a:spcPts val="582"/>
              </a:spcAft>
              <a:buFont typeface="Symbol" pitchFamily="18" charset="2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00600" y="908664"/>
            <a:ext cx="0" cy="5220696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6985873" y="6492879"/>
            <a:ext cx="2240280" cy="365125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ct val="100000"/>
              </a:lnSpc>
              <a:defRPr sz="775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8F36C0F-44A5-44A9-9567-E0DFC591CE9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413015" y="278580"/>
            <a:ext cx="6880860" cy="36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45" baseline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350802" indent="-175401">
              <a:buNone/>
              <a:defRPr sz="1066"/>
            </a:lvl2pPr>
            <a:lvl3pPr marL="526203" indent="-175401">
              <a:defRPr sz="1066"/>
            </a:lvl3pPr>
            <a:lvl4pPr marL="692372" indent="-166169">
              <a:defRPr sz="1066"/>
            </a:lvl4pPr>
            <a:lvl5pPr>
              <a:defRPr sz="1066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413015" y="98556"/>
            <a:ext cx="6880860" cy="36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357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350802" indent="-175401">
              <a:buNone/>
              <a:defRPr sz="1066"/>
            </a:lvl2pPr>
            <a:lvl3pPr marL="526203" indent="-175401">
              <a:defRPr sz="1066"/>
            </a:lvl3pPr>
            <a:lvl4pPr marL="692372" indent="-166169">
              <a:defRPr sz="1066"/>
            </a:lvl4pPr>
            <a:lvl5pPr>
              <a:defRPr sz="1066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1227681" y="6337329"/>
            <a:ext cx="6880860" cy="119263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75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350802" indent="-175401">
              <a:buNone/>
              <a:defRPr sz="1066"/>
            </a:lvl2pPr>
            <a:lvl3pPr marL="526203" indent="-175401">
              <a:defRPr sz="1066"/>
            </a:lvl3pPr>
            <a:lvl4pPr marL="692372" indent="-166169">
              <a:defRPr sz="1066"/>
            </a:lvl4pPr>
            <a:lvl5pPr>
              <a:defRPr sz="1066"/>
            </a:lvl5pPr>
          </a:lstStyle>
          <a:p>
            <a:pPr lvl="0"/>
            <a:r>
              <a:rPr lang="en-US" dirty="0"/>
              <a:t>Footnotes (Calibri, 8, Black)</a:t>
            </a:r>
          </a:p>
        </p:txBody>
      </p:sp>
      <p:pic>
        <p:nvPicPr>
          <p:cNvPr id="12" name="Picture 405" descr="C:\Users\Ben.Helps\Documents\BGH at MOW\BGH projects\current\HPI 143-01 credit passport\D. Intellectual property\1. Logos\Factern\Factern 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45" y="6129361"/>
            <a:ext cx="475383" cy="50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20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"/>
          <p:cNvSpPr>
            <a:spLocks noGrp="1"/>
          </p:cNvSpPr>
          <p:nvPr>
            <p:ph sz="quarter" idx="11"/>
          </p:nvPr>
        </p:nvSpPr>
        <p:spPr>
          <a:xfrm>
            <a:off x="457200" y="1399032"/>
            <a:ext cx="8686800" cy="492861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 smtClean="0"/>
            </a:lvl5pPr>
            <a:lvl6pPr>
              <a:defRPr lang="en-US" sz="1400" dirty="0" smtClean="0"/>
            </a:lvl6pPr>
            <a:lvl7pPr>
              <a:defRPr lang="en-US" sz="1400" dirty="0" smtClean="0"/>
            </a:lvl7pPr>
            <a:lvl8pPr>
              <a:defRPr lang="en-US" sz="1400" dirty="0" smtClean="0"/>
            </a:lvl8pPr>
            <a:lvl9pPr>
              <a:defRPr lang="en-US" sz="14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ading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8686800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2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19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"/>
          <p:cNvSpPr>
            <a:spLocks noGrp="1"/>
          </p:cNvSpPr>
          <p:nvPr>
            <p:ph sz="quarter" idx="11"/>
          </p:nvPr>
        </p:nvSpPr>
        <p:spPr>
          <a:xfrm>
            <a:off x="457200" y="1883664"/>
            <a:ext cx="8686800" cy="444398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 smtClean="0"/>
            </a:lvl5pPr>
            <a:lvl6pPr>
              <a:defRPr lang="en-US" sz="1400" dirty="0" smtClean="0"/>
            </a:lvl6pPr>
            <a:lvl7pPr>
              <a:defRPr lang="en-US" sz="1400" dirty="0" smtClean="0"/>
            </a:lvl7pPr>
            <a:lvl8pPr>
              <a:defRPr lang="en-US" sz="1400" dirty="0" smtClean="0"/>
            </a:lvl8pPr>
            <a:lvl9pPr>
              <a:defRPr lang="en-US" sz="14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Heading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8686800" cy="42976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4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400" baseline="0"/>
            </a:lvl3pPr>
            <a:lvl4pPr marL="0" indent="0">
              <a:spcBef>
                <a:spcPts val="0"/>
              </a:spcBef>
              <a:buNone/>
              <a:defRPr sz="1400" baseline="0"/>
            </a:lvl4pPr>
            <a:lvl5pPr marL="0" indent="0">
              <a:spcBef>
                <a:spcPts val="0"/>
              </a:spcBef>
              <a:buNone/>
              <a:defRPr sz="1400" baseline="0"/>
            </a:lvl5pPr>
          </a:lstStyle>
          <a:p>
            <a:pPr lvl="0"/>
            <a:r>
              <a:rPr lang="en-US" dirty="0"/>
              <a:t>Heading 14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437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Bottom"/>
          <p:cNvSpPr>
            <a:spLocks noGrp="1"/>
          </p:cNvSpPr>
          <p:nvPr>
            <p:ph sz="quarter" idx="12"/>
          </p:nvPr>
        </p:nvSpPr>
        <p:spPr>
          <a:xfrm>
            <a:off x="457200" y="4489704"/>
            <a:ext cx="8686800" cy="183794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Heading Bottom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005072"/>
            <a:ext cx="8686800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4" name="Content Top"/>
          <p:cNvSpPr>
            <a:spLocks noGrp="1"/>
          </p:cNvSpPr>
          <p:nvPr>
            <p:ph sz="quarter" idx="11"/>
          </p:nvPr>
        </p:nvSpPr>
        <p:spPr>
          <a:xfrm>
            <a:off x="457200" y="1883664"/>
            <a:ext cx="8686800" cy="183794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Heading Top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8686800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557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ctionTitle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034146" y="2934392"/>
            <a:ext cx="6106679" cy="1007181"/>
          </a:xfr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44000" tIns="72000" rIns="0" bIns="72000" numCol="1" anchor="t" anchorCtr="0" compatLnSpc="1">
            <a:prstTxWarp prst="textNoShape">
              <a:avLst/>
            </a:prstTxWarp>
            <a:spAutoFit/>
          </a:bodyPr>
          <a:lstStyle>
            <a:lvl1pPr marL="0" indent="0" algn="l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2800" kern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sym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2800" kern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section title</a:t>
            </a:r>
            <a:endParaRPr lang="pl-PL" dirty="0"/>
          </a:p>
          <a:p>
            <a:pPr lvl="1"/>
            <a:r>
              <a:rPr lang="en-US" noProof="0" dirty="0"/>
              <a:t>Click to add section subtitle</a:t>
            </a:r>
            <a:endParaRPr lang="pl-PL" noProof="0" dirty="0"/>
          </a:p>
        </p:txBody>
      </p:sp>
      <p:sp>
        <p:nvSpPr>
          <p:cNvPr id="7" name="SectionNumber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57200" y="2934393"/>
            <a:ext cx="2422179" cy="1007181"/>
          </a:xfrm>
        </p:spPr>
        <p:txBody>
          <a:bodyPr lIns="0" tIns="72000" rIns="0" bIns="72000"/>
          <a:lstStyle>
            <a:lvl1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n-lt"/>
                <a:sym typeface="+mn-lt"/>
              </a:defRPr>
            </a:lvl1pPr>
          </a:lstStyle>
          <a:p>
            <a:pPr lvl="0"/>
            <a:r>
              <a:rPr lang="en-US" dirty="0"/>
              <a:t>Section #</a:t>
            </a:r>
          </a:p>
        </p:txBody>
      </p:sp>
    </p:spTree>
    <p:extLst>
      <p:ext uri="{BB962C8B-B14F-4D97-AF65-F5344CB8AC3E}">
        <p14:creationId xmlns:p14="http://schemas.microsoft.com/office/powerpoint/2010/main" val="3771111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Right"/>
          <p:cNvSpPr>
            <a:spLocks noGrp="1"/>
          </p:cNvSpPr>
          <p:nvPr>
            <p:ph sz="quarter" idx="12"/>
          </p:nvPr>
        </p:nvSpPr>
        <p:spPr>
          <a:xfrm>
            <a:off x="5029200" y="1399032"/>
            <a:ext cx="4114800" cy="492861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Left"/>
          <p:cNvSpPr>
            <a:spLocks noGrp="1"/>
          </p:cNvSpPr>
          <p:nvPr>
            <p:ph sz="quarter" idx="11"/>
          </p:nvPr>
        </p:nvSpPr>
        <p:spPr>
          <a:xfrm>
            <a:off x="457200" y="1399032"/>
            <a:ext cx="4114800" cy="492861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911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33"/>
            </p:custDataLst>
            <p:extLst>
              <p:ext uri="{D42A27DB-BD31-4B8C-83A1-F6EECF244321}">
                <p14:modId xmlns:p14="http://schemas.microsoft.com/office/powerpoint/2010/main" val="377659088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4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Number"/>
          <p:cNvSpPr txBox="1">
            <a:spLocks/>
          </p:cNvSpPr>
          <p:nvPr>
            <p:custDataLst>
              <p:tags r:id="rId34"/>
            </p:custDataLst>
          </p:nvPr>
        </p:nvSpPr>
        <p:spPr bwMode="gray">
          <a:xfrm>
            <a:off x="8986906" y="6547104"/>
            <a:ext cx="157094" cy="153888"/>
          </a:xfrm>
          <a:prstGeom prst="rect">
            <a:avLst/>
          </a:prstGeom>
          <a:noFill/>
          <a:ln w="6350" cmpd="sng">
            <a:noFill/>
            <a:prstDash val="solid"/>
          </a:ln>
        </p:spPr>
        <p:txBody>
          <a:bodyPr wrap="none" lIns="0" tIns="0" rIns="0" bIns="0" rtlCol="0" anchor="b">
            <a:spAutoFit/>
          </a:bodyPr>
          <a:lstStyle/>
          <a:p>
            <a:pPr marL="0" indent="0" algn="r" defTabSz="914400" rtl="0" eaLnBrk="1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4CF6A944-D9EA-4008-9CF7-44283426B6A9}" type="slidenum">
              <a:rPr lang="en-GB" sz="1000" b="0" i="0" u="none" baseline="0" smtClean="0">
                <a:solidFill>
                  <a:schemeClr val="accent3"/>
                </a:solidFill>
                <a:latin typeface="+mn-lt"/>
                <a:ea typeface="+mn-ea"/>
              </a:rPr>
              <a:pPr marL="0" indent="0" algn="r" defTabSz="914400" rtl="0" eaLnBrk="1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‹#›</a:t>
            </a:fld>
            <a:endParaRPr lang="en-GB" sz="1000" b="0" i="0" u="none" baseline="0" dirty="0">
              <a:solidFill>
                <a:schemeClr val="accent3"/>
              </a:solidFill>
              <a:latin typeface="+mn-lt"/>
              <a:ea typeface="+mn-ea"/>
            </a:endParaRPr>
          </a:p>
        </p:txBody>
      </p:sp>
      <p:sp>
        <p:nvSpPr>
          <p:cNvPr id="3" name="BodyText"/>
          <p:cNvSpPr>
            <a:spLocks noGrp="1"/>
          </p:cNvSpPr>
          <p:nvPr>
            <p:ph type="body" idx="1"/>
          </p:nvPr>
        </p:nvSpPr>
        <p:spPr>
          <a:xfrm>
            <a:off x="457200" y="1399032"/>
            <a:ext cx="8686800" cy="49286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384048"/>
            <a:ext cx="8686800" cy="7589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5" name="DTP_Label|1"/>
          <p:cNvSpPr/>
          <p:nvPr/>
        </p:nvSpPr>
        <p:spPr>
          <a:xfrm>
            <a:off x="499732" y="84766"/>
            <a:ext cx="1622945" cy="24853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43" tIns="46863" rIns="90043" bIns="46863" rtlCol="0" anchor="b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="1" dirty="0">
                <a:solidFill>
                  <a:schemeClr val="accent4"/>
                </a:solidFill>
                <a:latin typeface="+mj-lt"/>
              </a:rPr>
              <a:t>Private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2429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4" r:id="rId2"/>
    <p:sldLayoutId id="2147483651" r:id="rId3"/>
    <p:sldLayoutId id="2147483668" r:id="rId4"/>
    <p:sldLayoutId id="2147483667" r:id="rId5"/>
    <p:sldLayoutId id="2147483666" r:id="rId6"/>
    <p:sldLayoutId id="2147483665" r:id="rId7"/>
    <p:sldLayoutId id="2147483673" r:id="rId8"/>
    <p:sldLayoutId id="2147483663" r:id="rId9"/>
    <p:sldLayoutId id="2147483662" r:id="rId10"/>
    <p:sldLayoutId id="2147483664" r:id="rId11"/>
    <p:sldLayoutId id="2147483683" r:id="rId12"/>
    <p:sldLayoutId id="2147483685" r:id="rId13"/>
    <p:sldLayoutId id="2147483688" r:id="rId14"/>
    <p:sldLayoutId id="2147483687" r:id="rId15"/>
    <p:sldLayoutId id="2147483659" r:id="rId16"/>
    <p:sldLayoutId id="2147483658" r:id="rId17"/>
    <p:sldLayoutId id="2147483661" r:id="rId18"/>
    <p:sldLayoutId id="2147483656" r:id="rId19"/>
    <p:sldLayoutId id="2147483660" r:id="rId20"/>
    <p:sldLayoutId id="2147483682" r:id="rId21"/>
    <p:sldLayoutId id="2147483653" r:id="rId22"/>
    <p:sldLayoutId id="2147483654" r:id="rId23"/>
    <p:sldLayoutId id="2147483669" r:id="rId24"/>
    <p:sldLayoutId id="2147483670" r:id="rId25"/>
    <p:sldLayoutId id="2147483675" r:id="rId26"/>
    <p:sldLayoutId id="2147483672" r:id="rId27"/>
    <p:sldLayoutId id="2147483681" r:id="rId28"/>
    <p:sldLayoutId id="2147483690" r:id="rId29"/>
    <p:sldLayoutId id="2147483691" r:id="rId30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2000" kern="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ts val="700"/>
        </a:spcBef>
        <a:buFont typeface="Arial" panose="020B0604020202020204" pitchFamily="34" charset="0"/>
        <a:buChar char="•"/>
        <a:defRPr sz="1400" kern="0" baseline="0">
          <a:solidFill>
            <a:schemeClr val="tx1"/>
          </a:solidFill>
          <a:latin typeface="+mn-lt"/>
          <a:ea typeface="+mn-ea"/>
          <a:cs typeface="+mn-cs"/>
        </a:defRPr>
      </a:lvl1pPr>
      <a:lvl2pPr marL="356616" indent="-182880" algn="l" defTabSz="914400" rtl="0" eaLnBrk="1" latinLnBrk="0" hangingPunct="1">
        <a:spcBef>
          <a:spcPts val="300"/>
        </a:spcBef>
        <a:buFont typeface="Arial" panose="020B0604020202020204" pitchFamily="34" charset="0"/>
        <a:buChar char="–"/>
        <a:defRPr sz="1400" kern="0" baseline="0">
          <a:solidFill>
            <a:schemeClr val="tx1"/>
          </a:solidFill>
          <a:latin typeface="+mn-lt"/>
          <a:ea typeface="+mn-ea"/>
          <a:cs typeface="+mn-cs"/>
        </a:defRPr>
      </a:lvl2pPr>
      <a:lvl3pPr marL="539496" indent="-182880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1400" kern="0" baseline="0">
          <a:solidFill>
            <a:schemeClr val="tx1"/>
          </a:solidFill>
          <a:latin typeface="+mn-lt"/>
          <a:ea typeface="+mn-ea"/>
          <a:cs typeface="+mn-cs"/>
        </a:defRPr>
      </a:lvl3pPr>
      <a:lvl4pPr marL="722376" indent="-182880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1400" kern="0" baseline="0">
          <a:solidFill>
            <a:schemeClr val="tx1"/>
          </a:solidFill>
          <a:latin typeface="+mn-lt"/>
          <a:ea typeface="+mn-ea"/>
          <a:cs typeface="+mn-cs"/>
        </a:defRPr>
      </a:lvl4pPr>
      <a:lvl5pPr marL="896112" indent="-182880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1400" kern="0" baseline="0">
          <a:solidFill>
            <a:schemeClr val="tx1"/>
          </a:solidFill>
          <a:latin typeface="+mn-lt"/>
          <a:ea typeface="+mn-ea"/>
          <a:cs typeface="+mn-cs"/>
        </a:defRPr>
      </a:lvl5pPr>
      <a:lvl6pPr marL="1078992" indent="-182880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1400" kern="0">
          <a:solidFill>
            <a:schemeClr val="tx1"/>
          </a:solidFill>
          <a:latin typeface="+mn-lt"/>
          <a:ea typeface="+mn-ea"/>
          <a:cs typeface="+mn-cs"/>
        </a:defRPr>
      </a:lvl6pPr>
      <a:lvl7pPr marL="1261872" indent="-182880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1400" kern="0">
          <a:solidFill>
            <a:schemeClr val="tx1"/>
          </a:solidFill>
          <a:latin typeface="+mn-lt"/>
          <a:ea typeface="+mn-ea"/>
          <a:cs typeface="+mn-cs"/>
        </a:defRPr>
      </a:lvl7pPr>
      <a:lvl8pPr marL="1444752" indent="-182880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1400" kern="0">
          <a:solidFill>
            <a:schemeClr val="tx1"/>
          </a:solidFill>
          <a:latin typeface="+mn-lt"/>
          <a:ea typeface="+mn-ea"/>
          <a:cs typeface="+mn-cs"/>
        </a:defRPr>
      </a:lvl8pPr>
      <a:lvl9pPr marL="1618488" indent="-182880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1400" ker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200" kern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200" kern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200" kern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200" kern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200" kern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200" kern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200" kern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200" kern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200" kern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-ecosystem-federation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standards/semanticweb/#recent" TargetMode="Externa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E93EE-71C8-4B5A-B928-961EF2C078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dirty="0"/>
              <a:t>EVENT-BASED DATA ASSURANCE</a:t>
            </a:r>
          </a:p>
          <a:p>
            <a:r>
              <a:rPr lang="en-GB" sz="1600" dirty="0"/>
              <a:t>WORKSHOP #1: STANDARDS</a:t>
            </a:r>
          </a:p>
          <a:p>
            <a:r>
              <a:rPr lang="en-GB" sz="1200" dirty="0"/>
              <a:t>5</a:t>
            </a:r>
            <a:r>
              <a:rPr lang="en-GB" sz="1200" baseline="30000" dirty="0"/>
              <a:t>th</a:t>
            </a:r>
            <a:r>
              <a:rPr lang="en-GB" sz="1200" dirty="0"/>
              <a:t> February 2020</a:t>
            </a:r>
          </a:p>
        </p:txBody>
      </p:sp>
    </p:spTree>
    <p:extLst>
      <p:ext uri="{BB962C8B-B14F-4D97-AF65-F5344CB8AC3E}">
        <p14:creationId xmlns:p14="http://schemas.microsoft.com/office/powerpoint/2010/main" val="2787070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A31C4CB-BDA3-4934-9A2E-82EED0BF561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sz="1800" dirty="0"/>
              <a:t>Like the (document) Web, the Semantic Web is an unruly place:</a:t>
            </a:r>
          </a:p>
          <a:p>
            <a:pPr lvl="1"/>
            <a:r>
              <a:rPr lang="en-GB" sz="1800" b="1" dirty="0"/>
              <a:t>AAA</a:t>
            </a:r>
            <a:r>
              <a:rPr lang="en-GB" sz="1800" dirty="0"/>
              <a:t>: Anyone can say Anything about Any topic</a:t>
            </a:r>
          </a:p>
          <a:p>
            <a:pPr lvl="1"/>
            <a:r>
              <a:rPr lang="en-GB" sz="1800" b="1" dirty="0"/>
              <a:t>Open world</a:t>
            </a:r>
            <a:r>
              <a:rPr lang="en-GB" sz="1800" dirty="0"/>
              <a:t>: we assume there is always more information that could be known</a:t>
            </a:r>
          </a:p>
          <a:p>
            <a:pPr lvl="1"/>
            <a:r>
              <a:rPr lang="en-GB" sz="1800" b="1" dirty="0"/>
              <a:t>Non-unique naming</a:t>
            </a:r>
            <a:r>
              <a:rPr lang="en-GB" sz="1800" dirty="0"/>
              <a:t>: the same entity could be known by more than one name </a:t>
            </a:r>
          </a:p>
          <a:p>
            <a:pPr lvl="1"/>
            <a:r>
              <a:rPr lang="en-GB" sz="1800" b="1" dirty="0"/>
              <a:t>Network effect</a:t>
            </a:r>
            <a:r>
              <a:rPr lang="en-GB" sz="1800" dirty="0"/>
              <a:t>: the value of joining in increases with the number who have joined</a:t>
            </a:r>
          </a:p>
          <a:p>
            <a:pPr lvl="1"/>
            <a:r>
              <a:rPr lang="en-GB" sz="1800" b="1" dirty="0"/>
              <a:t>The data wilderness</a:t>
            </a:r>
            <a:r>
              <a:rPr lang="en-GB" sz="1800" dirty="0"/>
              <a:t>: no guarantee that data will be orderly or understandable</a:t>
            </a:r>
          </a:p>
          <a:p>
            <a:pPr lvl="1"/>
            <a:endParaRPr lang="en-GB" sz="1800" dirty="0"/>
          </a:p>
          <a:p>
            <a:r>
              <a:rPr lang="en-GB" sz="1800" b="1" dirty="0"/>
              <a:t>Modelling </a:t>
            </a:r>
            <a:r>
              <a:rPr lang="en-GB" sz="1800" dirty="0"/>
              <a:t>is the craft that turns such a mess into something useful:</a:t>
            </a:r>
          </a:p>
          <a:p>
            <a:pPr lvl="1"/>
            <a:r>
              <a:rPr lang="en-GB" sz="1800" dirty="0"/>
              <a:t>Without the model, there is an undifferentiated mass of data</a:t>
            </a:r>
          </a:p>
          <a:p>
            <a:pPr lvl="2"/>
            <a:r>
              <a:rPr lang="en-GB" sz="1800" dirty="0"/>
              <a:t>There is no way to tell which data can or should interact with other data </a:t>
            </a:r>
          </a:p>
          <a:p>
            <a:pPr lvl="1"/>
            <a:r>
              <a:rPr lang="en-GB" sz="1800" dirty="0"/>
              <a:t>The model itself has no significance without data to describe it. </a:t>
            </a:r>
          </a:p>
          <a:p>
            <a:pPr lvl="1"/>
            <a:r>
              <a:rPr lang="en-GB" sz="1800" dirty="0"/>
              <a:t>Put the two together and you have a dynamic web of information</a:t>
            </a:r>
          </a:p>
          <a:p>
            <a:pPr lvl="2"/>
            <a:r>
              <a:rPr lang="en-GB" sz="1800" dirty="0"/>
              <a:t>Data flows from one point to another in a principled, systematic fashion</a:t>
            </a:r>
          </a:p>
          <a:p>
            <a:pPr lvl="1"/>
            <a:endParaRPr lang="en-GB" sz="1800" dirty="0"/>
          </a:p>
          <a:p>
            <a:r>
              <a:rPr lang="en-GB" sz="1800" dirty="0"/>
              <a:t>This is the vision of the Semantic Web—an organized worldwide system where information flows from one place to another in a smooth but orderly way</a:t>
            </a:r>
          </a:p>
          <a:p>
            <a:pPr lvl="1"/>
            <a:endParaRPr lang="en-GB" sz="1800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B03AD48B-8CFD-4DDC-A557-39EF8BEA6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What is a semantic model?</a:t>
            </a: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3CEEBE73-F953-401D-83DA-3B476A9D427C}"/>
              </a:ext>
            </a:extLst>
          </p:cNvPr>
          <p:cNvSpPr txBox="1">
            <a:spLocks/>
          </p:cNvSpPr>
          <p:nvPr/>
        </p:nvSpPr>
        <p:spPr>
          <a:xfrm>
            <a:off x="457200" y="6493328"/>
            <a:ext cx="8686800" cy="1500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880" indent="-182880" algn="l" defTabSz="914400" rtl="0" eaLnBrk="1" latinLnBrk="0" hangingPunct="1">
              <a:spcBef>
                <a:spcPts val="700"/>
              </a:spcBef>
              <a:buFont typeface="Arial" panose="020B0604020202020204" pitchFamily="34" charset="0"/>
              <a:buChar char="•"/>
              <a:defRPr lang="en-US" sz="14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–"/>
              <a:defRPr lang="en-US" sz="14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49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237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11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899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187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475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8488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000" dirty="0"/>
              <a:t>Source </a:t>
            </a:r>
            <a:r>
              <a:rPr lang="en-GB" sz="1000" dirty="0" err="1"/>
              <a:t>Allemang</a:t>
            </a:r>
            <a:r>
              <a:rPr lang="en-GB" sz="1000" dirty="0"/>
              <a:t>, Dean. Semantic Web for the Working </a:t>
            </a:r>
            <a:r>
              <a:rPr lang="en-GB" sz="1000" dirty="0" err="1"/>
              <a:t>Ontologist</a:t>
            </a:r>
            <a:r>
              <a:rPr lang="en-GB" sz="1000" dirty="0"/>
              <a:t>: Effective </a:t>
            </a:r>
            <a:r>
              <a:rPr lang="en-GB" sz="1000" dirty="0" err="1"/>
              <a:t>Modeling</a:t>
            </a:r>
            <a:r>
              <a:rPr lang="en-GB" sz="1000" dirty="0"/>
              <a:t> in RDFS and OWL. Elsevier Science. </a:t>
            </a:r>
          </a:p>
        </p:txBody>
      </p:sp>
    </p:spTree>
    <p:extLst>
      <p:ext uri="{BB962C8B-B14F-4D97-AF65-F5344CB8AC3E}">
        <p14:creationId xmlns:p14="http://schemas.microsoft.com/office/powerpoint/2010/main" val="436005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4B4A90-FB71-43C0-A666-3C2126524E0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sz="1800" dirty="0"/>
              <a:t>Modelling is the process of </a:t>
            </a:r>
            <a:r>
              <a:rPr lang="en-GB" sz="1800" b="1" dirty="0"/>
              <a:t>making sense of unorganized information</a:t>
            </a:r>
          </a:p>
          <a:p>
            <a:pPr lvl="1"/>
            <a:r>
              <a:rPr lang="en-GB" sz="1800" dirty="0"/>
              <a:t>A framework for human communication, </a:t>
            </a:r>
          </a:p>
          <a:p>
            <a:pPr lvl="1"/>
            <a:r>
              <a:rPr lang="en-GB" sz="1800" dirty="0"/>
              <a:t>A means for explaining conclusions, </a:t>
            </a:r>
          </a:p>
          <a:p>
            <a:pPr lvl="1"/>
            <a:r>
              <a:rPr lang="en-GB" sz="1800" dirty="0"/>
              <a:t>A structure for managing varying viewpoints</a:t>
            </a:r>
          </a:p>
          <a:p>
            <a:endParaRPr lang="en-GB" sz="1800" dirty="0"/>
          </a:p>
          <a:p>
            <a:r>
              <a:rPr lang="en-GB" sz="1800" dirty="0"/>
              <a:t>Managing </a:t>
            </a:r>
            <a:r>
              <a:rPr lang="en-GB" sz="1800" b="1" dirty="0"/>
              <a:t>commonality and variability</a:t>
            </a:r>
            <a:r>
              <a:rPr lang="en-GB" sz="1800" dirty="0"/>
              <a:t> is a fundamental aspect of modelling</a:t>
            </a:r>
          </a:p>
          <a:p>
            <a:pPr lvl="1"/>
            <a:r>
              <a:rPr lang="en-GB" sz="1800" dirty="0"/>
              <a:t>At any point in time, some knowledge may be well structured and understood</a:t>
            </a:r>
          </a:p>
          <a:p>
            <a:pPr lvl="1"/>
            <a:r>
              <a:rPr lang="en-GB" sz="1800" dirty="0"/>
              <a:t>At the same time, other knowledge may still be in the chaotic, discordant stage</a:t>
            </a:r>
          </a:p>
          <a:p>
            <a:endParaRPr lang="en-GB" sz="1800" dirty="0"/>
          </a:p>
          <a:p>
            <a:r>
              <a:rPr lang="en-GB" sz="1800" dirty="0"/>
              <a:t>The modelling languages of the Semantic Web seek to </a:t>
            </a:r>
            <a:r>
              <a:rPr lang="en-GB" sz="1800" b="1" dirty="0"/>
              <a:t>formalise meaning </a:t>
            </a:r>
            <a:r>
              <a:rPr lang="en-GB" sz="1800" dirty="0"/>
              <a:t>(i.e. make it independent of the speaker) and differ in their </a:t>
            </a:r>
            <a:r>
              <a:rPr lang="en-GB" sz="1800" b="1" dirty="0"/>
              <a:t>levels of expressivity</a:t>
            </a:r>
          </a:p>
          <a:p>
            <a:pPr lvl="1"/>
            <a:r>
              <a:rPr lang="en-GB" sz="1800" dirty="0"/>
              <a:t>RDF: Resource Description Framework</a:t>
            </a:r>
          </a:p>
          <a:p>
            <a:pPr lvl="1"/>
            <a:r>
              <a:rPr lang="en-GB" sz="1800" dirty="0"/>
              <a:t>RDFS: RDF Schema</a:t>
            </a:r>
          </a:p>
          <a:p>
            <a:pPr lvl="1"/>
            <a:r>
              <a:rPr lang="en-GB" sz="1800" dirty="0"/>
              <a:t>OWL: Web Ontology Language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584499-91BB-43E3-9D53-3253573C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What is a semantic model?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B2B9D25B-7DB7-4C27-B9EC-CF1DBB34EADC}"/>
              </a:ext>
            </a:extLst>
          </p:cNvPr>
          <p:cNvSpPr txBox="1">
            <a:spLocks/>
          </p:cNvSpPr>
          <p:nvPr/>
        </p:nvSpPr>
        <p:spPr>
          <a:xfrm>
            <a:off x="457200" y="6493328"/>
            <a:ext cx="8686800" cy="1500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880" indent="-182880" algn="l" defTabSz="914400" rtl="0" eaLnBrk="1" latinLnBrk="0" hangingPunct="1">
              <a:spcBef>
                <a:spcPts val="700"/>
              </a:spcBef>
              <a:buFont typeface="Arial" panose="020B0604020202020204" pitchFamily="34" charset="0"/>
              <a:buChar char="•"/>
              <a:defRPr lang="en-US" sz="14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–"/>
              <a:defRPr lang="en-US" sz="14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49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237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11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899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187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475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8488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000" dirty="0"/>
              <a:t>Source </a:t>
            </a:r>
            <a:r>
              <a:rPr lang="en-GB" sz="1000" dirty="0" err="1"/>
              <a:t>Allemang</a:t>
            </a:r>
            <a:r>
              <a:rPr lang="en-GB" sz="1000" dirty="0"/>
              <a:t>, Dean. Semantic Web for the Working </a:t>
            </a:r>
            <a:r>
              <a:rPr lang="en-GB" sz="1000" dirty="0" err="1"/>
              <a:t>Ontologist</a:t>
            </a:r>
            <a:r>
              <a:rPr lang="en-GB" sz="1000" dirty="0"/>
              <a:t>: Effective </a:t>
            </a:r>
            <a:r>
              <a:rPr lang="en-GB" sz="1000" dirty="0" err="1"/>
              <a:t>Modeling</a:t>
            </a:r>
            <a:r>
              <a:rPr lang="en-GB" sz="1000" dirty="0"/>
              <a:t> in RDFS and OWL. Elsevier Science. </a:t>
            </a:r>
          </a:p>
        </p:txBody>
      </p:sp>
    </p:spTree>
    <p:extLst>
      <p:ext uri="{BB962C8B-B14F-4D97-AF65-F5344CB8AC3E}">
        <p14:creationId xmlns:p14="http://schemas.microsoft.com/office/powerpoint/2010/main" val="2683707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8F1DD6-43EC-4809-96BC-AF3CB896FEA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sz="1800" dirty="0"/>
              <a:t>Every relationship between any two data elements is represented as a </a:t>
            </a:r>
            <a:r>
              <a:rPr lang="en-GB" sz="1800" b="1" dirty="0"/>
              <a:t>triple</a:t>
            </a:r>
          </a:p>
          <a:p>
            <a:pPr lvl="1"/>
            <a:r>
              <a:rPr lang="en-GB" sz="1800" b="1" dirty="0"/>
              <a:t>Subject</a:t>
            </a:r>
            <a:r>
              <a:rPr lang="en-GB" sz="1800" dirty="0"/>
              <a:t>: first data element</a:t>
            </a:r>
          </a:p>
          <a:p>
            <a:pPr lvl="1"/>
            <a:r>
              <a:rPr lang="en-GB" sz="1800" b="1" dirty="0"/>
              <a:t>Predicate</a:t>
            </a:r>
            <a:r>
              <a:rPr lang="en-GB" sz="1800" dirty="0"/>
              <a:t>: relationship</a:t>
            </a:r>
          </a:p>
          <a:p>
            <a:pPr lvl="1"/>
            <a:r>
              <a:rPr lang="en-GB" sz="1800" b="1" dirty="0"/>
              <a:t>Object</a:t>
            </a:r>
            <a:r>
              <a:rPr lang="en-GB" sz="1800" dirty="0"/>
              <a:t>: second data element</a:t>
            </a:r>
          </a:p>
          <a:p>
            <a:pPr lvl="1"/>
            <a:endParaRPr lang="en-GB" sz="1800" dirty="0"/>
          </a:p>
          <a:p>
            <a:r>
              <a:rPr lang="en-GB" sz="1800" dirty="0"/>
              <a:t>RDF data can be viewed as a </a:t>
            </a:r>
            <a:r>
              <a:rPr lang="en-GB" sz="1800" b="1" dirty="0"/>
              <a:t>graph</a:t>
            </a:r>
          </a:p>
          <a:p>
            <a:pPr lvl="1"/>
            <a:endParaRPr lang="en-GB" sz="1800" dirty="0"/>
          </a:p>
          <a:p>
            <a:r>
              <a:rPr lang="en-GB" sz="1800" dirty="0"/>
              <a:t>This allows for a very simple model of </a:t>
            </a:r>
            <a:r>
              <a:rPr lang="en-GB" sz="1800" b="1" dirty="0"/>
              <a:t>merging data</a:t>
            </a:r>
          </a:p>
          <a:p>
            <a:pPr lvl="1"/>
            <a:r>
              <a:rPr lang="en-GB" sz="1800" dirty="0"/>
              <a:t>A relationship is either present or it is not</a:t>
            </a:r>
          </a:p>
          <a:p>
            <a:pPr lvl="1"/>
            <a:r>
              <a:rPr lang="en-GB" sz="1800" dirty="0"/>
              <a:t>All statements from all sources can be considered in a single place</a:t>
            </a:r>
          </a:p>
          <a:p>
            <a:pPr lvl="1"/>
            <a:endParaRPr lang="en-GB" sz="1800" dirty="0"/>
          </a:p>
          <a:p>
            <a:r>
              <a:rPr lang="en-GB" sz="1800" b="1" dirty="0"/>
              <a:t>URIs / DIDs </a:t>
            </a:r>
            <a:r>
              <a:rPr lang="en-GB" sz="1800" dirty="0"/>
              <a:t>are used to identify any entity</a:t>
            </a:r>
          </a:p>
          <a:p>
            <a:pPr lvl="1"/>
            <a:r>
              <a:rPr lang="en-GB" sz="1800" dirty="0"/>
              <a:t>Any data source can refer to resources in any </a:t>
            </a:r>
            <a:r>
              <a:rPr lang="en-GB" sz="1800" b="1" dirty="0"/>
              <a:t>namespace</a:t>
            </a:r>
          </a:p>
          <a:p>
            <a:pPr lvl="1"/>
            <a:r>
              <a:rPr lang="en-GB" sz="1800" dirty="0"/>
              <a:t>A single RDF triple can refer to resources in multiple namespaces</a:t>
            </a:r>
          </a:p>
          <a:p>
            <a:pPr lvl="1"/>
            <a:r>
              <a:rPr lang="en-GB" sz="1800" dirty="0"/>
              <a:t>Namespaces allow different agents to use the same word in different ways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976306-3EC3-478B-879A-678FC37C0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RDF is a flexible system for modelling data</a:t>
            </a:r>
            <a:br>
              <a:rPr lang="en-GB" sz="2400" dirty="0"/>
            </a:br>
            <a:endParaRPr lang="en-GB" sz="2400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5F42F5F-1DE5-473C-9A54-4B4B54581C5C}"/>
              </a:ext>
            </a:extLst>
          </p:cNvPr>
          <p:cNvSpPr txBox="1">
            <a:spLocks/>
          </p:cNvSpPr>
          <p:nvPr/>
        </p:nvSpPr>
        <p:spPr>
          <a:xfrm>
            <a:off x="457200" y="6444340"/>
            <a:ext cx="8686800" cy="1500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880" indent="-182880" algn="l" defTabSz="914400" rtl="0" eaLnBrk="1" latinLnBrk="0" hangingPunct="1">
              <a:spcBef>
                <a:spcPts val="700"/>
              </a:spcBef>
              <a:buFont typeface="Arial" panose="020B0604020202020204" pitchFamily="34" charset="0"/>
              <a:buChar char="•"/>
              <a:defRPr lang="en-US" sz="14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–"/>
              <a:defRPr lang="en-US" sz="14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49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237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11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899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187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475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8488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000" dirty="0"/>
              <a:t>Source </a:t>
            </a:r>
            <a:r>
              <a:rPr lang="en-GB" sz="1000" dirty="0" err="1"/>
              <a:t>Allemang</a:t>
            </a:r>
            <a:r>
              <a:rPr lang="en-GB" sz="1000" dirty="0"/>
              <a:t>, Dean. Semantic Web for the Working </a:t>
            </a:r>
            <a:r>
              <a:rPr lang="en-GB" sz="1000" dirty="0" err="1"/>
              <a:t>Ontologist</a:t>
            </a:r>
            <a:r>
              <a:rPr lang="en-GB" sz="1000" dirty="0"/>
              <a:t>: Effective </a:t>
            </a:r>
            <a:r>
              <a:rPr lang="en-GB" sz="1000" dirty="0" err="1"/>
              <a:t>Modeling</a:t>
            </a:r>
            <a:r>
              <a:rPr lang="en-GB" sz="1000" dirty="0"/>
              <a:t> in RDFS and OWL. Elsevier Science. </a:t>
            </a:r>
          </a:p>
        </p:txBody>
      </p:sp>
    </p:spTree>
    <p:extLst>
      <p:ext uri="{BB962C8B-B14F-4D97-AF65-F5344CB8AC3E}">
        <p14:creationId xmlns:p14="http://schemas.microsoft.com/office/powerpoint/2010/main" val="2882561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0DBB96-6255-438B-BDAF-94A46E9D0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Illustrative example: RDF data as a graph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A8CE2F-1D7A-49B8-A681-5C33098D5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157474"/>
              </p:ext>
            </p:extLst>
          </p:nvPr>
        </p:nvGraphicFramePr>
        <p:xfrm>
          <a:off x="457200" y="1344042"/>
          <a:ext cx="5565531" cy="2294376"/>
        </p:xfrm>
        <a:graphic>
          <a:graphicData uri="http://schemas.openxmlformats.org/drawingml/2006/table">
            <a:tbl>
              <a:tblPr firstRow="1" firstCol="1" bandRow="1">
                <a:tableStyleId>{839DD9DD-9E6C-4910-8AC0-68ADFF6A6AFC}</a:tableStyleId>
              </a:tblPr>
              <a:tblGrid>
                <a:gridCol w="1512277">
                  <a:extLst>
                    <a:ext uri="{9D8B030D-6E8A-4147-A177-3AD203B41FA5}">
                      <a16:colId xmlns:a16="http://schemas.microsoft.com/office/drawing/2014/main" val="3480753420"/>
                    </a:ext>
                  </a:extLst>
                </a:gridCol>
                <a:gridCol w="1767254">
                  <a:extLst>
                    <a:ext uri="{9D8B030D-6E8A-4147-A177-3AD203B41FA5}">
                      <a16:colId xmlns:a16="http://schemas.microsoft.com/office/drawing/2014/main" val="242681086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278014081"/>
                    </a:ext>
                  </a:extLst>
                </a:gridCol>
              </a:tblGrid>
              <a:tr h="26637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400">
                          <a:effectLst/>
                        </a:rPr>
                        <a:t>Subject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400">
                          <a:effectLst/>
                        </a:rPr>
                        <a:t>Predicate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400">
                          <a:effectLst/>
                        </a:rPr>
                        <a:t>Object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1024447"/>
                  </a:ext>
                </a:extLst>
              </a:tr>
              <a:tr h="26637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4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 ABC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>
                          <a:effectLst/>
                        </a:rPr>
                        <a:t>rdf:type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4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4728344"/>
                  </a:ext>
                </a:extLst>
              </a:tr>
              <a:tr h="26163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4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 PQR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rdf:type</a:t>
                      </a:r>
                      <a:endParaRPr lang="en-GB" sz="1400" b="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4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Government Department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4396844"/>
                  </a:ext>
                </a:extLst>
              </a:tr>
              <a:tr h="26637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400" b="0" dirty="0">
                          <a:effectLst/>
                        </a:rPr>
                        <a:t>Resource XYZ</a:t>
                      </a:r>
                      <a:endParaRPr lang="en-GB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400" dirty="0" err="1">
                          <a:effectLst/>
                        </a:rPr>
                        <a:t>rdf:type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400" dirty="0">
                          <a:effectLst/>
                        </a:rPr>
                        <a:t>Document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686444"/>
                  </a:ext>
                </a:extLst>
              </a:tr>
              <a:tr h="26637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400" b="0" dirty="0">
                          <a:effectLst/>
                        </a:rPr>
                        <a:t>Resource XYZ</a:t>
                      </a:r>
                      <a:endParaRPr lang="en-GB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400" dirty="0" err="1">
                          <a:effectLst/>
                        </a:rPr>
                        <a:t>hasIssuer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4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 PQR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7211530"/>
                  </a:ext>
                </a:extLst>
              </a:tr>
              <a:tr h="26637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400" b="0" dirty="0">
                          <a:effectLst/>
                        </a:rPr>
                        <a:t>Resource XYZ</a:t>
                      </a:r>
                      <a:endParaRPr lang="en-GB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400" dirty="0" err="1">
                          <a:effectLst/>
                        </a:rPr>
                        <a:t>hasSubject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4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 ABC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802790"/>
                  </a:ext>
                </a:extLst>
              </a:tr>
              <a:tr h="26637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400" b="0" dirty="0">
                          <a:effectLst/>
                        </a:rPr>
                        <a:t>Resource XYZ</a:t>
                      </a:r>
                      <a:endParaRPr lang="en-GB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400" dirty="0" err="1">
                          <a:effectLst/>
                        </a:rPr>
                        <a:t>containsFullName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400" dirty="0">
                          <a:effectLst/>
                        </a:rPr>
                        <a:t>“Mr Robert James Smith”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785105"/>
                  </a:ext>
                </a:extLst>
              </a:tr>
              <a:tr h="3005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400" b="0" dirty="0">
                          <a:effectLst/>
                        </a:rPr>
                        <a:t>Resource ABC</a:t>
                      </a:r>
                      <a:endParaRPr lang="en-GB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400" dirty="0" err="1">
                          <a:effectLst/>
                        </a:rPr>
                        <a:t>hasFullName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400" dirty="0">
                          <a:effectLst/>
                        </a:rPr>
                        <a:t>“Mr Robert James Smith”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1955639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0326D996-66C6-46C3-A93B-B51E81A2B961}"/>
              </a:ext>
            </a:extLst>
          </p:cNvPr>
          <p:cNvSpPr/>
          <p:nvPr/>
        </p:nvSpPr>
        <p:spPr>
          <a:xfrm>
            <a:off x="7910757" y="5051687"/>
            <a:ext cx="540000" cy="54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b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4A543E-E0E5-4D7D-B3FC-22DAB86828DE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4924066" y="5331535"/>
            <a:ext cx="1225958" cy="0"/>
          </a:xfrm>
          <a:prstGeom prst="straightConnector1">
            <a:avLst/>
          </a:prstGeom>
          <a:ln w="19050">
            <a:solidFill>
              <a:srgbClr val="06706D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E99BE99-979B-459F-BC7A-8E4BFB325B32}"/>
              </a:ext>
            </a:extLst>
          </p:cNvPr>
          <p:cNvSpPr/>
          <p:nvPr/>
        </p:nvSpPr>
        <p:spPr>
          <a:xfrm>
            <a:off x="4384066" y="5061535"/>
            <a:ext cx="540000" cy="54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CCDF739-8625-495A-8A1C-58B5413E2D90}"/>
              </a:ext>
            </a:extLst>
          </p:cNvPr>
          <p:cNvSpPr/>
          <p:nvPr/>
        </p:nvSpPr>
        <p:spPr>
          <a:xfrm>
            <a:off x="6150024" y="5061535"/>
            <a:ext cx="540000" cy="54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C1324C-CF89-4205-9131-34E6AA89C4EA}"/>
              </a:ext>
            </a:extLst>
          </p:cNvPr>
          <p:cNvSpPr txBox="1"/>
          <p:nvPr/>
        </p:nvSpPr>
        <p:spPr>
          <a:xfrm>
            <a:off x="5210430" y="5156243"/>
            <a:ext cx="6324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0" b="1" dirty="0" err="1">
                <a:solidFill>
                  <a:srgbClr val="06706D"/>
                </a:solidFill>
              </a:rPr>
              <a:t>hasIssuer</a:t>
            </a:r>
            <a:endParaRPr lang="en-GB" sz="1000" b="1" dirty="0">
              <a:solidFill>
                <a:srgbClr val="06706D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8D1B37-05FB-4D42-9D4C-9071FBA77DFC}"/>
              </a:ext>
            </a:extLst>
          </p:cNvPr>
          <p:cNvSpPr txBox="1"/>
          <p:nvPr/>
        </p:nvSpPr>
        <p:spPr>
          <a:xfrm>
            <a:off x="5959811" y="4057635"/>
            <a:ext cx="90839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b="1" dirty="0">
                <a:solidFill>
                  <a:srgbClr val="06706D"/>
                </a:solidFill>
              </a:rPr>
              <a:t>Document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DCEB8A-8B84-47B9-806A-C0AC872E8033}"/>
              </a:ext>
            </a:extLst>
          </p:cNvPr>
          <p:cNvSpPr txBox="1"/>
          <p:nvPr/>
        </p:nvSpPr>
        <p:spPr>
          <a:xfrm>
            <a:off x="3966362" y="4860972"/>
            <a:ext cx="137540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>
                <a:solidFill>
                  <a:srgbClr val="06706D"/>
                </a:solidFill>
              </a:rPr>
              <a:t>Issuer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DA4D95-1A49-4CC3-8198-0BAEFF5FEC50}"/>
              </a:ext>
            </a:extLst>
          </p:cNvPr>
          <p:cNvSpPr txBox="1"/>
          <p:nvPr/>
        </p:nvSpPr>
        <p:spPr>
          <a:xfrm>
            <a:off x="5227452" y="4860972"/>
            <a:ext cx="137540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b="1" dirty="0">
                <a:solidFill>
                  <a:srgbClr val="06706D"/>
                </a:solidFill>
              </a:rPr>
              <a:t>Evidence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A52897-3BDB-4BBE-8E35-395F6E3A921F}"/>
              </a:ext>
            </a:extLst>
          </p:cNvPr>
          <p:cNvCxnSpPr>
            <a:cxnSpLocks/>
            <a:stCxn id="9" idx="6"/>
            <a:endCxn id="6" idx="2"/>
          </p:cNvCxnSpPr>
          <p:nvPr/>
        </p:nvCxnSpPr>
        <p:spPr>
          <a:xfrm flipV="1">
            <a:off x="6690024" y="5321687"/>
            <a:ext cx="1220733" cy="9848"/>
          </a:xfrm>
          <a:prstGeom prst="straightConnector1">
            <a:avLst/>
          </a:prstGeom>
          <a:ln w="19050">
            <a:solidFill>
              <a:srgbClr val="06706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A714777-A4B2-491B-8F5B-3DB199A0CC45}"/>
              </a:ext>
            </a:extLst>
          </p:cNvPr>
          <p:cNvSpPr txBox="1"/>
          <p:nvPr/>
        </p:nvSpPr>
        <p:spPr>
          <a:xfrm>
            <a:off x="6897448" y="5148063"/>
            <a:ext cx="78983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b="1" dirty="0" err="1">
                <a:solidFill>
                  <a:srgbClr val="06706D"/>
                </a:solidFill>
              </a:rPr>
              <a:t>hasSubject</a:t>
            </a:r>
            <a:endParaRPr lang="en-GB" sz="1000" b="1" dirty="0">
              <a:solidFill>
                <a:srgbClr val="06706D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724BB9-E25C-454C-99FC-D1F4D1ADEE74}"/>
              </a:ext>
            </a:extLst>
          </p:cNvPr>
          <p:cNvSpPr txBox="1"/>
          <p:nvPr/>
        </p:nvSpPr>
        <p:spPr>
          <a:xfrm>
            <a:off x="7493053" y="4860972"/>
            <a:ext cx="137540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>
                <a:solidFill>
                  <a:srgbClr val="06706D"/>
                </a:solidFill>
              </a:rPr>
              <a:t>Claimant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C01685-FD97-4AD0-A024-BC41E641BAC2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flipH="1" flipV="1">
            <a:off x="6414007" y="4242301"/>
            <a:ext cx="6017" cy="819234"/>
          </a:xfrm>
          <a:prstGeom prst="straightConnector1">
            <a:avLst/>
          </a:prstGeom>
          <a:ln w="19050">
            <a:solidFill>
              <a:srgbClr val="06706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93146F9-D3D3-4F22-9936-DF91CB3B8EF1}"/>
              </a:ext>
            </a:extLst>
          </p:cNvPr>
          <p:cNvSpPr txBox="1"/>
          <p:nvPr/>
        </p:nvSpPr>
        <p:spPr>
          <a:xfrm>
            <a:off x="6473284" y="4556860"/>
            <a:ext cx="78983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0" b="1" dirty="0" err="1">
                <a:solidFill>
                  <a:srgbClr val="06706D"/>
                </a:solidFill>
              </a:rPr>
              <a:t>rdf:type</a:t>
            </a:r>
            <a:endParaRPr lang="en-GB" sz="1000" b="1" dirty="0">
              <a:solidFill>
                <a:srgbClr val="06706D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5CD1DB-5F1E-46A0-8E3D-5B8F488849AC}"/>
              </a:ext>
            </a:extLst>
          </p:cNvPr>
          <p:cNvSpPr txBox="1"/>
          <p:nvPr/>
        </p:nvSpPr>
        <p:spPr>
          <a:xfrm>
            <a:off x="5210430" y="5802577"/>
            <a:ext cx="114563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0" b="1" dirty="0" err="1">
                <a:solidFill>
                  <a:srgbClr val="06706D"/>
                </a:solidFill>
              </a:rPr>
              <a:t>containsFullName</a:t>
            </a:r>
            <a:endParaRPr lang="en-GB" sz="1000" b="1" dirty="0">
              <a:solidFill>
                <a:srgbClr val="06706D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2357B9-3481-4D66-9A8E-C51254B06BCE}"/>
              </a:ext>
            </a:extLst>
          </p:cNvPr>
          <p:cNvSpPr txBox="1"/>
          <p:nvPr/>
        </p:nvSpPr>
        <p:spPr>
          <a:xfrm>
            <a:off x="7394786" y="6394792"/>
            <a:ext cx="19449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b="1" dirty="0">
                <a:solidFill>
                  <a:srgbClr val="06706D"/>
                </a:solidFill>
              </a:rPr>
              <a:t>“Mr Robert James Smith”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843087-A34A-4423-973C-1E1579378633}"/>
              </a:ext>
            </a:extLst>
          </p:cNvPr>
          <p:cNvSpPr txBox="1"/>
          <p:nvPr/>
        </p:nvSpPr>
        <p:spPr>
          <a:xfrm>
            <a:off x="8300003" y="5802577"/>
            <a:ext cx="102243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0" b="1" dirty="0" err="1">
                <a:solidFill>
                  <a:srgbClr val="06706D"/>
                </a:solidFill>
              </a:rPr>
              <a:t>hasFullName</a:t>
            </a:r>
            <a:endParaRPr lang="en-GB" sz="1000" b="1" dirty="0">
              <a:solidFill>
                <a:srgbClr val="06706D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E5D25B-FD4B-41C5-AF81-99D85DDE5CCC}"/>
              </a:ext>
            </a:extLst>
          </p:cNvPr>
          <p:cNvSpPr txBox="1"/>
          <p:nvPr/>
        </p:nvSpPr>
        <p:spPr>
          <a:xfrm>
            <a:off x="4515406" y="5244743"/>
            <a:ext cx="27732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000" b="1" dirty="0">
                <a:solidFill>
                  <a:schemeClr val="bg1">
                    <a:lumMod val="95000"/>
                  </a:schemeClr>
                </a:solidFill>
              </a:rPr>
              <a:t>PQR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D98514-D4DD-4C2B-9FD7-F4CE8BE7E233}"/>
              </a:ext>
            </a:extLst>
          </p:cNvPr>
          <p:cNvSpPr txBox="1"/>
          <p:nvPr/>
        </p:nvSpPr>
        <p:spPr>
          <a:xfrm>
            <a:off x="6283931" y="5256447"/>
            <a:ext cx="24846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000" b="1" dirty="0">
                <a:solidFill>
                  <a:schemeClr val="bg1">
                    <a:lumMod val="95000"/>
                  </a:schemeClr>
                </a:solidFill>
              </a:rPr>
              <a:t>XYZ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B5FF6B-B23A-42B9-A41B-9FA9AC63244F}"/>
              </a:ext>
            </a:extLst>
          </p:cNvPr>
          <p:cNvSpPr txBox="1"/>
          <p:nvPr/>
        </p:nvSpPr>
        <p:spPr>
          <a:xfrm>
            <a:off x="8043016" y="5256447"/>
            <a:ext cx="27892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000" b="1" dirty="0">
                <a:solidFill>
                  <a:schemeClr val="bg1">
                    <a:lumMod val="95000"/>
                  </a:schemeClr>
                </a:solidFill>
              </a:rPr>
              <a:t>ABC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3C7E6D4-5800-4E6C-808F-80C30C04F2E3}"/>
              </a:ext>
            </a:extLst>
          </p:cNvPr>
          <p:cNvCxnSpPr>
            <a:cxnSpLocks/>
            <a:stCxn id="9" idx="4"/>
            <a:endCxn id="57" idx="0"/>
          </p:cNvCxnSpPr>
          <p:nvPr/>
        </p:nvCxnSpPr>
        <p:spPr>
          <a:xfrm rot="5400000">
            <a:off x="5938609" y="5913376"/>
            <a:ext cx="793257" cy="169574"/>
          </a:xfrm>
          <a:prstGeom prst="bentConnector3">
            <a:avLst>
              <a:gd name="adj1" fmla="val 50000"/>
            </a:avLst>
          </a:prstGeom>
          <a:ln w="19050">
            <a:solidFill>
              <a:srgbClr val="06706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96B79DF1-6891-4A1D-AF0E-6DF92189261C}"/>
              </a:ext>
            </a:extLst>
          </p:cNvPr>
          <p:cNvCxnSpPr>
            <a:cxnSpLocks/>
            <a:stCxn id="6" idx="4"/>
            <a:endCxn id="22" idx="0"/>
          </p:cNvCxnSpPr>
          <p:nvPr/>
        </p:nvCxnSpPr>
        <p:spPr>
          <a:xfrm rot="16200000" flipH="1">
            <a:off x="7872451" y="5899992"/>
            <a:ext cx="803105" cy="186493"/>
          </a:xfrm>
          <a:prstGeom prst="bentConnector3">
            <a:avLst>
              <a:gd name="adj1" fmla="val 50000"/>
            </a:avLst>
          </a:prstGeom>
          <a:ln w="19050">
            <a:solidFill>
              <a:srgbClr val="06706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0E62C3C-0DDA-4608-8204-77745D54FA2D}"/>
              </a:ext>
            </a:extLst>
          </p:cNvPr>
          <p:cNvSpPr txBox="1"/>
          <p:nvPr/>
        </p:nvSpPr>
        <p:spPr>
          <a:xfrm>
            <a:off x="7725159" y="4057635"/>
            <a:ext cx="90839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b="1" dirty="0">
                <a:solidFill>
                  <a:srgbClr val="06706D"/>
                </a:solidFill>
              </a:rPr>
              <a:t>Person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0018325-9CB1-492C-B238-DC14CF6E27BB}"/>
              </a:ext>
            </a:extLst>
          </p:cNvPr>
          <p:cNvCxnSpPr>
            <a:cxnSpLocks/>
            <a:stCxn id="6" idx="0"/>
            <a:endCxn id="47" idx="2"/>
          </p:cNvCxnSpPr>
          <p:nvPr/>
        </p:nvCxnSpPr>
        <p:spPr>
          <a:xfrm flipH="1" flipV="1">
            <a:off x="8179355" y="4242301"/>
            <a:ext cx="1402" cy="809386"/>
          </a:xfrm>
          <a:prstGeom prst="straightConnector1">
            <a:avLst/>
          </a:prstGeom>
          <a:ln w="19050">
            <a:solidFill>
              <a:srgbClr val="06706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4E0925C-D3F1-4886-A7B0-B4630616E895}"/>
              </a:ext>
            </a:extLst>
          </p:cNvPr>
          <p:cNvSpPr txBox="1"/>
          <p:nvPr/>
        </p:nvSpPr>
        <p:spPr>
          <a:xfrm>
            <a:off x="4195122" y="4057635"/>
            <a:ext cx="90839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b="1" dirty="0">
                <a:solidFill>
                  <a:srgbClr val="06706D"/>
                </a:solidFill>
              </a:rPr>
              <a:t>Government Department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0B1AD16-265F-468D-88D3-EC2C8D72FA21}"/>
              </a:ext>
            </a:extLst>
          </p:cNvPr>
          <p:cNvCxnSpPr>
            <a:cxnSpLocks/>
            <a:stCxn id="8" idx="0"/>
            <a:endCxn id="51" idx="2"/>
          </p:cNvCxnSpPr>
          <p:nvPr/>
        </p:nvCxnSpPr>
        <p:spPr>
          <a:xfrm flipH="1" flipV="1">
            <a:off x="4649318" y="4426967"/>
            <a:ext cx="4748" cy="634568"/>
          </a:xfrm>
          <a:prstGeom prst="straightConnector1">
            <a:avLst/>
          </a:prstGeom>
          <a:ln w="19050">
            <a:solidFill>
              <a:srgbClr val="06706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4B9CD53-1C35-48EA-8009-7D7DED712404}"/>
              </a:ext>
            </a:extLst>
          </p:cNvPr>
          <p:cNvSpPr txBox="1"/>
          <p:nvPr/>
        </p:nvSpPr>
        <p:spPr>
          <a:xfrm>
            <a:off x="4710719" y="4550593"/>
            <a:ext cx="78983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0" b="1" dirty="0" err="1">
                <a:solidFill>
                  <a:srgbClr val="06706D"/>
                </a:solidFill>
              </a:rPr>
              <a:t>rdf:type</a:t>
            </a:r>
            <a:endParaRPr lang="en-GB" sz="1000" b="1" dirty="0">
              <a:solidFill>
                <a:srgbClr val="06706D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EAB4CF4-CE58-452D-BDF8-DA8F77063CCF}"/>
              </a:ext>
            </a:extLst>
          </p:cNvPr>
          <p:cNvSpPr txBox="1"/>
          <p:nvPr/>
        </p:nvSpPr>
        <p:spPr>
          <a:xfrm>
            <a:off x="8234026" y="4559819"/>
            <a:ext cx="78983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0" b="1" dirty="0" err="1">
                <a:solidFill>
                  <a:srgbClr val="06706D"/>
                </a:solidFill>
              </a:rPr>
              <a:t>rdf:type</a:t>
            </a:r>
            <a:endParaRPr lang="en-GB" sz="1000" b="1" dirty="0">
              <a:solidFill>
                <a:srgbClr val="06706D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B4F222-745D-4020-8114-C593D8C86D87}"/>
              </a:ext>
            </a:extLst>
          </p:cNvPr>
          <p:cNvSpPr txBox="1"/>
          <p:nvPr/>
        </p:nvSpPr>
        <p:spPr>
          <a:xfrm>
            <a:off x="5277986" y="6394792"/>
            <a:ext cx="19449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b="1" dirty="0">
                <a:solidFill>
                  <a:srgbClr val="06706D"/>
                </a:solidFill>
              </a:rPr>
              <a:t>“Mr Robert James Smith”</a:t>
            </a:r>
          </a:p>
        </p:txBody>
      </p:sp>
      <p:sp>
        <p:nvSpPr>
          <p:cNvPr id="70" name="Arrow: Circular 69">
            <a:extLst>
              <a:ext uri="{FF2B5EF4-FFF2-40B4-BE49-F238E27FC236}">
                <a16:creationId xmlns:a16="http://schemas.microsoft.com/office/drawing/2014/main" id="{86F6585D-D243-4245-9224-3F090F71012D}"/>
              </a:ext>
            </a:extLst>
          </p:cNvPr>
          <p:cNvSpPr/>
          <p:nvPr/>
        </p:nvSpPr>
        <p:spPr>
          <a:xfrm rot="548760">
            <a:off x="5705103" y="2509661"/>
            <a:ext cx="1787018" cy="225751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238404"/>
              <a:gd name="adj5" fmla="val 1250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72" name="Arrow: Circular 71">
            <a:extLst>
              <a:ext uri="{FF2B5EF4-FFF2-40B4-BE49-F238E27FC236}">
                <a16:creationId xmlns:a16="http://schemas.microsoft.com/office/drawing/2014/main" id="{A8E65A3C-CD21-4D32-84FF-6DBD58567A09}"/>
              </a:ext>
            </a:extLst>
          </p:cNvPr>
          <p:cNvSpPr/>
          <p:nvPr/>
        </p:nvSpPr>
        <p:spPr>
          <a:xfrm rot="11229751">
            <a:off x="2609393" y="2884631"/>
            <a:ext cx="1787018" cy="225751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238404"/>
              <a:gd name="adj5" fmla="val 1250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425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37B083-C43B-4D9D-B1E4-FEAC3674C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SPARQL and basic Semantic Web application architecture</a:t>
            </a:r>
          </a:p>
        </p:txBody>
      </p:sp>
      <p:pic>
        <p:nvPicPr>
          <p:cNvPr id="5" name="Graphic 4" descr="Gears">
            <a:extLst>
              <a:ext uri="{FF2B5EF4-FFF2-40B4-BE49-F238E27FC236}">
                <a16:creationId xmlns:a16="http://schemas.microsoft.com/office/drawing/2014/main" id="{B4B34908-F362-4D86-884C-0DC09DDFD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641" y="1865030"/>
            <a:ext cx="914400" cy="914400"/>
          </a:xfrm>
          <a:prstGeom prst="rect">
            <a:avLst/>
          </a:prstGeom>
        </p:spPr>
      </p:pic>
      <p:pic>
        <p:nvPicPr>
          <p:cNvPr id="7" name="Graphic 6" descr="Research">
            <a:extLst>
              <a:ext uri="{FF2B5EF4-FFF2-40B4-BE49-F238E27FC236}">
                <a16:creationId xmlns:a16="http://schemas.microsoft.com/office/drawing/2014/main" id="{818AA6B0-B0A0-4BA5-9A53-3E745CF34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68817" y="1865030"/>
            <a:ext cx="914400" cy="914400"/>
          </a:xfrm>
          <a:prstGeom prst="rect">
            <a:avLst/>
          </a:prstGeom>
        </p:spPr>
      </p:pic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BC379D2E-30A5-4E86-9FA2-18B008942B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65229" y="1865030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A6F926-0B41-4B75-ADE1-D42301D31D92}"/>
              </a:ext>
            </a:extLst>
          </p:cNvPr>
          <p:cNvSpPr txBox="1"/>
          <p:nvPr/>
        </p:nvSpPr>
        <p:spPr>
          <a:xfrm>
            <a:off x="2540977" y="3050931"/>
            <a:ext cx="2162907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400" b="1" dirty="0"/>
              <a:t>RDF store</a:t>
            </a:r>
          </a:p>
          <a:p>
            <a:pPr algn="ctr"/>
            <a:endParaRPr lang="en-GB" sz="1400" b="1" dirty="0"/>
          </a:p>
          <a:p>
            <a:pPr algn="ctr"/>
            <a:r>
              <a:rPr lang="en-GB" sz="1400" dirty="0"/>
              <a:t>A database that works in RDF – one of its main operations is to merge RDF graphs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A713E8-0416-4D92-BA36-130820E4C345}"/>
              </a:ext>
            </a:extLst>
          </p:cNvPr>
          <p:cNvSpPr txBox="1"/>
          <p:nvPr/>
        </p:nvSpPr>
        <p:spPr>
          <a:xfrm>
            <a:off x="237389" y="3050931"/>
            <a:ext cx="2162907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400" b="1" dirty="0"/>
              <a:t>Converter</a:t>
            </a:r>
          </a:p>
          <a:p>
            <a:pPr algn="ctr"/>
            <a:endParaRPr lang="en-GB" sz="1400" dirty="0"/>
          </a:p>
          <a:p>
            <a:pPr algn="ctr"/>
            <a:r>
              <a:rPr lang="en-GB" sz="1400" dirty="0"/>
              <a:t>A tool that converts data from some form (e.g., tables) into RDF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FA352C-9EBF-4CD2-B5F9-26F420A4A6AB}"/>
              </a:ext>
            </a:extLst>
          </p:cNvPr>
          <p:cNvSpPr txBox="1"/>
          <p:nvPr/>
        </p:nvSpPr>
        <p:spPr>
          <a:xfrm>
            <a:off x="4844565" y="3050931"/>
            <a:ext cx="2162907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400" b="1" dirty="0"/>
              <a:t>RDF query engine</a:t>
            </a:r>
          </a:p>
          <a:p>
            <a:pPr algn="ctr"/>
            <a:endParaRPr lang="en-GB" sz="1400" dirty="0"/>
          </a:p>
          <a:p>
            <a:pPr algn="ctr"/>
            <a:r>
              <a:rPr lang="en-GB" sz="1400" dirty="0"/>
              <a:t>Provides access to an RDF store, much as an SQL engine provides access to a relational store</a:t>
            </a:r>
          </a:p>
        </p:txBody>
      </p:sp>
      <p:pic>
        <p:nvPicPr>
          <p:cNvPr id="14" name="Graphic 13" descr="Chat RTL">
            <a:extLst>
              <a:ext uri="{FF2B5EF4-FFF2-40B4-BE49-F238E27FC236}">
                <a16:creationId xmlns:a16="http://schemas.microsoft.com/office/drawing/2014/main" id="{DF624467-8DE7-4A36-BA62-DC67DEB65C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72405" y="1865030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858AE1-AFDD-4D42-9BB7-D119AAE613CA}"/>
              </a:ext>
            </a:extLst>
          </p:cNvPr>
          <p:cNvSpPr txBox="1"/>
          <p:nvPr/>
        </p:nvSpPr>
        <p:spPr>
          <a:xfrm>
            <a:off x="7148153" y="3050931"/>
            <a:ext cx="2162907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400" b="1" dirty="0"/>
              <a:t>SPARQL</a:t>
            </a:r>
          </a:p>
          <a:p>
            <a:pPr algn="ctr"/>
            <a:endParaRPr lang="en-GB" sz="1400" dirty="0"/>
          </a:p>
          <a:p>
            <a:pPr algn="ctr"/>
            <a:r>
              <a:rPr lang="en-GB" sz="1400" dirty="0"/>
              <a:t>Query language that provides a means for querying information from an RDF data graph.</a:t>
            </a: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B40D8ABE-0B01-4309-9835-A2C59E41121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242040" y="4897310"/>
            <a:ext cx="6901960" cy="1586697"/>
          </a:xfrm>
        </p:spPr>
        <p:txBody>
          <a:bodyPr/>
          <a:lstStyle/>
          <a:p>
            <a:r>
              <a:rPr lang="en-GB" sz="1200" dirty="0"/>
              <a:t>Graph pattern: a graph with wildcards, used to match against a data graph to specify desired results </a:t>
            </a:r>
          </a:p>
          <a:p>
            <a:r>
              <a:rPr lang="en-GB" sz="1200" dirty="0"/>
              <a:t>Variables (question words): wildcards in a graph pattern which can match any resource</a:t>
            </a:r>
          </a:p>
          <a:p>
            <a:r>
              <a:rPr lang="en-GB" sz="1200" dirty="0"/>
              <a:t>SELECT query: fetches binding for variables from a graph</a:t>
            </a:r>
          </a:p>
          <a:p>
            <a:r>
              <a:rPr lang="en-GB" sz="1200" dirty="0"/>
              <a:t>CONSTRUCT query: builds a new graph based on matches in a data graph</a:t>
            </a:r>
          </a:p>
          <a:p>
            <a:r>
              <a:rPr lang="en-GB" sz="1200" dirty="0"/>
              <a:t>Queries as rules: using a CONSTRUCT query to specify rules </a:t>
            </a:r>
          </a:p>
          <a:p>
            <a:r>
              <a:rPr lang="en-GB" sz="1200" dirty="0"/>
              <a:t>Federated query: querying multiple data sources in a single query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5C401D57-D050-4A6B-9090-65D9C3230EB8}"/>
              </a:ext>
            </a:extLst>
          </p:cNvPr>
          <p:cNvSpPr/>
          <p:nvPr/>
        </p:nvSpPr>
        <p:spPr>
          <a:xfrm>
            <a:off x="2057400" y="1025526"/>
            <a:ext cx="3358661" cy="571869"/>
          </a:xfrm>
          <a:prstGeom prst="wedgeRectCallout">
            <a:avLst>
              <a:gd name="adj1" fmla="val -10073"/>
              <a:gd name="adj2" fmla="val 111974"/>
            </a:avLst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Semantic models are represented in RDF and can be federated just like any other RDF data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2A164C61-D46D-4E3B-B5B3-910E72CD58EC}"/>
              </a:ext>
            </a:extLst>
          </p:cNvPr>
          <p:cNvSpPr/>
          <p:nvPr/>
        </p:nvSpPr>
        <p:spPr>
          <a:xfrm>
            <a:off x="2127738" y="4835768"/>
            <a:ext cx="7236069" cy="1683407"/>
          </a:xfrm>
          <a:prstGeom prst="wedgeRectCallout">
            <a:avLst>
              <a:gd name="adj1" fmla="val 32738"/>
              <a:gd name="adj2" fmla="val -77277"/>
            </a:avLst>
          </a:prstGeom>
          <a:noFill/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98FCAD4C-FF4D-4EAD-8175-DB344F5039B5}"/>
              </a:ext>
            </a:extLst>
          </p:cNvPr>
          <p:cNvSpPr txBox="1">
            <a:spLocks/>
          </p:cNvSpPr>
          <p:nvPr/>
        </p:nvSpPr>
        <p:spPr>
          <a:xfrm>
            <a:off x="457200" y="6623959"/>
            <a:ext cx="8686800" cy="1500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880" indent="-182880" algn="l" defTabSz="914400" rtl="0" eaLnBrk="1" latinLnBrk="0" hangingPunct="1">
              <a:spcBef>
                <a:spcPts val="700"/>
              </a:spcBef>
              <a:buFont typeface="Arial" panose="020B0604020202020204" pitchFamily="34" charset="0"/>
              <a:buChar char="•"/>
              <a:defRPr lang="en-US" sz="14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–"/>
              <a:defRPr lang="en-US" sz="14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49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237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11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899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187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475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8488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000" dirty="0"/>
              <a:t>Source </a:t>
            </a:r>
            <a:r>
              <a:rPr lang="en-GB" sz="1000" dirty="0" err="1"/>
              <a:t>Allemang</a:t>
            </a:r>
            <a:r>
              <a:rPr lang="en-GB" sz="1000" dirty="0"/>
              <a:t>, Dean. Semantic Web for the Working </a:t>
            </a:r>
            <a:r>
              <a:rPr lang="en-GB" sz="1000" dirty="0" err="1"/>
              <a:t>Ontologist</a:t>
            </a:r>
            <a:r>
              <a:rPr lang="en-GB" sz="1000" dirty="0"/>
              <a:t>: Effective </a:t>
            </a:r>
            <a:r>
              <a:rPr lang="en-GB" sz="1000" dirty="0" err="1"/>
              <a:t>Modeling</a:t>
            </a:r>
            <a:r>
              <a:rPr lang="en-GB" sz="1000" dirty="0"/>
              <a:t> in RDFS and OWL. Elsevier Science. </a:t>
            </a:r>
          </a:p>
        </p:txBody>
      </p:sp>
    </p:spTree>
    <p:extLst>
      <p:ext uri="{BB962C8B-B14F-4D97-AF65-F5344CB8AC3E}">
        <p14:creationId xmlns:p14="http://schemas.microsoft.com/office/powerpoint/2010/main" val="1479620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2D5729-FDB7-4FFA-AC4E-6323D469FB9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59536" y="1883664"/>
            <a:ext cx="2649298" cy="4443984"/>
          </a:xfrm>
        </p:spPr>
        <p:txBody>
          <a:bodyPr/>
          <a:lstStyle/>
          <a:p>
            <a:r>
              <a:rPr lang="en-GB" b="1" dirty="0" err="1"/>
              <a:t>equivalentClass</a:t>
            </a:r>
            <a:r>
              <a:rPr lang="en-GB" dirty="0"/>
              <a:t>: members of one class are members of the other</a:t>
            </a:r>
          </a:p>
          <a:p>
            <a:r>
              <a:rPr lang="en-GB" b="1" dirty="0" err="1"/>
              <a:t>equivalentProperty</a:t>
            </a:r>
            <a:r>
              <a:rPr lang="en-GB" dirty="0"/>
              <a:t>: relations that hold for one property holds for other</a:t>
            </a:r>
          </a:p>
          <a:p>
            <a:r>
              <a:rPr lang="en-GB" b="1" dirty="0" err="1"/>
              <a:t>sameAs</a:t>
            </a:r>
            <a:r>
              <a:rPr lang="en-GB" dirty="0"/>
              <a:t>: all statements about one instance hold for the other</a:t>
            </a:r>
          </a:p>
          <a:p>
            <a:r>
              <a:rPr lang="en-GB" b="1" dirty="0" err="1"/>
              <a:t>inverseOf</a:t>
            </a:r>
            <a:r>
              <a:rPr lang="en-GB" dirty="0"/>
              <a:t>: exchange subject/object</a:t>
            </a:r>
          </a:p>
          <a:p>
            <a:r>
              <a:rPr lang="en-GB" b="1" dirty="0" err="1"/>
              <a:t>TransitiveProperty</a:t>
            </a:r>
            <a:r>
              <a:rPr lang="en-GB" dirty="0"/>
              <a:t>: chains of relationships collapse into a single relationship</a:t>
            </a:r>
          </a:p>
          <a:p>
            <a:r>
              <a:rPr lang="en-GB" b="1" dirty="0" err="1"/>
              <a:t>SymmetricProperty</a:t>
            </a:r>
            <a:r>
              <a:rPr lang="en-GB" dirty="0"/>
              <a:t>: a property that is its own inverse</a:t>
            </a:r>
          </a:p>
          <a:p>
            <a:r>
              <a:rPr lang="en-GB" b="1" dirty="0" err="1"/>
              <a:t>FunctionalProperty</a:t>
            </a:r>
            <a:r>
              <a:rPr lang="en-GB" dirty="0"/>
              <a:t>: only one value allowed (as object)</a:t>
            </a:r>
          </a:p>
          <a:p>
            <a:r>
              <a:rPr lang="en-GB" b="1" dirty="0" err="1"/>
              <a:t>InverseFunctionalProperty</a:t>
            </a:r>
            <a:r>
              <a:rPr lang="en-GB" dirty="0"/>
              <a:t>: only one value allowed (as subject)</a:t>
            </a:r>
          </a:p>
          <a:p>
            <a:r>
              <a:rPr lang="en-GB" b="1" dirty="0" err="1"/>
              <a:t>ObjectProperty</a:t>
            </a:r>
            <a:r>
              <a:rPr lang="en-GB" dirty="0"/>
              <a:t>: property can have resource as object </a:t>
            </a:r>
          </a:p>
          <a:p>
            <a:r>
              <a:rPr lang="en-GB" b="1" dirty="0" err="1"/>
              <a:t>DatatypeProperty</a:t>
            </a:r>
            <a:r>
              <a:rPr lang="en-GB" dirty="0"/>
              <a:t>: property can have data value as object.</a:t>
            </a:r>
          </a:p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3A984BF-A1FB-4DBB-8C42-6D55201617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9536" y="1495747"/>
            <a:ext cx="2587752" cy="365760"/>
          </a:xfrm>
        </p:spPr>
        <p:txBody>
          <a:bodyPr/>
          <a:lstStyle/>
          <a:p>
            <a:r>
              <a:rPr lang="en-GB" sz="1400" dirty="0"/>
              <a:t>OWL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996443-F8B0-40CA-B4DA-5E6E628E327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458368" y="1883664"/>
            <a:ext cx="2649298" cy="4443984"/>
          </a:xfrm>
        </p:spPr>
        <p:txBody>
          <a:bodyPr/>
          <a:lstStyle/>
          <a:p>
            <a:r>
              <a:rPr lang="en-GB" b="1" dirty="0" err="1"/>
              <a:t>rdfs:subClassOf</a:t>
            </a:r>
            <a:r>
              <a:rPr lang="en-GB" dirty="0"/>
              <a:t>: the members of one class are included in the members of the other</a:t>
            </a:r>
          </a:p>
          <a:p>
            <a:r>
              <a:rPr lang="en-GB" b="1" dirty="0" err="1"/>
              <a:t>rdfs:subPropertyOf</a:t>
            </a:r>
            <a:r>
              <a:rPr lang="en-GB" dirty="0"/>
              <a:t>: the pairs related by one property are included in the other</a:t>
            </a:r>
          </a:p>
          <a:p>
            <a:r>
              <a:rPr lang="en-GB" b="1" dirty="0" err="1"/>
              <a:t>rdfs:domain</a:t>
            </a:r>
            <a:r>
              <a:rPr lang="en-GB" dirty="0"/>
              <a:t>: the subject of a triple is classified into the domain of the predicate</a:t>
            </a:r>
          </a:p>
          <a:p>
            <a:r>
              <a:rPr lang="en-GB" b="1" dirty="0" err="1"/>
              <a:t>rdfs:range</a:t>
            </a:r>
            <a:r>
              <a:rPr lang="en-GB" dirty="0"/>
              <a:t>: the object of a triple is classified into the range of the predicate</a:t>
            </a:r>
          </a:p>
          <a:p>
            <a:r>
              <a:rPr lang="en-GB" b="1" dirty="0" err="1"/>
              <a:t>rdfs:label</a:t>
            </a:r>
            <a:r>
              <a:rPr lang="en-GB" dirty="0"/>
              <a:t>: no inferential semantics, printable name</a:t>
            </a:r>
          </a:p>
          <a:p>
            <a:r>
              <a:rPr lang="en-GB" b="1" dirty="0" err="1"/>
              <a:t>rdfs:comment</a:t>
            </a:r>
            <a:r>
              <a:rPr lang="en-GB" dirty="0"/>
              <a:t>: no inferential semantics, information for readers of the model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03BA59-3E07-4131-A7BE-794D951FB0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8368" y="1495747"/>
            <a:ext cx="2587752" cy="365760"/>
          </a:xfrm>
        </p:spPr>
        <p:txBody>
          <a:bodyPr/>
          <a:lstStyle/>
          <a:p>
            <a:r>
              <a:rPr lang="en-GB" sz="1400" dirty="0"/>
              <a:t>RDF Schema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3F4140-5F4F-4838-8E37-ED77683DFA2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1883664"/>
            <a:ext cx="2649298" cy="4443984"/>
          </a:xfrm>
        </p:spPr>
        <p:txBody>
          <a:bodyPr/>
          <a:lstStyle/>
          <a:p>
            <a:r>
              <a:rPr lang="en-GB" b="1" dirty="0" err="1"/>
              <a:t>rdf:type</a:t>
            </a:r>
            <a:r>
              <a:rPr lang="en-GB" dirty="0"/>
              <a:t>: relationship between an instance and its type</a:t>
            </a:r>
          </a:p>
          <a:p>
            <a:r>
              <a:rPr lang="en-GB" b="1" dirty="0" err="1"/>
              <a:t>rdf:Property</a:t>
            </a:r>
            <a:r>
              <a:rPr lang="en-GB" dirty="0"/>
              <a:t>: the type of any property in RDF</a:t>
            </a:r>
          </a:p>
          <a:p>
            <a:r>
              <a:rPr lang="en-GB" b="1" dirty="0"/>
              <a:t>Blank nodes</a:t>
            </a:r>
            <a:r>
              <a:rPr lang="en-GB" dirty="0"/>
              <a:t>: RDF nodes that stand in for anonymous entities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17218-8DEC-48E9-852F-5C73E83713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495747"/>
            <a:ext cx="2587752" cy="365760"/>
          </a:xfrm>
        </p:spPr>
        <p:txBody>
          <a:bodyPr/>
          <a:lstStyle/>
          <a:p>
            <a:r>
              <a:rPr lang="en-GB" sz="1400" dirty="0"/>
              <a:t>RDF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5E93AB-2B9C-433B-AC32-4CC76E81E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4048"/>
            <a:ext cx="8686800" cy="758952"/>
          </a:xfrm>
        </p:spPr>
        <p:txBody>
          <a:bodyPr/>
          <a:lstStyle/>
          <a:p>
            <a:r>
              <a:rPr lang="en-GB" sz="2400" dirty="0"/>
              <a:t>Semantic Web standards (RDF, RDFS, OWL) use the notion of inferencing to describe the meaning of a model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39063B-5689-457F-9417-A71386DF6AAD}"/>
              </a:ext>
            </a:extLst>
          </p:cNvPr>
          <p:cNvCxnSpPr>
            <a:cxnSpLocks/>
          </p:cNvCxnSpPr>
          <p:nvPr/>
        </p:nvCxnSpPr>
        <p:spPr>
          <a:xfrm>
            <a:off x="1859573" y="1257490"/>
            <a:ext cx="588205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2B3B02-D051-45E9-B40A-0A2734C14422}"/>
              </a:ext>
            </a:extLst>
          </p:cNvPr>
          <p:cNvSpPr txBox="1"/>
          <p:nvPr/>
        </p:nvSpPr>
        <p:spPr>
          <a:xfrm>
            <a:off x="3721779" y="1165157"/>
            <a:ext cx="2157642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GB" sz="1200" dirty="0"/>
              <a:t>Increasing levels of expressivity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AE4EE063-484A-4610-8D9F-94958B1C816F}"/>
              </a:ext>
            </a:extLst>
          </p:cNvPr>
          <p:cNvSpPr/>
          <p:nvPr/>
        </p:nvSpPr>
        <p:spPr>
          <a:xfrm>
            <a:off x="430819" y="4031449"/>
            <a:ext cx="2614133" cy="2303585"/>
          </a:xfrm>
          <a:prstGeom prst="wedgeRectCallout">
            <a:avLst>
              <a:gd name="adj1" fmla="val 30623"/>
              <a:gd name="adj2" fmla="val -49348"/>
            </a:avLst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Inferencing is the process by which new triples (i.e. </a:t>
            </a:r>
            <a:r>
              <a:rPr lang="en-GB" sz="1200" b="1" dirty="0">
                <a:solidFill>
                  <a:schemeClr val="tx1"/>
                </a:solidFill>
              </a:rPr>
              <a:t>inferred triples</a:t>
            </a:r>
            <a:r>
              <a:rPr lang="en-GB" sz="1200" dirty="0">
                <a:solidFill>
                  <a:schemeClr val="tx1"/>
                </a:solidFill>
              </a:rPr>
              <a:t>) are systematically added to a graph (e.g. asserted triples) based on patterns in existing triples. </a:t>
            </a:r>
          </a:p>
          <a:p>
            <a:pPr algn="ctr"/>
            <a:endParaRPr lang="en-GB" sz="1200" dirty="0">
              <a:solidFill>
                <a:schemeClr val="tx1"/>
              </a:solidFill>
            </a:endParaRP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An </a:t>
            </a:r>
            <a:r>
              <a:rPr lang="en-GB" sz="1200" b="1" dirty="0">
                <a:solidFill>
                  <a:schemeClr val="tx1"/>
                </a:solidFill>
              </a:rPr>
              <a:t>inference engine </a:t>
            </a:r>
            <a:r>
              <a:rPr lang="en-GB" sz="1200" dirty="0">
                <a:solidFill>
                  <a:schemeClr val="tx1"/>
                </a:solidFill>
              </a:rPr>
              <a:t>is a program that performs inferences according to </a:t>
            </a:r>
            <a:r>
              <a:rPr lang="en-GB" sz="1200" b="1" dirty="0">
                <a:solidFill>
                  <a:schemeClr val="tx1"/>
                </a:solidFill>
              </a:rPr>
              <a:t>inference rules </a:t>
            </a:r>
            <a:r>
              <a:rPr lang="en-GB" sz="1200" dirty="0">
                <a:solidFill>
                  <a:schemeClr val="tx1"/>
                </a:solidFill>
              </a:rPr>
              <a:t>(and is often integrated with a query engine).</a:t>
            </a: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85B12E2D-4C21-4A32-A6A0-FD9F41A32427}"/>
              </a:ext>
            </a:extLst>
          </p:cNvPr>
          <p:cNvSpPr txBox="1">
            <a:spLocks/>
          </p:cNvSpPr>
          <p:nvPr/>
        </p:nvSpPr>
        <p:spPr>
          <a:xfrm>
            <a:off x="457200" y="6444340"/>
            <a:ext cx="8686800" cy="1500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880" indent="-182880" algn="l" defTabSz="914400" rtl="0" eaLnBrk="1" latinLnBrk="0" hangingPunct="1">
              <a:spcBef>
                <a:spcPts val="700"/>
              </a:spcBef>
              <a:buFont typeface="Arial" panose="020B0604020202020204" pitchFamily="34" charset="0"/>
              <a:buChar char="•"/>
              <a:defRPr lang="en-US" sz="14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–"/>
              <a:defRPr lang="en-US" sz="14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49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237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11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899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187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475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8488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000" dirty="0"/>
              <a:t>Source </a:t>
            </a:r>
            <a:r>
              <a:rPr lang="en-GB" sz="1000" dirty="0" err="1"/>
              <a:t>Allemang</a:t>
            </a:r>
            <a:r>
              <a:rPr lang="en-GB" sz="1000" dirty="0"/>
              <a:t>, Dean. Semantic Web for the Working </a:t>
            </a:r>
            <a:r>
              <a:rPr lang="en-GB" sz="1000" dirty="0" err="1"/>
              <a:t>Ontologist</a:t>
            </a:r>
            <a:r>
              <a:rPr lang="en-GB" sz="1000" dirty="0"/>
              <a:t>: Effective </a:t>
            </a:r>
            <a:r>
              <a:rPr lang="en-GB" sz="1000" dirty="0" err="1"/>
              <a:t>Modeling</a:t>
            </a:r>
            <a:r>
              <a:rPr lang="en-GB" sz="1000" dirty="0"/>
              <a:t> in RDFS and OWL. Elsevier Science. </a:t>
            </a:r>
          </a:p>
        </p:txBody>
      </p:sp>
    </p:spTree>
    <p:extLst>
      <p:ext uri="{BB962C8B-B14F-4D97-AF65-F5344CB8AC3E}">
        <p14:creationId xmlns:p14="http://schemas.microsoft.com/office/powerpoint/2010/main" val="701785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F340070-5524-4BB6-9AAA-A60517A9886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sz="1800" dirty="0"/>
              <a:t>Crowd-sourced community effort to extract structured content from Wikimedia data</a:t>
            </a:r>
          </a:p>
          <a:p>
            <a:pPr lvl="1"/>
            <a:r>
              <a:rPr lang="en-GB" sz="1800" dirty="0"/>
              <a:t>Open knowledge graph (OKG) is available for everyone on the Web</a:t>
            </a:r>
          </a:p>
          <a:p>
            <a:pPr lvl="1"/>
            <a:r>
              <a:rPr lang="en-GB" sz="1800" dirty="0"/>
              <a:t>Google uses a similar approach to create those knowledge cards during search</a:t>
            </a:r>
          </a:p>
          <a:p>
            <a:endParaRPr lang="en-GB" sz="1800" dirty="0"/>
          </a:p>
          <a:p>
            <a:r>
              <a:rPr lang="en-GB" sz="1800" dirty="0" err="1"/>
              <a:t>DBpedia</a:t>
            </a:r>
            <a:r>
              <a:rPr lang="en-GB" sz="1800" dirty="0"/>
              <a:t> data is served as Linked Data</a:t>
            </a:r>
          </a:p>
          <a:p>
            <a:pPr lvl="1"/>
            <a:r>
              <a:rPr lang="en-GB" sz="1800" dirty="0"/>
              <a:t>Navigate this Web of facts with standard Web browsers, automated crawlers or pose complex queries with SQL-like query languages (e.g. SPARQL)</a:t>
            </a:r>
          </a:p>
          <a:p>
            <a:endParaRPr lang="en-GB" sz="1800" dirty="0"/>
          </a:p>
          <a:p>
            <a:r>
              <a:rPr lang="en-GB" sz="1800" dirty="0" err="1"/>
              <a:t>DBpedia</a:t>
            </a:r>
            <a:r>
              <a:rPr lang="en-GB" sz="1800" dirty="0"/>
              <a:t> classifies 4.22m things within a consistent, machine readable ontology</a:t>
            </a:r>
          </a:p>
          <a:p>
            <a:pPr lvl="1"/>
            <a:r>
              <a:rPr lang="en-GB" sz="1800" dirty="0"/>
              <a:t>1,445,000 persons</a:t>
            </a:r>
          </a:p>
          <a:p>
            <a:pPr lvl="1"/>
            <a:r>
              <a:rPr lang="en-GB" sz="1800" dirty="0"/>
              <a:t>735,000 places</a:t>
            </a:r>
          </a:p>
          <a:p>
            <a:pPr lvl="1"/>
            <a:r>
              <a:rPr lang="en-GB" sz="1800" dirty="0"/>
              <a:t>411,000 creative works</a:t>
            </a:r>
          </a:p>
          <a:p>
            <a:pPr lvl="1"/>
            <a:r>
              <a:rPr lang="en-GB" sz="1800" dirty="0"/>
              <a:t>241,000 organizations </a:t>
            </a:r>
          </a:p>
          <a:p>
            <a:pPr lvl="1"/>
            <a:r>
              <a:rPr lang="en-GB" sz="1800" dirty="0"/>
              <a:t>251,000 species </a:t>
            </a:r>
          </a:p>
          <a:p>
            <a:pPr lvl="1"/>
            <a:r>
              <a:rPr lang="en-GB" sz="1800" dirty="0"/>
              <a:t>6,000 diseases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0EEA86C-68DF-4A9B-899B-B305BFA95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Real world example: </a:t>
            </a:r>
            <a:r>
              <a:rPr lang="en-GB" sz="2400" dirty="0" err="1"/>
              <a:t>DBpedia</a:t>
            </a:r>
            <a:endParaRPr lang="en-GB" sz="2400" dirty="0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34FAE466-EE60-4615-A943-94E7664A719D}"/>
              </a:ext>
            </a:extLst>
          </p:cNvPr>
          <p:cNvSpPr txBox="1">
            <a:spLocks/>
          </p:cNvSpPr>
          <p:nvPr/>
        </p:nvSpPr>
        <p:spPr>
          <a:xfrm>
            <a:off x="457200" y="6444340"/>
            <a:ext cx="8686800" cy="1500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880" indent="-182880" algn="l" defTabSz="914400" rtl="0" eaLnBrk="1" latinLnBrk="0" hangingPunct="1">
              <a:spcBef>
                <a:spcPts val="700"/>
              </a:spcBef>
              <a:buFont typeface="Arial" panose="020B0604020202020204" pitchFamily="34" charset="0"/>
              <a:buChar char="•"/>
              <a:defRPr lang="en-US" sz="14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–"/>
              <a:defRPr lang="en-US" sz="14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49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237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11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899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187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475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8488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000" dirty="0"/>
              <a:t>Source: </a:t>
            </a:r>
            <a:r>
              <a:rPr lang="en-GB" sz="1000" dirty="0" err="1"/>
              <a:t>DBpedia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836163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72A32-92DB-423F-83A0-4C67D4666E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34146" y="2934392"/>
            <a:ext cx="6106679" cy="576293"/>
          </a:xfrm>
        </p:spPr>
        <p:txBody>
          <a:bodyPr/>
          <a:lstStyle/>
          <a:p>
            <a:r>
              <a:rPr lang="en-GB" dirty="0"/>
              <a:t>A worked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54B6B-C02F-49CA-A0A6-CB3CA82CC1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948851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EE16FC-9AD8-4FF4-903A-703BE20D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Example: event-based assurance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1DF5F3-2EB6-44F9-A222-5B12F14D421C}"/>
              </a:ext>
            </a:extLst>
          </p:cNvPr>
          <p:cNvSpPr/>
          <p:nvPr/>
        </p:nvSpPr>
        <p:spPr>
          <a:xfrm>
            <a:off x="6697419" y="3354769"/>
            <a:ext cx="540000" cy="54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b="1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C56D24-1FB9-4376-90F1-28B17E1AEAE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710728" y="3634617"/>
            <a:ext cx="1225958" cy="0"/>
          </a:xfrm>
          <a:prstGeom prst="straightConnector1">
            <a:avLst/>
          </a:prstGeom>
          <a:ln w="19050">
            <a:solidFill>
              <a:srgbClr val="06706D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979E8AC-23C6-4C1C-9471-614B76B939F3}"/>
              </a:ext>
            </a:extLst>
          </p:cNvPr>
          <p:cNvSpPr/>
          <p:nvPr/>
        </p:nvSpPr>
        <p:spPr>
          <a:xfrm>
            <a:off x="3170728" y="3364617"/>
            <a:ext cx="540000" cy="54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C6F757-9A94-4673-8C51-00DA92BA263C}"/>
              </a:ext>
            </a:extLst>
          </p:cNvPr>
          <p:cNvSpPr/>
          <p:nvPr/>
        </p:nvSpPr>
        <p:spPr>
          <a:xfrm>
            <a:off x="4936686" y="3364617"/>
            <a:ext cx="540000" cy="54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4F6ADC-CF5B-4897-B10B-D37C5BB1CA04}"/>
              </a:ext>
            </a:extLst>
          </p:cNvPr>
          <p:cNvSpPr txBox="1"/>
          <p:nvPr/>
        </p:nvSpPr>
        <p:spPr>
          <a:xfrm>
            <a:off x="3997092" y="3459325"/>
            <a:ext cx="6324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0" b="1" dirty="0" err="1">
                <a:solidFill>
                  <a:srgbClr val="06706D"/>
                </a:solidFill>
              </a:rPr>
              <a:t>hasIssuer</a:t>
            </a:r>
            <a:endParaRPr lang="en-GB" sz="1000" b="1" dirty="0">
              <a:solidFill>
                <a:srgbClr val="06706D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A1BB56-8050-4085-8F8F-B7F33FA64AAD}"/>
              </a:ext>
            </a:extLst>
          </p:cNvPr>
          <p:cNvSpPr txBox="1"/>
          <p:nvPr/>
        </p:nvSpPr>
        <p:spPr>
          <a:xfrm>
            <a:off x="4746473" y="2360717"/>
            <a:ext cx="90839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b="1" dirty="0">
                <a:solidFill>
                  <a:srgbClr val="06706D"/>
                </a:solidFill>
              </a:rPr>
              <a:t>Document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6100DE-D6CA-4A6E-82D5-756D98632410}"/>
              </a:ext>
            </a:extLst>
          </p:cNvPr>
          <p:cNvSpPr txBox="1"/>
          <p:nvPr/>
        </p:nvSpPr>
        <p:spPr>
          <a:xfrm>
            <a:off x="2753024" y="3164054"/>
            <a:ext cx="137540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>
                <a:solidFill>
                  <a:srgbClr val="06706D"/>
                </a:solidFill>
              </a:rPr>
              <a:t>Issuer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A46035-8646-4833-9624-940097B146DF}"/>
              </a:ext>
            </a:extLst>
          </p:cNvPr>
          <p:cNvSpPr txBox="1"/>
          <p:nvPr/>
        </p:nvSpPr>
        <p:spPr>
          <a:xfrm>
            <a:off x="4014114" y="3164054"/>
            <a:ext cx="137540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b="1" dirty="0">
                <a:solidFill>
                  <a:srgbClr val="06706D"/>
                </a:solidFill>
              </a:rPr>
              <a:t>Evidence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995E4F-D3F9-495F-BAC1-851C06AFE3EE}"/>
              </a:ext>
            </a:extLst>
          </p:cNvPr>
          <p:cNvCxnSpPr>
            <a:cxnSpLocks/>
            <a:stCxn id="8" idx="6"/>
            <a:endCxn id="5" idx="2"/>
          </p:cNvCxnSpPr>
          <p:nvPr/>
        </p:nvCxnSpPr>
        <p:spPr>
          <a:xfrm flipV="1">
            <a:off x="5476686" y="3624769"/>
            <a:ext cx="1220733" cy="9848"/>
          </a:xfrm>
          <a:prstGeom prst="straightConnector1">
            <a:avLst/>
          </a:prstGeom>
          <a:ln w="19050">
            <a:solidFill>
              <a:srgbClr val="06706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53C50FA-8272-401B-A1DC-7D4D80C78590}"/>
              </a:ext>
            </a:extLst>
          </p:cNvPr>
          <p:cNvSpPr txBox="1"/>
          <p:nvPr/>
        </p:nvSpPr>
        <p:spPr>
          <a:xfrm>
            <a:off x="5719278" y="3451145"/>
            <a:ext cx="78983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b="1" dirty="0" err="1">
                <a:solidFill>
                  <a:srgbClr val="06706D"/>
                </a:solidFill>
              </a:rPr>
              <a:t>hasSubject</a:t>
            </a:r>
            <a:endParaRPr lang="en-GB" sz="1000" b="1" dirty="0">
              <a:solidFill>
                <a:srgbClr val="06706D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76E6DD-CBB9-4492-931A-ABDFCF03BD59}"/>
              </a:ext>
            </a:extLst>
          </p:cNvPr>
          <p:cNvSpPr txBox="1"/>
          <p:nvPr/>
        </p:nvSpPr>
        <p:spPr>
          <a:xfrm>
            <a:off x="6279715" y="3164054"/>
            <a:ext cx="137540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>
                <a:solidFill>
                  <a:srgbClr val="06706D"/>
                </a:solidFill>
              </a:rPr>
              <a:t>Claimant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E09B5E-62A2-4A32-831E-947F11F59F91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H="1" flipV="1">
            <a:off x="5200669" y="2545383"/>
            <a:ext cx="6017" cy="819234"/>
          </a:xfrm>
          <a:prstGeom prst="straightConnector1">
            <a:avLst/>
          </a:prstGeom>
          <a:ln w="19050">
            <a:solidFill>
              <a:srgbClr val="06706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5B9BD15-9957-4633-82D6-A8E5F4B91420}"/>
              </a:ext>
            </a:extLst>
          </p:cNvPr>
          <p:cNvSpPr txBox="1"/>
          <p:nvPr/>
        </p:nvSpPr>
        <p:spPr>
          <a:xfrm>
            <a:off x="5259946" y="2859942"/>
            <a:ext cx="78983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0" b="1" dirty="0" err="1">
                <a:solidFill>
                  <a:srgbClr val="06706D"/>
                </a:solidFill>
              </a:rPr>
              <a:t>rdf:type</a:t>
            </a:r>
            <a:endParaRPr lang="en-GB" sz="1000" b="1" dirty="0">
              <a:solidFill>
                <a:srgbClr val="06706D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F603F9-C20C-467E-BADD-761877B901CE}"/>
              </a:ext>
            </a:extLst>
          </p:cNvPr>
          <p:cNvSpPr txBox="1"/>
          <p:nvPr/>
        </p:nvSpPr>
        <p:spPr>
          <a:xfrm>
            <a:off x="4001931" y="4044459"/>
            <a:ext cx="114563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0" b="1" dirty="0" err="1">
                <a:solidFill>
                  <a:srgbClr val="06706D"/>
                </a:solidFill>
              </a:rPr>
              <a:t>containsFullName</a:t>
            </a:r>
            <a:endParaRPr lang="en-GB" sz="1000" b="1" dirty="0">
              <a:solidFill>
                <a:srgbClr val="06706D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6D5AB6-EB4C-4FE1-AF1D-F1C1FF9B6FAE}"/>
              </a:ext>
            </a:extLst>
          </p:cNvPr>
          <p:cNvSpPr txBox="1"/>
          <p:nvPr/>
        </p:nvSpPr>
        <p:spPr>
          <a:xfrm>
            <a:off x="6541933" y="4697874"/>
            <a:ext cx="19449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b="1" dirty="0">
                <a:solidFill>
                  <a:srgbClr val="06706D"/>
                </a:solidFill>
              </a:rPr>
              <a:t>“Mr Robert James Smith”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1CA4EE-249C-4C8C-9C3A-2B0388F9DEAB}"/>
              </a:ext>
            </a:extLst>
          </p:cNvPr>
          <p:cNvSpPr txBox="1"/>
          <p:nvPr/>
        </p:nvSpPr>
        <p:spPr>
          <a:xfrm>
            <a:off x="7032685" y="4044287"/>
            <a:ext cx="102243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0" b="1" dirty="0" err="1">
                <a:solidFill>
                  <a:srgbClr val="06706D"/>
                </a:solidFill>
              </a:rPr>
              <a:t>hasFullName</a:t>
            </a:r>
            <a:endParaRPr lang="en-GB" sz="1000" b="1" dirty="0">
              <a:solidFill>
                <a:srgbClr val="06706D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3CA4CE-D79C-4AB1-961D-6B23D4705AE5}"/>
              </a:ext>
            </a:extLst>
          </p:cNvPr>
          <p:cNvSpPr txBox="1"/>
          <p:nvPr/>
        </p:nvSpPr>
        <p:spPr>
          <a:xfrm>
            <a:off x="3302068" y="3547825"/>
            <a:ext cx="27732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000" b="1" dirty="0">
                <a:solidFill>
                  <a:schemeClr val="bg1">
                    <a:lumMod val="95000"/>
                  </a:schemeClr>
                </a:solidFill>
              </a:rPr>
              <a:t>PQR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DC8995-7E31-4370-AEA8-689AAFC185CB}"/>
              </a:ext>
            </a:extLst>
          </p:cNvPr>
          <p:cNvSpPr txBox="1"/>
          <p:nvPr/>
        </p:nvSpPr>
        <p:spPr>
          <a:xfrm>
            <a:off x="5070593" y="3559529"/>
            <a:ext cx="24846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000" b="1" dirty="0">
                <a:solidFill>
                  <a:schemeClr val="bg1">
                    <a:lumMod val="95000"/>
                  </a:schemeClr>
                </a:solidFill>
              </a:rPr>
              <a:t>XYZ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821AA6-1198-4177-BB45-C90269FA6511}"/>
              </a:ext>
            </a:extLst>
          </p:cNvPr>
          <p:cNvSpPr txBox="1"/>
          <p:nvPr/>
        </p:nvSpPr>
        <p:spPr>
          <a:xfrm>
            <a:off x="6829678" y="3559529"/>
            <a:ext cx="27892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000" b="1" dirty="0">
                <a:solidFill>
                  <a:schemeClr val="bg1">
                    <a:lumMod val="95000"/>
                  </a:schemeClr>
                </a:solidFill>
              </a:rPr>
              <a:t>ABC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BE8E9BC-400A-47FA-AA7A-0BAF62B9D450}"/>
              </a:ext>
            </a:extLst>
          </p:cNvPr>
          <p:cNvCxnSpPr>
            <a:cxnSpLocks/>
            <a:stCxn id="8" idx="4"/>
            <a:endCxn id="32" idx="0"/>
          </p:cNvCxnSpPr>
          <p:nvPr/>
        </p:nvCxnSpPr>
        <p:spPr>
          <a:xfrm rot="5400000">
            <a:off x="4540633" y="4031820"/>
            <a:ext cx="793257" cy="538851"/>
          </a:xfrm>
          <a:prstGeom prst="bentConnector3">
            <a:avLst>
              <a:gd name="adj1" fmla="val 50000"/>
            </a:avLst>
          </a:prstGeom>
          <a:ln w="19050">
            <a:solidFill>
              <a:srgbClr val="06706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BB56414-95EF-474B-B5C1-041380399626}"/>
              </a:ext>
            </a:extLst>
          </p:cNvPr>
          <p:cNvCxnSpPr>
            <a:cxnSpLocks/>
            <a:stCxn id="5" idx="4"/>
            <a:endCxn id="19" idx="0"/>
          </p:cNvCxnSpPr>
          <p:nvPr/>
        </p:nvCxnSpPr>
        <p:spPr>
          <a:xfrm rot="16200000" flipH="1">
            <a:off x="6839356" y="4022832"/>
            <a:ext cx="803105" cy="546978"/>
          </a:xfrm>
          <a:prstGeom prst="bentConnector3">
            <a:avLst>
              <a:gd name="adj1" fmla="val 50000"/>
            </a:avLst>
          </a:prstGeom>
          <a:ln w="19050">
            <a:solidFill>
              <a:srgbClr val="06706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C81FDE9-BA89-4076-B7A2-6419DCC1DB0C}"/>
              </a:ext>
            </a:extLst>
          </p:cNvPr>
          <p:cNvSpPr txBox="1"/>
          <p:nvPr/>
        </p:nvSpPr>
        <p:spPr>
          <a:xfrm>
            <a:off x="6511821" y="2360717"/>
            <a:ext cx="90839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b="1" dirty="0">
                <a:solidFill>
                  <a:srgbClr val="06706D"/>
                </a:solidFill>
              </a:rPr>
              <a:t>Person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FF38688-B7F1-4A4A-8731-E57F2891A40A}"/>
              </a:ext>
            </a:extLst>
          </p:cNvPr>
          <p:cNvCxnSpPr>
            <a:cxnSpLocks/>
            <a:stCxn id="5" idx="0"/>
            <a:endCxn id="26" idx="2"/>
          </p:cNvCxnSpPr>
          <p:nvPr/>
        </p:nvCxnSpPr>
        <p:spPr>
          <a:xfrm flipH="1" flipV="1">
            <a:off x="6966017" y="2545383"/>
            <a:ext cx="1402" cy="809386"/>
          </a:xfrm>
          <a:prstGeom prst="straightConnector1">
            <a:avLst/>
          </a:prstGeom>
          <a:ln w="19050">
            <a:solidFill>
              <a:srgbClr val="06706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ABA6007-91CD-4CA2-9456-D05C3AECE61E}"/>
              </a:ext>
            </a:extLst>
          </p:cNvPr>
          <p:cNvSpPr txBox="1"/>
          <p:nvPr/>
        </p:nvSpPr>
        <p:spPr>
          <a:xfrm>
            <a:off x="2981784" y="2360717"/>
            <a:ext cx="90839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b="1" dirty="0">
                <a:solidFill>
                  <a:srgbClr val="06706D"/>
                </a:solidFill>
              </a:rPr>
              <a:t>Government Department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794BDE-F6FA-4F3E-8610-DC6B1251423E}"/>
              </a:ext>
            </a:extLst>
          </p:cNvPr>
          <p:cNvCxnSpPr>
            <a:cxnSpLocks/>
            <a:stCxn id="7" idx="0"/>
            <a:endCxn id="28" idx="2"/>
          </p:cNvCxnSpPr>
          <p:nvPr/>
        </p:nvCxnSpPr>
        <p:spPr>
          <a:xfrm flipH="1" flipV="1">
            <a:off x="3435980" y="2730049"/>
            <a:ext cx="4748" cy="634568"/>
          </a:xfrm>
          <a:prstGeom prst="straightConnector1">
            <a:avLst/>
          </a:prstGeom>
          <a:ln w="19050">
            <a:solidFill>
              <a:srgbClr val="06706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B0F6815-CB68-48ED-99D7-5125FB8A7581}"/>
              </a:ext>
            </a:extLst>
          </p:cNvPr>
          <p:cNvSpPr txBox="1"/>
          <p:nvPr/>
        </p:nvSpPr>
        <p:spPr>
          <a:xfrm>
            <a:off x="3497381" y="2853675"/>
            <a:ext cx="78983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0" b="1" dirty="0" err="1">
                <a:solidFill>
                  <a:srgbClr val="06706D"/>
                </a:solidFill>
              </a:rPr>
              <a:t>rdf:type</a:t>
            </a:r>
            <a:endParaRPr lang="en-GB" sz="1000" b="1" dirty="0">
              <a:solidFill>
                <a:srgbClr val="06706D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6A2026-951F-48D1-8B50-2C57BC6E92E2}"/>
              </a:ext>
            </a:extLst>
          </p:cNvPr>
          <p:cNvSpPr txBox="1"/>
          <p:nvPr/>
        </p:nvSpPr>
        <p:spPr>
          <a:xfrm>
            <a:off x="7020688" y="2862901"/>
            <a:ext cx="78983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0" b="1" dirty="0" err="1">
                <a:solidFill>
                  <a:srgbClr val="06706D"/>
                </a:solidFill>
              </a:rPr>
              <a:t>rdf:type</a:t>
            </a:r>
            <a:endParaRPr lang="en-GB" sz="1000" b="1" dirty="0">
              <a:solidFill>
                <a:srgbClr val="06706D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D6886B-D27C-4286-B80A-14D87E5DFEE1}"/>
              </a:ext>
            </a:extLst>
          </p:cNvPr>
          <p:cNvSpPr txBox="1"/>
          <p:nvPr/>
        </p:nvSpPr>
        <p:spPr>
          <a:xfrm>
            <a:off x="3695371" y="4697874"/>
            <a:ext cx="19449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b="1" dirty="0">
                <a:solidFill>
                  <a:srgbClr val="06706D"/>
                </a:solidFill>
              </a:rPr>
              <a:t>“Mr Robert James Smith”</a:t>
            </a:r>
          </a:p>
        </p:txBody>
      </p:sp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74448A8D-B906-425D-AF4F-7C32F7F438A0}"/>
              </a:ext>
            </a:extLst>
          </p:cNvPr>
          <p:cNvSpPr/>
          <p:nvPr/>
        </p:nvSpPr>
        <p:spPr>
          <a:xfrm>
            <a:off x="4135191" y="1213044"/>
            <a:ext cx="2373923" cy="757981"/>
          </a:xfrm>
          <a:prstGeom prst="wedgeRectCallout">
            <a:avLst>
              <a:gd name="adj1" fmla="val 32227"/>
              <a:gd name="adj2" fmla="val 233192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Verification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How do we know that the Claimant in front of us (ABC) really is the subject of the Evidence (XYZ)?</a:t>
            </a:r>
          </a:p>
        </p:txBody>
      </p:sp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6D16E7E3-B3A8-4864-84D4-CAAE49336819}"/>
              </a:ext>
            </a:extLst>
          </p:cNvPr>
          <p:cNvSpPr/>
          <p:nvPr/>
        </p:nvSpPr>
        <p:spPr>
          <a:xfrm>
            <a:off x="1051449" y="4585417"/>
            <a:ext cx="2373923" cy="757981"/>
          </a:xfrm>
          <a:prstGeom prst="wedgeRectCallout">
            <a:avLst>
              <a:gd name="adj1" fmla="val 82598"/>
              <a:gd name="adj2" fmla="val -17163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Validation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How do we know that the Evidence (XYZ) really was issued by a Government Department (PQR)?</a:t>
            </a: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3ABC6E9C-E23D-4BEF-A390-E6A0E56C14CD}"/>
              </a:ext>
            </a:extLst>
          </p:cNvPr>
          <p:cNvSpPr/>
          <p:nvPr/>
        </p:nvSpPr>
        <p:spPr>
          <a:xfrm>
            <a:off x="4811400" y="5649288"/>
            <a:ext cx="2717772" cy="757981"/>
          </a:xfrm>
          <a:prstGeom prst="wedgeRectCallout">
            <a:avLst>
              <a:gd name="adj1" fmla="val 49265"/>
              <a:gd name="adj2" fmla="val -153078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Validation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How do we know that the Evidence (XYZ) really was issued by a Government Department (PQR)?</a:t>
            </a:r>
          </a:p>
        </p:txBody>
      </p:sp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BBA9384F-6BA8-48EE-8E46-C19182C63671}"/>
              </a:ext>
            </a:extLst>
          </p:cNvPr>
          <p:cNvSpPr/>
          <p:nvPr/>
        </p:nvSpPr>
        <p:spPr>
          <a:xfrm>
            <a:off x="4811399" y="5649288"/>
            <a:ext cx="2717772" cy="757981"/>
          </a:xfrm>
          <a:prstGeom prst="wedgeRectCallout">
            <a:avLst>
              <a:gd name="adj1" fmla="val -53529"/>
              <a:gd name="adj2" fmla="val -149598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Comparison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How do we know that the values claimed by the Claimant and contained by the Evidence are the same?</a:t>
            </a:r>
          </a:p>
        </p:txBody>
      </p:sp>
    </p:spTree>
    <p:extLst>
      <p:ext uri="{BB962C8B-B14F-4D97-AF65-F5344CB8AC3E}">
        <p14:creationId xmlns:p14="http://schemas.microsoft.com/office/powerpoint/2010/main" val="2156882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94AE7-7C09-40F0-A18D-23299BC3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Example: develop a model / classification of terms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0727158-D76C-4CEC-B0BE-3CF379E06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47664"/>
              </p:ext>
            </p:extLst>
          </p:nvPr>
        </p:nvGraphicFramePr>
        <p:xfrm>
          <a:off x="457199" y="1298238"/>
          <a:ext cx="8686799" cy="4982286"/>
        </p:xfrm>
        <a:graphic>
          <a:graphicData uri="http://schemas.openxmlformats.org/drawingml/2006/table">
            <a:tbl>
              <a:tblPr firstRow="1" firstCol="1" bandRow="1">
                <a:tableStyleId>{839DD9DD-9E6C-4910-8AC0-68ADFF6A6AFC}</a:tableStyleId>
              </a:tblPr>
              <a:tblGrid>
                <a:gridCol w="1615377">
                  <a:extLst>
                    <a:ext uri="{9D8B030D-6E8A-4147-A177-3AD203B41FA5}">
                      <a16:colId xmlns:a16="http://schemas.microsoft.com/office/drawing/2014/main" val="938196299"/>
                    </a:ext>
                  </a:extLst>
                </a:gridCol>
                <a:gridCol w="855262">
                  <a:extLst>
                    <a:ext uri="{9D8B030D-6E8A-4147-A177-3AD203B41FA5}">
                      <a16:colId xmlns:a16="http://schemas.microsoft.com/office/drawing/2014/main" val="868002552"/>
                    </a:ext>
                  </a:extLst>
                </a:gridCol>
                <a:gridCol w="2385212">
                  <a:extLst>
                    <a:ext uri="{9D8B030D-6E8A-4147-A177-3AD203B41FA5}">
                      <a16:colId xmlns:a16="http://schemas.microsoft.com/office/drawing/2014/main" val="3606298292"/>
                    </a:ext>
                  </a:extLst>
                </a:gridCol>
                <a:gridCol w="3830948">
                  <a:extLst>
                    <a:ext uri="{9D8B030D-6E8A-4147-A177-3AD203B41FA5}">
                      <a16:colId xmlns:a16="http://schemas.microsoft.com/office/drawing/2014/main" val="304418232"/>
                    </a:ext>
                  </a:extLst>
                </a:gridCol>
              </a:tblGrid>
              <a:tr h="25715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Concept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6" marR="5852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Key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6" marR="5852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Sub-classes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6" marR="5852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Example instances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6" marR="58526" marT="0" marB="0" anchor="ctr"/>
                </a:tc>
                <a:extLst>
                  <a:ext uri="{0D108BD9-81ED-4DB2-BD59-A6C34878D82A}">
                    <a16:rowId xmlns:a16="http://schemas.microsoft.com/office/drawing/2014/main" val="385950037"/>
                  </a:ext>
                </a:extLst>
              </a:tr>
              <a:tr h="59064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cap="all" dirty="0">
                          <a:effectLst/>
                        </a:rPr>
                        <a:t>Entity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6" marR="5852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26" marR="5852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Person, Organisation, Evidence, Technology, Country, Channel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6" marR="5852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Claimant (Person), POL (Org), Passport (Evidence), </a:t>
                      </a:r>
                      <a:r>
                        <a:rPr lang="en-GB" sz="1200" dirty="0" err="1">
                          <a:effectLst/>
                        </a:rPr>
                        <a:t>Mitech</a:t>
                      </a:r>
                      <a:r>
                        <a:rPr lang="en-GB" sz="1200" dirty="0">
                          <a:effectLst/>
                        </a:rPr>
                        <a:t> (Technology), UK (Country), Branch (Channel)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6" marR="58526" marT="0" marB="0" anchor="ctr"/>
                </a:tc>
                <a:extLst>
                  <a:ext uri="{0D108BD9-81ED-4DB2-BD59-A6C34878D82A}">
                    <a16:rowId xmlns:a16="http://schemas.microsoft.com/office/drawing/2014/main" val="823691416"/>
                  </a:ext>
                </a:extLst>
              </a:tr>
              <a:tr h="59064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cap="all">
                          <a:effectLst/>
                        </a:rPr>
                        <a:t>Event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6" marR="5852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26" marR="5852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Claim, Validate, Verify, Compare, Activity History, Contra Check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6" marR="5852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effectLst/>
                        </a:rPr>
                        <a:t>presentedAsEvidence</a:t>
                      </a:r>
                      <a:r>
                        <a:rPr lang="en-GB" sz="1200" dirty="0">
                          <a:effectLst/>
                        </a:rPr>
                        <a:t> (Claim); </a:t>
                      </a:r>
                      <a:r>
                        <a:rPr lang="en-GB" sz="1200" dirty="0" err="1">
                          <a:effectLst/>
                        </a:rPr>
                        <a:t>checkedEvidencePhysicalFeatures</a:t>
                      </a:r>
                      <a:r>
                        <a:rPr lang="en-GB" sz="1200" dirty="0">
                          <a:effectLst/>
                        </a:rPr>
                        <a:t> (Validate)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6" marR="58526" marT="0" marB="0" anchor="ctr"/>
                </a:tc>
                <a:extLst>
                  <a:ext uri="{0D108BD9-81ED-4DB2-BD59-A6C34878D82A}">
                    <a16:rowId xmlns:a16="http://schemas.microsoft.com/office/drawing/2014/main" val="1134273992"/>
                  </a:ext>
                </a:extLst>
              </a:tr>
              <a:tr h="59064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cap="all">
                          <a:effectLst/>
                        </a:rPr>
                        <a:t>Sequence</a:t>
                      </a:r>
                      <a:r>
                        <a:rPr lang="en-GB" sz="1200">
                          <a:effectLst/>
                        </a:rPr>
                        <a:t> 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6" marR="5852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26" marR="5852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Method, Process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6" marR="5852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Physical In-Person Proofing (Method), [Example] KBV Challenge (Process)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6" marR="58526" marT="0" marB="0" anchor="ctr"/>
                </a:tc>
                <a:extLst>
                  <a:ext uri="{0D108BD9-81ED-4DB2-BD59-A6C34878D82A}">
                    <a16:rowId xmlns:a16="http://schemas.microsoft.com/office/drawing/2014/main" val="2953818672"/>
                  </a:ext>
                </a:extLst>
              </a:tr>
              <a:tr h="59064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cap="all">
                          <a:effectLst/>
                        </a:rPr>
                        <a:t>Status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6" marR="5852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26" marR="5852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Assurance Status, Evidence Status, Account Status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6" marR="5852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effectLst/>
                        </a:rPr>
                        <a:t>eIDASLow</a:t>
                      </a:r>
                      <a:r>
                        <a:rPr lang="en-GB" sz="1200" dirty="0">
                          <a:effectLst/>
                        </a:rPr>
                        <a:t> (Assurance), Valid (Evidence), Active (Account)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6" marR="58526" marT="0" marB="0" anchor="ctr"/>
                </a:tc>
                <a:extLst>
                  <a:ext uri="{0D108BD9-81ED-4DB2-BD59-A6C34878D82A}">
                    <a16:rowId xmlns:a16="http://schemas.microsoft.com/office/drawing/2014/main" val="4079453172"/>
                  </a:ext>
                </a:extLst>
              </a:tr>
              <a:tr h="59064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cap="all">
                          <a:effectLst/>
                        </a:rPr>
                        <a:t>Data Object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6" marR="5852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26" marR="5852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Attribute, Profile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6" marR="5852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effectLst/>
                        </a:rPr>
                        <a:t>FullName</a:t>
                      </a:r>
                      <a:r>
                        <a:rPr lang="en-GB" sz="1200" dirty="0">
                          <a:effectLst/>
                        </a:rPr>
                        <a:t> (Attribute), Identity Profile (Profile)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6" marR="58526" marT="0" marB="0" anchor="ctr"/>
                </a:tc>
                <a:extLst>
                  <a:ext uri="{0D108BD9-81ED-4DB2-BD59-A6C34878D82A}">
                    <a16:rowId xmlns:a16="http://schemas.microsoft.com/office/drawing/2014/main" val="2547844364"/>
                  </a:ext>
                </a:extLst>
              </a:tr>
              <a:tr h="59064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cap="all">
                          <a:effectLst/>
                        </a:rPr>
                        <a:t>Data object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6" marR="5852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26" marR="5852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Dataset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6" marR="5852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Activity History, Contra Indicators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6" marR="58526" marT="0" marB="0" anchor="ctr"/>
                </a:tc>
                <a:extLst>
                  <a:ext uri="{0D108BD9-81ED-4DB2-BD59-A6C34878D82A}">
                    <a16:rowId xmlns:a16="http://schemas.microsoft.com/office/drawing/2014/main" val="423355900"/>
                  </a:ext>
                </a:extLst>
              </a:tr>
              <a:tr h="59064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cap="all">
                          <a:effectLst/>
                        </a:rPr>
                        <a:t>data PROPERTY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6" marR="5852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GB" sz="12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6" marR="5852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Value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6" marR="5852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“Mr Robert James Smith” (</a:t>
                      </a:r>
                      <a:r>
                        <a:rPr lang="en-GB" sz="1200" dirty="0" err="1">
                          <a:effectLst/>
                        </a:rPr>
                        <a:t>FullName</a:t>
                      </a:r>
                      <a:r>
                        <a:rPr lang="en-GB" sz="1200" dirty="0">
                          <a:effectLst/>
                        </a:rPr>
                        <a:t>)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6" marR="58526" marT="0" marB="0" anchor="ctr"/>
                </a:tc>
                <a:extLst>
                  <a:ext uri="{0D108BD9-81ED-4DB2-BD59-A6C34878D82A}">
                    <a16:rowId xmlns:a16="http://schemas.microsoft.com/office/drawing/2014/main" val="70201233"/>
                  </a:ext>
                </a:extLst>
              </a:tr>
              <a:tr h="59064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cap="all">
                          <a:effectLst/>
                        </a:rPr>
                        <a:t>object Property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6" marR="5852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526" marR="5852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Organisation, Evidence, Service, Device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6" marR="5852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effectLst/>
                        </a:rPr>
                        <a:t>hasEmployee</a:t>
                      </a:r>
                      <a:r>
                        <a:rPr lang="en-GB" sz="1200" dirty="0">
                          <a:effectLst/>
                        </a:rPr>
                        <a:t> (Organisation), </a:t>
                      </a:r>
                      <a:r>
                        <a:rPr lang="en-GB" sz="1200" dirty="0" err="1">
                          <a:effectLst/>
                        </a:rPr>
                        <a:t>hasIssuer</a:t>
                      </a:r>
                      <a:r>
                        <a:rPr lang="en-GB" sz="1200" dirty="0">
                          <a:effectLst/>
                        </a:rPr>
                        <a:t> (Evidence), </a:t>
                      </a:r>
                      <a:r>
                        <a:rPr lang="en-GB" sz="1200" dirty="0" err="1">
                          <a:effectLst/>
                        </a:rPr>
                        <a:t>hasProvider</a:t>
                      </a:r>
                      <a:r>
                        <a:rPr lang="en-GB" sz="1200" dirty="0">
                          <a:effectLst/>
                        </a:rPr>
                        <a:t> (Service), </a:t>
                      </a:r>
                      <a:r>
                        <a:rPr lang="en-GB" sz="1200" dirty="0" err="1">
                          <a:effectLst/>
                        </a:rPr>
                        <a:t>hasIP</a:t>
                      </a:r>
                      <a:r>
                        <a:rPr lang="en-GB" sz="1200" dirty="0">
                          <a:effectLst/>
                        </a:rPr>
                        <a:t> (Device)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26" marR="58526" marT="0" marB="0" anchor="ctr"/>
                </a:tc>
                <a:extLst>
                  <a:ext uri="{0D108BD9-81ED-4DB2-BD59-A6C34878D82A}">
                    <a16:rowId xmlns:a16="http://schemas.microsoft.com/office/drawing/2014/main" val="171449302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16F876E-EA41-4D34-817E-8E878DEC8E4B}"/>
              </a:ext>
            </a:extLst>
          </p:cNvPr>
          <p:cNvSpPr/>
          <p:nvPr/>
        </p:nvSpPr>
        <p:spPr>
          <a:xfrm>
            <a:off x="1977659" y="4039125"/>
            <a:ext cx="611187" cy="36036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endParaRPr lang="en-GB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5A805D10-6116-48FB-83CC-29602541B822}"/>
              </a:ext>
            </a:extLst>
          </p:cNvPr>
          <p:cNvSpPr/>
          <p:nvPr/>
        </p:nvSpPr>
        <p:spPr>
          <a:xfrm>
            <a:off x="1977659" y="4648113"/>
            <a:ext cx="611187" cy="358775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endParaRPr lang="en-GB"/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11968948-66B6-490E-A207-3F15B45E3578}"/>
              </a:ext>
            </a:extLst>
          </p:cNvPr>
          <p:cNvSpPr txBox="1"/>
          <p:nvPr/>
        </p:nvSpPr>
        <p:spPr>
          <a:xfrm>
            <a:off x="1985961" y="5326095"/>
            <a:ext cx="612775" cy="1832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100" kern="1200" dirty="0">
                <a:solidFill>
                  <a:srgbClr val="A6A6A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ABC1234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93049AE-43DE-4594-AE2A-792DEADF9C6D}"/>
              </a:ext>
            </a:extLst>
          </p:cNvPr>
          <p:cNvCxnSpPr>
            <a:cxnSpLocks/>
          </p:cNvCxnSpPr>
          <p:nvPr/>
        </p:nvCxnSpPr>
        <p:spPr>
          <a:xfrm>
            <a:off x="1980834" y="5974530"/>
            <a:ext cx="611187" cy="0"/>
          </a:xfrm>
          <a:prstGeom prst="straightConnector1">
            <a:avLst/>
          </a:prstGeom>
          <a:ln w="19050">
            <a:solidFill>
              <a:srgbClr val="06706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CBC1851-37FE-4656-A0BC-079FFBBCE37A}"/>
              </a:ext>
            </a:extLst>
          </p:cNvPr>
          <p:cNvSpPr/>
          <p:nvPr/>
        </p:nvSpPr>
        <p:spPr>
          <a:xfrm>
            <a:off x="1984009" y="1670331"/>
            <a:ext cx="611187" cy="36036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5D14DB8-EAD6-4850-9206-C4684FF131A3}"/>
              </a:ext>
            </a:extLst>
          </p:cNvPr>
          <p:cNvSpPr/>
          <p:nvPr/>
        </p:nvSpPr>
        <p:spPr>
          <a:xfrm>
            <a:off x="1977659" y="3454923"/>
            <a:ext cx="612775" cy="35877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endParaRPr lang="en-GB"/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EE1254A2-3B68-41BE-AA37-3384FCD29617}"/>
              </a:ext>
            </a:extLst>
          </p:cNvPr>
          <p:cNvSpPr/>
          <p:nvPr/>
        </p:nvSpPr>
        <p:spPr>
          <a:xfrm>
            <a:off x="2004646" y="2276878"/>
            <a:ext cx="611188" cy="360363"/>
          </a:xfrm>
          <a:prstGeom prst="flowChartInputOutpu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733F78F-8DD7-4B29-9B00-1FE2AD1AB2AE}"/>
              </a:ext>
            </a:extLst>
          </p:cNvPr>
          <p:cNvSpPr/>
          <p:nvPr/>
        </p:nvSpPr>
        <p:spPr>
          <a:xfrm>
            <a:off x="1977659" y="2856314"/>
            <a:ext cx="612775" cy="3587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endParaRPr lang="en-GB"/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FE4D702E-D98F-4F0B-BA1F-9C55ADB86D0D}"/>
              </a:ext>
            </a:extLst>
          </p:cNvPr>
          <p:cNvSpPr txBox="1">
            <a:spLocks/>
          </p:cNvSpPr>
          <p:nvPr/>
        </p:nvSpPr>
        <p:spPr>
          <a:xfrm>
            <a:off x="457200" y="6493328"/>
            <a:ext cx="8686800" cy="1500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880" indent="-182880" algn="l" defTabSz="914400" rtl="0" eaLnBrk="1" latinLnBrk="0" hangingPunct="1">
              <a:spcBef>
                <a:spcPts val="700"/>
              </a:spcBef>
              <a:buFont typeface="Arial" panose="020B0604020202020204" pitchFamily="34" charset="0"/>
              <a:buChar char="•"/>
              <a:defRPr lang="en-US" sz="14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–"/>
              <a:defRPr lang="en-US" sz="14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49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237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11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899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187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475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8488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000" dirty="0"/>
              <a:t>Source: POL Identity Services Assurance Metadata Model v1.2 Public</a:t>
            </a:r>
          </a:p>
        </p:txBody>
      </p:sp>
    </p:spTree>
    <p:extLst>
      <p:ext uri="{BB962C8B-B14F-4D97-AF65-F5344CB8AC3E}">
        <p14:creationId xmlns:p14="http://schemas.microsoft.com/office/powerpoint/2010/main" val="393208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9303BD-B877-431E-9F23-8C2ABD06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Workshop schedule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B3DA6C-DF9C-4C75-9F4F-1FCE59AD302B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923545"/>
          <a:ext cx="8686800" cy="5653042"/>
        </p:xfrm>
        <a:graphic>
          <a:graphicData uri="http://schemas.openxmlformats.org/drawingml/2006/table">
            <a:tbl>
              <a:tblPr firstRow="1" firstCol="1" bandRow="1">
                <a:tableStyleId>{839DD9DD-9E6C-4910-8AC0-68ADFF6A6AFC}</a:tableStyleId>
              </a:tblPr>
              <a:tblGrid>
                <a:gridCol w="374904">
                  <a:extLst>
                    <a:ext uri="{9D8B030D-6E8A-4147-A177-3AD203B41FA5}">
                      <a16:colId xmlns:a16="http://schemas.microsoft.com/office/drawing/2014/main" val="1916012163"/>
                    </a:ext>
                  </a:extLst>
                </a:gridCol>
                <a:gridCol w="585216">
                  <a:extLst>
                    <a:ext uri="{9D8B030D-6E8A-4147-A177-3AD203B41FA5}">
                      <a16:colId xmlns:a16="http://schemas.microsoft.com/office/drawing/2014/main" val="824415841"/>
                    </a:ext>
                  </a:extLst>
                </a:gridCol>
                <a:gridCol w="1655064">
                  <a:extLst>
                    <a:ext uri="{9D8B030D-6E8A-4147-A177-3AD203B41FA5}">
                      <a16:colId xmlns:a16="http://schemas.microsoft.com/office/drawing/2014/main" val="4141798486"/>
                    </a:ext>
                  </a:extLst>
                </a:gridCol>
                <a:gridCol w="4251960">
                  <a:extLst>
                    <a:ext uri="{9D8B030D-6E8A-4147-A177-3AD203B41FA5}">
                      <a16:colId xmlns:a16="http://schemas.microsoft.com/office/drawing/2014/main" val="2706454597"/>
                    </a:ext>
                  </a:extLst>
                </a:gridCol>
                <a:gridCol w="1819656">
                  <a:extLst>
                    <a:ext uri="{9D8B030D-6E8A-4147-A177-3AD203B41FA5}">
                      <a16:colId xmlns:a16="http://schemas.microsoft.com/office/drawing/2014/main" val="287056515"/>
                    </a:ext>
                  </a:extLst>
                </a:gridCol>
              </a:tblGrid>
              <a:tr h="10040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W/s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Date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GB" sz="1100" dirty="0">
                          <a:effectLst/>
                        </a:rPr>
                        <a:t>Deliverable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Agenda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GB" sz="1100" dirty="0">
                          <a:effectLst/>
                        </a:rPr>
                        <a:t>Attendees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extLst>
                  <a:ext uri="{0D108BD9-81ED-4DB2-BD59-A6C34878D82A}">
                    <a16:rowId xmlns:a16="http://schemas.microsoft.com/office/drawing/2014/main" val="684632117"/>
                  </a:ext>
                </a:extLst>
              </a:tr>
              <a:tr h="552688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KO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29/01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1-4pm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Common understanding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Questions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Problem statements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Expressions of interest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 rowSpan="5"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FB Technical Architect</a:t>
                      </a:r>
                    </a:p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HMRC Technical Architect </a:t>
                      </a:r>
                    </a:p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HMRC Innovation Lead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extLst>
                  <a:ext uri="{0D108BD9-81ED-4DB2-BD59-A6C34878D82A}">
                    <a16:rowId xmlns:a16="http://schemas.microsoft.com/office/drawing/2014/main" val="285091157"/>
                  </a:ext>
                </a:extLst>
              </a:tr>
              <a:tr h="311869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 dirty="0">
                          <a:effectLst/>
                        </a:rPr>
                        <a:t>#1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05/02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1-4pm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 dirty="0">
                          <a:effectLst/>
                        </a:rPr>
                        <a:t>Standards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Standards to implement and communicate shared knowledge base used in event-based data assurance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998161"/>
                  </a:ext>
                </a:extLst>
              </a:tr>
              <a:tr h="311869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#2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12/02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1-4pm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 rowSpan="3"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 dirty="0">
                          <a:effectLst/>
                        </a:rPr>
                        <a:t>Metadata model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 rowSpan="3">
                  <a:txBody>
                    <a:bodyPr/>
                    <a:lstStyle/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Reasoning models for data assurance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Classification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en-GB" sz="1100" dirty="0">
                          <a:effectLst/>
                        </a:rPr>
                        <a:t>Events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en-GB" sz="1100" dirty="0">
                          <a:effectLst/>
                        </a:rPr>
                        <a:t>Chains / sequences / methods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en-GB" sz="1100" dirty="0">
                          <a:effectLst/>
                        </a:rPr>
                        <a:t>Actors (e.g. source of events)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en-GB" sz="1100" dirty="0">
                          <a:effectLst/>
                        </a:rPr>
                        <a:t>Relationships (e.g. linking IDs)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en-GB" sz="1100" dirty="0">
                          <a:effectLst/>
                        </a:rPr>
                        <a:t>Supporting metadata</a:t>
                      </a:r>
                    </a:p>
                    <a:p>
                      <a:pPr marL="342900" lvl="0" indent="-342900">
                        <a:lnSpc>
                          <a:spcPct val="10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Schema / headers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en-GB" sz="1100" dirty="0">
                          <a:effectLst/>
                        </a:rPr>
                        <a:t>Mandatory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en-GB" sz="1100" dirty="0">
                          <a:effectLst/>
                        </a:rPr>
                        <a:t>Optional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212264"/>
                  </a:ext>
                </a:extLst>
              </a:tr>
              <a:tr h="311869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#3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19/02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1-4pm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090722"/>
                  </a:ext>
                </a:extLst>
              </a:tr>
              <a:tr h="1586248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#4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26/02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1-4pm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86522"/>
                  </a:ext>
                </a:extLst>
              </a:tr>
              <a:tr h="311869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#5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04/03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1-4pm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Security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Security assessment of proposed standards and metadata model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NCSC representative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extLst>
                  <a:ext uri="{0D108BD9-81ED-4DB2-BD59-A6C34878D82A}">
                    <a16:rowId xmlns:a16="http://schemas.microsoft.com/office/drawing/2014/main" val="996419300"/>
                  </a:ext>
                </a:extLst>
              </a:tr>
              <a:tr h="311869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#6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11/03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1-4pm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 rowSpan="3"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Rules of engagement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 rowSpan="3">
                  <a:txBody>
                    <a:bodyPr/>
                    <a:lstStyle/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Boundary of open alliance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Scalable / mutual contractual agreements for value exchange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Value exchange mechanisms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Publication of / subscription to events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 err="1">
                          <a:effectLst/>
                        </a:rPr>
                        <a:t>Permissioning</a:t>
                      </a:r>
                      <a:r>
                        <a:rPr lang="en-GB" sz="1100" dirty="0">
                          <a:effectLst/>
                        </a:rPr>
                        <a:t> (including consent)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Use of standards and metadata model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Governance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 rowSpan="3"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HMRC Innovation Lead</a:t>
                      </a:r>
                    </a:p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HMRC Stakeholders x2</a:t>
                      </a:r>
                    </a:p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GDS representative(s)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extLst>
                  <a:ext uri="{0D108BD9-81ED-4DB2-BD59-A6C34878D82A}">
                    <a16:rowId xmlns:a16="http://schemas.microsoft.com/office/drawing/2014/main" val="307408590"/>
                  </a:ext>
                </a:extLst>
              </a:tr>
              <a:tr h="311869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#7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18/03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1-4pm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147486"/>
                  </a:ext>
                </a:extLst>
              </a:tr>
              <a:tr h="875978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#8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25/03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GB" sz="1100" dirty="0">
                          <a:effectLst/>
                        </a:rPr>
                        <a:t>9am-12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26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983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79869-F9B6-429E-9E19-8DD72E686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Example: federate model as machine readable RDF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B00131-E775-4106-A98F-555BFA916FBE}"/>
              </a:ext>
            </a:extLst>
          </p:cNvPr>
          <p:cNvSpPr/>
          <p:nvPr/>
        </p:nvSpPr>
        <p:spPr>
          <a:xfrm>
            <a:off x="1419958" y="854947"/>
            <a:ext cx="6818434" cy="5530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&lt;!--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///////////////////////////////////////////////////////////////////////////////////////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//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// Classes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//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///////////////////////////////////////////////////////////////////////////////////////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--&gt;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 </a:t>
            </a:r>
          </a:p>
          <a:p>
            <a:pPr>
              <a:lnSpc>
                <a:spcPct val="115000"/>
              </a:lnSpc>
            </a:pPr>
            <a:r>
              <a:rPr lang="en-GB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   &lt;!-- http://webprotege.stanford.edu/R9VXXzOYFc66CEkkBCFuuW9 --&gt;</a:t>
            </a:r>
          </a:p>
          <a:p>
            <a:pPr>
              <a:lnSpc>
                <a:spcPct val="115000"/>
              </a:lnSpc>
            </a:pPr>
            <a:r>
              <a:rPr lang="en-GB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GB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    &lt;</a:t>
            </a:r>
            <a:r>
              <a:rPr lang="en-GB" sz="1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owl:Class</a:t>
            </a:r>
            <a:r>
              <a:rPr lang="en-GB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rdf:about</a:t>
            </a:r>
            <a:r>
              <a:rPr lang="en-GB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="http://webprotege.stanford.edu/R9VXXzOYFc66CEkkBCFuuW9"&gt;</a:t>
            </a:r>
          </a:p>
          <a:p>
            <a:pPr>
              <a:lnSpc>
                <a:spcPct val="115000"/>
              </a:lnSpc>
            </a:pPr>
            <a:r>
              <a:rPr lang="en-GB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        &lt;</a:t>
            </a:r>
            <a:r>
              <a:rPr lang="en-GB" sz="1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rdfs:subClassOf</a:t>
            </a:r>
            <a:r>
              <a:rPr lang="en-GB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rdf:resource</a:t>
            </a:r>
            <a:r>
              <a:rPr lang="en-GB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="http://webprotege.stanford.edu/R7iQuJGZlZytFarDqKNv5PR"/&gt;</a:t>
            </a:r>
          </a:p>
          <a:p>
            <a:pPr>
              <a:lnSpc>
                <a:spcPct val="115000"/>
              </a:lnSpc>
            </a:pPr>
            <a:r>
              <a:rPr lang="en-GB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        &lt;</a:t>
            </a:r>
            <a:r>
              <a:rPr lang="en-GB" sz="1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rdfs:label</a:t>
            </a:r>
            <a:r>
              <a:rPr lang="en-GB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GB" sz="1100" b="1" dirty="0">
                <a:latin typeface="Calibri" panose="020F0502020204030204" pitchFamily="34" charset="0"/>
                <a:cs typeface="Times New Roman" panose="02020603050405020304" pitchFamily="18" charset="0"/>
              </a:rPr>
              <a:t>Party</a:t>
            </a:r>
            <a:r>
              <a:rPr lang="en-GB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GB" sz="1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rdfs:label</a:t>
            </a:r>
            <a:r>
              <a:rPr lang="en-GB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15000"/>
              </a:lnSpc>
            </a:pPr>
            <a:r>
              <a:rPr lang="en-GB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    &lt;/</a:t>
            </a:r>
            <a:r>
              <a:rPr lang="en-GB" sz="1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owl:Class</a:t>
            </a:r>
            <a:r>
              <a:rPr lang="en-GB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15000"/>
              </a:lnSpc>
            </a:pPr>
            <a:r>
              <a:rPr lang="en-GB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     </a:t>
            </a:r>
          </a:p>
          <a:p>
            <a:pPr>
              <a:lnSpc>
                <a:spcPct val="115000"/>
              </a:lnSpc>
            </a:pPr>
            <a:r>
              <a:rPr lang="en-GB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    &lt;!-- http://webpro</a:t>
            </a: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tege.stanford.edu/R8k00jMN94BfCaQzIUqjgQk --&gt;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&lt;</a:t>
            </a:r>
            <a:r>
              <a:rPr lang="en-GB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owl:Class</a:t>
            </a: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rdf:about</a:t>
            </a: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="http://webprotege.stanford.edu/R8k00jMN94BfCaQzIUqjgQk"&gt;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&lt;</a:t>
            </a:r>
            <a:r>
              <a:rPr lang="en-GB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rdfs:subClassOf</a:t>
            </a: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rdf:resource</a:t>
            </a: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="http://webprotege.stanford.edu/R9VXXzOYFc66CEkkBCFuuW9"/&gt;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&lt;</a:t>
            </a:r>
            <a:r>
              <a:rPr lang="en-GB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rdfs:label</a:t>
            </a: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GB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Individual</a:t>
            </a: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GB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rdfs:label</a:t>
            </a: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&lt;/</a:t>
            </a:r>
            <a:r>
              <a:rPr lang="en-GB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owl:Class</a:t>
            </a: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&lt;!-- http://webprotege.stanford.edu/R7RMdqwTi21GgBfaxV8O9z7 --&gt;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&lt;</a:t>
            </a:r>
            <a:r>
              <a:rPr lang="en-GB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owl:Class</a:t>
            </a: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rdf:about</a:t>
            </a: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="http://webprotege.stanford.edu/R7RMdqwTi21GgBfaxV8O9z7"&gt;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&lt;</a:t>
            </a:r>
            <a:r>
              <a:rPr lang="en-GB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rdfs:subClassOf</a:t>
            </a: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rdf:resource</a:t>
            </a: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="http://webprotege.stanford.edu/R9VXXzOYFc66CEkkBCFuuW9"/&gt;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&lt;</a:t>
            </a:r>
            <a:r>
              <a:rPr lang="en-GB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rdfs:label</a:t>
            </a: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GB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Organisation</a:t>
            </a: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GB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rdfs:label</a:t>
            </a: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&lt;/</a:t>
            </a:r>
            <a:r>
              <a:rPr lang="en-GB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owl:Class</a:t>
            </a: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 </a:t>
            </a:r>
            <a:endParaRPr lang="en-GB" sz="11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F9D3E2-2544-4981-A655-F5BFE9E9AFA6}"/>
              </a:ext>
            </a:extLst>
          </p:cNvPr>
          <p:cNvSpPr/>
          <p:nvPr/>
        </p:nvSpPr>
        <p:spPr>
          <a:xfrm>
            <a:off x="2839915" y="2831959"/>
            <a:ext cx="3894992" cy="2198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A0C8B4-3CBD-4BCF-9641-380B635337F8}"/>
              </a:ext>
            </a:extLst>
          </p:cNvPr>
          <p:cNvSpPr/>
          <p:nvPr/>
        </p:nvSpPr>
        <p:spPr>
          <a:xfrm>
            <a:off x="3475892" y="4373543"/>
            <a:ext cx="3894992" cy="2198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D3C2C8-D2B5-4DB0-86F0-5241903A4C28}"/>
              </a:ext>
            </a:extLst>
          </p:cNvPr>
          <p:cNvSpPr/>
          <p:nvPr/>
        </p:nvSpPr>
        <p:spPr>
          <a:xfrm>
            <a:off x="3475892" y="5712904"/>
            <a:ext cx="3894992" cy="2198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3731587-5926-4C74-A971-8A348B0D1D52}"/>
              </a:ext>
            </a:extLst>
          </p:cNvPr>
          <p:cNvCxnSpPr>
            <a:stCxn id="4" idx="3"/>
            <a:endCxn id="5" idx="3"/>
          </p:cNvCxnSpPr>
          <p:nvPr/>
        </p:nvCxnSpPr>
        <p:spPr>
          <a:xfrm>
            <a:off x="6734907" y="2941863"/>
            <a:ext cx="635977" cy="1541584"/>
          </a:xfrm>
          <a:prstGeom prst="bentConnector3">
            <a:avLst>
              <a:gd name="adj1" fmla="val 135945"/>
            </a:avLst>
          </a:prstGeom>
          <a:ln w="952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779434E-5B39-405D-A6AE-BC7DCCFFC3F9}"/>
              </a:ext>
            </a:extLst>
          </p:cNvPr>
          <p:cNvCxnSpPr>
            <a:cxnSpLocks/>
            <a:stCxn id="4" idx="3"/>
            <a:endCxn id="6" idx="3"/>
          </p:cNvCxnSpPr>
          <p:nvPr/>
        </p:nvCxnSpPr>
        <p:spPr>
          <a:xfrm>
            <a:off x="6734907" y="2941863"/>
            <a:ext cx="635977" cy="2880945"/>
          </a:xfrm>
          <a:prstGeom prst="bentConnector3">
            <a:avLst>
              <a:gd name="adj1" fmla="val 135945"/>
            </a:avLst>
          </a:prstGeom>
          <a:ln w="952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5FA6D228-D568-4339-8066-3849890804EB}"/>
              </a:ext>
            </a:extLst>
          </p:cNvPr>
          <p:cNvSpPr txBox="1">
            <a:spLocks/>
          </p:cNvSpPr>
          <p:nvPr/>
        </p:nvSpPr>
        <p:spPr>
          <a:xfrm>
            <a:off x="457200" y="6493328"/>
            <a:ext cx="8686800" cy="1500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880" indent="-182880" algn="l" defTabSz="914400" rtl="0" eaLnBrk="1" latinLnBrk="0" hangingPunct="1">
              <a:spcBef>
                <a:spcPts val="700"/>
              </a:spcBef>
              <a:buFont typeface="Arial" panose="020B0604020202020204" pitchFamily="34" charset="0"/>
              <a:buChar char="•"/>
              <a:defRPr lang="en-US" sz="14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–"/>
              <a:defRPr lang="en-US" sz="14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49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237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11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899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187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475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8488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000" dirty="0"/>
              <a:t>Source: POL Identity Services Assurance Metadata Model v1.2 Public</a:t>
            </a:r>
          </a:p>
        </p:txBody>
      </p:sp>
    </p:spTree>
    <p:extLst>
      <p:ext uri="{BB962C8B-B14F-4D97-AF65-F5344CB8AC3E}">
        <p14:creationId xmlns:p14="http://schemas.microsoft.com/office/powerpoint/2010/main" val="968197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>
            <a:extLst>
              <a:ext uri="{FF2B5EF4-FFF2-40B4-BE49-F238E27FC236}">
                <a16:creationId xmlns:a16="http://schemas.microsoft.com/office/drawing/2014/main" id="{B6E8F310-115F-4CEB-937E-6C7CA88AAFBA}"/>
              </a:ext>
            </a:extLst>
          </p:cNvPr>
          <p:cNvSpPr txBox="1"/>
          <p:nvPr/>
        </p:nvSpPr>
        <p:spPr>
          <a:xfrm>
            <a:off x="3741698" y="4214395"/>
            <a:ext cx="90839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b="1" dirty="0" err="1">
                <a:solidFill>
                  <a:srgbClr val="06706D"/>
                </a:solidFill>
              </a:rPr>
              <a:t>hasType</a:t>
            </a:r>
            <a:endParaRPr lang="en-GB" sz="800" b="1" dirty="0">
              <a:solidFill>
                <a:srgbClr val="06706D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C9009-5B5F-4723-90FA-F32056C3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Example: record an event instance (e.g. a Comparison)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DE476D-032C-4CD8-9263-A75422FFEA56}"/>
              </a:ext>
            </a:extLst>
          </p:cNvPr>
          <p:cNvSpPr/>
          <p:nvPr/>
        </p:nvSpPr>
        <p:spPr>
          <a:xfrm>
            <a:off x="6158268" y="2200360"/>
            <a:ext cx="540000" cy="54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b="1" dirty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AFD8D3F-D64E-40A8-9F2C-CDD8BF141AF9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3171577" y="2480208"/>
            <a:ext cx="1225958" cy="0"/>
          </a:xfrm>
          <a:prstGeom prst="straightConnector1">
            <a:avLst/>
          </a:prstGeom>
          <a:ln w="19050">
            <a:solidFill>
              <a:srgbClr val="06706D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0936090D-0603-426E-992E-B948C4FDA69A}"/>
              </a:ext>
            </a:extLst>
          </p:cNvPr>
          <p:cNvSpPr/>
          <p:nvPr/>
        </p:nvSpPr>
        <p:spPr>
          <a:xfrm>
            <a:off x="2631577" y="2210208"/>
            <a:ext cx="540000" cy="54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F32B10-59F0-493F-BBEF-A0C79FED7BBA}"/>
              </a:ext>
            </a:extLst>
          </p:cNvPr>
          <p:cNvSpPr/>
          <p:nvPr/>
        </p:nvSpPr>
        <p:spPr>
          <a:xfrm>
            <a:off x="4397535" y="2210208"/>
            <a:ext cx="540000" cy="54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899C96-B360-45C3-AE67-7541DC6DCFEA}"/>
              </a:ext>
            </a:extLst>
          </p:cNvPr>
          <p:cNvSpPr txBox="1"/>
          <p:nvPr/>
        </p:nvSpPr>
        <p:spPr>
          <a:xfrm>
            <a:off x="3457941" y="2304916"/>
            <a:ext cx="6324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0" b="1" dirty="0" err="1">
                <a:solidFill>
                  <a:srgbClr val="06706D"/>
                </a:solidFill>
              </a:rPr>
              <a:t>hasIssuer</a:t>
            </a:r>
            <a:endParaRPr lang="en-GB" sz="1000" b="1" dirty="0">
              <a:solidFill>
                <a:srgbClr val="06706D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045FB3-AE82-4697-A709-340FC273D8E8}"/>
              </a:ext>
            </a:extLst>
          </p:cNvPr>
          <p:cNvSpPr txBox="1"/>
          <p:nvPr/>
        </p:nvSpPr>
        <p:spPr>
          <a:xfrm>
            <a:off x="4207322" y="1206308"/>
            <a:ext cx="90839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b="1" dirty="0">
                <a:solidFill>
                  <a:srgbClr val="06706D"/>
                </a:solidFill>
              </a:rPr>
              <a:t>Document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1AD113-30D8-47C7-879C-E560555BA748}"/>
              </a:ext>
            </a:extLst>
          </p:cNvPr>
          <p:cNvSpPr txBox="1"/>
          <p:nvPr/>
        </p:nvSpPr>
        <p:spPr>
          <a:xfrm>
            <a:off x="2213873" y="2009645"/>
            <a:ext cx="137540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>
                <a:solidFill>
                  <a:srgbClr val="646EAC"/>
                </a:solidFill>
              </a:rPr>
              <a:t>Issuer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6F5092-32D7-4E6A-A6A5-D8F45E5631E2}"/>
              </a:ext>
            </a:extLst>
          </p:cNvPr>
          <p:cNvSpPr txBox="1"/>
          <p:nvPr/>
        </p:nvSpPr>
        <p:spPr>
          <a:xfrm>
            <a:off x="3474963" y="2009645"/>
            <a:ext cx="137540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b="1" dirty="0">
                <a:solidFill>
                  <a:srgbClr val="646EAC"/>
                </a:solidFill>
              </a:rPr>
              <a:t>Evidence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0A4DDC-A558-4817-8872-70CB051E8F4A}"/>
              </a:ext>
            </a:extLst>
          </p:cNvPr>
          <p:cNvCxnSpPr>
            <a:cxnSpLocks/>
            <a:stCxn id="6" idx="6"/>
            <a:endCxn id="3" idx="2"/>
          </p:cNvCxnSpPr>
          <p:nvPr/>
        </p:nvCxnSpPr>
        <p:spPr>
          <a:xfrm flipV="1">
            <a:off x="4937535" y="2470360"/>
            <a:ext cx="1220733" cy="9848"/>
          </a:xfrm>
          <a:prstGeom prst="straightConnector1">
            <a:avLst/>
          </a:prstGeom>
          <a:ln w="19050">
            <a:solidFill>
              <a:srgbClr val="06706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B91FF5-CF5E-4405-9A79-43DC6D608D6B}"/>
              </a:ext>
            </a:extLst>
          </p:cNvPr>
          <p:cNvSpPr txBox="1"/>
          <p:nvPr/>
        </p:nvSpPr>
        <p:spPr>
          <a:xfrm>
            <a:off x="5180127" y="2296736"/>
            <a:ext cx="78983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b="1" dirty="0" err="1">
                <a:solidFill>
                  <a:srgbClr val="06706D"/>
                </a:solidFill>
              </a:rPr>
              <a:t>hasSubject</a:t>
            </a:r>
            <a:endParaRPr lang="en-GB" sz="1000" b="1" dirty="0">
              <a:solidFill>
                <a:srgbClr val="06706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957157-8B9F-4500-9298-9C916F7628B7}"/>
              </a:ext>
            </a:extLst>
          </p:cNvPr>
          <p:cNvSpPr txBox="1"/>
          <p:nvPr/>
        </p:nvSpPr>
        <p:spPr>
          <a:xfrm>
            <a:off x="5740564" y="2009645"/>
            <a:ext cx="137540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>
                <a:solidFill>
                  <a:srgbClr val="646EAC"/>
                </a:solidFill>
              </a:rPr>
              <a:t>Claimant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6CFFF9-DDC0-4504-9737-BA8563DEDC21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H="1" flipV="1">
            <a:off x="4661518" y="1390974"/>
            <a:ext cx="6017" cy="819234"/>
          </a:xfrm>
          <a:prstGeom prst="straightConnector1">
            <a:avLst/>
          </a:prstGeom>
          <a:ln w="19050">
            <a:solidFill>
              <a:srgbClr val="06706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E847341-669B-4929-83AF-E4D2EDB0E6E3}"/>
              </a:ext>
            </a:extLst>
          </p:cNvPr>
          <p:cNvSpPr txBox="1"/>
          <p:nvPr/>
        </p:nvSpPr>
        <p:spPr>
          <a:xfrm>
            <a:off x="4720795" y="1705533"/>
            <a:ext cx="78983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0" b="1" dirty="0" err="1">
                <a:solidFill>
                  <a:srgbClr val="06706D"/>
                </a:solidFill>
              </a:rPr>
              <a:t>rdf:type</a:t>
            </a:r>
            <a:endParaRPr lang="en-GB" sz="1000" b="1" dirty="0">
              <a:solidFill>
                <a:srgbClr val="06706D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E12C7E-7F1A-490F-BE6C-C4259E754F2B}"/>
              </a:ext>
            </a:extLst>
          </p:cNvPr>
          <p:cNvSpPr txBox="1"/>
          <p:nvPr/>
        </p:nvSpPr>
        <p:spPr>
          <a:xfrm>
            <a:off x="3462780" y="2890050"/>
            <a:ext cx="114563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0" b="1" dirty="0" err="1">
                <a:solidFill>
                  <a:srgbClr val="06706D"/>
                </a:solidFill>
              </a:rPr>
              <a:t>containsFullName</a:t>
            </a:r>
            <a:endParaRPr lang="en-GB" sz="1000" b="1" dirty="0">
              <a:solidFill>
                <a:srgbClr val="06706D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C9EF3A-E3F3-4756-A7DB-C111B4578603}"/>
              </a:ext>
            </a:extLst>
          </p:cNvPr>
          <p:cNvSpPr txBox="1"/>
          <p:nvPr/>
        </p:nvSpPr>
        <p:spPr>
          <a:xfrm>
            <a:off x="6002782" y="3543465"/>
            <a:ext cx="19449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b="1" dirty="0">
                <a:solidFill>
                  <a:srgbClr val="06706D"/>
                </a:solidFill>
              </a:rPr>
              <a:t>“Mr Robert James Smith”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3985D0-C8DC-431C-A53E-67283230945E}"/>
              </a:ext>
            </a:extLst>
          </p:cNvPr>
          <p:cNvSpPr txBox="1"/>
          <p:nvPr/>
        </p:nvSpPr>
        <p:spPr>
          <a:xfrm>
            <a:off x="6493534" y="2889878"/>
            <a:ext cx="102243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0" b="1" dirty="0" err="1">
                <a:solidFill>
                  <a:srgbClr val="06706D"/>
                </a:solidFill>
              </a:rPr>
              <a:t>hasFullName</a:t>
            </a:r>
            <a:endParaRPr lang="en-GB" sz="1000" b="1" dirty="0">
              <a:solidFill>
                <a:srgbClr val="06706D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DA4986-07CC-4AD5-948D-D96515EAC01E}"/>
              </a:ext>
            </a:extLst>
          </p:cNvPr>
          <p:cNvSpPr txBox="1"/>
          <p:nvPr/>
        </p:nvSpPr>
        <p:spPr>
          <a:xfrm>
            <a:off x="2762917" y="2393416"/>
            <a:ext cx="27732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000" b="1" dirty="0">
                <a:solidFill>
                  <a:schemeClr val="bg1">
                    <a:lumMod val="95000"/>
                  </a:schemeClr>
                </a:solidFill>
              </a:rPr>
              <a:t>PQR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795C2B-4B6B-4DFD-96BA-B135C932DA71}"/>
              </a:ext>
            </a:extLst>
          </p:cNvPr>
          <p:cNvSpPr txBox="1"/>
          <p:nvPr/>
        </p:nvSpPr>
        <p:spPr>
          <a:xfrm>
            <a:off x="4531442" y="2405120"/>
            <a:ext cx="24846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000" b="1" dirty="0">
                <a:solidFill>
                  <a:schemeClr val="bg1">
                    <a:lumMod val="95000"/>
                  </a:schemeClr>
                </a:solidFill>
              </a:rPr>
              <a:t>XYZ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A50E3C-E621-4AE1-931C-269728D55EB0}"/>
              </a:ext>
            </a:extLst>
          </p:cNvPr>
          <p:cNvSpPr txBox="1"/>
          <p:nvPr/>
        </p:nvSpPr>
        <p:spPr>
          <a:xfrm>
            <a:off x="6290527" y="2405120"/>
            <a:ext cx="27892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000" b="1" dirty="0">
                <a:solidFill>
                  <a:schemeClr val="bg1">
                    <a:lumMod val="95000"/>
                  </a:schemeClr>
                </a:solidFill>
              </a:rPr>
              <a:t>ABC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B163CC0-EF0D-4184-AC74-460A4ABFA084}"/>
              </a:ext>
            </a:extLst>
          </p:cNvPr>
          <p:cNvCxnSpPr>
            <a:cxnSpLocks/>
            <a:stCxn id="6" idx="4"/>
            <a:endCxn id="30" idx="0"/>
          </p:cNvCxnSpPr>
          <p:nvPr/>
        </p:nvCxnSpPr>
        <p:spPr>
          <a:xfrm rot="5400000">
            <a:off x="4001482" y="2877411"/>
            <a:ext cx="793257" cy="538851"/>
          </a:xfrm>
          <a:prstGeom prst="bentConnector3">
            <a:avLst>
              <a:gd name="adj1" fmla="val 50000"/>
            </a:avLst>
          </a:prstGeom>
          <a:ln w="19050">
            <a:solidFill>
              <a:srgbClr val="06706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70EC399-B982-410E-AE6B-3F129EC3E8FE}"/>
              </a:ext>
            </a:extLst>
          </p:cNvPr>
          <p:cNvCxnSpPr>
            <a:cxnSpLocks/>
            <a:stCxn id="3" idx="4"/>
            <a:endCxn id="17" idx="0"/>
          </p:cNvCxnSpPr>
          <p:nvPr/>
        </p:nvCxnSpPr>
        <p:spPr>
          <a:xfrm rot="16200000" flipH="1">
            <a:off x="6300205" y="2868423"/>
            <a:ext cx="803105" cy="546978"/>
          </a:xfrm>
          <a:prstGeom prst="bentConnector3">
            <a:avLst>
              <a:gd name="adj1" fmla="val 50000"/>
            </a:avLst>
          </a:prstGeom>
          <a:ln w="19050">
            <a:solidFill>
              <a:srgbClr val="06706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60D6CD-0164-4742-8474-4D4F59E642B0}"/>
              </a:ext>
            </a:extLst>
          </p:cNvPr>
          <p:cNvSpPr txBox="1"/>
          <p:nvPr/>
        </p:nvSpPr>
        <p:spPr>
          <a:xfrm>
            <a:off x="5972670" y="1206308"/>
            <a:ext cx="90839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b="1" dirty="0">
                <a:solidFill>
                  <a:srgbClr val="06706D"/>
                </a:solidFill>
              </a:rPr>
              <a:t>Person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C5B3AB-0F9E-4199-BD0A-4B605E4A9033}"/>
              </a:ext>
            </a:extLst>
          </p:cNvPr>
          <p:cNvCxnSpPr>
            <a:cxnSpLocks/>
            <a:stCxn id="3" idx="0"/>
            <a:endCxn id="24" idx="2"/>
          </p:cNvCxnSpPr>
          <p:nvPr/>
        </p:nvCxnSpPr>
        <p:spPr>
          <a:xfrm flipH="1" flipV="1">
            <a:off x="6426866" y="1390974"/>
            <a:ext cx="1402" cy="809386"/>
          </a:xfrm>
          <a:prstGeom prst="straightConnector1">
            <a:avLst/>
          </a:prstGeom>
          <a:ln w="19050">
            <a:solidFill>
              <a:srgbClr val="06706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DE11A2E-692D-45CE-9BA1-19E25607D5A7}"/>
              </a:ext>
            </a:extLst>
          </p:cNvPr>
          <p:cNvSpPr txBox="1"/>
          <p:nvPr/>
        </p:nvSpPr>
        <p:spPr>
          <a:xfrm>
            <a:off x="2442633" y="1206308"/>
            <a:ext cx="90839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b="1" dirty="0">
                <a:solidFill>
                  <a:srgbClr val="06706D"/>
                </a:solidFill>
              </a:rPr>
              <a:t>Government Department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376BE9-CB06-4688-85CB-45E6453484B3}"/>
              </a:ext>
            </a:extLst>
          </p:cNvPr>
          <p:cNvCxnSpPr>
            <a:cxnSpLocks/>
            <a:stCxn id="5" idx="0"/>
            <a:endCxn id="26" idx="2"/>
          </p:cNvCxnSpPr>
          <p:nvPr/>
        </p:nvCxnSpPr>
        <p:spPr>
          <a:xfrm flipH="1" flipV="1">
            <a:off x="2896829" y="1575640"/>
            <a:ext cx="4748" cy="634568"/>
          </a:xfrm>
          <a:prstGeom prst="straightConnector1">
            <a:avLst/>
          </a:prstGeom>
          <a:ln w="19050">
            <a:solidFill>
              <a:srgbClr val="06706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307C0A9-7DF1-472F-B4C7-3E4DA0030F98}"/>
              </a:ext>
            </a:extLst>
          </p:cNvPr>
          <p:cNvSpPr txBox="1"/>
          <p:nvPr/>
        </p:nvSpPr>
        <p:spPr>
          <a:xfrm>
            <a:off x="2958230" y="1699266"/>
            <a:ext cx="78983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0" b="1" dirty="0" err="1">
                <a:solidFill>
                  <a:srgbClr val="06706D"/>
                </a:solidFill>
              </a:rPr>
              <a:t>rdf:type</a:t>
            </a:r>
            <a:endParaRPr lang="en-GB" sz="1000" b="1" dirty="0">
              <a:solidFill>
                <a:srgbClr val="06706D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5C551C-A8B9-4A98-B7BD-DE743E8065F3}"/>
              </a:ext>
            </a:extLst>
          </p:cNvPr>
          <p:cNvSpPr txBox="1"/>
          <p:nvPr/>
        </p:nvSpPr>
        <p:spPr>
          <a:xfrm>
            <a:off x="6481537" y="1708492"/>
            <a:ext cx="78983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0" b="1" dirty="0" err="1">
                <a:solidFill>
                  <a:srgbClr val="06706D"/>
                </a:solidFill>
              </a:rPr>
              <a:t>rdf:type</a:t>
            </a:r>
            <a:endParaRPr lang="en-GB" sz="1000" b="1" dirty="0">
              <a:solidFill>
                <a:srgbClr val="06706D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45649C-0FD7-4905-8C6F-39FA26696780}"/>
              </a:ext>
            </a:extLst>
          </p:cNvPr>
          <p:cNvSpPr txBox="1"/>
          <p:nvPr/>
        </p:nvSpPr>
        <p:spPr>
          <a:xfrm>
            <a:off x="3156220" y="3543465"/>
            <a:ext cx="19449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b="1" dirty="0">
                <a:solidFill>
                  <a:srgbClr val="06706D"/>
                </a:solidFill>
              </a:rPr>
              <a:t>“Mr Robert James Smith”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9D1E91F-0B44-4671-B8A6-F5C68FEBF7AF}"/>
              </a:ext>
            </a:extLst>
          </p:cNvPr>
          <p:cNvCxnSpPr>
            <a:cxnSpLocks/>
            <a:stCxn id="76" idx="5"/>
            <a:endCxn id="108" idx="0"/>
          </p:cNvCxnSpPr>
          <p:nvPr/>
        </p:nvCxnSpPr>
        <p:spPr>
          <a:xfrm>
            <a:off x="5626549" y="5481493"/>
            <a:ext cx="1033088" cy="827867"/>
          </a:xfrm>
          <a:prstGeom prst="straightConnector1">
            <a:avLst/>
          </a:prstGeom>
          <a:ln w="19050">
            <a:solidFill>
              <a:srgbClr val="06706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F891449-465B-4C5E-B779-5ADCB82F043D}"/>
              </a:ext>
            </a:extLst>
          </p:cNvPr>
          <p:cNvSpPr txBox="1"/>
          <p:nvPr/>
        </p:nvSpPr>
        <p:spPr>
          <a:xfrm>
            <a:off x="6341133" y="4751856"/>
            <a:ext cx="186047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 err="1">
                <a:solidFill>
                  <a:srgbClr val="06706D"/>
                </a:solidFill>
              </a:rPr>
              <a:t>hasValuePair</a:t>
            </a:r>
            <a:endParaRPr lang="en-GB" sz="1200" b="1" dirty="0">
              <a:solidFill>
                <a:srgbClr val="06706D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F8DC65B-9E9E-483E-9C30-20A6F665491B}"/>
              </a:ext>
            </a:extLst>
          </p:cNvPr>
          <p:cNvSpPr/>
          <p:nvPr/>
        </p:nvSpPr>
        <p:spPr>
          <a:xfrm>
            <a:off x="5386049" y="5249042"/>
            <a:ext cx="281763" cy="272333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B70E00D-D851-48AC-B0CB-EC5A9435C115}"/>
              </a:ext>
            </a:extLst>
          </p:cNvPr>
          <p:cNvCxnSpPr>
            <a:cxnSpLocks/>
            <a:stCxn id="76" idx="6"/>
            <a:endCxn id="84" idx="2"/>
          </p:cNvCxnSpPr>
          <p:nvPr/>
        </p:nvCxnSpPr>
        <p:spPr>
          <a:xfrm>
            <a:off x="5667812" y="5385209"/>
            <a:ext cx="1482672" cy="6809"/>
          </a:xfrm>
          <a:prstGeom prst="straightConnector1">
            <a:avLst/>
          </a:prstGeom>
          <a:ln w="19050">
            <a:solidFill>
              <a:srgbClr val="06706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F494302-C583-4384-B34C-0D685857FFD6}"/>
              </a:ext>
            </a:extLst>
          </p:cNvPr>
          <p:cNvSpPr txBox="1"/>
          <p:nvPr/>
        </p:nvSpPr>
        <p:spPr>
          <a:xfrm>
            <a:off x="6035234" y="5176293"/>
            <a:ext cx="90839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 err="1">
                <a:solidFill>
                  <a:srgbClr val="06706D"/>
                </a:solidFill>
              </a:rPr>
              <a:t>hasType</a:t>
            </a:r>
            <a:endParaRPr lang="en-GB" sz="1200" b="1" dirty="0">
              <a:solidFill>
                <a:srgbClr val="06706D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5CA1088-1C31-4968-9A47-C7DAF598FF55}"/>
              </a:ext>
            </a:extLst>
          </p:cNvPr>
          <p:cNvSpPr/>
          <p:nvPr/>
        </p:nvSpPr>
        <p:spPr>
          <a:xfrm>
            <a:off x="2622483" y="5203720"/>
            <a:ext cx="146645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200" b="1" dirty="0">
                <a:solidFill>
                  <a:srgbClr val="0070C0"/>
                </a:solidFill>
              </a:rPr>
              <a:t>ENTITY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9BCFDAC-D7FB-4AD4-87A8-3A346CF2540D}"/>
              </a:ext>
            </a:extLst>
          </p:cNvPr>
          <p:cNvCxnSpPr>
            <a:cxnSpLocks/>
            <a:stCxn id="76" idx="2"/>
            <a:endCxn id="79" idx="3"/>
          </p:cNvCxnSpPr>
          <p:nvPr/>
        </p:nvCxnSpPr>
        <p:spPr>
          <a:xfrm rot="10800000">
            <a:off x="4088933" y="5383721"/>
            <a:ext cx="1297116" cy="1489"/>
          </a:xfrm>
          <a:prstGeom prst="bentConnector3">
            <a:avLst>
              <a:gd name="adj1" fmla="val 50000"/>
            </a:avLst>
          </a:prstGeom>
          <a:ln w="19050">
            <a:solidFill>
              <a:srgbClr val="06706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E478377-9909-4795-AF63-7766C89F8ED2}"/>
              </a:ext>
            </a:extLst>
          </p:cNvPr>
          <p:cNvSpPr txBox="1"/>
          <p:nvPr/>
        </p:nvSpPr>
        <p:spPr>
          <a:xfrm>
            <a:off x="4423269" y="5171041"/>
            <a:ext cx="106597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 err="1">
                <a:solidFill>
                  <a:srgbClr val="06706D"/>
                </a:solidFill>
              </a:rPr>
              <a:t>hasActor</a:t>
            </a:r>
            <a:endParaRPr lang="en-GB" sz="1200" b="1" dirty="0">
              <a:solidFill>
                <a:srgbClr val="06706D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4A27A3A-79CA-485D-B657-EFEA7E83339D}"/>
              </a:ext>
            </a:extLst>
          </p:cNvPr>
          <p:cNvCxnSpPr>
            <a:cxnSpLocks/>
            <a:stCxn id="100" idx="3"/>
            <a:endCxn id="76" idx="7"/>
          </p:cNvCxnSpPr>
          <p:nvPr/>
        </p:nvCxnSpPr>
        <p:spPr>
          <a:xfrm flipH="1">
            <a:off x="5626549" y="4480461"/>
            <a:ext cx="975253" cy="808463"/>
          </a:xfrm>
          <a:prstGeom prst="straightConnector1">
            <a:avLst/>
          </a:prstGeom>
          <a:ln w="19050">
            <a:solidFill>
              <a:srgbClr val="06706D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70191A8-7F95-4691-82D0-E59760EB1C34}"/>
              </a:ext>
            </a:extLst>
          </p:cNvPr>
          <p:cNvSpPr txBox="1"/>
          <p:nvPr/>
        </p:nvSpPr>
        <p:spPr>
          <a:xfrm>
            <a:off x="6290527" y="5731122"/>
            <a:ext cx="191882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 err="1">
                <a:solidFill>
                  <a:srgbClr val="06706D"/>
                </a:solidFill>
              </a:rPr>
              <a:t>hasComparisonResult</a:t>
            </a:r>
            <a:endParaRPr lang="en-GB" sz="1200" b="1" dirty="0">
              <a:solidFill>
                <a:srgbClr val="06706D"/>
              </a:solidFill>
            </a:endParaRPr>
          </a:p>
        </p:txBody>
      </p:sp>
      <p:sp>
        <p:nvSpPr>
          <p:cNvPr id="84" name="Flowchart: Data 83">
            <a:extLst>
              <a:ext uri="{FF2B5EF4-FFF2-40B4-BE49-F238E27FC236}">
                <a16:creationId xmlns:a16="http://schemas.microsoft.com/office/drawing/2014/main" id="{57E38C8F-B022-47BF-8C47-A57DAAB5E6ED}"/>
              </a:ext>
            </a:extLst>
          </p:cNvPr>
          <p:cNvSpPr/>
          <p:nvPr/>
        </p:nvSpPr>
        <p:spPr>
          <a:xfrm>
            <a:off x="7003839" y="5212018"/>
            <a:ext cx="1466450" cy="360000"/>
          </a:xfrm>
          <a:prstGeom prst="flowChartInputOutpu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800" b="1" dirty="0">
                <a:solidFill>
                  <a:srgbClr val="FFC000"/>
                </a:solidFill>
              </a:rPr>
              <a:t>VALUE PAIR COMPARISON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F322B6D-5F0D-4C07-B0F0-2717305A0298}"/>
              </a:ext>
            </a:extLst>
          </p:cNvPr>
          <p:cNvCxnSpPr>
            <a:cxnSpLocks/>
            <a:stCxn id="107" idx="0"/>
            <a:endCxn id="76" idx="3"/>
          </p:cNvCxnSpPr>
          <p:nvPr/>
        </p:nvCxnSpPr>
        <p:spPr>
          <a:xfrm flipV="1">
            <a:off x="4436835" y="5481493"/>
            <a:ext cx="990477" cy="775114"/>
          </a:xfrm>
          <a:prstGeom prst="straightConnector1">
            <a:avLst/>
          </a:prstGeom>
          <a:ln w="19050">
            <a:solidFill>
              <a:srgbClr val="06706D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D9892B5-8F04-42D1-8CC3-E5E9D91F1A6A}"/>
              </a:ext>
            </a:extLst>
          </p:cNvPr>
          <p:cNvSpPr txBox="1"/>
          <p:nvPr/>
        </p:nvSpPr>
        <p:spPr>
          <a:xfrm>
            <a:off x="3917703" y="4787779"/>
            <a:ext cx="14876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 err="1">
                <a:solidFill>
                  <a:srgbClr val="06706D"/>
                </a:solidFill>
              </a:rPr>
              <a:t>hasValuePair</a:t>
            </a:r>
            <a:endParaRPr lang="en-GB" sz="1200" b="1" dirty="0">
              <a:solidFill>
                <a:srgbClr val="06706D"/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6500A1E-5A68-41D8-9E35-FF49FE3F7065}"/>
              </a:ext>
            </a:extLst>
          </p:cNvPr>
          <p:cNvCxnSpPr>
            <a:cxnSpLocks/>
            <a:stCxn id="99" idx="5"/>
            <a:endCxn id="76" idx="1"/>
          </p:cNvCxnSpPr>
          <p:nvPr/>
        </p:nvCxnSpPr>
        <p:spPr>
          <a:xfrm>
            <a:off x="4543070" y="4480460"/>
            <a:ext cx="884242" cy="808464"/>
          </a:xfrm>
          <a:prstGeom prst="straightConnector1">
            <a:avLst/>
          </a:prstGeom>
          <a:ln w="19050">
            <a:solidFill>
              <a:srgbClr val="06706D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08A33AD-B841-4F2C-AA6C-2FE9F8483C6B}"/>
              </a:ext>
            </a:extLst>
          </p:cNvPr>
          <p:cNvSpPr txBox="1"/>
          <p:nvPr/>
        </p:nvSpPr>
        <p:spPr>
          <a:xfrm>
            <a:off x="3679455" y="5728576"/>
            <a:ext cx="14876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 err="1">
                <a:solidFill>
                  <a:srgbClr val="06706D"/>
                </a:solidFill>
              </a:rPr>
              <a:t>hasTimeStamp</a:t>
            </a:r>
            <a:endParaRPr lang="en-GB" sz="1200" b="1" dirty="0">
              <a:solidFill>
                <a:srgbClr val="06706D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B3345E4-D310-4F07-A11E-51DED11E4B72}"/>
              </a:ext>
            </a:extLst>
          </p:cNvPr>
          <p:cNvSpPr/>
          <p:nvPr/>
        </p:nvSpPr>
        <p:spPr>
          <a:xfrm>
            <a:off x="4302570" y="4248009"/>
            <a:ext cx="281763" cy="272333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E60939A-1B84-4941-A6B8-FE8614D550D0}"/>
              </a:ext>
            </a:extLst>
          </p:cNvPr>
          <p:cNvSpPr/>
          <p:nvPr/>
        </p:nvSpPr>
        <p:spPr>
          <a:xfrm>
            <a:off x="6560539" y="4248010"/>
            <a:ext cx="281763" cy="272333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A042A5C-53B6-44A0-9AB6-3C7654CD34B8}"/>
              </a:ext>
            </a:extLst>
          </p:cNvPr>
          <p:cNvSpPr/>
          <p:nvPr/>
        </p:nvSpPr>
        <p:spPr>
          <a:xfrm>
            <a:off x="2076513" y="4203722"/>
            <a:ext cx="1462344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200" b="1" dirty="0">
                <a:solidFill>
                  <a:schemeClr val="bg1">
                    <a:lumMod val="65000"/>
                  </a:schemeClr>
                </a:solidFill>
              </a:rPr>
              <a:t>LEGAL NAME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1AEDF20-D8EC-49BA-9404-3FC07EB152A9}"/>
              </a:ext>
            </a:extLst>
          </p:cNvPr>
          <p:cNvCxnSpPr>
            <a:cxnSpLocks/>
            <a:stCxn id="101" idx="3"/>
            <a:endCxn id="99" idx="2"/>
          </p:cNvCxnSpPr>
          <p:nvPr/>
        </p:nvCxnSpPr>
        <p:spPr>
          <a:xfrm>
            <a:off x="3538857" y="4383722"/>
            <a:ext cx="763713" cy="454"/>
          </a:xfrm>
          <a:prstGeom prst="straightConnector1">
            <a:avLst/>
          </a:prstGeom>
          <a:ln w="19050">
            <a:solidFill>
              <a:srgbClr val="06706D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8F7B34A-BF81-4E17-92E0-57957603AB75}"/>
              </a:ext>
            </a:extLst>
          </p:cNvPr>
          <p:cNvSpPr/>
          <p:nvPr/>
        </p:nvSpPr>
        <p:spPr>
          <a:xfrm>
            <a:off x="7634670" y="4205597"/>
            <a:ext cx="1462344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200" b="1" dirty="0">
                <a:solidFill>
                  <a:schemeClr val="bg1">
                    <a:lumMod val="65000"/>
                  </a:schemeClr>
                </a:solidFill>
              </a:rPr>
              <a:t>LEGAL NAME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2F1D47-BE60-4D86-804C-DF36F2F34494}"/>
              </a:ext>
            </a:extLst>
          </p:cNvPr>
          <p:cNvSpPr txBox="1"/>
          <p:nvPr/>
        </p:nvSpPr>
        <p:spPr>
          <a:xfrm>
            <a:off x="7003840" y="4242093"/>
            <a:ext cx="90839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b="1" dirty="0" err="1">
                <a:solidFill>
                  <a:srgbClr val="06706D"/>
                </a:solidFill>
              </a:rPr>
              <a:t>hasType</a:t>
            </a:r>
            <a:endParaRPr lang="en-GB" sz="800" b="1" dirty="0">
              <a:solidFill>
                <a:srgbClr val="06706D"/>
              </a:solidFill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2233B35-0BD1-4682-AC8D-9CB7A004241D}"/>
              </a:ext>
            </a:extLst>
          </p:cNvPr>
          <p:cNvCxnSpPr>
            <a:cxnSpLocks/>
            <a:stCxn id="100" idx="6"/>
            <a:endCxn id="104" idx="1"/>
          </p:cNvCxnSpPr>
          <p:nvPr/>
        </p:nvCxnSpPr>
        <p:spPr>
          <a:xfrm>
            <a:off x="6842302" y="4384177"/>
            <a:ext cx="792368" cy="1420"/>
          </a:xfrm>
          <a:prstGeom prst="straightConnector1">
            <a:avLst/>
          </a:prstGeom>
          <a:ln w="19050">
            <a:solidFill>
              <a:srgbClr val="06706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4C99D3F-84DA-4A8B-B182-2D4C31A2435D}"/>
              </a:ext>
            </a:extLst>
          </p:cNvPr>
          <p:cNvSpPr/>
          <p:nvPr/>
        </p:nvSpPr>
        <p:spPr>
          <a:xfrm>
            <a:off x="3703610" y="6256607"/>
            <a:ext cx="1466450" cy="360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200" b="1" dirty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en-GB" sz="1200" b="1" dirty="0" err="1">
                <a:solidFill>
                  <a:schemeClr val="bg1">
                    <a:lumMod val="65000"/>
                  </a:schemeClr>
                </a:solidFill>
              </a:rPr>
              <a:t>time:date</a:t>
            </a:r>
            <a:r>
              <a:rPr lang="en-GB" sz="1200" b="1" dirty="0">
                <a:solidFill>
                  <a:schemeClr val="bg1">
                    <a:lumMod val="65000"/>
                  </a:schemeClr>
                </a:solidFill>
              </a:rPr>
              <a:t>]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51DF562-A38E-4E7A-B6E7-3AFE53C98F47}"/>
              </a:ext>
            </a:extLst>
          </p:cNvPr>
          <p:cNvSpPr/>
          <p:nvPr/>
        </p:nvSpPr>
        <p:spPr>
          <a:xfrm>
            <a:off x="5926412" y="6309360"/>
            <a:ext cx="1466450" cy="360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200" b="1" dirty="0">
                <a:solidFill>
                  <a:schemeClr val="bg1">
                    <a:lumMod val="65000"/>
                  </a:schemeClr>
                </a:solidFill>
              </a:rPr>
              <a:t>0.99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7125337-8D4B-449F-8940-DD4AD6C7E7A7}"/>
              </a:ext>
            </a:extLst>
          </p:cNvPr>
          <p:cNvSpPr txBox="1"/>
          <p:nvPr/>
        </p:nvSpPr>
        <p:spPr>
          <a:xfrm>
            <a:off x="4518511" y="4024146"/>
            <a:ext cx="90839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b="1" dirty="0" err="1">
                <a:solidFill>
                  <a:srgbClr val="06706D"/>
                </a:solidFill>
              </a:rPr>
              <a:t>hasFullName</a:t>
            </a:r>
            <a:endParaRPr lang="en-GB" sz="800" b="1" dirty="0">
              <a:solidFill>
                <a:srgbClr val="06706D"/>
              </a:solidFill>
            </a:endParaRP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CA8B74E-9F8A-4EFD-96D1-436560CE5ABA}"/>
              </a:ext>
            </a:extLst>
          </p:cNvPr>
          <p:cNvCxnSpPr>
            <a:cxnSpLocks/>
            <a:stCxn id="99" idx="0"/>
            <a:endCxn id="30" idx="2"/>
          </p:cNvCxnSpPr>
          <p:nvPr/>
        </p:nvCxnSpPr>
        <p:spPr>
          <a:xfrm rot="16200000" flipV="1">
            <a:off x="4026129" y="3830686"/>
            <a:ext cx="519878" cy="314768"/>
          </a:xfrm>
          <a:prstGeom prst="bentConnector3">
            <a:avLst>
              <a:gd name="adj1" fmla="val 50000"/>
            </a:avLst>
          </a:prstGeom>
          <a:ln w="19050">
            <a:solidFill>
              <a:srgbClr val="06706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CCFF55B6-6E93-47E1-B3F9-AEC88A31FDAE}"/>
              </a:ext>
            </a:extLst>
          </p:cNvPr>
          <p:cNvSpPr txBox="1"/>
          <p:nvPr/>
        </p:nvSpPr>
        <p:spPr>
          <a:xfrm>
            <a:off x="6731358" y="4021964"/>
            <a:ext cx="90839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b="1" dirty="0" err="1">
                <a:solidFill>
                  <a:srgbClr val="06706D"/>
                </a:solidFill>
              </a:rPr>
              <a:t>hasFullName</a:t>
            </a:r>
            <a:endParaRPr lang="en-GB" sz="800" b="1" dirty="0">
              <a:solidFill>
                <a:srgbClr val="06706D"/>
              </a:solidFill>
            </a:endParaRP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9CDAEFD1-DCE6-4CF2-BCA0-FD20984C6C33}"/>
              </a:ext>
            </a:extLst>
          </p:cNvPr>
          <p:cNvCxnSpPr>
            <a:cxnSpLocks/>
            <a:stCxn id="100" idx="0"/>
            <a:endCxn id="17" idx="2"/>
          </p:cNvCxnSpPr>
          <p:nvPr/>
        </p:nvCxnSpPr>
        <p:spPr>
          <a:xfrm rot="5400000" flipH="1" flipV="1">
            <a:off x="6578394" y="3851159"/>
            <a:ext cx="519879" cy="273825"/>
          </a:xfrm>
          <a:prstGeom prst="bentConnector3">
            <a:avLst>
              <a:gd name="adj1" fmla="val 50000"/>
            </a:avLst>
          </a:prstGeom>
          <a:ln w="19050">
            <a:solidFill>
              <a:srgbClr val="06706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C7108EB6-78B8-4CB6-B608-EAFAB36D979B}"/>
              </a:ext>
            </a:extLst>
          </p:cNvPr>
          <p:cNvCxnSpPr/>
          <p:nvPr/>
        </p:nvCxnSpPr>
        <p:spPr>
          <a:xfrm>
            <a:off x="694594" y="3903779"/>
            <a:ext cx="8343900" cy="0"/>
          </a:xfrm>
          <a:prstGeom prst="line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6BABFD11-5133-48D3-A669-556AE10CE73E}"/>
              </a:ext>
            </a:extLst>
          </p:cNvPr>
          <p:cNvSpPr txBox="1"/>
          <p:nvPr/>
        </p:nvSpPr>
        <p:spPr>
          <a:xfrm>
            <a:off x="589084" y="2234770"/>
            <a:ext cx="83779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b="1" dirty="0"/>
              <a:t>“DATA”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399C547-B842-4D74-97CC-B4BFCC5BBC0F}"/>
              </a:ext>
            </a:extLst>
          </p:cNvPr>
          <p:cNvSpPr txBox="1"/>
          <p:nvPr/>
        </p:nvSpPr>
        <p:spPr>
          <a:xfrm>
            <a:off x="589084" y="5252574"/>
            <a:ext cx="155164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b="1" dirty="0"/>
              <a:t>“META-DATA”</a:t>
            </a:r>
          </a:p>
        </p:txBody>
      </p:sp>
    </p:spTree>
    <p:extLst>
      <p:ext uri="{BB962C8B-B14F-4D97-AF65-F5344CB8AC3E}">
        <p14:creationId xmlns:p14="http://schemas.microsoft.com/office/powerpoint/2010/main" val="1463770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A71D-B6B0-4570-B2C6-FE7FCC2F5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Example: record an event instance (e.g. a Comparison)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F5D3EB-DA7D-4442-8532-1B743C57D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766653"/>
              </p:ext>
            </p:extLst>
          </p:nvPr>
        </p:nvGraphicFramePr>
        <p:xfrm>
          <a:off x="457200" y="1344042"/>
          <a:ext cx="5565531" cy="5079795"/>
        </p:xfrm>
        <a:graphic>
          <a:graphicData uri="http://schemas.openxmlformats.org/drawingml/2006/table">
            <a:tbl>
              <a:tblPr firstRow="1" firstCol="1" bandRow="1">
                <a:tableStyleId>{839DD9DD-9E6C-4910-8AC0-68ADFF6A6AFC}</a:tableStyleId>
              </a:tblPr>
              <a:tblGrid>
                <a:gridCol w="1512277">
                  <a:extLst>
                    <a:ext uri="{9D8B030D-6E8A-4147-A177-3AD203B41FA5}">
                      <a16:colId xmlns:a16="http://schemas.microsoft.com/office/drawing/2014/main" val="3480753420"/>
                    </a:ext>
                  </a:extLst>
                </a:gridCol>
                <a:gridCol w="1767254">
                  <a:extLst>
                    <a:ext uri="{9D8B030D-6E8A-4147-A177-3AD203B41FA5}">
                      <a16:colId xmlns:a16="http://schemas.microsoft.com/office/drawing/2014/main" val="242681086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278014081"/>
                    </a:ext>
                  </a:extLst>
                </a:gridCol>
              </a:tblGrid>
              <a:tr h="22980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Subject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Predicate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>
                          <a:effectLst/>
                        </a:rPr>
                        <a:t>Object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1024447"/>
                  </a:ext>
                </a:extLst>
              </a:tr>
              <a:tr h="22980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 ABC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>
                          <a:effectLst/>
                        </a:rPr>
                        <a:t>rdf:type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4728344"/>
                  </a:ext>
                </a:extLst>
              </a:tr>
              <a:tr h="22571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 PQR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rdf:type</a:t>
                      </a:r>
                      <a:endParaRPr lang="en-GB" sz="1200" b="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Government Department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4396844"/>
                  </a:ext>
                </a:extLst>
              </a:tr>
              <a:tr h="22980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dirty="0">
                          <a:effectLst/>
                        </a:rPr>
                        <a:t>Resource XYZ</a:t>
                      </a:r>
                      <a:endParaRPr lang="en-GB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dirty="0" err="1">
                          <a:effectLst/>
                        </a:rPr>
                        <a:t>rdf:type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dirty="0">
                          <a:effectLst/>
                        </a:rPr>
                        <a:t>Document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686444"/>
                  </a:ext>
                </a:extLst>
              </a:tr>
              <a:tr h="22980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dirty="0">
                          <a:effectLst/>
                        </a:rPr>
                        <a:t>Resource XYZ</a:t>
                      </a:r>
                      <a:endParaRPr lang="en-GB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dirty="0" err="1">
                          <a:effectLst/>
                        </a:rPr>
                        <a:t>hasIssuer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 PQR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7211530"/>
                  </a:ext>
                </a:extLst>
              </a:tr>
              <a:tr h="22980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dirty="0">
                          <a:effectLst/>
                        </a:rPr>
                        <a:t>Resource XYZ</a:t>
                      </a:r>
                      <a:endParaRPr lang="en-GB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dirty="0" err="1">
                          <a:effectLst/>
                        </a:rPr>
                        <a:t>hasSubject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 ABC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802790"/>
                  </a:ext>
                </a:extLst>
              </a:tr>
              <a:tr h="22980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dirty="0">
                          <a:effectLst/>
                        </a:rPr>
                        <a:t>Resource XYZ</a:t>
                      </a:r>
                      <a:endParaRPr lang="en-GB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dirty="0" err="1">
                          <a:effectLst/>
                        </a:rPr>
                        <a:t>containsFullName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dirty="0">
                          <a:effectLst/>
                        </a:rPr>
                        <a:t>“Mr Robert James Smith”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785105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dirty="0">
                          <a:effectLst/>
                        </a:rPr>
                        <a:t>Resource ABC</a:t>
                      </a:r>
                      <a:endParaRPr lang="en-GB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dirty="0" err="1">
                          <a:effectLst/>
                        </a:rPr>
                        <a:t>hasFullName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dirty="0">
                          <a:effectLst/>
                        </a:rPr>
                        <a:t>“Mr Robert James Smith”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1955639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 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rdf:type</a:t>
                      </a:r>
                      <a:endParaRPr lang="en-GB" sz="1200" b="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 Value Instance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4475640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 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rdf:type</a:t>
                      </a:r>
                      <a:endParaRPr lang="en-GB" sz="1200" b="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Legal Name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2678460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 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rdf:type</a:t>
                      </a:r>
                      <a:endParaRPr lang="en-GB" sz="1200" b="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 Value Instance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9020979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 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rdf:type</a:t>
                      </a:r>
                      <a:endParaRPr lang="en-GB" sz="1200" b="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Legal Name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0744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 XYZ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dirty="0" err="1">
                          <a:effectLst/>
                        </a:rPr>
                        <a:t>containsFullName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 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0012164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effectLst/>
                        </a:rPr>
                        <a:t>Resource ABC</a:t>
                      </a:r>
                      <a:endParaRPr lang="en-GB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dirty="0" err="1">
                          <a:effectLst/>
                        </a:rPr>
                        <a:t>hasFullName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 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4443052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 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rdf:type</a:t>
                      </a:r>
                      <a:endParaRPr lang="en-GB" sz="1200" b="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Pair Comparison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9322391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 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hasValuePair</a:t>
                      </a:r>
                      <a:endParaRPr lang="en-GB" sz="1200" b="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 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9017757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 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hasValuePair</a:t>
                      </a:r>
                      <a:endParaRPr lang="en-GB" sz="1200" b="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 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1300425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 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hasActor</a:t>
                      </a:r>
                      <a:endParaRPr lang="en-GB" sz="1200" b="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[Entity]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8567317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 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hasTimeStamp</a:t>
                      </a:r>
                      <a:endParaRPr lang="en-GB" sz="1200" b="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1200" b="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time:date</a:t>
                      </a:r>
                      <a:r>
                        <a:rPr lang="en-GB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1989677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 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hasComparisonResult</a:t>
                      </a:r>
                      <a:endParaRPr lang="en-GB" sz="1200" b="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2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[0&lt;Float&lt;1]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2738442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4B8543-9EC0-4E31-8264-F221A85CACAA}"/>
              </a:ext>
            </a:extLst>
          </p:cNvPr>
          <p:cNvCxnSpPr/>
          <p:nvPr/>
        </p:nvCxnSpPr>
        <p:spPr>
          <a:xfrm>
            <a:off x="504093" y="3310508"/>
            <a:ext cx="8343900" cy="0"/>
          </a:xfrm>
          <a:prstGeom prst="line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D186A14-2228-491D-B524-E20E09EBBBA5}"/>
              </a:ext>
            </a:extLst>
          </p:cNvPr>
          <p:cNvSpPr txBox="1"/>
          <p:nvPr/>
        </p:nvSpPr>
        <p:spPr>
          <a:xfrm>
            <a:off x="7031168" y="2267431"/>
            <a:ext cx="83779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b="1" dirty="0"/>
              <a:t>“DATA”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38F031-C76E-4B2B-9D9A-4C562D95729A}"/>
              </a:ext>
            </a:extLst>
          </p:cNvPr>
          <p:cNvSpPr txBox="1"/>
          <p:nvPr/>
        </p:nvSpPr>
        <p:spPr>
          <a:xfrm>
            <a:off x="6674243" y="4822591"/>
            <a:ext cx="155164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b="1" dirty="0"/>
              <a:t>“META-DATA”</a:t>
            </a:r>
          </a:p>
        </p:txBody>
      </p:sp>
    </p:spTree>
    <p:extLst>
      <p:ext uri="{BB962C8B-B14F-4D97-AF65-F5344CB8AC3E}">
        <p14:creationId xmlns:p14="http://schemas.microsoft.com/office/powerpoint/2010/main" val="1263379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72A32-92DB-423F-83A0-4C67D4666E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34146" y="2934392"/>
            <a:ext cx="6106679" cy="576293"/>
          </a:xfrm>
        </p:spPr>
        <p:txBody>
          <a:bodyPr/>
          <a:lstStyle/>
          <a:p>
            <a:r>
              <a:rPr lang="en-GB" dirty="0"/>
              <a:t>Open knowledge base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54B6B-C02F-49CA-A0A6-CB3CA82CC1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Section 4</a:t>
            </a:r>
          </a:p>
        </p:txBody>
      </p:sp>
    </p:spTree>
    <p:extLst>
      <p:ext uri="{BB962C8B-B14F-4D97-AF65-F5344CB8AC3E}">
        <p14:creationId xmlns:p14="http://schemas.microsoft.com/office/powerpoint/2010/main" val="3802365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30E174-0E9F-4E4F-827F-3DA4351422B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sz="1800" dirty="0"/>
              <a:t>Open Ecosystem Federation (formerly Open Alliance)</a:t>
            </a:r>
          </a:p>
          <a:p>
            <a:endParaRPr lang="en-GB" sz="1800" dirty="0"/>
          </a:p>
          <a:p>
            <a:r>
              <a:rPr lang="en-GB" sz="1800" dirty="0"/>
              <a:t>Maintain a GitHub repository for:</a:t>
            </a:r>
          </a:p>
          <a:p>
            <a:pPr lvl="1"/>
            <a:r>
              <a:rPr lang="en-GB" sz="1800" dirty="0"/>
              <a:t>Project participants, with links</a:t>
            </a:r>
          </a:p>
          <a:p>
            <a:pPr lvl="1"/>
            <a:r>
              <a:rPr lang="en-GB" sz="1800" dirty="0"/>
              <a:t>Meeting notes / presentations</a:t>
            </a:r>
          </a:p>
          <a:p>
            <a:pPr lvl="1"/>
            <a:r>
              <a:rPr lang="en-GB" sz="1800" dirty="0"/>
              <a:t>Additional research</a:t>
            </a:r>
          </a:p>
          <a:p>
            <a:pPr lvl="1"/>
            <a:r>
              <a:rPr lang="en-GB" sz="1800" dirty="0"/>
              <a:t>Approach / models of thinking</a:t>
            </a:r>
          </a:p>
          <a:p>
            <a:pPr lvl="1"/>
            <a:r>
              <a:rPr lang="en-GB" sz="1800" dirty="0"/>
              <a:t>Thinking on governance structures</a:t>
            </a:r>
          </a:p>
          <a:p>
            <a:pPr lvl="1"/>
            <a:r>
              <a:rPr lang="en-GB" sz="1800" dirty="0"/>
              <a:t>Code base</a:t>
            </a:r>
          </a:p>
          <a:p>
            <a:endParaRPr lang="en-GB" sz="1800" dirty="0"/>
          </a:p>
          <a:p>
            <a:r>
              <a:rPr lang="en-GB" sz="1800" dirty="0">
                <a:hlinkClick r:id="rId2"/>
              </a:rPr>
              <a:t>https://github.com/open-ecosystem-federation</a:t>
            </a:r>
            <a:r>
              <a:rPr lang="en-GB" sz="1800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7C76B5-B9D1-4FA3-8ECE-C4A1FDDD0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Proposal: maintain an open knowledge base on GitHub</a:t>
            </a:r>
          </a:p>
        </p:txBody>
      </p:sp>
    </p:spTree>
    <p:extLst>
      <p:ext uri="{BB962C8B-B14F-4D97-AF65-F5344CB8AC3E}">
        <p14:creationId xmlns:p14="http://schemas.microsoft.com/office/powerpoint/2010/main" val="2345010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72A32-92DB-423F-83A0-4C67D4666E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34146" y="2934392"/>
            <a:ext cx="6106679" cy="576293"/>
          </a:xfrm>
        </p:spPr>
        <p:txBody>
          <a:bodyPr/>
          <a:lstStyle/>
          <a:p>
            <a:r>
              <a:rPr lang="en-GB" dirty="0"/>
              <a:t>Looking ahead to next week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54B6B-C02F-49CA-A0A6-CB3CA82CC1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Section 5</a:t>
            </a:r>
          </a:p>
        </p:txBody>
      </p:sp>
    </p:spTree>
    <p:extLst>
      <p:ext uri="{BB962C8B-B14F-4D97-AF65-F5344CB8AC3E}">
        <p14:creationId xmlns:p14="http://schemas.microsoft.com/office/powerpoint/2010/main" val="2577306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AF3985-F7F9-4029-B693-8DC5CCC685BF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4123759843"/>
              </p:ext>
            </p:extLst>
          </p:nvPr>
        </p:nvGraphicFramePr>
        <p:xfrm>
          <a:off x="457200" y="1234204"/>
          <a:ext cx="8686800" cy="5191760"/>
        </p:xfrm>
        <a:graphic>
          <a:graphicData uri="http://schemas.openxmlformats.org/drawingml/2006/table">
            <a:tbl>
              <a:tblPr firstRow="1" bandRow="1">
                <a:tableStyleId>{839DD9DD-9E6C-4910-8AC0-68ADFF6A6AFC}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3873904278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1556157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 attest that…: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 know this because…: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6486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The ship did / did not deviate from its planned route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Captain’s log tells me this is true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2023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</a:lnT>
                    <a:lnB w="9525" cap="flat" cmpd="sng" algn="ctr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logs of the Port Authorities visited tell me this is true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</a:lnT>
                    <a:lnB w="9525" cap="flat" cmpd="sng" algn="ctr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91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ship’s geolocation data tells me this is true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953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The V1 documentation has / has not been tampered with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It does / does not match the copy sent by country of export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1865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It has been signed cryptographically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0581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The container’s seal was / was not broken on arrival in UK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trusted agent physically checked it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766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senior employee physically checked it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4199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The configuration of goods does / does not match the V1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trusted agent physically counted the goods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9267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senior employee physically counted the goods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624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The goods arriving are / are not the same goods that left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An agent / employee has compared them to a description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37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</a:lnT>
                    <a:lnB w="9525" cap="flat" cmpd="sng" algn="ctr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An agent / employee has scanned the bar code / RF code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</a:lnT>
                    <a:lnB w="9525" cap="flat" cmpd="sng" algn="ctr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8065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3D scanning device has been used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0356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21573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F97F542-C2F5-4966-A553-341238D35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What kind of expertise might be available?</a:t>
            </a:r>
          </a:p>
        </p:txBody>
      </p:sp>
    </p:spTree>
    <p:extLst>
      <p:ext uri="{BB962C8B-B14F-4D97-AF65-F5344CB8AC3E}">
        <p14:creationId xmlns:p14="http://schemas.microsoft.com/office/powerpoint/2010/main" val="3837497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4C1285-7695-4213-978B-8F86B6102B76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39395625"/>
              </p:ext>
            </p:extLst>
          </p:nvPr>
        </p:nvGraphicFramePr>
        <p:xfrm>
          <a:off x="462337" y="1604068"/>
          <a:ext cx="8280000" cy="4485640"/>
        </p:xfrm>
        <a:graphic>
          <a:graphicData uri="http://schemas.openxmlformats.org/drawingml/2006/table">
            <a:tbl>
              <a:tblPr firstRow="1" bandRow="1">
                <a:tableStyleId>{839DD9DD-9E6C-4910-8AC0-68ADFF6A6AFC}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47220583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25395374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91957875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69764999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39894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Given these conditions...: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…I will assign a status of…: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…and then allocate resources: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91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Evidence of negative indicators: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dirty="0"/>
                        <a:t>Ship deviated from course OR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dirty="0"/>
                        <a:t>V1 has been tampered with OR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dirty="0"/>
                        <a:t>Seal was broken on arrival OR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dirty="0"/>
                        <a:t>Configuration did not match OR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dirty="0"/>
                        <a:t>Goods are not the same OR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dirty="0"/>
                        <a:t>…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High risk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100% inspection rate</a:t>
                      </a:r>
                    </a:p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dirty="0"/>
                        <a:t>(Tiny minority of volume)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77088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 evidence (positive or negative)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dirty="0"/>
                        <a:t>It is uncertain if ship deviated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dirty="0"/>
                        <a:t>It is uncertain if V1 tampered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dirty="0"/>
                        <a:t>It is uncertain if seal intact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dirty="0"/>
                        <a:t>It is uncertain if config matches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dirty="0"/>
                        <a:t>It is uncertain if goods are same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Medium risk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20% inspection rate</a:t>
                      </a:r>
                    </a:p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dirty="0"/>
                        <a:t>(Significant minority of volume)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110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Evidence of positive indicators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dirty="0"/>
                        <a:t>Ship did not deviate AND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dirty="0"/>
                        <a:t>V1 has not been tampered AND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dirty="0"/>
                        <a:t>Seal was intact on arrival AND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dirty="0"/>
                        <a:t>Configuration matches AND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dirty="0"/>
                        <a:t>Goods are the same AND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Low risk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1% inspection rate</a:t>
                      </a:r>
                    </a:p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dirty="0"/>
                        <a:t>(Majority of volume)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09902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48DF0EDA-7ED5-4890-95CE-BD19CA83C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What kind of decisions does this expertise affect?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CCE9A816-2416-4E06-9B68-65155B75E4BF}"/>
              </a:ext>
            </a:extLst>
          </p:cNvPr>
          <p:cNvSpPr/>
          <p:nvPr/>
        </p:nvSpPr>
        <p:spPr>
          <a:xfrm rot="5400000">
            <a:off x="3025739" y="2560833"/>
            <a:ext cx="693506" cy="213189"/>
          </a:xfrm>
          <a:prstGeom prst="triangl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36EBA328-6081-4891-87AB-B07BCE3BD4D2}"/>
              </a:ext>
            </a:extLst>
          </p:cNvPr>
          <p:cNvSpPr/>
          <p:nvPr/>
        </p:nvSpPr>
        <p:spPr>
          <a:xfrm rot="5400000">
            <a:off x="5785636" y="2560833"/>
            <a:ext cx="693506" cy="213189"/>
          </a:xfrm>
          <a:prstGeom prst="triangl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3ACB6AE-5B96-4EC6-89E6-F5191645ED9E}"/>
              </a:ext>
            </a:extLst>
          </p:cNvPr>
          <p:cNvSpPr/>
          <p:nvPr/>
        </p:nvSpPr>
        <p:spPr>
          <a:xfrm rot="5400000">
            <a:off x="3034303" y="3930714"/>
            <a:ext cx="693506" cy="213189"/>
          </a:xfrm>
          <a:prstGeom prst="triangle">
            <a:avLst/>
          </a:prstGeom>
          <a:solidFill>
            <a:srgbClr val="FFC000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B7C423-5FED-49BD-8D9D-8ADB2668FE00}"/>
              </a:ext>
            </a:extLst>
          </p:cNvPr>
          <p:cNvSpPr/>
          <p:nvPr/>
        </p:nvSpPr>
        <p:spPr>
          <a:xfrm rot="5400000">
            <a:off x="5794200" y="3930714"/>
            <a:ext cx="693506" cy="213189"/>
          </a:xfrm>
          <a:prstGeom prst="triangle">
            <a:avLst/>
          </a:prstGeom>
          <a:solidFill>
            <a:srgbClr val="FFC000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9C2B5D0-A4BE-4485-AD34-342B106F1880}"/>
              </a:ext>
            </a:extLst>
          </p:cNvPr>
          <p:cNvSpPr/>
          <p:nvPr/>
        </p:nvSpPr>
        <p:spPr>
          <a:xfrm rot="5400000">
            <a:off x="3037730" y="5300597"/>
            <a:ext cx="693506" cy="213189"/>
          </a:xfrm>
          <a:prstGeom prst="triangle">
            <a:avLst/>
          </a:prstGeom>
          <a:solidFill>
            <a:srgbClr val="41A441"/>
          </a:solidFill>
          <a:ln w="9525">
            <a:solidFill>
              <a:srgbClr val="41A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87370AB-B79D-4CA7-BDAB-3CCF6DCF5BF2}"/>
              </a:ext>
            </a:extLst>
          </p:cNvPr>
          <p:cNvSpPr/>
          <p:nvPr/>
        </p:nvSpPr>
        <p:spPr>
          <a:xfrm rot="5400000">
            <a:off x="5797627" y="5300597"/>
            <a:ext cx="693506" cy="213189"/>
          </a:xfrm>
          <a:prstGeom prst="triangle">
            <a:avLst/>
          </a:prstGeom>
          <a:solidFill>
            <a:srgbClr val="41A441"/>
          </a:solidFill>
          <a:ln w="9525">
            <a:solidFill>
              <a:srgbClr val="41A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632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17C838-7A59-444D-B754-DF6E1656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Which actors are producing / consuming the expertise?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EBE098-F0C4-4F3E-9939-92AAEA241DEA}"/>
              </a:ext>
            </a:extLst>
          </p:cNvPr>
          <p:cNvSpPr/>
          <p:nvPr/>
        </p:nvSpPr>
        <p:spPr>
          <a:xfrm>
            <a:off x="6909371" y="2121613"/>
            <a:ext cx="1710647" cy="1402423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6BF43-9E26-4473-8301-C1D522EE59C3}"/>
              </a:ext>
            </a:extLst>
          </p:cNvPr>
          <p:cNvSpPr txBox="1"/>
          <p:nvPr/>
        </p:nvSpPr>
        <p:spPr>
          <a:xfrm>
            <a:off x="7030091" y="2208944"/>
            <a:ext cx="146920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400" b="1" dirty="0"/>
              <a:t>FSA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27FEF1-7D40-4360-9962-75E54D9D0896}"/>
              </a:ext>
            </a:extLst>
          </p:cNvPr>
          <p:cNvSpPr txBox="1"/>
          <p:nvPr/>
        </p:nvSpPr>
        <p:spPr>
          <a:xfrm>
            <a:off x="7030090" y="2516856"/>
            <a:ext cx="1469205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400" dirty="0"/>
              <a:t>Should we send an FSA inspector to inspect </a:t>
            </a:r>
            <a:r>
              <a:rPr lang="en-GB" sz="1400" i="1" u="sng" dirty="0"/>
              <a:t>this </a:t>
            </a:r>
            <a:r>
              <a:rPr lang="en-GB" sz="1400" dirty="0"/>
              <a:t>consignment?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46214C-4FC7-4AB5-919E-4290C79EECE2}"/>
              </a:ext>
            </a:extLst>
          </p:cNvPr>
          <p:cNvSpPr txBox="1"/>
          <p:nvPr/>
        </p:nvSpPr>
        <p:spPr>
          <a:xfrm>
            <a:off x="508570" y="1773690"/>
            <a:ext cx="146920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400" b="1" dirty="0"/>
              <a:t>Shipping Co.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330E8C-385D-4473-9BD4-3F665B84008E}"/>
              </a:ext>
            </a:extLst>
          </p:cNvPr>
          <p:cNvSpPr txBox="1"/>
          <p:nvPr/>
        </p:nvSpPr>
        <p:spPr>
          <a:xfrm>
            <a:off x="4065703" y="1727932"/>
            <a:ext cx="146920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400" b="1" dirty="0"/>
              <a:t>HMRC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795B24-F585-4F3C-9164-520045A3A15E}"/>
              </a:ext>
            </a:extLst>
          </p:cNvPr>
          <p:cNvSpPr txBox="1"/>
          <p:nvPr/>
        </p:nvSpPr>
        <p:spPr>
          <a:xfrm>
            <a:off x="4100502" y="5346560"/>
            <a:ext cx="146920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400" b="1" dirty="0"/>
              <a:t>Port Health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788569-B762-4B60-BE21-93E4B8BF52AD}"/>
              </a:ext>
            </a:extLst>
          </p:cNvPr>
          <p:cNvSpPr txBox="1"/>
          <p:nvPr/>
        </p:nvSpPr>
        <p:spPr>
          <a:xfrm>
            <a:off x="339906" y="5346560"/>
            <a:ext cx="16378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400" b="1" dirty="0"/>
              <a:t>Country of Export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92BD2E-3E32-4449-8F0B-E31FCC0EFFFD}"/>
              </a:ext>
            </a:extLst>
          </p:cNvPr>
          <p:cNvGrpSpPr/>
          <p:nvPr/>
        </p:nvGrpSpPr>
        <p:grpSpPr>
          <a:xfrm>
            <a:off x="1243173" y="1828800"/>
            <a:ext cx="3591932" cy="3600501"/>
            <a:chOff x="1243173" y="1828800"/>
            <a:chExt cx="3591932" cy="360050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7286100-226D-4AC5-94E0-C629BEE153E8}"/>
                </a:ext>
              </a:extLst>
            </p:cNvPr>
            <p:cNvSpPr/>
            <p:nvPr/>
          </p:nvSpPr>
          <p:spPr>
            <a:xfrm>
              <a:off x="1243173" y="1828800"/>
              <a:ext cx="2520000" cy="2520000"/>
            </a:xfrm>
            <a:prstGeom prst="ellipse">
              <a:avLst/>
            </a:prstGeom>
            <a:noFill/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" tIns="73152" rIns="73152" bIns="73152" rtlCol="0" anchor="ctr"/>
            <a:lstStyle/>
            <a:p>
              <a:pPr algn="ctr"/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579C66D-14A9-47CE-92DF-703644CB9DB5}"/>
                </a:ext>
              </a:extLst>
            </p:cNvPr>
            <p:cNvSpPr/>
            <p:nvPr/>
          </p:nvSpPr>
          <p:spPr>
            <a:xfrm>
              <a:off x="1243173" y="2905874"/>
              <a:ext cx="2520000" cy="2520000"/>
            </a:xfrm>
            <a:prstGeom prst="ellipse">
              <a:avLst/>
            </a:prstGeom>
            <a:noFill/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" tIns="73152" rIns="73152" bIns="73152" rtlCol="0" anchor="ctr"/>
            <a:lstStyle/>
            <a:p>
              <a:pPr algn="ctr"/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64E10B2-C6ED-4924-A3B3-CB6F353B4AC9}"/>
                </a:ext>
              </a:extLst>
            </p:cNvPr>
            <p:cNvSpPr/>
            <p:nvPr/>
          </p:nvSpPr>
          <p:spPr>
            <a:xfrm>
              <a:off x="2315105" y="1832227"/>
              <a:ext cx="2520000" cy="2520000"/>
            </a:xfrm>
            <a:prstGeom prst="ellipse">
              <a:avLst/>
            </a:prstGeom>
            <a:noFill/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" tIns="73152" rIns="73152" bIns="73152" rtlCol="0" anchor="ctr"/>
            <a:lstStyle/>
            <a:p>
              <a:pPr algn="ctr"/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1EF8E60-7A69-4A3E-8E93-AE7BA13C9ECC}"/>
                </a:ext>
              </a:extLst>
            </p:cNvPr>
            <p:cNvSpPr/>
            <p:nvPr/>
          </p:nvSpPr>
          <p:spPr>
            <a:xfrm>
              <a:off x="2315105" y="2909301"/>
              <a:ext cx="2520000" cy="2520000"/>
            </a:xfrm>
            <a:prstGeom prst="ellipse">
              <a:avLst/>
            </a:prstGeom>
            <a:noFill/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" tIns="73152" rIns="73152" bIns="73152" rtlCol="0" anchor="ctr"/>
            <a:lstStyle/>
            <a:p>
              <a:pPr algn="ctr"/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4398796-B5FA-440D-AE90-BE360A2A4A00}"/>
                </a:ext>
              </a:extLst>
            </p:cNvPr>
            <p:cNvSpPr txBox="1"/>
            <p:nvPr/>
          </p:nvSpPr>
          <p:spPr>
            <a:xfrm>
              <a:off x="2557412" y="3429000"/>
              <a:ext cx="97176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000" dirty="0"/>
                <a:t>V1 documentation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95F0353-89C6-4169-8D4E-38D4557A95AB}"/>
                </a:ext>
              </a:extLst>
            </p:cNvPr>
            <p:cNvSpPr txBox="1"/>
            <p:nvPr/>
          </p:nvSpPr>
          <p:spPr>
            <a:xfrm>
              <a:off x="3644593" y="3491079"/>
              <a:ext cx="97176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000" dirty="0"/>
                <a:t>Configuration check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5085CDE-E17B-45B2-9754-257676BDAB37}"/>
                </a:ext>
              </a:extLst>
            </p:cNvPr>
            <p:cNvSpPr txBox="1"/>
            <p:nvPr/>
          </p:nvSpPr>
          <p:spPr>
            <a:xfrm>
              <a:off x="2517143" y="4615134"/>
              <a:ext cx="97176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000" dirty="0"/>
                <a:t>Seal check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CB72C1-512A-4CF3-A466-BAA250F93672}"/>
                </a:ext>
              </a:extLst>
            </p:cNvPr>
            <p:cNvSpPr txBox="1"/>
            <p:nvPr/>
          </p:nvSpPr>
          <p:spPr>
            <a:xfrm>
              <a:off x="1325931" y="2586640"/>
              <a:ext cx="97176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000" dirty="0"/>
                <a:t>Routing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EBE6442-ACA4-41F8-9522-EBA330E13EAC}"/>
                </a:ext>
              </a:extLst>
            </p:cNvPr>
            <p:cNvSpPr txBox="1"/>
            <p:nvPr/>
          </p:nvSpPr>
          <p:spPr>
            <a:xfrm>
              <a:off x="3703883" y="2519002"/>
              <a:ext cx="97176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000" dirty="0"/>
                <a:t>Goods match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1B3408-1ACF-4131-925A-A09DED989AA3}"/>
                </a:ext>
              </a:extLst>
            </p:cNvPr>
            <p:cNvSpPr txBox="1"/>
            <p:nvPr/>
          </p:nvSpPr>
          <p:spPr>
            <a:xfrm>
              <a:off x="3703883" y="4548752"/>
              <a:ext cx="97176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000" dirty="0"/>
                <a:t>Container inspection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644D313-2C30-4399-8B08-48A82A67E827}"/>
                </a:ext>
              </a:extLst>
            </p:cNvPr>
            <p:cNvSpPr txBox="1"/>
            <p:nvPr/>
          </p:nvSpPr>
          <p:spPr>
            <a:xfrm>
              <a:off x="1437892" y="4609924"/>
              <a:ext cx="97176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000" dirty="0"/>
                <a:t>Provenance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68475F-67A8-4319-9A09-508999A033A7}"/>
                </a:ext>
              </a:extLst>
            </p:cNvPr>
            <p:cNvSpPr txBox="1"/>
            <p:nvPr/>
          </p:nvSpPr>
          <p:spPr>
            <a:xfrm>
              <a:off x="2557412" y="2526707"/>
              <a:ext cx="97176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000" dirty="0"/>
                <a:t>Sample test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E251010-F02B-47EF-9FAF-6C2C0F0419BD}"/>
                </a:ext>
              </a:extLst>
            </p:cNvPr>
            <p:cNvSpPr txBox="1"/>
            <p:nvPr/>
          </p:nvSpPr>
          <p:spPr>
            <a:xfrm>
              <a:off x="1485480" y="3580324"/>
              <a:ext cx="97176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000" dirty="0"/>
                <a:t>…</a:t>
              </a:r>
            </a:p>
          </p:txBody>
        </p:sp>
      </p:grp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3D7E58B2-78F2-4ACC-BDF3-BCDCCE6E1298}"/>
              </a:ext>
            </a:extLst>
          </p:cNvPr>
          <p:cNvCxnSpPr>
            <a:endCxn id="8" idx="1"/>
          </p:cNvCxnSpPr>
          <p:nvPr/>
        </p:nvCxnSpPr>
        <p:spPr>
          <a:xfrm flipV="1">
            <a:off x="4854539" y="2822825"/>
            <a:ext cx="2054832" cy="798815"/>
          </a:xfrm>
          <a:prstGeom prst="curvedConnector3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786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09528-6091-42B8-9397-185D088C8BB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sz="1800" dirty="0"/>
              <a:t>(Re)introductions			13.00 – 13.05</a:t>
            </a:r>
          </a:p>
          <a:p>
            <a:endParaRPr lang="en-GB" sz="1800" dirty="0"/>
          </a:p>
          <a:p>
            <a:r>
              <a:rPr lang="en-GB" sz="1800" dirty="0"/>
              <a:t>Recap actions and notes from Kick Off	13.05 – 13.30</a:t>
            </a:r>
          </a:p>
          <a:p>
            <a:endParaRPr lang="en-GB" sz="1800" dirty="0"/>
          </a:p>
          <a:p>
            <a:r>
              <a:rPr lang="en-GB" sz="1800" dirty="0"/>
              <a:t>Semantic Web standards and tools	13.30 – 14.30</a:t>
            </a:r>
          </a:p>
          <a:p>
            <a:endParaRPr lang="en-GB" sz="1800" dirty="0"/>
          </a:p>
          <a:p>
            <a:r>
              <a:rPr lang="en-GB" sz="1800" dirty="0"/>
              <a:t>A worked example			14.30 – 15.30</a:t>
            </a:r>
          </a:p>
          <a:p>
            <a:endParaRPr lang="en-GB" sz="1800" dirty="0"/>
          </a:p>
          <a:p>
            <a:r>
              <a:rPr lang="en-GB" sz="1800" dirty="0"/>
              <a:t>Open knowledge base (GitHub)		15.30 – 15.45</a:t>
            </a:r>
          </a:p>
          <a:p>
            <a:endParaRPr lang="en-GB" sz="1800" dirty="0"/>
          </a:p>
          <a:p>
            <a:r>
              <a:rPr lang="en-GB" sz="1800" dirty="0"/>
              <a:t>Look forward to Workshop #2		15.45 – 16.00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B2B846-8BEE-49FE-9848-2D945D5BD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61475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72A32-92DB-423F-83A0-4C67D4666E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34146" y="2934392"/>
            <a:ext cx="6106679" cy="576293"/>
          </a:xfrm>
        </p:spPr>
        <p:txBody>
          <a:bodyPr/>
          <a:lstStyle/>
          <a:p>
            <a:r>
              <a:rPr lang="en-GB" dirty="0"/>
              <a:t>Recap actions &amp; notes from Kick Off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54B6B-C02F-49CA-A0A6-CB3CA82CC1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Section 1</a:t>
            </a:r>
          </a:p>
        </p:txBody>
      </p:sp>
    </p:spTree>
    <p:extLst>
      <p:ext uri="{BB962C8B-B14F-4D97-AF65-F5344CB8AC3E}">
        <p14:creationId xmlns:p14="http://schemas.microsoft.com/office/powerpoint/2010/main" val="3664543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2EFD3F-AE87-407B-9E3C-7D000BB070E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sz="1600" dirty="0"/>
              <a:t>Publishing and consuming events to support assurance reasoning for participating entities</a:t>
            </a:r>
          </a:p>
          <a:p>
            <a:pPr lvl="1"/>
            <a:r>
              <a:rPr lang="en-GB" sz="1600" dirty="0"/>
              <a:t>Mapping: common standards and a shared/shareable metadata model</a:t>
            </a:r>
          </a:p>
          <a:p>
            <a:pPr lvl="1"/>
            <a:r>
              <a:rPr lang="en-GB" sz="1600" dirty="0"/>
              <a:t>Outward look: component support entities outside the project</a:t>
            </a:r>
          </a:p>
          <a:p>
            <a:pPr lvl="1"/>
            <a:r>
              <a:rPr lang="en-GB" sz="1600" dirty="0"/>
              <a:t>Journey: chain/process which binds attributes and events together to share expertise</a:t>
            </a:r>
          </a:p>
          <a:p>
            <a:pPr lvl="1"/>
            <a:endParaRPr lang="en-GB" sz="1600" dirty="0"/>
          </a:p>
          <a:p>
            <a:r>
              <a:rPr lang="en-GB" sz="1600" dirty="0"/>
              <a:t>Economy comprises of things, information and people</a:t>
            </a:r>
          </a:p>
          <a:p>
            <a:pPr lvl="1"/>
            <a:r>
              <a:rPr lang="en-GB" sz="1600" dirty="0"/>
              <a:t>We are interested in events that bind information about things/people to those things/people</a:t>
            </a:r>
          </a:p>
          <a:p>
            <a:pPr lvl="1"/>
            <a:r>
              <a:rPr lang="en-GB" sz="1600" dirty="0"/>
              <a:t>Different levels of assurance / trust frameworks can be fed by same events</a:t>
            </a:r>
          </a:p>
          <a:p>
            <a:pPr lvl="1"/>
            <a:r>
              <a:rPr lang="en-GB" sz="1600" dirty="0"/>
              <a:t>Federated reasoning: bring distributed expertise to bear without centralise it or the data</a:t>
            </a:r>
          </a:p>
          <a:p>
            <a:pPr lvl="1"/>
            <a:endParaRPr lang="en-GB" sz="1600" dirty="0"/>
          </a:p>
          <a:p>
            <a:r>
              <a:rPr lang="en-GB" sz="1600" dirty="0"/>
              <a:t>We are looking to develop a common language to distinguish between features, e.g.:</a:t>
            </a:r>
          </a:p>
          <a:p>
            <a:pPr lvl="1"/>
            <a:r>
              <a:rPr lang="en-GB" sz="1600" dirty="0"/>
              <a:t>Event Producer (e.g. HMPO) and Event Provider (e.g. claimant as the bearer of passport) </a:t>
            </a:r>
          </a:p>
          <a:p>
            <a:pPr lvl="1"/>
            <a:r>
              <a:rPr lang="en-GB" sz="1600" dirty="0"/>
              <a:t>Sequences of events that form part (but not whole) of the journey</a:t>
            </a:r>
          </a:p>
          <a:p>
            <a:pPr lvl="1"/>
            <a:r>
              <a:rPr lang="en-GB" sz="1600" dirty="0"/>
              <a:t>Events that entities need to access vs. recourse to underlying events when trust is broken</a:t>
            </a:r>
            <a:br>
              <a:rPr lang="en-GB" sz="1600" dirty="0"/>
            </a:br>
            <a:endParaRPr lang="en-GB" sz="1600" dirty="0"/>
          </a:p>
          <a:p>
            <a:r>
              <a:rPr lang="en-GB" sz="1600" dirty="0"/>
              <a:t>We are talking about an “open alliance” whose rules of engagement support many different use cases, and which extracts enough data to read trust across multiple “event pipelines”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922B3F-B374-4766-AE83-8CFDAC12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Recap (selected notes)</a:t>
            </a:r>
          </a:p>
        </p:txBody>
      </p:sp>
    </p:spTree>
    <p:extLst>
      <p:ext uri="{BB962C8B-B14F-4D97-AF65-F5344CB8AC3E}">
        <p14:creationId xmlns:p14="http://schemas.microsoft.com/office/powerpoint/2010/main" val="325617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DF9376-900D-46C9-8A31-9916E500183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sz="1600" dirty="0"/>
              <a:t>Role-based access management?</a:t>
            </a:r>
          </a:p>
          <a:p>
            <a:pPr lvl="1"/>
            <a:endParaRPr lang="en-GB" sz="1600" dirty="0"/>
          </a:p>
          <a:p>
            <a:r>
              <a:rPr lang="en-GB" sz="1600" dirty="0"/>
              <a:t>Audit log of access?</a:t>
            </a:r>
          </a:p>
          <a:p>
            <a:pPr lvl="1"/>
            <a:endParaRPr lang="en-GB" sz="1600" dirty="0"/>
          </a:p>
          <a:p>
            <a:r>
              <a:rPr lang="en-GB" sz="1600" dirty="0"/>
              <a:t>Managing authentication and authorised access?</a:t>
            </a:r>
          </a:p>
          <a:p>
            <a:pPr lvl="1"/>
            <a:endParaRPr lang="en-GB" sz="1600" dirty="0"/>
          </a:p>
          <a:p>
            <a:r>
              <a:rPr lang="en-GB" sz="1600" dirty="0"/>
              <a:t>Revocation of access rights?</a:t>
            </a:r>
          </a:p>
          <a:p>
            <a:pPr lvl="1"/>
            <a:endParaRPr lang="en-GB" sz="1600" dirty="0"/>
          </a:p>
          <a:p>
            <a:r>
              <a:rPr lang="en-GB" sz="1600" dirty="0"/>
              <a:t>At what point do you need an orchestration layer? </a:t>
            </a:r>
          </a:p>
          <a:p>
            <a:pPr lvl="1"/>
            <a:endParaRPr lang="en-GB" sz="1600" dirty="0"/>
          </a:p>
          <a:p>
            <a:r>
              <a:rPr lang="en-GB" sz="1600" dirty="0"/>
              <a:t>Business case for the end game may be clear but how to justify next 6 months of work?</a:t>
            </a:r>
          </a:p>
          <a:p>
            <a:pPr lvl="1"/>
            <a:endParaRPr lang="en-GB" sz="1600" dirty="0"/>
          </a:p>
          <a:p>
            <a:r>
              <a:rPr lang="en-GB" sz="1600" dirty="0"/>
              <a:t>If an event is consumed many times will trust in it increase? Or will its value increase? </a:t>
            </a:r>
          </a:p>
          <a:p>
            <a:pPr lvl="1"/>
            <a:endParaRPr lang="en-GB" sz="1600" dirty="0"/>
          </a:p>
          <a:p>
            <a:r>
              <a:rPr lang="en-GB" sz="1600" dirty="0"/>
              <a:t>How best to leverage this work as part of Trust Framework for GPG 44/45?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13EDBC-073C-45BD-A3E2-E86CAAB42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Open questions / perspectives</a:t>
            </a:r>
          </a:p>
        </p:txBody>
      </p:sp>
    </p:spTree>
    <p:extLst>
      <p:ext uri="{BB962C8B-B14F-4D97-AF65-F5344CB8AC3E}">
        <p14:creationId xmlns:p14="http://schemas.microsoft.com/office/powerpoint/2010/main" val="1545575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7A402A-336D-452E-829C-F2F65ED1734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sz="1600" dirty="0"/>
              <a:t>Workshop #1: </a:t>
            </a:r>
          </a:p>
          <a:p>
            <a:pPr lvl="1"/>
            <a:r>
              <a:rPr lang="en-GB" sz="1600" dirty="0"/>
              <a:t>Testing the hypothesis that the Semantic Web standards and tools will support our need</a:t>
            </a:r>
          </a:p>
          <a:p>
            <a:pPr lvl="1"/>
            <a:r>
              <a:rPr lang="en-GB" sz="1600" dirty="0"/>
              <a:t>Potentially disprove its utility (as opposed to evaluating alternatives), e.g. </a:t>
            </a:r>
          </a:p>
          <a:p>
            <a:pPr lvl="2"/>
            <a:r>
              <a:rPr lang="en-GB" sz="1600" dirty="0"/>
              <a:t>Security (hence involvement of NCSC)</a:t>
            </a:r>
          </a:p>
          <a:p>
            <a:pPr lvl="2"/>
            <a:r>
              <a:rPr lang="en-GB" sz="1600" dirty="0"/>
              <a:t>Throughput (can it cope with the kind of volume we may be talking about)</a:t>
            </a:r>
          </a:p>
          <a:p>
            <a:endParaRPr lang="en-GB" sz="1600" dirty="0"/>
          </a:p>
          <a:p>
            <a:r>
              <a:rPr lang="en-GB" sz="1600" dirty="0"/>
              <a:t>Workshops #2 to 4</a:t>
            </a:r>
          </a:p>
          <a:p>
            <a:pPr lvl="1"/>
            <a:r>
              <a:rPr lang="en-GB" sz="1600" dirty="0"/>
              <a:t>Looking to discover the decisions/expertise/processing available in the different agencies</a:t>
            </a:r>
          </a:p>
          <a:p>
            <a:pPr lvl="1"/>
            <a:r>
              <a:rPr lang="en-GB" sz="1600" dirty="0"/>
              <a:t>Draw out business expertise from FSA / Port Health / HMRC</a:t>
            </a:r>
          </a:p>
          <a:p>
            <a:pPr lvl="1"/>
            <a:r>
              <a:rPr lang="en-GB" sz="1600" dirty="0"/>
              <a:t>Potential to use the events that are already mapped within the </a:t>
            </a:r>
            <a:r>
              <a:rPr lang="en-GB" sz="1600" dirty="0" err="1"/>
              <a:t>ChainVine</a:t>
            </a:r>
            <a:r>
              <a:rPr lang="en-GB" sz="1600" dirty="0"/>
              <a:t> </a:t>
            </a:r>
            <a:r>
              <a:rPr lang="en-GB" sz="1600" dirty="0" err="1"/>
              <a:t>PoV</a:t>
            </a:r>
            <a:endParaRPr lang="en-GB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6966A2-7120-423D-8CD5-8CFEF49E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Planning</a:t>
            </a:r>
          </a:p>
        </p:txBody>
      </p:sp>
    </p:spTree>
    <p:extLst>
      <p:ext uri="{BB962C8B-B14F-4D97-AF65-F5344CB8AC3E}">
        <p14:creationId xmlns:p14="http://schemas.microsoft.com/office/powerpoint/2010/main" val="2368319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72A32-92DB-423F-83A0-4C67D4666E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34146" y="2934392"/>
            <a:ext cx="6106679" cy="576293"/>
          </a:xfrm>
        </p:spPr>
        <p:txBody>
          <a:bodyPr/>
          <a:lstStyle/>
          <a:p>
            <a:r>
              <a:rPr lang="en-GB" dirty="0"/>
              <a:t>Semantic Web Standards and Tools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54B6B-C02F-49CA-A0A6-CB3CA82CC1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Section 2</a:t>
            </a:r>
          </a:p>
        </p:txBody>
      </p:sp>
    </p:spTree>
    <p:extLst>
      <p:ext uri="{BB962C8B-B14F-4D97-AF65-F5344CB8AC3E}">
        <p14:creationId xmlns:p14="http://schemas.microsoft.com/office/powerpoint/2010/main" val="349641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512FE17-3CE1-4647-B385-137176672AA2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pPr indent="0">
              <a:buNone/>
            </a:pPr>
            <a:r>
              <a:rPr lang="en-GB" sz="1200" dirty="0"/>
              <a:t>W3C already working with institutions in e.g. Health Care &amp; Life Sciences, eGovernment, and Energy.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262DE9-185B-4C24-94DE-5576F5A9BA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sz="1200" dirty="0"/>
              <a:t>Vertical Applications / Use Cases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EEC139E-9EBF-423E-B17C-55AC87A6BEBD}"/>
              </a:ext>
            </a:extLst>
          </p:cNvPr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pPr indent="0">
              <a:buNone/>
            </a:pPr>
            <a:r>
              <a:rPr lang="en-GB" sz="1200" dirty="0"/>
              <a:t>Inference = reasoning over data through rules. </a:t>
            </a:r>
          </a:p>
          <a:p>
            <a:pPr indent="0">
              <a:buNone/>
            </a:pPr>
            <a:r>
              <a:rPr lang="en-GB" sz="1200" dirty="0"/>
              <a:t>Rules can be exchanged among different systems using </a:t>
            </a:r>
            <a:r>
              <a:rPr lang="en-GB" sz="1200" b="1" dirty="0"/>
              <a:t>RIF </a:t>
            </a:r>
            <a:r>
              <a:rPr lang="en-GB" sz="1200" dirty="0"/>
              <a:t>and OWL to translate between rule languages.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97C4315-35BA-46C0-A0B2-0DCA1FA91C7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sz="1200" dirty="0"/>
              <a:t>Inference / Federated Reasoning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B63E39B-B468-4580-AAFE-1A9D7CCBFA63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pPr indent="0">
              <a:buNone/>
            </a:pPr>
            <a:r>
              <a:rPr lang="en-GB" sz="1200" dirty="0"/>
              <a:t>Query languages go hand-in-hand with databases. </a:t>
            </a:r>
          </a:p>
          <a:p>
            <a:pPr indent="0">
              <a:buNone/>
            </a:pPr>
            <a:r>
              <a:rPr lang="en-GB" sz="1200" dirty="0"/>
              <a:t>If the Semantic Web is viewed as a global database, then it needs a query language for that data. </a:t>
            </a:r>
          </a:p>
          <a:p>
            <a:pPr indent="0">
              <a:buNone/>
            </a:pPr>
            <a:r>
              <a:rPr lang="en-GB" sz="1200" b="1" dirty="0"/>
              <a:t>SPARQL</a:t>
            </a:r>
            <a:r>
              <a:rPr lang="en-GB" sz="1200" dirty="0"/>
              <a:t> is the query language for the Semantic Web.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5D490FE-BB15-4ED8-8988-26A4EB85E0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sz="1200" dirty="0"/>
              <a:t>Query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7792B60-2E9C-4EEE-90FD-FDECCD758CD8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pPr indent="0">
              <a:buNone/>
            </a:pPr>
            <a:r>
              <a:rPr lang="en-GB" sz="1200" dirty="0"/>
              <a:t>At times it may be important or valuable to organize data. </a:t>
            </a:r>
          </a:p>
          <a:p>
            <a:pPr indent="0">
              <a:buNone/>
            </a:pPr>
            <a:r>
              <a:rPr lang="en-GB" sz="1200" dirty="0"/>
              <a:t>Enrich data with additional meaning: </a:t>
            </a:r>
          </a:p>
          <a:p>
            <a:pPr marL="171450" indent="-171450"/>
            <a:r>
              <a:rPr lang="en-GB" sz="1200" b="1" dirty="0"/>
              <a:t>OWL</a:t>
            </a:r>
            <a:r>
              <a:rPr lang="en-GB" sz="1200" dirty="0"/>
              <a:t>: build vocabularies/ontologies </a:t>
            </a:r>
          </a:p>
          <a:p>
            <a:pPr marL="171450" indent="-171450"/>
            <a:r>
              <a:rPr lang="en-GB" sz="1200" b="1" dirty="0"/>
              <a:t>SKOS</a:t>
            </a:r>
            <a:r>
              <a:rPr lang="en-GB" sz="1200" dirty="0"/>
              <a:t>: design knowledge organisational systems </a:t>
            </a:r>
          </a:p>
          <a:p>
            <a:pPr indent="0">
              <a:buNone/>
            </a:pPr>
            <a:r>
              <a:rPr lang="en-GB" sz="1200" dirty="0"/>
              <a:t>Allows more people (and more machines) to do more with the data.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1C9F88-DE62-4133-8631-C1215F6B6D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1200" dirty="0"/>
              <a:t>Vocabularies / (Meta)data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350231-A04E-4331-982C-559DD22E2E6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indent="0">
              <a:buNone/>
            </a:pPr>
            <a:r>
              <a:rPr lang="en-GB" sz="1200" dirty="0"/>
              <a:t>The Semantic Web is a Web of data. </a:t>
            </a:r>
          </a:p>
          <a:p>
            <a:pPr indent="0">
              <a:buNone/>
            </a:pPr>
            <a:r>
              <a:rPr lang="en-GB" sz="1200" b="1" dirty="0"/>
              <a:t>RDF</a:t>
            </a:r>
            <a:r>
              <a:rPr lang="en-GB" sz="1200" dirty="0"/>
              <a:t> provides the foundation for publishing and linking your data. </a:t>
            </a:r>
          </a:p>
          <a:p>
            <a:pPr indent="0">
              <a:buNone/>
            </a:pPr>
            <a:r>
              <a:rPr lang="en-GB" sz="1200" dirty="0"/>
              <a:t>Various technologies allow you to embed data in documents or expose what you have in SQL databases, or make it available as RDF files.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442660-6855-4446-B3D8-A638D00A90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200" dirty="0"/>
              <a:t>Linked Data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240D98-65F7-4C66-8992-E3D4F11E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“Semantic Web” refers to W3C’s vision of a Web of linked </a:t>
            </a:r>
            <a:r>
              <a:rPr lang="en-GB" sz="2400" u="sng" dirty="0"/>
              <a:t>data</a:t>
            </a:r>
            <a:r>
              <a:rPr lang="en-GB" sz="2400" dirty="0"/>
              <a:t> </a:t>
            </a:r>
            <a:r>
              <a:rPr lang="en-GB" sz="1800" dirty="0"/>
              <a:t>(as opposed to a Web of linked documents)</a:t>
            </a:r>
            <a:endParaRPr lang="en-GB" sz="2400" u="sng" dirty="0"/>
          </a:p>
        </p:txBody>
      </p: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6EA9EB32-6146-427B-B123-E08D02CEE730}"/>
              </a:ext>
            </a:extLst>
          </p:cNvPr>
          <p:cNvSpPr txBox="1">
            <a:spLocks/>
          </p:cNvSpPr>
          <p:nvPr/>
        </p:nvSpPr>
        <p:spPr>
          <a:xfrm>
            <a:off x="457200" y="6444340"/>
            <a:ext cx="8686800" cy="1500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880" indent="-182880" algn="l" defTabSz="914400" rtl="0" eaLnBrk="1" latinLnBrk="0" hangingPunct="1">
              <a:spcBef>
                <a:spcPts val="700"/>
              </a:spcBef>
              <a:buFont typeface="Arial" panose="020B0604020202020204" pitchFamily="34" charset="0"/>
              <a:buChar char="•"/>
              <a:defRPr lang="en-US" sz="14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–"/>
              <a:defRPr lang="en-US" sz="14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49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237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11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899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187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475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8488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lang="en-US" sz="14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000" dirty="0"/>
              <a:t>Source: </a:t>
            </a:r>
            <a:r>
              <a:rPr lang="en-GB" sz="1000" dirty="0">
                <a:hlinkClick r:id="rId2"/>
              </a:rPr>
              <a:t>www.w3.org/standards/semanticweb/#recent</a:t>
            </a:r>
            <a:r>
              <a:rPr lang="en-GB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79003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63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d/%m/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/&gt;&lt;m_precDefaultWeek&gt;&lt;m_bNumberIsYear val=&quot;0&quot;/&gt;&lt;m_strFormatTime&gt;%4&lt;/m_strFormatTime&gt;&lt;/m_precDefaultWeek&gt;&lt;m_precDefaultDay&gt;&lt;m_bNumberIsYear val=&quot;0&quot;/&gt;&lt;m_strFormatTime&gt;%#d&lt;/m_strFormatTime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PLIEDSTYLE" val="Page Numb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actern">
  <a:themeElements>
    <a:clrScheme name="Oliver Wyman">
      <a:dk1>
        <a:srgbClr val="000000"/>
      </a:dk1>
      <a:lt1>
        <a:srgbClr val="FFFFFF"/>
      </a:lt1>
      <a:dk2>
        <a:srgbClr val="002C77"/>
      </a:dk2>
      <a:lt2>
        <a:srgbClr val="FFFFFF"/>
      </a:lt2>
      <a:accent1>
        <a:srgbClr val="008AB3"/>
      </a:accent1>
      <a:accent2>
        <a:srgbClr val="9DE0ED"/>
      </a:accent2>
      <a:accent3>
        <a:srgbClr val="606060"/>
      </a:accent3>
      <a:accent4>
        <a:srgbClr val="BFBFBF"/>
      </a:accent4>
      <a:accent5>
        <a:srgbClr val="E29815"/>
      </a:accent5>
      <a:accent6>
        <a:srgbClr val="FFCF89"/>
      </a:accent6>
      <a:hlink>
        <a:srgbClr val="5B5B5B"/>
      </a:hlink>
      <a:folHlink>
        <a:srgbClr val="BFBFBF"/>
      </a:folHlink>
    </a:clrScheme>
    <a:fontScheme name="Oliver Wyman">
      <a:majorFont>
        <a:latin typeface="Arial"/>
        <a:ea typeface=""/>
        <a:cs typeface=""/>
        <a:font script="Jpan" typeface="Meiryo"/>
        <a:font script="Hang" typeface="맑은 고딕"/>
        <a:font script="Hans" typeface="STKaiti"/>
        <a:font script="Hant" typeface="STKait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eiryo"/>
        <a:font script="Hang" typeface="맑은 고딕"/>
        <a:font script="Hans" typeface="STKaiti"/>
        <a:font script="Hant" typeface="STKaiti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liver Wyman">
      <a:fillStyleLst>
        <a:solidFill>
          <a:schemeClr val="phClr"/>
        </a:solidFill>
        <a:solidFill>
          <a:schemeClr val="phClr">
            <a:tint val="0"/>
          </a:schemeClr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atMod val="105000"/>
            </a:schemeClr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3"/>
          </a:solidFill>
        </a:ln>
      </a:spPr>
      <a:bodyPr lIns="73152" tIns="73152" rIns="73152" bIns="73152" rtlCol="0" anchor="ctr"/>
      <a:lstStyle>
        <a:defPPr algn="ctr">
          <a:defRPr sz="1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3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000" dirty="0" smtClean="0"/>
        </a:defPPr>
      </a:lstStyle>
    </a:txDef>
  </a:objectDefaults>
  <a:extraClrSchemeLst/>
  <a:custClrLst>
    <a:custClr name="OW Emerald">
      <a:srgbClr val="41A441"/>
    </a:custClr>
    <a:custClr name="Light Emerald">
      <a:srgbClr val="BDDDA3"/>
    </a:custClr>
    <a:custClr name="OW Iolite">
      <a:srgbClr val="646EAC"/>
    </a:custClr>
    <a:custClr name="Light Iolite">
      <a:srgbClr val="C5CAE7"/>
    </a:custClr>
    <a:custClr name="OW Citrine">
      <a:srgbClr val="DD712C"/>
    </a:custClr>
    <a:custClr name="Light Citrine">
      <a:srgbClr val="FDCFAC"/>
    </a:custClr>
    <a:custClr name="OW Turquoise">
      <a:srgbClr val="079B84"/>
    </a:custClr>
    <a:custClr name="Light Turquoise">
      <a:srgbClr val="A8DAC9"/>
    </a:custClr>
    <a:custClr name="OW Ruby">
      <a:srgbClr val="CB225B"/>
    </a:custClr>
    <a:custClr name="Light Ruby">
      <a:srgbClr val="F8B8BC"/>
    </a:custClr>
    <a:custClr name="Pure Red">
      <a:srgbClr val="FF0000"/>
    </a:custClr>
    <a:custClr name="Bright Onyx">
      <a:srgbClr val="808080"/>
    </a:custClr>
    <a:custClr name="Table Onyx">
      <a:srgbClr val="E8E8E8"/>
    </a:custClr>
    <a:custClr name="Medium Sapphire">
      <a:srgbClr val="016D9F"/>
    </a:custClr>
    <a:custClr name="Bright Sapphire">
      <a:srgbClr val="00A8C8"/>
    </a:custClr>
    <a:custClr name="Pale Sapphire">
      <a:srgbClr val="E1FAFF"/>
    </a:custClr>
    <a:custClr name="Dark Topaz">
      <a:srgbClr val="8E5501"/>
    </a:custClr>
    <a:custClr name="Pale Topaz">
      <a:srgbClr val="FFEED5"/>
    </a:custClr>
    <a:custClr name="Dark Emerald">
      <a:srgbClr val="00582D"/>
    </a:custClr>
    <a:custClr name="Pale Emerald">
      <a:srgbClr val="E2EDC3"/>
    </a:custClr>
  </a:custClrLst>
</a:theme>
</file>

<file path=ppt/theme/theme2.xml><?xml version="1.0" encoding="utf-8"?>
<a:theme xmlns:a="http://schemas.openxmlformats.org/drawingml/2006/main" name="Office Theme">
  <a:themeElements>
    <a:clrScheme name="Oliver Wyman">
      <a:dk1>
        <a:srgbClr val="000000"/>
      </a:dk1>
      <a:lt1>
        <a:srgbClr val="FFFFFF"/>
      </a:lt1>
      <a:dk2>
        <a:srgbClr val="002C77"/>
      </a:dk2>
      <a:lt2>
        <a:srgbClr val="FFFFFF"/>
      </a:lt2>
      <a:accent1>
        <a:srgbClr val="008AB3"/>
      </a:accent1>
      <a:accent2>
        <a:srgbClr val="9DE0ED"/>
      </a:accent2>
      <a:accent3>
        <a:srgbClr val="606060"/>
      </a:accent3>
      <a:accent4>
        <a:srgbClr val="BFBFBF"/>
      </a:accent4>
      <a:accent5>
        <a:srgbClr val="E29815"/>
      </a:accent5>
      <a:accent6>
        <a:srgbClr val="FFCF89"/>
      </a:accent6>
      <a:hlink>
        <a:srgbClr val="5B5B5B"/>
      </a:hlink>
      <a:folHlink>
        <a:srgbClr val="BFBFBF"/>
      </a:folHlink>
    </a:clrScheme>
    <a:fontScheme name="Oliver Wyman">
      <a:majorFont>
        <a:latin typeface="Arial"/>
        <a:ea typeface=""/>
        <a:cs typeface=""/>
        <a:font script="Jpan" typeface="Meiryo"/>
        <a:font script="Hang" typeface="맑은 고딕"/>
        <a:font script="Hans" typeface="STKaiti"/>
        <a:font script="Hant" typeface="STKait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eiryo"/>
        <a:font script="Hang" typeface="맑은 고딕"/>
        <a:font script="Hans" typeface="STKaiti"/>
        <a:font script="Hant" typeface="STKaiti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liver Wyman">
      <a:fillStyleLst>
        <a:solidFill>
          <a:schemeClr val="phClr"/>
        </a:solidFill>
        <a:solidFill>
          <a:schemeClr val="phClr">
            <a:tint val="0"/>
          </a:schemeClr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atMod val="105000"/>
            </a:schemeClr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3"/>
          </a:solidFill>
        </a:ln>
      </a:spPr>
      <a:bodyPr lIns="73152" tIns="73152" rIns="73152" bIns="73152" rtlCol="0" anchor="ctr"/>
      <a:lstStyle>
        <a:defPPr algn="ctr">
          <a:defRPr sz="1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3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000" dirty="0" smtClean="0"/>
        </a:defPPr>
      </a:lstStyle>
    </a:txDef>
  </a:objectDefaults>
  <a:extraClrSchemeLst/>
  <a:custClrLst>
    <a:custClr name="OW Emerald">
      <a:srgbClr val="41A441"/>
    </a:custClr>
    <a:custClr name="Light Emerald">
      <a:srgbClr val="BDDDA3"/>
    </a:custClr>
    <a:custClr name="OW Iolite">
      <a:srgbClr val="646EAC"/>
    </a:custClr>
    <a:custClr name="Light Iolite">
      <a:srgbClr val="C5CAE7"/>
    </a:custClr>
    <a:custClr name="OW Citrine">
      <a:srgbClr val="DD712C"/>
    </a:custClr>
    <a:custClr name="Light Citrine">
      <a:srgbClr val="FDCFAC"/>
    </a:custClr>
    <a:custClr name="OW Turquoise">
      <a:srgbClr val="079B84"/>
    </a:custClr>
    <a:custClr name="Light Turquoise">
      <a:srgbClr val="A8DAC9"/>
    </a:custClr>
    <a:custClr name="OW Ruby">
      <a:srgbClr val="CB225B"/>
    </a:custClr>
    <a:custClr name="Light Ruby">
      <a:srgbClr val="F8B8BC"/>
    </a:custClr>
    <a:custClr name="Pure Red">
      <a:srgbClr val="FF0000"/>
    </a:custClr>
    <a:custClr name="Bright Onyx">
      <a:srgbClr val="808080"/>
    </a:custClr>
    <a:custClr name="Table Onyx">
      <a:srgbClr val="E8E8E8"/>
    </a:custClr>
    <a:custClr name="Medium Sapphire">
      <a:srgbClr val="016D9F"/>
    </a:custClr>
    <a:custClr name="Bright Sapphire">
      <a:srgbClr val="00A8C8"/>
    </a:custClr>
    <a:custClr name="Pale Sapphire">
      <a:srgbClr val="E1FAFF"/>
    </a:custClr>
    <a:custClr name="Dark Topaz">
      <a:srgbClr val="8E5501"/>
    </a:custClr>
    <a:custClr name="Pale Topaz">
      <a:srgbClr val="FFEED5"/>
    </a:custClr>
    <a:custClr name="Dark Emerald">
      <a:srgbClr val="00582D"/>
    </a:custClr>
    <a:custClr name="Pale Emerald">
      <a:srgbClr val="E2EDC3"/>
    </a:custClr>
  </a:custClrLst>
</a:theme>
</file>

<file path=ppt/theme/theme3.xml><?xml version="1.0" encoding="utf-8"?>
<a:theme xmlns:a="http://schemas.openxmlformats.org/drawingml/2006/main" name="Office Theme">
  <a:themeElements>
    <a:clrScheme name="Oliver Wyman">
      <a:dk1>
        <a:srgbClr val="000000"/>
      </a:dk1>
      <a:lt1>
        <a:srgbClr val="FFFFFF"/>
      </a:lt1>
      <a:dk2>
        <a:srgbClr val="002C77"/>
      </a:dk2>
      <a:lt2>
        <a:srgbClr val="FFFFFF"/>
      </a:lt2>
      <a:accent1>
        <a:srgbClr val="008AB3"/>
      </a:accent1>
      <a:accent2>
        <a:srgbClr val="9DE0ED"/>
      </a:accent2>
      <a:accent3>
        <a:srgbClr val="606060"/>
      </a:accent3>
      <a:accent4>
        <a:srgbClr val="BFBFBF"/>
      </a:accent4>
      <a:accent5>
        <a:srgbClr val="E29815"/>
      </a:accent5>
      <a:accent6>
        <a:srgbClr val="FFCF89"/>
      </a:accent6>
      <a:hlink>
        <a:srgbClr val="5B5B5B"/>
      </a:hlink>
      <a:folHlink>
        <a:srgbClr val="BFBFBF"/>
      </a:folHlink>
    </a:clrScheme>
    <a:fontScheme name="Oliver Wyman">
      <a:majorFont>
        <a:latin typeface="Arial"/>
        <a:ea typeface=""/>
        <a:cs typeface=""/>
        <a:font script="Jpan" typeface="Meiryo"/>
        <a:font script="Hang" typeface="맑은 고딕"/>
        <a:font script="Hans" typeface="STKaiti"/>
        <a:font script="Hant" typeface="STKait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eiryo"/>
        <a:font script="Hang" typeface="맑은 고딕"/>
        <a:font script="Hans" typeface="STKaiti"/>
        <a:font script="Hant" typeface="STKaiti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liver Wyman">
      <a:fillStyleLst>
        <a:solidFill>
          <a:schemeClr val="phClr"/>
        </a:solidFill>
        <a:solidFill>
          <a:schemeClr val="phClr">
            <a:tint val="0"/>
          </a:schemeClr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atMod val="105000"/>
            </a:schemeClr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3"/>
          </a:solidFill>
        </a:ln>
      </a:spPr>
      <a:bodyPr lIns="73152" tIns="73152" rIns="73152" bIns="73152" rtlCol="0" anchor="ctr"/>
      <a:lstStyle>
        <a:defPPr algn="ctr">
          <a:defRPr sz="1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3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000" dirty="0" smtClean="0"/>
        </a:defPPr>
      </a:lstStyle>
    </a:txDef>
  </a:objectDefaults>
  <a:extraClrSchemeLst/>
  <a:custClrLst>
    <a:custClr name="OW Emerald">
      <a:srgbClr val="41A441"/>
    </a:custClr>
    <a:custClr name="Light Emerald">
      <a:srgbClr val="BDDDA3"/>
    </a:custClr>
    <a:custClr name="OW Iolite">
      <a:srgbClr val="646EAC"/>
    </a:custClr>
    <a:custClr name="Light Iolite">
      <a:srgbClr val="C5CAE7"/>
    </a:custClr>
    <a:custClr name="OW Citrine">
      <a:srgbClr val="DD712C"/>
    </a:custClr>
    <a:custClr name="Light Citrine">
      <a:srgbClr val="FDCFAC"/>
    </a:custClr>
    <a:custClr name="OW Turquoise">
      <a:srgbClr val="079B84"/>
    </a:custClr>
    <a:custClr name="Light Turquoise">
      <a:srgbClr val="A8DAC9"/>
    </a:custClr>
    <a:custClr name="OW Ruby">
      <a:srgbClr val="CB225B"/>
    </a:custClr>
    <a:custClr name="Light Ruby">
      <a:srgbClr val="F8B8BC"/>
    </a:custClr>
    <a:custClr name="Pure Red">
      <a:srgbClr val="FF0000"/>
    </a:custClr>
    <a:custClr name="Bright Onyx">
      <a:srgbClr val="808080"/>
    </a:custClr>
    <a:custClr name="Table Onyx">
      <a:srgbClr val="E8E8E8"/>
    </a:custClr>
    <a:custClr name="Medium Sapphire">
      <a:srgbClr val="016D9F"/>
    </a:custClr>
    <a:custClr name="Bright Sapphire">
      <a:srgbClr val="00A8C8"/>
    </a:custClr>
    <a:custClr name="Pale Sapphire">
      <a:srgbClr val="E1FAFF"/>
    </a:custClr>
    <a:custClr name="Dark Topaz">
      <a:srgbClr val="8E5501"/>
    </a:custClr>
    <a:custClr name="Pale Topaz">
      <a:srgbClr val="FFEED5"/>
    </a:custClr>
    <a:custClr name="Dark Emerald">
      <a:srgbClr val="00582D"/>
    </a:custClr>
    <a:custClr name="Pale Emerald">
      <a:srgbClr val="E2EDC3"/>
    </a:custClr>
  </a:custClrLst>
</a:theme>
</file>

<file path=customUI/customUI14.xml><?xml version="1.0" encoding="utf-8"?>
<mso:customUI xmlns:mso="http://schemas.microsoft.com/office/2009/07/customui">
  <mso:ribbon>
    <mso:contextualTabs>
      <mso:tabSet idMso="TabSetTableTools">
        <mso:tab idQ="mso:TabTableToolsDesign">
          <mso:group idQ="mso:GroupTableStylesPowerPoint" visible="false"/>
          <mso:group id="OWTable" label="Table" autoScale="true">
            <mso:gallery idQ="mso:ShadingColorPicker" showInRibbon="false" visible="true"/>
            <mso:control idQ="mso:TableBordersMenu" visible="true"/>
          </mso:group>
        </mso:tab>
      </mso:tabSet>
    </mso:contextualTabs>
  </mso:ribbon>
</mso:customUI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StyleProperties xmlns:xsi="http://www.w3.org/2001/XMLSchema-instance" xmlns:xsd="http://www.w3.org/2001/XMLSchema" Name="Small internal margins" Description="Internal margins: Left/Right: 0.04&quot;, Top/Bottom: 0.02&quot;, Maximum size: 30 rows x 15 columns" Type="Table">
  <TableStyle>
    <Cells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</CellsProps>
  </TableStyle>
  <Sticky>false</Sticky>
</StyleProperties>
</file>

<file path=customXml/item2.xml><?xml version="1.0" encoding="utf-8"?>
<StyleProperties xmlns:xsi="http://www.w3.org/2001/XMLSchema-instance" xmlns:xsd="http://www.w3.org/2001/XMLSchema" Name="Default internal margins" Description="Internal margins: Left/Right: 0.1&quot;, Top/Bottom: 0.05&quot;, Maximum size: 25 rows x 15 columns" Type="Table">
  <TableStyle>
    <Cells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</CellsProps>
  </TableStyle>
  <Sticky>false</Sticky>
</StyleProperties>
</file>

<file path=customXml/item3.xml><?xml version="1.0" encoding="utf-8"?>
<StyleProperties xmlns:xsi="http://www.w3.org/2001/XMLSchema-instance" xmlns:xsd="http://www.w3.org/2001/XMLSchema" Name="OW text box without outline" Description="Fill: No, Border: No, Internal margins: 0, Black Arial, Left, Top aligned" Type="Shape">
  <ShapeStyle>
    <Location/>
    <Size/>
    <Fill>
      <Color>
        <RGBColor>16777215</RGBColor>
        <ColorType>1</ColorType>
        <Brightness>0</Brightness>
        <TintAndShade>0</TintAndShade>
      </Color>
      <Transparency>1</Transparency>
      <Visible>0</Visible>
      <FillType>-2</FillType>
    </Fill>
    <AutoShapeType>1</AutoShapeType>
    <BlackWhiteMode>1</BlackWhiteMode>
    <AutoFit>msoAutoSizeShapeToFitText</AutoFit>
    <TextFrame>
      <MarginTop>0</MarginTop>
      <MarginLeft>0</MarginLeft>
      <MarginBottom>0</MarginBottom>
      <MarginRight>0</MarginRight>
    </TextFrame>
    <TextFrame2>
      <WordWrap>-1</WordWrap>
      <AutoSize>1</AutoSize>
      <HorizontalAnchor>1</HorizontalAnchor>
      <VerticalAnchor>1</VerticalAnchor>
      <TextDirection>1</TextDirection>
    </TextFrame2>
    <LineStyle>
      <DashStyle>-2</DashStyle>
      <Transparency>-2.147484E+09</Transparency>
      <Weight>-2.147484E+09</Weight>
      <Color>
        <RGBColor>16777215</RGBColor>
      </Color>
      <Visible>0</Visible>
      <Style>-2</Style>
      <LinePattern>-2</LinePattern>
    </LineStyle>
  </ShapeStyle>
  <TextStyle>
    <Font>
      <Shadowed/>
      <Color>
        <SchemeColor>2</SchemeColor>
        <ObjectThemeColor>13</ObjectThemeColor>
        <ColorType>2</ColorType>
        <Brightness>0</Brightness>
        <TintAndShade>0</TintAndShade>
      </Color>
      <FontName>+mn-lt</FontName>
      <FontNameFarEast>+mn-ea</FontNameFarEast>
      <AllCaps>0</AllCaps>
      <Spacing>0</Spacing>
      <Kerning>12</Kerning>
      <FarEastfontType>Normal</FarEastfontType>
      <LatinFontType>Normal</LatinFontType>
    </Font>
    <ParagraphFormat>
      <Alignment>1</Alignment>
      <LineRuleAfter>0</LineRuleAfter>
      <LineRuleBefore>0</LineRuleBefore>
      <LineRuleWithin>-1</LineRuleWithin>
      <FirstLineIndent>0</FirstLineIndent>
      <LeftIndent>0</LeftIndent>
      <HangingPunctuation>-1</HangingPunctuation>
      <SpaceAfter>0</SpaceAfter>
      <SpaceBefore>0</SpaceBefore>
      <SpaceWithin>1</SpaceWithin>
    </ParagraphFormat>
  </TextStyle>
  <Sticky>false</Sticky>
</StyleProperties>
</file>

<file path=customXml/item4.xml><?xml version="1.0" encoding="utf-8"?>
<StyleProperties xmlns:xsi="http://www.w3.org/2001/XMLSchema-instance" xmlns:xsd="http://www.w3.org/2001/XMLSchema" Name="Banded rows" Description="Fill: Table Onyx, Borders: 3/4 Onyx Light, Maximum size: 25 rows x 15 columns" Type="Table">
  <TableStyle>
    <Cells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</CellsProps>
  </TableStyle>
  <Sticky>false</Sticky>
</StyleProperties>
</file>

<file path=customXml/item5.xml><?xml version="1.0" encoding="utf-8"?>
<StyleProperties xmlns:xsi="http://www.w3.org/2001/XMLSchema-instance" xmlns:xsd="http://www.w3.org/2001/XMLSchema" Name="OW shape with outline" Description="Fill: White, Border: 3/4 Onyx, Internal margins: 0.08&quot;, Black Arial, Centered, Middle aligned" Type="Shape">
  <ShapeStyle>
    <Location/>
    <Size/>
    <Fill>
      <Color>
        <SchemeColor>1</SchemeColor>
        <ObjectThemeColor>14</ObjectThemeColor>
        <ColorType>2</ColorType>
        <Brightness>0</Brightness>
        <TintAndShade>0</TintAndShade>
      </Color>
      <Transparency>0</Transparency>
      <Visible>-1</Visible>
      <FillType>1</FillType>
    </Fill>
    <BlackWhiteMode>2</BlackWhiteMode>
    <TextFrame>
      <MarginTop>5.76</MarginTop>
      <MarginLeft>5.76</MarginLeft>
      <MarginBottom>5.76</MarginBottom>
      <MarginRight>5.76</MarginRight>
    </TextFrame>
    <TextFrame2>
      <WordWrap>-1</WordWrap>
      <HorizontalAnchor>1</HorizontalAnchor>
      <VerticalAnchor>3</VerticalAnchor>
      <TextDirection>1</TextDirection>
    </TextFrame2>
    <LineStyle>
      <DashStyle>1</DashStyle>
      <Transparency>0</Transparency>
      <Weight>0.75</Weight>
      <Color>
        <ObjectThemeColor>7</ObjectThemeColor>
        <ColorType>2</ColorType>
        <Brightness>0</Brightness>
        <TintAndShade>0</TintAndShade>
      </Color>
      <Visible>-1</Visible>
      <Style>1</Style>
      <LinePattern>-2</LinePattern>
    </LineStyle>
  </ShapeStyle>
  <TextStyle>
    <Font>
      <Shadowed/>
      <Color>
        <SchemeColor>2</SchemeColor>
        <ObjectThemeColor>13</ObjectThemeColor>
        <ColorType>2</ColorType>
        <Brightness>0</Brightness>
        <TintAndShade>0</TintAndShade>
      </Color>
      <FontName>Arial</FontName>
      <FontNameFarEast>+mn-ea</FontNameFarEast>
      <AllCaps>0</AllCaps>
      <Spacing>0</Spacing>
      <Kerning>12</Kerning>
      <FarEastfontType>Normal</FarEastfontType>
      <LatinFontType>Normal</LatinFontType>
    </Font>
    <ParagraphFormat>
      <Alignment>2</Alignment>
      <LineRuleAfter>0</LineRuleAfter>
      <LineRuleBefore>0</LineRuleBefore>
      <LineRuleWithin>-1</LineRuleWithin>
      <FirstLineIndent>0</FirstLineIndent>
      <LeftIndent>0</LeftIndent>
      <HangingPunctuation>-1</HangingPunctuation>
      <SpaceAfter>0</SpaceAfter>
      <SpaceBefore>0</SpaceBefore>
      <SpaceWithin>1</SpaceWithin>
    </ParagraphFormat>
  </TextStyle>
  <Sticky>false</Sticky>
</StyleProperties>
</file>

<file path=customXml/item6.xml><?xml version="1.0" encoding="utf-8"?>
<StyleProperties xmlns:xsi="http://www.w3.org/2001/XMLSchema-instance" xmlns:xsd="http://www.w3.org/2001/XMLSchema" Name="Ghost" Description="" Type="Shape">
  <ShapeStyle>
    <Location>
      <Left>36</Left>
      <Top>8.64</Top>
    </Location>
    <Size/>
    <Fill>
      <Color>
        <SchemeColor>1</SchemeColor>
        <ObjectThemeColor>14</ObjectThemeColor>
        <ColorType>2</ColorType>
        <Brightness>0</Brightness>
        <TintAndShade>0</TintAndShade>
      </Color>
      <Transparency>0</Transparency>
      <Visible>0</Visible>
      <FillType>1</FillType>
    </Fill>
    <AutoShapeType>1</AutoShapeType>
    <LockAspectRatio>0</LockAspectRatio>
    <BlackWhiteMode>1</BlackWhiteMode>
    <AutoFit>msoAutoSizeShapeToFitText</AutoFit>
    <TextFrame>
      <MarginTop>0</MarginTop>
      <MarginLeft>0</MarginLeft>
      <MarginBottom>0</MarginBottom>
      <MarginRight>0</MarginRight>
    </TextFrame>
    <TextFrame2>
      <WordWrap>0</WordWrap>
      <AutoSize>1</AutoSize>
      <HorizontalAnchor>1</HorizontalAnchor>
      <VerticalAnchor>4</VerticalAnchor>
      <TextDirection>1</TextDirection>
    </TextFrame2>
    <LineStyle>
      <DashStyle>1</DashStyle>
      <Transparency>0</Transparency>
      <Weight>0.75</Weight>
      <Color>
        <ObjectThemeColor>7</ObjectThemeColor>
        <ColorType>2</ColorType>
        <Brightness>0</Brightness>
        <TintAndShade>0</TintAndShade>
      </Color>
      <Visible>0</Visible>
      <Style>1</Style>
      <LinePattern>-2</LinePattern>
    </LineStyle>
  </ShapeStyle>
  <TextStyle>
    <Font>
      <Shadowed/>
      <Color>
        <ObjectThemeColor>8</ObjectThemeColor>
        <ColorType>2</ColorType>
        <Brightness>0</Brightness>
        <TintAndShade>0</TintAndShade>
      </Color>
      <FontName>+mn-lt</FontName>
      <FontNameFarEast>+mn-ea</FontNameFarEast>
      <FontSize>12</FontSize>
      <Bold>0</Bold>
      <Italic>0</Italic>
      <AllCaps>0</AllCaps>
      <Underline>
        <UnderlineStyle>0</UnderlineStyle>
        <Color>
          <SchemeColor>-2</SchemeColor>
          <ObjectThemeColor>-2</ObjectThemeColor>
          <ColorType>-2</ColorType>
          <Brightness>-2.147484E+09</Brightness>
          <TintAndShade>-2.147484E+09</TintAndShade>
        </Color>
      </Underline>
      <Spacing>0</Spacing>
      <Kerning>12</Kerning>
      <FarEastfontType>Normal</FarEastfontType>
      <LatinFontType>Normal</LatinFontType>
    </Font>
    <ParagraphFormat>
      <Alignment>1</Alignment>
      <LineRuleAfter>0</LineRuleAfter>
      <LineRuleBefore>0</LineRuleBefore>
      <LineRuleWithin>-1</LineRuleWithin>
      <FirstLineIndent>0</FirstLineIndent>
      <LeftIndent>0</LeftIndent>
      <HangingPunctuation>-1</HangingPunctuation>
      <SpaceAfter>0</SpaceAfter>
      <SpaceBefore>0</SpaceBefore>
      <SpaceWithin>1</SpaceWithin>
      <TabStops/>
    </ParagraphFormat>
  </TextStyle>
  <Sticky>false</Sticky>
</StyleProperties>
</file>

<file path=customXml/itemProps1.xml><?xml version="1.0" encoding="utf-8"?>
<ds:datastoreItem xmlns:ds="http://schemas.openxmlformats.org/officeDocument/2006/customXml" ds:itemID="{EC3FC3FD-7402-43FA-A087-189991168161}">
  <ds:schemaRefs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10912DC-1179-480F-93F2-62CB92A2E685}">
  <ds:schemaRefs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F8EDFBD-FE51-4FDB-8871-39C1F52F6B17}">
  <ds:schemaRefs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EB6C5D7D-2426-44F3-97B9-92594319DF70}">
  <ds:schemaRefs>
    <ds:schemaRef ds:uri="http://www.w3.org/2001/XMLSchema"/>
  </ds:schemaRefs>
</ds:datastoreItem>
</file>

<file path=customXml/itemProps5.xml><?xml version="1.0" encoding="utf-8"?>
<ds:datastoreItem xmlns:ds="http://schemas.openxmlformats.org/officeDocument/2006/customXml" ds:itemID="{97B3659F-BDAC-4BB4-AAA5-B2EB30C6F0EB}">
  <ds:schemaRefs>
    <ds:schemaRef ds:uri="http://www.w3.org/2001/XMLSchema"/>
  </ds:schemaRefs>
</ds:datastoreItem>
</file>

<file path=customXml/itemProps6.xml><?xml version="1.0" encoding="utf-8"?>
<ds:datastoreItem xmlns:ds="http://schemas.openxmlformats.org/officeDocument/2006/customXml" ds:itemID="{24062862-D819-4629-A78B-28746F56C6A6}">
  <ds:schemaRefs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93630</TotalTime>
  <Words>3342</Words>
  <Application>Microsoft Office PowerPoint</Application>
  <PresentationFormat>Custom</PresentationFormat>
  <Paragraphs>591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Ebrima</vt:lpstr>
      <vt:lpstr>Symbol</vt:lpstr>
      <vt:lpstr>Wingdings</vt:lpstr>
      <vt:lpstr>Factern</vt:lpstr>
      <vt:lpstr>think-cell Slide</vt:lpstr>
      <vt:lpstr>PowerPoint Presentation</vt:lpstr>
      <vt:lpstr>Workshop schedule</vt:lpstr>
      <vt:lpstr>Agenda</vt:lpstr>
      <vt:lpstr>PowerPoint Presentation</vt:lpstr>
      <vt:lpstr>Recap (selected notes)</vt:lpstr>
      <vt:lpstr>Open questions / perspectives</vt:lpstr>
      <vt:lpstr>Planning</vt:lpstr>
      <vt:lpstr>PowerPoint Presentation</vt:lpstr>
      <vt:lpstr>“Semantic Web” refers to W3C’s vision of a Web of linked data (as opposed to a Web of linked documents)</vt:lpstr>
      <vt:lpstr>What is a semantic model?</vt:lpstr>
      <vt:lpstr>What is a semantic model?</vt:lpstr>
      <vt:lpstr>RDF is a flexible system for modelling data </vt:lpstr>
      <vt:lpstr>Illustrative example: RDF data as a graph</vt:lpstr>
      <vt:lpstr>SPARQL and basic Semantic Web application architecture</vt:lpstr>
      <vt:lpstr>Semantic Web standards (RDF, RDFS, OWL) use the notion of inferencing to describe the meaning of a model</vt:lpstr>
      <vt:lpstr>Real world example: DBpedia</vt:lpstr>
      <vt:lpstr>PowerPoint Presentation</vt:lpstr>
      <vt:lpstr>Example: event-based assurance</vt:lpstr>
      <vt:lpstr>Example: develop a model / classification of terms</vt:lpstr>
      <vt:lpstr>Example: federate model as machine readable RDF</vt:lpstr>
      <vt:lpstr>Example: record an event instance (e.g. a Comparison)</vt:lpstr>
      <vt:lpstr>Example: record an event instance (e.g. a Comparison)</vt:lpstr>
      <vt:lpstr>PowerPoint Presentation</vt:lpstr>
      <vt:lpstr>Proposal: maintain an open knowledge base on GitHub</vt:lpstr>
      <vt:lpstr>PowerPoint Presentation</vt:lpstr>
      <vt:lpstr>What kind of expertise might be available?</vt:lpstr>
      <vt:lpstr>What kind of decisions does this expertise affect?</vt:lpstr>
      <vt:lpstr>Which actors are producing / consuming the expertise?</vt:lpstr>
    </vt:vector>
  </TitlesOfParts>
  <Company>Oliver Wyman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Lyons, Lauren</dc:creator>
  <cp:keywords>Template version: 2015/11/24;Update Pack: 2015/12/01</cp:keywords>
  <cp:lastModifiedBy>Ben Helps</cp:lastModifiedBy>
  <cp:revision>2181</cp:revision>
  <cp:lastPrinted>2018-07-20T08:02:03Z</cp:lastPrinted>
  <dcterms:created xsi:type="dcterms:W3CDTF">2016-04-26T16:21:37Z</dcterms:created>
  <dcterms:modified xsi:type="dcterms:W3CDTF">2020-02-05T08:49:32Z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Version">
    <vt:lpwstr>2015/11/24</vt:lpwstr>
  </property>
  <property fmtid="{D5CDD505-2E9C-101B-9397-08002B2CF9AE}" pid="3" name="LogoName">
    <vt:lpwstr>Oliver Wyman</vt:lpwstr>
  </property>
  <property fmtid="{D5CDD505-2E9C-101B-9397-08002B2CF9AE}" pid="4" name="DocumentMSOLanguageID">
    <vt:lpwstr>msoLanguageIDEnglishUK</vt:lpwstr>
  </property>
</Properties>
</file>