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30"/>
  </p:notesMasterIdLst>
  <p:handoutMasterIdLst>
    <p:handoutMasterId r:id="rId31"/>
  </p:handoutMasterIdLst>
  <p:sldIdLst>
    <p:sldId id="868" r:id="rId8"/>
    <p:sldId id="909" r:id="rId9"/>
    <p:sldId id="908" r:id="rId10"/>
    <p:sldId id="910" r:id="rId11"/>
    <p:sldId id="939" r:id="rId12"/>
    <p:sldId id="916" r:id="rId13"/>
    <p:sldId id="945" r:id="rId14"/>
    <p:sldId id="946" r:id="rId15"/>
    <p:sldId id="999" r:id="rId16"/>
    <p:sldId id="947" r:id="rId17"/>
    <p:sldId id="998" r:id="rId18"/>
    <p:sldId id="1001" r:id="rId19"/>
    <p:sldId id="1002" r:id="rId20"/>
    <p:sldId id="1003" r:id="rId21"/>
    <p:sldId id="932" r:id="rId22"/>
    <p:sldId id="936" r:id="rId23"/>
    <p:sldId id="948" r:id="rId24"/>
    <p:sldId id="935" r:id="rId25"/>
    <p:sldId id="1004" r:id="rId26"/>
    <p:sldId id="942" r:id="rId27"/>
    <p:sldId id="943" r:id="rId28"/>
    <p:sldId id="944" r:id="rId29"/>
  </p:sldIdLst>
  <p:sldSz cx="9601200" cy="6858000"/>
  <p:notesSz cx="6805613" cy="99441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764" autoAdjust="0"/>
  </p:normalViewPr>
  <p:slideViewPr>
    <p:cSldViewPr snapToGrid="0" showGuides="1">
      <p:cViewPr varScale="1">
        <p:scale>
          <a:sx n="93" d="100"/>
          <a:sy n="93" d="100"/>
        </p:scale>
        <p:origin x="765" y="57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WORKSHOP #2: ONTOLOGY (1)</a:t>
            </a:r>
          </a:p>
          <a:p>
            <a:r>
              <a:rPr lang="en-GB" sz="1200" dirty="0"/>
              <a:t>12</a:t>
            </a:r>
            <a:r>
              <a:rPr lang="en-GB" sz="1200" baseline="30000" dirty="0"/>
              <a:t>th</a:t>
            </a:r>
            <a:r>
              <a:rPr lang="en-GB" sz="1200" dirty="0"/>
              <a:t>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1C96F-1365-45EC-95BB-80E2FBD2AF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b="1" dirty="0"/>
              <a:t>Declarative </a:t>
            </a:r>
            <a:r>
              <a:rPr lang="en-GB" sz="1600" dirty="0"/>
              <a:t>(use case specific) – what things exist and how do they relate to each other?</a:t>
            </a:r>
          </a:p>
          <a:p>
            <a:pPr lvl="1"/>
            <a:r>
              <a:rPr lang="en-GB" sz="1600" dirty="0"/>
              <a:t>Entity graph: People and Things</a:t>
            </a:r>
          </a:p>
          <a:p>
            <a:pPr lvl="1"/>
            <a:r>
              <a:rPr lang="en-GB" sz="1600" dirty="0"/>
              <a:t>Information graph: scalar values and schemas used</a:t>
            </a:r>
          </a:p>
          <a:p>
            <a:pPr lvl="1"/>
            <a:r>
              <a:rPr lang="en-GB" sz="1600" dirty="0"/>
              <a:t>Note: this makes knowledge explicit and shareable -&gt; URIs vs. DIDs</a:t>
            </a:r>
          </a:p>
          <a:p>
            <a:endParaRPr lang="en-GB" sz="1600" dirty="0"/>
          </a:p>
          <a:p>
            <a:r>
              <a:rPr lang="en-GB" sz="1600" b="1" dirty="0"/>
              <a:t>Temporal </a:t>
            </a:r>
            <a:r>
              <a:rPr lang="en-GB" sz="1600" dirty="0"/>
              <a:t>(ecosystem and use case specific) – what has happened over time?</a:t>
            </a:r>
          </a:p>
          <a:p>
            <a:pPr lvl="1"/>
            <a:r>
              <a:rPr lang="en-GB" sz="1600" dirty="0"/>
              <a:t>Journey events (use case specific)</a:t>
            </a:r>
          </a:p>
          <a:p>
            <a:pPr lvl="1"/>
            <a:r>
              <a:rPr lang="en-GB" sz="1600" dirty="0"/>
              <a:t>Assurance events (use case specific and ecosystem)</a:t>
            </a:r>
          </a:p>
          <a:p>
            <a:pPr lvl="1"/>
            <a:r>
              <a:rPr lang="en-GB" sz="1600" dirty="0"/>
              <a:t>Data access events (ecosystem)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Instructive</a:t>
            </a:r>
            <a:r>
              <a:rPr lang="en-GB" sz="1600" dirty="0"/>
              <a:t> (ecosystem) – what are you allowed to do / obliged to do?</a:t>
            </a:r>
          </a:p>
          <a:p>
            <a:pPr lvl="1"/>
            <a:r>
              <a:rPr lang="en-GB" sz="1600" dirty="0" err="1"/>
              <a:t>Permissioning</a:t>
            </a:r>
            <a:r>
              <a:rPr lang="en-GB" sz="1600" dirty="0"/>
              <a:t> and access management</a:t>
            </a:r>
          </a:p>
          <a:p>
            <a:pPr lvl="1"/>
            <a:r>
              <a:rPr lang="en-GB" sz="1600" dirty="0"/>
              <a:t>Contracting, accounting and settlement</a:t>
            </a:r>
          </a:p>
          <a:p>
            <a:pPr lvl="1"/>
            <a:r>
              <a:rPr lang="en-GB" sz="1600" dirty="0"/>
              <a:t>Other workflows (e.g. notification), including acting “on behalf of” other actors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Asserted and inferred </a:t>
            </a:r>
            <a:r>
              <a:rPr lang="en-GB" sz="1600" dirty="0"/>
              <a:t>(ecosystem) – who has said what, when (and why)?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4A57D-635E-487B-A36E-993A41B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knowledge do we want to represent?</a:t>
            </a:r>
            <a:br>
              <a:rPr lang="en-GB" sz="2400" dirty="0"/>
            </a:br>
            <a:r>
              <a:rPr lang="en-GB" sz="2400" i="1" dirty="0"/>
              <a:t>Across the </a:t>
            </a:r>
            <a:r>
              <a:rPr lang="en-GB" sz="2400" b="1" i="1" dirty="0"/>
              <a:t>ecosystem</a:t>
            </a:r>
            <a:endParaRPr lang="en-GB" b="1" i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65FF1CE-AFE7-4C15-94D8-1B92A874E123}"/>
              </a:ext>
            </a:extLst>
          </p:cNvPr>
          <p:cNvSpPr/>
          <p:nvPr/>
        </p:nvSpPr>
        <p:spPr>
          <a:xfrm>
            <a:off x="8055864" y="1746504"/>
            <a:ext cx="192024" cy="1920240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DB51E-C0F4-4E90-BDB2-0252EE834309}"/>
              </a:ext>
            </a:extLst>
          </p:cNvPr>
          <p:cNvSpPr txBox="1"/>
          <p:nvPr/>
        </p:nvSpPr>
        <p:spPr>
          <a:xfrm>
            <a:off x="8353044" y="2243399"/>
            <a:ext cx="69494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Focus of today’s initial drafting session</a:t>
            </a:r>
          </a:p>
        </p:txBody>
      </p:sp>
    </p:spTree>
    <p:extLst>
      <p:ext uri="{BB962C8B-B14F-4D97-AF65-F5344CB8AC3E}">
        <p14:creationId xmlns:p14="http://schemas.microsoft.com/office/powerpoint/2010/main" val="358783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8941-ECFE-4104-941C-B5D461B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statement structure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BABCA-F452-4B17-8418-D7D3979B8292}"/>
              </a:ext>
            </a:extLst>
          </p:cNvPr>
          <p:cNvSpPr/>
          <p:nvPr/>
        </p:nvSpPr>
        <p:spPr>
          <a:xfrm>
            <a:off x="2459736" y="3314379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FD4FC8-2A5A-46C6-A609-4939F4D41AC1}"/>
              </a:ext>
            </a:extLst>
          </p:cNvPr>
          <p:cNvSpPr/>
          <p:nvPr/>
        </p:nvSpPr>
        <p:spPr>
          <a:xfrm>
            <a:off x="4311502" y="33143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4F2C3-BFAC-44C1-B2D2-BBD15D70A9C2}"/>
              </a:ext>
            </a:extLst>
          </p:cNvPr>
          <p:cNvSpPr/>
          <p:nvPr/>
        </p:nvSpPr>
        <p:spPr>
          <a:xfrm>
            <a:off x="5898092" y="33143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55CADC-0065-45AA-B2D3-6F8F0B86B9D2}"/>
              </a:ext>
            </a:extLst>
          </p:cNvPr>
          <p:cNvSpPr/>
          <p:nvPr/>
        </p:nvSpPr>
        <p:spPr>
          <a:xfrm>
            <a:off x="7493826" y="330108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72B4D-C8E1-435C-9866-7B8E4024EB93}"/>
              </a:ext>
            </a:extLst>
          </p:cNvPr>
          <p:cNvSpPr/>
          <p:nvPr/>
        </p:nvSpPr>
        <p:spPr>
          <a:xfrm>
            <a:off x="1700784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96DB3-E071-41C9-9CE7-778E9220154C}"/>
              </a:ext>
            </a:extLst>
          </p:cNvPr>
          <p:cNvSpPr/>
          <p:nvPr/>
        </p:nvSpPr>
        <p:spPr>
          <a:xfrm>
            <a:off x="2782647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3AD0E-1C68-4CF7-9FDE-334CBBF1EDB5}"/>
              </a:ext>
            </a:extLst>
          </p:cNvPr>
          <p:cNvSpPr/>
          <p:nvPr/>
        </p:nvSpPr>
        <p:spPr>
          <a:xfrm>
            <a:off x="3864510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OBO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364044-8030-4662-86D7-CA8A601E7BC1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>
            <a:off x="3225281" y="3936384"/>
            <a:ext cx="1088455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515FDA-1350-4452-B450-CF029AEE7C4B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3225281" y="3936384"/>
            <a:ext cx="6592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EA40D1-5053-4EC9-A741-C29FC336BB59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2150010" y="3936384"/>
            <a:ext cx="1075271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A7191B5-3120-438B-9E2B-80B4AA891AC4}"/>
              </a:ext>
            </a:extLst>
          </p:cNvPr>
          <p:cNvSpPr/>
          <p:nvPr/>
        </p:nvSpPr>
        <p:spPr>
          <a:xfrm>
            <a:off x="873146" y="330108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House keeping</a:t>
            </a:r>
          </a:p>
        </p:txBody>
      </p:sp>
      <p:sp>
        <p:nvSpPr>
          <p:cNvPr id="52" name="Content Placeholder 1">
            <a:extLst>
              <a:ext uri="{FF2B5EF4-FFF2-40B4-BE49-F238E27FC236}">
                <a16:creationId xmlns:a16="http://schemas.microsoft.com/office/drawing/2014/main" id="{969101D8-D1C5-44A2-A481-28BE20116645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Source: </a:t>
            </a:r>
            <a:r>
              <a:rPr lang="en-GB" sz="1000" dirty="0" err="1"/>
              <a:t>Factern’s</a:t>
            </a:r>
            <a:r>
              <a:rPr lang="en-GB" sz="1000" dirty="0"/>
              <a:t> Metadata Meta Protocol (MDMP)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731643-B97E-43BC-A22E-0BA70CEA4339}"/>
              </a:ext>
            </a:extLst>
          </p:cNvPr>
          <p:cNvSpPr/>
          <p:nvPr/>
        </p:nvSpPr>
        <p:spPr>
          <a:xfrm>
            <a:off x="202018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Identifier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D80F2-A573-4C44-8930-0093953DAF99}"/>
              </a:ext>
            </a:extLst>
          </p:cNvPr>
          <p:cNvSpPr/>
          <p:nvPr/>
        </p:nvSpPr>
        <p:spPr>
          <a:xfrm>
            <a:off x="1283881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Timestamp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6ED15E-8A6D-4425-A18B-81C7BF4F23BD}"/>
              </a:ext>
            </a:extLst>
          </p:cNvPr>
          <p:cNvSpPr/>
          <p:nvPr/>
        </p:nvSpPr>
        <p:spPr>
          <a:xfrm>
            <a:off x="2365744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E655E1-D52C-4403-B646-8AF206FE733A}"/>
              </a:ext>
            </a:extLst>
          </p:cNvPr>
          <p:cNvSpPr/>
          <p:nvPr/>
        </p:nvSpPr>
        <p:spPr>
          <a:xfrm>
            <a:off x="3447607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Speaker Signature(s)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32C6B4-75CA-4C6C-BD5E-40672C617694}"/>
              </a:ext>
            </a:extLst>
          </p:cNvPr>
          <p:cNvSpPr/>
          <p:nvPr/>
        </p:nvSpPr>
        <p:spPr>
          <a:xfrm>
            <a:off x="4521814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Batch ID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33BFFF-142F-4E1C-A9AA-A2F1E7A4275A}"/>
              </a:ext>
            </a:extLst>
          </p:cNvPr>
          <p:cNvSpPr/>
          <p:nvPr/>
        </p:nvSpPr>
        <p:spPr>
          <a:xfrm>
            <a:off x="4946373" y="5044672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Publisher / TSP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292243-B919-41F3-B9EE-A3FA17894F2F}"/>
              </a:ext>
            </a:extLst>
          </p:cNvPr>
          <p:cNvCxnSpPr>
            <a:cxnSpLocks/>
            <a:stCxn id="17" idx="4"/>
            <a:endCxn id="74" idx="0"/>
          </p:cNvCxnSpPr>
          <p:nvPr/>
        </p:nvCxnSpPr>
        <p:spPr>
          <a:xfrm>
            <a:off x="3225281" y="3936384"/>
            <a:ext cx="2170318" cy="1108288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A87E09-94AB-4C2A-862F-56C6EE3423F6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51244" y="2291519"/>
            <a:ext cx="987447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69F6A9-2329-48D0-89D6-1B1983DDEB19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638691" y="2291519"/>
            <a:ext cx="94416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F15469-9C0F-4341-8E0B-A5CA1A2782B9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 flipH="1">
            <a:off x="1638691" y="2291519"/>
            <a:ext cx="1176279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255BA3-E8EF-48A8-8C3B-F2D2ED24449B}"/>
              </a:ext>
            </a:extLst>
          </p:cNvPr>
          <p:cNvCxnSpPr>
            <a:cxnSpLocks/>
            <a:stCxn id="71" idx="2"/>
            <a:endCxn id="51" idx="0"/>
          </p:cNvCxnSpPr>
          <p:nvPr/>
        </p:nvCxnSpPr>
        <p:spPr>
          <a:xfrm flipH="1">
            <a:off x="1638691" y="2291519"/>
            <a:ext cx="2258142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9C7F03-AD4A-4A4C-B053-6660DBCAF90F}"/>
              </a:ext>
            </a:extLst>
          </p:cNvPr>
          <p:cNvCxnSpPr>
            <a:cxnSpLocks/>
            <a:stCxn id="72" idx="2"/>
            <a:endCxn id="51" idx="0"/>
          </p:cNvCxnSpPr>
          <p:nvPr/>
        </p:nvCxnSpPr>
        <p:spPr>
          <a:xfrm flipH="1">
            <a:off x="1638691" y="2291519"/>
            <a:ext cx="3332349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D0CB36-A063-4F64-A577-041F0CBC2E5F}"/>
              </a:ext>
            </a:extLst>
          </p:cNvPr>
          <p:cNvCxnSpPr/>
          <p:nvPr/>
        </p:nvCxnSpPr>
        <p:spPr>
          <a:xfrm>
            <a:off x="4142232" y="3154680"/>
            <a:ext cx="0" cy="923544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ED9B3A9-741E-4D2E-ADDE-9769C8E9872C}"/>
              </a:ext>
            </a:extLst>
          </p:cNvPr>
          <p:cNvSpPr/>
          <p:nvPr/>
        </p:nvSpPr>
        <p:spPr>
          <a:xfrm>
            <a:off x="3019008" y="975431"/>
            <a:ext cx="1755648" cy="594360"/>
          </a:xfrm>
          <a:prstGeom prst="wedgeRectCallout">
            <a:avLst>
              <a:gd name="adj1" fmla="val 4458"/>
              <a:gd name="adj2" fmla="val 105962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would the use of DIDs remove any need for this?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60697B3A-0722-4D22-A022-3FA75EC3597D}"/>
              </a:ext>
            </a:extLst>
          </p:cNvPr>
          <p:cNvSpPr/>
          <p:nvPr/>
        </p:nvSpPr>
        <p:spPr>
          <a:xfrm>
            <a:off x="1809821" y="5679072"/>
            <a:ext cx="1755648" cy="594360"/>
          </a:xfrm>
          <a:prstGeom prst="wedgeRectCallout">
            <a:avLst>
              <a:gd name="adj1" fmla="val -15854"/>
              <a:gd name="adj2" fmla="val -94038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does this imply a particular architecture?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A9827F99-3EFF-4568-815F-0482ADF57296}"/>
              </a:ext>
            </a:extLst>
          </p:cNvPr>
          <p:cNvSpPr/>
          <p:nvPr/>
        </p:nvSpPr>
        <p:spPr>
          <a:xfrm>
            <a:off x="1806773" y="5679072"/>
            <a:ext cx="1755648" cy="594360"/>
          </a:xfrm>
          <a:prstGeom prst="wedgeRectCallout">
            <a:avLst>
              <a:gd name="adj1" fmla="val 16959"/>
              <a:gd name="adj2" fmla="val -9557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does this imply a particular architecture?</a:t>
            </a:r>
          </a:p>
        </p:txBody>
      </p:sp>
    </p:spTree>
    <p:extLst>
      <p:ext uri="{BB962C8B-B14F-4D97-AF65-F5344CB8AC3E}">
        <p14:creationId xmlns:p14="http://schemas.microsoft.com/office/powerpoint/2010/main" val="182720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8350F1-68A1-4071-A5FA-610755D0A2E9}"/>
              </a:ext>
            </a:extLst>
          </p:cNvPr>
          <p:cNvSpPr/>
          <p:nvPr/>
        </p:nvSpPr>
        <p:spPr>
          <a:xfrm>
            <a:off x="3630168" y="1627633"/>
            <a:ext cx="5586984" cy="45354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b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Common Schema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98941-ECFE-4104-941C-B5D461B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event structure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BABCA-F452-4B17-8418-D7D3979B8292}"/>
              </a:ext>
            </a:extLst>
          </p:cNvPr>
          <p:cNvSpPr/>
          <p:nvPr/>
        </p:nvSpPr>
        <p:spPr>
          <a:xfrm>
            <a:off x="2185416" y="1732466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FD4FC8-2A5A-46C6-A609-4939F4D41AC1}"/>
              </a:ext>
            </a:extLst>
          </p:cNvPr>
          <p:cNvSpPr/>
          <p:nvPr/>
        </p:nvSpPr>
        <p:spPr>
          <a:xfrm>
            <a:off x="4095094" y="1732466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4F2C3-BFAC-44C1-B2D2-BBD15D70A9C2}"/>
              </a:ext>
            </a:extLst>
          </p:cNvPr>
          <p:cNvSpPr/>
          <p:nvPr/>
        </p:nvSpPr>
        <p:spPr>
          <a:xfrm>
            <a:off x="5681684" y="1732466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55CADC-0065-45AA-B2D3-6F8F0B86B9D2}"/>
              </a:ext>
            </a:extLst>
          </p:cNvPr>
          <p:cNvSpPr/>
          <p:nvPr/>
        </p:nvSpPr>
        <p:spPr>
          <a:xfrm>
            <a:off x="7277418" y="1732466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A7191B5-3120-438B-9E2B-80B4AA891AC4}"/>
              </a:ext>
            </a:extLst>
          </p:cNvPr>
          <p:cNvSpPr/>
          <p:nvPr/>
        </p:nvSpPr>
        <p:spPr>
          <a:xfrm>
            <a:off x="598826" y="1732466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House keeping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C52143-1FBB-4F9F-9DDC-DB154460C048}"/>
              </a:ext>
            </a:extLst>
          </p:cNvPr>
          <p:cNvSpPr/>
          <p:nvPr/>
        </p:nvSpPr>
        <p:spPr>
          <a:xfrm>
            <a:off x="4095094" y="2451794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43F92-DD11-44B3-B83D-2E98B709AF38}"/>
              </a:ext>
            </a:extLst>
          </p:cNvPr>
          <p:cNvSpPr/>
          <p:nvPr/>
        </p:nvSpPr>
        <p:spPr>
          <a:xfrm>
            <a:off x="5681684" y="2451794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D0E294-F8FE-46F3-BA36-EBD213F003DF}"/>
              </a:ext>
            </a:extLst>
          </p:cNvPr>
          <p:cNvSpPr/>
          <p:nvPr/>
        </p:nvSpPr>
        <p:spPr>
          <a:xfrm>
            <a:off x="7277418" y="2451794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60EDC5-6D94-403D-AA60-36C502FB545C}"/>
              </a:ext>
            </a:extLst>
          </p:cNvPr>
          <p:cNvSpPr/>
          <p:nvPr/>
        </p:nvSpPr>
        <p:spPr>
          <a:xfrm>
            <a:off x="4095094" y="3171122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BF1977-3E96-4BA0-AA6A-70F5027FA57A}"/>
              </a:ext>
            </a:extLst>
          </p:cNvPr>
          <p:cNvSpPr/>
          <p:nvPr/>
        </p:nvSpPr>
        <p:spPr>
          <a:xfrm>
            <a:off x="5681684" y="3171122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52535F-C88E-40D3-9CA9-35AB8870DF23}"/>
              </a:ext>
            </a:extLst>
          </p:cNvPr>
          <p:cNvSpPr/>
          <p:nvPr/>
        </p:nvSpPr>
        <p:spPr>
          <a:xfrm>
            <a:off x="7277418" y="3171122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82EA9E-45A6-43C2-BDFD-F1A8F1E2CB1F}"/>
              </a:ext>
            </a:extLst>
          </p:cNvPr>
          <p:cNvSpPr/>
          <p:nvPr/>
        </p:nvSpPr>
        <p:spPr>
          <a:xfrm>
            <a:off x="4095094" y="3890450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C83460-7698-44DC-96D6-C8754B1F43E4}"/>
              </a:ext>
            </a:extLst>
          </p:cNvPr>
          <p:cNvSpPr/>
          <p:nvPr/>
        </p:nvSpPr>
        <p:spPr>
          <a:xfrm>
            <a:off x="5681684" y="3890450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F8DC3-4FD6-43A9-8CE3-6C73EF905C96}"/>
              </a:ext>
            </a:extLst>
          </p:cNvPr>
          <p:cNvSpPr/>
          <p:nvPr/>
        </p:nvSpPr>
        <p:spPr>
          <a:xfrm>
            <a:off x="7277418" y="3890450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9CC78E-AE5C-45E5-98A3-978DB68ACC3E}"/>
              </a:ext>
            </a:extLst>
          </p:cNvPr>
          <p:cNvSpPr/>
          <p:nvPr/>
        </p:nvSpPr>
        <p:spPr>
          <a:xfrm>
            <a:off x="4095094" y="46097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21458A-3A80-44FB-9483-85330AD8A370}"/>
              </a:ext>
            </a:extLst>
          </p:cNvPr>
          <p:cNvSpPr/>
          <p:nvPr/>
        </p:nvSpPr>
        <p:spPr>
          <a:xfrm>
            <a:off x="5681684" y="46097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797EE7-F9A1-4D41-BFF5-12AB96E567E3}"/>
              </a:ext>
            </a:extLst>
          </p:cNvPr>
          <p:cNvSpPr/>
          <p:nvPr/>
        </p:nvSpPr>
        <p:spPr>
          <a:xfrm>
            <a:off x="7277418" y="46097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669FF9B-F8F9-4959-B92D-2BC8F149296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3716505" y="2043469"/>
            <a:ext cx="378589" cy="12700"/>
          </a:xfrm>
          <a:prstGeom prst="bentConnector3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666431C-BC18-4F24-981D-84B0B0E1B8B7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>
            <a:off x="3716505" y="2043469"/>
            <a:ext cx="378589" cy="719328"/>
          </a:xfrm>
          <a:prstGeom prst="bentConnector3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ACC68A-81D7-4315-9102-89C6AA930CDB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3716505" y="2043469"/>
            <a:ext cx="378589" cy="143865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4707070-448E-43CD-BBE0-D8EC1404A3B1}"/>
              </a:ext>
            </a:extLst>
          </p:cNvPr>
          <p:cNvCxnSpPr>
            <a:cxnSpLocks/>
            <a:stCxn id="17" idx="6"/>
            <a:endCxn id="35" idx="2"/>
          </p:cNvCxnSpPr>
          <p:nvPr/>
        </p:nvCxnSpPr>
        <p:spPr>
          <a:xfrm>
            <a:off x="3716505" y="2043469"/>
            <a:ext cx="378589" cy="215798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4F5304-247A-4F9E-B33A-38EB3F920FB9}"/>
              </a:ext>
            </a:extLst>
          </p:cNvPr>
          <p:cNvCxnSpPr>
            <a:cxnSpLocks/>
            <a:stCxn id="17" idx="6"/>
            <a:endCxn id="38" idx="2"/>
          </p:cNvCxnSpPr>
          <p:nvPr/>
        </p:nvCxnSpPr>
        <p:spPr>
          <a:xfrm>
            <a:off x="3716505" y="2043469"/>
            <a:ext cx="378589" cy="28773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987ACE-0280-4AE4-B87E-462597CBFFE4}"/>
              </a:ext>
            </a:extLst>
          </p:cNvPr>
          <p:cNvCxnSpPr>
            <a:stCxn id="51" idx="6"/>
            <a:endCxn id="17" idx="2"/>
          </p:cNvCxnSpPr>
          <p:nvPr/>
        </p:nvCxnSpPr>
        <p:spPr>
          <a:xfrm>
            <a:off x="2129915" y="2043469"/>
            <a:ext cx="55501" cy="0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61FC9E-185A-4271-A3A3-36CD0A0C9D4D}"/>
              </a:ext>
            </a:extLst>
          </p:cNvPr>
          <p:cNvSpPr txBox="1"/>
          <p:nvPr/>
        </p:nvSpPr>
        <p:spPr>
          <a:xfrm>
            <a:off x="4758046" y="532699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20AEA3-21F5-443A-B10B-D3CA004B8B11}"/>
              </a:ext>
            </a:extLst>
          </p:cNvPr>
          <p:cNvSpPr txBox="1"/>
          <p:nvPr/>
        </p:nvSpPr>
        <p:spPr>
          <a:xfrm>
            <a:off x="6344636" y="532699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5FAFB5-93F6-4EB9-BC01-1F44484D705C}"/>
              </a:ext>
            </a:extLst>
          </p:cNvPr>
          <p:cNvSpPr txBox="1"/>
          <p:nvPr/>
        </p:nvSpPr>
        <p:spPr>
          <a:xfrm>
            <a:off x="7934392" y="532699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77053-EC79-49B0-B552-9FDCAA4B84FA}"/>
              </a:ext>
            </a:extLst>
          </p:cNvPr>
          <p:cNvSpPr txBox="1"/>
          <p:nvPr/>
        </p:nvSpPr>
        <p:spPr>
          <a:xfrm>
            <a:off x="1801152" y="1260740"/>
            <a:ext cx="6941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Header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0C4315-B4C0-43A8-83A0-95130DC40342}"/>
              </a:ext>
            </a:extLst>
          </p:cNvPr>
          <p:cNvSpPr txBox="1"/>
          <p:nvPr/>
        </p:nvSpPr>
        <p:spPr>
          <a:xfrm>
            <a:off x="6054493" y="1265963"/>
            <a:ext cx="7854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4271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68C5-20B8-4B70-89E2-6D01397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 event schema – Declare an Entity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E28D8D-AD47-412B-BD71-92C3DAD9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88504"/>
              </p:ext>
            </p:extLst>
          </p:nvPr>
        </p:nvGraphicFramePr>
        <p:xfrm>
          <a:off x="274320" y="1706880"/>
          <a:ext cx="8942832" cy="259588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160775548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26335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40228651"/>
                    </a:ext>
                  </a:extLst>
                </a:gridCol>
                <a:gridCol w="4873752">
                  <a:extLst>
                    <a:ext uri="{9D8B030D-6E8A-4147-A177-3AD203B41FA5}">
                      <a16:colId xmlns:a16="http://schemas.microsoft.com/office/drawing/2014/main" val="50939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Avttribute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value_instance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ATTRIBUTE_VALUE_ID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attribute value instance assigned by the Entity identifying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ENTITY_ID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Entity to whom the attribute value instance relates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5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attribute_type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attribute type to which the attribute value instance relates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source_system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ENTITY_ID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system that stores / provided the attribute value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6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Time:date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</a:t>
                      </a:r>
                      <a:r>
                        <a:rPr lang="en-GB" sz="1100" dirty="0" err="1"/>
                        <a:t>time:date</a:t>
                      </a:r>
                      <a:r>
                        <a:rPr lang="en-GB" sz="1100" dirty="0"/>
                        <a:t> that the attribute value instance was sourced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source_transaction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API call/transaction which sourced the attribute value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4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9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68C5-20B8-4B70-89E2-6D01397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 event schema – Compare Values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E28D8D-AD47-412B-BD71-92C3DAD9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42353"/>
              </p:ext>
            </p:extLst>
          </p:nvPr>
        </p:nvGraphicFramePr>
        <p:xfrm>
          <a:off x="274320" y="1706880"/>
          <a:ext cx="8942832" cy="259588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160775548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26335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40228651"/>
                    </a:ext>
                  </a:extLst>
                </a:gridCol>
                <a:gridCol w="4873752">
                  <a:extLst>
                    <a:ext uri="{9D8B030D-6E8A-4147-A177-3AD203B41FA5}">
                      <a16:colId xmlns:a16="http://schemas.microsoft.com/office/drawing/2014/main" val="50939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Avttribute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METHOD_ID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methodology definition used to compare the value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ENTITY_ID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Entity undertaking the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value_instance_lhs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ATTRIBUTE_VALUE_ID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first attribute value instance comprising the value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5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value_instance_rhs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ATTRIBUTE_VALUE_ID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second attribute value instance comprising the value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comparison_result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Float (0&lt;value&lt;1)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comparison result, expressed as a value between 0 (neg) and 1 (</a:t>
                      </a:r>
                      <a:r>
                        <a:rPr lang="en-GB" sz="1100" dirty="0" err="1"/>
                        <a:t>pos</a:t>
                      </a:r>
                      <a:r>
                        <a:rPr lang="en-GB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6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Time:date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</a:t>
                      </a:r>
                      <a:r>
                        <a:rPr lang="en-GB" sz="1100" dirty="0" err="1"/>
                        <a:t>time:date</a:t>
                      </a:r>
                      <a:r>
                        <a:rPr lang="en-GB" sz="1100" dirty="0"/>
                        <a:t> that the comparison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2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B6E8F310-115F-4CEB-937E-6C7CA88AAFBA}"/>
              </a:ext>
            </a:extLst>
          </p:cNvPr>
          <p:cNvSpPr txBox="1"/>
          <p:nvPr/>
        </p:nvSpPr>
        <p:spPr>
          <a:xfrm>
            <a:off x="3741698" y="4214395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hasType</a:t>
            </a:r>
            <a:endParaRPr lang="en-GB" sz="800" b="1" dirty="0">
              <a:solidFill>
                <a:srgbClr val="0670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9009-5B5F-4723-90FA-F32056C3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 of an event instance – Compare Values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DE476D-032C-4CD8-9263-A75422FFEA56}"/>
              </a:ext>
            </a:extLst>
          </p:cNvPr>
          <p:cNvSpPr/>
          <p:nvPr/>
        </p:nvSpPr>
        <p:spPr>
          <a:xfrm>
            <a:off x="6158268" y="2200360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FD8D3F-D64E-40A8-9F2C-CDD8BF141AF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171577" y="2480208"/>
            <a:ext cx="1225958" cy="0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936090D-0603-426E-992E-B948C4FDA69A}"/>
              </a:ext>
            </a:extLst>
          </p:cNvPr>
          <p:cNvSpPr/>
          <p:nvPr/>
        </p:nvSpPr>
        <p:spPr>
          <a:xfrm>
            <a:off x="2631577" y="2210208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F32B10-59F0-493F-BBEF-A0C79FED7BBA}"/>
              </a:ext>
            </a:extLst>
          </p:cNvPr>
          <p:cNvSpPr/>
          <p:nvPr/>
        </p:nvSpPr>
        <p:spPr>
          <a:xfrm>
            <a:off x="4397535" y="2210208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99C96-B360-45C3-AE67-7541DC6DCFEA}"/>
              </a:ext>
            </a:extLst>
          </p:cNvPr>
          <p:cNvSpPr txBox="1"/>
          <p:nvPr/>
        </p:nvSpPr>
        <p:spPr>
          <a:xfrm>
            <a:off x="3457941" y="2304916"/>
            <a:ext cx="632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hasIssuer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45FB3-AE82-4697-A709-340FC273D8E8}"/>
              </a:ext>
            </a:extLst>
          </p:cNvPr>
          <p:cNvSpPr txBox="1"/>
          <p:nvPr/>
        </p:nvSpPr>
        <p:spPr>
          <a:xfrm>
            <a:off x="4207322" y="1206308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Document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AD113-30D8-47C7-879C-E560555BA748}"/>
              </a:ext>
            </a:extLst>
          </p:cNvPr>
          <p:cNvSpPr txBox="1"/>
          <p:nvPr/>
        </p:nvSpPr>
        <p:spPr>
          <a:xfrm>
            <a:off x="2213873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646EAC"/>
                </a:solidFill>
              </a:rPr>
              <a:t>Issuer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5092-32D7-4E6A-A6A5-D8F45E5631E2}"/>
              </a:ext>
            </a:extLst>
          </p:cNvPr>
          <p:cNvSpPr txBox="1"/>
          <p:nvPr/>
        </p:nvSpPr>
        <p:spPr>
          <a:xfrm>
            <a:off x="3474963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646EAC"/>
                </a:solidFill>
              </a:rPr>
              <a:t>Evidence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0A4DDC-A558-4817-8872-70CB051E8F4A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4937535" y="2470360"/>
            <a:ext cx="1220733" cy="984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B91FF5-CF5E-4405-9A79-43DC6D608D6B}"/>
              </a:ext>
            </a:extLst>
          </p:cNvPr>
          <p:cNvSpPr txBox="1"/>
          <p:nvPr/>
        </p:nvSpPr>
        <p:spPr>
          <a:xfrm>
            <a:off x="5180127" y="2296736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06706D"/>
                </a:solidFill>
              </a:rPr>
              <a:t>hasSubject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57157-8B9F-4500-9298-9C916F7628B7}"/>
              </a:ext>
            </a:extLst>
          </p:cNvPr>
          <p:cNvSpPr txBox="1"/>
          <p:nvPr/>
        </p:nvSpPr>
        <p:spPr>
          <a:xfrm>
            <a:off x="5740564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646EAC"/>
                </a:solidFill>
              </a:rPr>
              <a:t>Claimant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CFFF9-DDC0-4504-9737-BA8563DEDC21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4661518" y="1390974"/>
            <a:ext cx="6017" cy="819234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847341-669B-4929-83AF-E4D2EDB0E6E3}"/>
              </a:ext>
            </a:extLst>
          </p:cNvPr>
          <p:cNvSpPr txBox="1"/>
          <p:nvPr/>
        </p:nvSpPr>
        <p:spPr>
          <a:xfrm>
            <a:off x="4720795" y="1705533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12C7E-7F1A-490F-BE6C-C4259E754F2B}"/>
              </a:ext>
            </a:extLst>
          </p:cNvPr>
          <p:cNvSpPr txBox="1"/>
          <p:nvPr/>
        </p:nvSpPr>
        <p:spPr>
          <a:xfrm>
            <a:off x="3462780" y="2890050"/>
            <a:ext cx="11456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containsFullName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9EF3A-E3F3-4756-A7DB-C111B4578603}"/>
              </a:ext>
            </a:extLst>
          </p:cNvPr>
          <p:cNvSpPr txBox="1"/>
          <p:nvPr/>
        </p:nvSpPr>
        <p:spPr>
          <a:xfrm>
            <a:off x="6002782" y="3543465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985D0-C8DC-431C-A53E-67283230945E}"/>
              </a:ext>
            </a:extLst>
          </p:cNvPr>
          <p:cNvSpPr txBox="1"/>
          <p:nvPr/>
        </p:nvSpPr>
        <p:spPr>
          <a:xfrm>
            <a:off x="6493534" y="2889878"/>
            <a:ext cx="1022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A4986-07CC-4AD5-948D-D96515EAC01E}"/>
              </a:ext>
            </a:extLst>
          </p:cNvPr>
          <p:cNvSpPr txBox="1"/>
          <p:nvPr/>
        </p:nvSpPr>
        <p:spPr>
          <a:xfrm>
            <a:off x="2762917" y="2393416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PQR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95C2B-4B6B-4DFD-96BA-B135C932DA71}"/>
              </a:ext>
            </a:extLst>
          </p:cNvPr>
          <p:cNvSpPr txBox="1"/>
          <p:nvPr/>
        </p:nvSpPr>
        <p:spPr>
          <a:xfrm>
            <a:off x="4531442" y="2405120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XYZ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50E3C-E621-4AE1-931C-269728D55EB0}"/>
              </a:ext>
            </a:extLst>
          </p:cNvPr>
          <p:cNvSpPr txBox="1"/>
          <p:nvPr/>
        </p:nvSpPr>
        <p:spPr>
          <a:xfrm>
            <a:off x="6290527" y="2405120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ABC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163CC0-EF0D-4184-AC74-460A4ABFA084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rot="5400000">
            <a:off x="4001482" y="2877411"/>
            <a:ext cx="793257" cy="538851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0EC399-B982-410E-AE6B-3F129EC3E8FE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 rot="16200000" flipH="1">
            <a:off x="6300205" y="2868423"/>
            <a:ext cx="803105" cy="546978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0D6CD-0164-4742-8474-4D4F59E642B0}"/>
              </a:ext>
            </a:extLst>
          </p:cNvPr>
          <p:cNvSpPr txBox="1"/>
          <p:nvPr/>
        </p:nvSpPr>
        <p:spPr>
          <a:xfrm>
            <a:off x="5972670" y="1206308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Person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C5B3AB-0F9E-4199-BD0A-4B605E4A9033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flipH="1" flipV="1">
            <a:off x="6426866" y="1390974"/>
            <a:ext cx="1402" cy="809386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E11A2E-692D-45CE-9BA1-19E25607D5A7}"/>
              </a:ext>
            </a:extLst>
          </p:cNvPr>
          <p:cNvSpPr txBox="1"/>
          <p:nvPr/>
        </p:nvSpPr>
        <p:spPr>
          <a:xfrm>
            <a:off x="2442633" y="1206308"/>
            <a:ext cx="908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Government Department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376BE9-CB06-4688-85CB-45E6453484B3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H="1" flipV="1">
            <a:off x="2896829" y="1575640"/>
            <a:ext cx="4748" cy="63456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07C0A9-7DF1-472F-B4C7-3E4DA0030F98}"/>
              </a:ext>
            </a:extLst>
          </p:cNvPr>
          <p:cNvSpPr txBox="1"/>
          <p:nvPr/>
        </p:nvSpPr>
        <p:spPr>
          <a:xfrm>
            <a:off x="2958230" y="1699266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5C551C-A8B9-4A98-B7BD-DE743E8065F3}"/>
              </a:ext>
            </a:extLst>
          </p:cNvPr>
          <p:cNvSpPr txBox="1"/>
          <p:nvPr/>
        </p:nvSpPr>
        <p:spPr>
          <a:xfrm>
            <a:off x="6481537" y="1708492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5649C-0FD7-4905-8C6F-39FA26696780}"/>
              </a:ext>
            </a:extLst>
          </p:cNvPr>
          <p:cNvSpPr txBox="1"/>
          <p:nvPr/>
        </p:nvSpPr>
        <p:spPr>
          <a:xfrm>
            <a:off x="3156220" y="3543465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D1E91F-0B44-4671-B8A6-F5C68FEBF7AF}"/>
              </a:ext>
            </a:extLst>
          </p:cNvPr>
          <p:cNvCxnSpPr>
            <a:cxnSpLocks/>
            <a:stCxn id="76" idx="5"/>
            <a:endCxn id="108" idx="0"/>
          </p:cNvCxnSpPr>
          <p:nvPr/>
        </p:nvCxnSpPr>
        <p:spPr>
          <a:xfrm>
            <a:off x="5626549" y="5481493"/>
            <a:ext cx="1033088" cy="827867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891449-465B-4C5E-B779-5ADCB82F043D}"/>
              </a:ext>
            </a:extLst>
          </p:cNvPr>
          <p:cNvSpPr txBox="1"/>
          <p:nvPr/>
        </p:nvSpPr>
        <p:spPr>
          <a:xfrm>
            <a:off x="6341133" y="4751856"/>
            <a:ext cx="18604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hasValuePair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F8DC65B-9E9E-483E-9C30-20A6F665491B}"/>
              </a:ext>
            </a:extLst>
          </p:cNvPr>
          <p:cNvSpPr/>
          <p:nvPr/>
        </p:nvSpPr>
        <p:spPr>
          <a:xfrm>
            <a:off x="5386049" y="5249042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70E00D-D851-48AC-B0CB-EC5A9435C115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>
            <a:off x="5667812" y="5385209"/>
            <a:ext cx="1482672" cy="6809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494302-C583-4384-B34C-0D685857FFD6}"/>
              </a:ext>
            </a:extLst>
          </p:cNvPr>
          <p:cNvSpPr txBox="1"/>
          <p:nvPr/>
        </p:nvSpPr>
        <p:spPr>
          <a:xfrm>
            <a:off x="6035234" y="5176293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hasType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CA1088-1C31-4968-9A47-C7DAF598FF55}"/>
              </a:ext>
            </a:extLst>
          </p:cNvPr>
          <p:cNvSpPr/>
          <p:nvPr/>
        </p:nvSpPr>
        <p:spPr>
          <a:xfrm>
            <a:off x="2622483" y="5203720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ENTITY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BCFDAC-D7FB-4AD4-87A8-3A346CF2540D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0800000">
            <a:off x="4088933" y="5383721"/>
            <a:ext cx="1297116" cy="1489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478377-9909-4795-AF63-7766C89F8ED2}"/>
              </a:ext>
            </a:extLst>
          </p:cNvPr>
          <p:cNvSpPr txBox="1"/>
          <p:nvPr/>
        </p:nvSpPr>
        <p:spPr>
          <a:xfrm>
            <a:off x="4423269" y="5171041"/>
            <a:ext cx="1065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hasActor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A27A3A-79CA-485D-B657-EFEA7E83339D}"/>
              </a:ext>
            </a:extLst>
          </p:cNvPr>
          <p:cNvCxnSpPr>
            <a:cxnSpLocks/>
            <a:stCxn id="100" idx="3"/>
            <a:endCxn id="76" idx="7"/>
          </p:cNvCxnSpPr>
          <p:nvPr/>
        </p:nvCxnSpPr>
        <p:spPr>
          <a:xfrm flipH="1">
            <a:off x="5626549" y="4480461"/>
            <a:ext cx="975253" cy="808463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70191A8-7F95-4691-82D0-E59760EB1C34}"/>
              </a:ext>
            </a:extLst>
          </p:cNvPr>
          <p:cNvSpPr txBox="1"/>
          <p:nvPr/>
        </p:nvSpPr>
        <p:spPr>
          <a:xfrm>
            <a:off x="6290527" y="5731122"/>
            <a:ext cx="19188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hasComparisonResult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57E38C8F-B022-47BF-8C47-A57DAAB5E6ED}"/>
              </a:ext>
            </a:extLst>
          </p:cNvPr>
          <p:cNvSpPr/>
          <p:nvPr/>
        </p:nvSpPr>
        <p:spPr>
          <a:xfrm>
            <a:off x="7003839" y="5212018"/>
            <a:ext cx="1466450" cy="360000"/>
          </a:xfrm>
          <a:prstGeom prst="flowChartInputOutpu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b="1" dirty="0">
                <a:solidFill>
                  <a:srgbClr val="FFC000"/>
                </a:solidFill>
              </a:rPr>
              <a:t>VALUE PAIR COMPARISON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322B6D-5F0D-4C07-B0F0-2717305A0298}"/>
              </a:ext>
            </a:extLst>
          </p:cNvPr>
          <p:cNvCxnSpPr>
            <a:cxnSpLocks/>
            <a:stCxn id="107" idx="0"/>
            <a:endCxn id="76" idx="3"/>
          </p:cNvCxnSpPr>
          <p:nvPr/>
        </p:nvCxnSpPr>
        <p:spPr>
          <a:xfrm flipV="1">
            <a:off x="4436835" y="5481493"/>
            <a:ext cx="990477" cy="77511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9892B5-8F04-42D1-8CC3-E5E9D91F1A6A}"/>
              </a:ext>
            </a:extLst>
          </p:cNvPr>
          <p:cNvSpPr txBox="1"/>
          <p:nvPr/>
        </p:nvSpPr>
        <p:spPr>
          <a:xfrm>
            <a:off x="3917703" y="4787779"/>
            <a:ext cx="1487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hasValuePair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500A1E-5A68-41D8-9E35-FF49FE3F7065}"/>
              </a:ext>
            </a:extLst>
          </p:cNvPr>
          <p:cNvCxnSpPr>
            <a:cxnSpLocks/>
            <a:stCxn id="99" idx="5"/>
            <a:endCxn id="76" idx="1"/>
          </p:cNvCxnSpPr>
          <p:nvPr/>
        </p:nvCxnSpPr>
        <p:spPr>
          <a:xfrm>
            <a:off x="4543070" y="4480460"/>
            <a:ext cx="884242" cy="80846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8A33AD-B841-4F2C-AA6C-2FE9F8483C6B}"/>
              </a:ext>
            </a:extLst>
          </p:cNvPr>
          <p:cNvSpPr txBox="1"/>
          <p:nvPr/>
        </p:nvSpPr>
        <p:spPr>
          <a:xfrm>
            <a:off x="3679455" y="5728576"/>
            <a:ext cx="1487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hasTimeStamp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3345E4-D310-4F07-A11E-51DED11E4B72}"/>
              </a:ext>
            </a:extLst>
          </p:cNvPr>
          <p:cNvSpPr/>
          <p:nvPr/>
        </p:nvSpPr>
        <p:spPr>
          <a:xfrm>
            <a:off x="4302570" y="4248009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E60939A-1B84-4941-A6B8-FE8614D550D0}"/>
              </a:ext>
            </a:extLst>
          </p:cNvPr>
          <p:cNvSpPr/>
          <p:nvPr/>
        </p:nvSpPr>
        <p:spPr>
          <a:xfrm>
            <a:off x="6560539" y="4248010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042A5C-53B6-44A0-9AB6-3C7654CD34B8}"/>
              </a:ext>
            </a:extLst>
          </p:cNvPr>
          <p:cNvSpPr/>
          <p:nvPr/>
        </p:nvSpPr>
        <p:spPr>
          <a:xfrm>
            <a:off x="2076513" y="4203722"/>
            <a:ext cx="1462344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LEGAL NAME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AEDF20-D8EC-49BA-9404-3FC07EB152A9}"/>
              </a:ext>
            </a:extLst>
          </p:cNvPr>
          <p:cNvCxnSpPr>
            <a:cxnSpLocks/>
            <a:stCxn id="101" idx="3"/>
            <a:endCxn id="99" idx="2"/>
          </p:cNvCxnSpPr>
          <p:nvPr/>
        </p:nvCxnSpPr>
        <p:spPr>
          <a:xfrm>
            <a:off x="3538857" y="4383722"/>
            <a:ext cx="763713" cy="45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F7B34A-BF81-4E17-92E0-57957603AB75}"/>
              </a:ext>
            </a:extLst>
          </p:cNvPr>
          <p:cNvSpPr/>
          <p:nvPr/>
        </p:nvSpPr>
        <p:spPr>
          <a:xfrm>
            <a:off x="7634670" y="4205597"/>
            <a:ext cx="1462344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LEGAL 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2F1D47-BE60-4D86-804C-DF36F2F34494}"/>
              </a:ext>
            </a:extLst>
          </p:cNvPr>
          <p:cNvSpPr txBox="1"/>
          <p:nvPr/>
        </p:nvSpPr>
        <p:spPr>
          <a:xfrm>
            <a:off x="7003840" y="4242093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hasType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2233B35-0BD1-4682-AC8D-9CB7A004241D}"/>
              </a:ext>
            </a:extLst>
          </p:cNvPr>
          <p:cNvCxnSpPr>
            <a:cxnSpLocks/>
            <a:stCxn id="100" idx="6"/>
            <a:endCxn id="104" idx="1"/>
          </p:cNvCxnSpPr>
          <p:nvPr/>
        </p:nvCxnSpPr>
        <p:spPr>
          <a:xfrm>
            <a:off x="6842302" y="4384177"/>
            <a:ext cx="792368" cy="1420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4C99D3F-84DA-4A8B-B182-2D4C31A2435D}"/>
              </a:ext>
            </a:extLst>
          </p:cNvPr>
          <p:cNvSpPr/>
          <p:nvPr/>
        </p:nvSpPr>
        <p:spPr>
          <a:xfrm>
            <a:off x="3703610" y="6256607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GB" sz="1200" b="1" dirty="0" err="1">
                <a:solidFill>
                  <a:schemeClr val="bg1">
                    <a:lumMod val="65000"/>
                  </a:schemeClr>
                </a:solidFill>
              </a:rPr>
              <a:t>time:date</a:t>
            </a:r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1DF562-A38E-4E7A-B6E7-3AFE53C98F47}"/>
              </a:ext>
            </a:extLst>
          </p:cNvPr>
          <p:cNvSpPr/>
          <p:nvPr/>
        </p:nvSpPr>
        <p:spPr>
          <a:xfrm>
            <a:off x="5926412" y="6309360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0.99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125337-8D4B-449F-8940-DD4AD6C7E7A7}"/>
              </a:ext>
            </a:extLst>
          </p:cNvPr>
          <p:cNvSpPr txBox="1"/>
          <p:nvPr/>
        </p:nvSpPr>
        <p:spPr>
          <a:xfrm>
            <a:off x="4518511" y="4024146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hasFullName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CA8B74E-9F8A-4EFD-96D1-436560CE5ABA}"/>
              </a:ext>
            </a:extLst>
          </p:cNvPr>
          <p:cNvCxnSpPr>
            <a:cxnSpLocks/>
            <a:stCxn id="99" idx="0"/>
            <a:endCxn id="30" idx="2"/>
          </p:cNvCxnSpPr>
          <p:nvPr/>
        </p:nvCxnSpPr>
        <p:spPr>
          <a:xfrm rot="16200000" flipV="1">
            <a:off x="4026129" y="3830686"/>
            <a:ext cx="519878" cy="314768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CFF55B6-6E93-47E1-B3F9-AEC88A31FDAE}"/>
              </a:ext>
            </a:extLst>
          </p:cNvPr>
          <p:cNvSpPr txBox="1"/>
          <p:nvPr/>
        </p:nvSpPr>
        <p:spPr>
          <a:xfrm>
            <a:off x="6731358" y="4021964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hasFullName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CDAEFD1-DCE6-4CF2-BCA0-FD20984C6C33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rot="5400000" flipH="1" flipV="1">
            <a:off x="6578394" y="3851159"/>
            <a:ext cx="519879" cy="273825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7108EB6-78B8-4CB6-B608-EAFAB36D979B}"/>
              </a:ext>
            </a:extLst>
          </p:cNvPr>
          <p:cNvCxnSpPr/>
          <p:nvPr/>
        </p:nvCxnSpPr>
        <p:spPr>
          <a:xfrm>
            <a:off x="694594" y="3903779"/>
            <a:ext cx="8343900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BABFD11-5133-48D3-A669-556AE10CE73E}"/>
              </a:ext>
            </a:extLst>
          </p:cNvPr>
          <p:cNvSpPr txBox="1"/>
          <p:nvPr/>
        </p:nvSpPr>
        <p:spPr>
          <a:xfrm>
            <a:off x="589084" y="2234770"/>
            <a:ext cx="83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“DATA”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9C547-B842-4D74-97CC-B4BFCC5BBC0F}"/>
              </a:ext>
            </a:extLst>
          </p:cNvPr>
          <p:cNvSpPr txBox="1"/>
          <p:nvPr/>
        </p:nvSpPr>
        <p:spPr>
          <a:xfrm>
            <a:off x="589084" y="5252574"/>
            <a:ext cx="1551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“META-DATA”</a:t>
            </a:r>
          </a:p>
        </p:txBody>
      </p:sp>
    </p:spTree>
    <p:extLst>
      <p:ext uri="{BB962C8B-B14F-4D97-AF65-F5344CB8AC3E}">
        <p14:creationId xmlns:p14="http://schemas.microsoft.com/office/powerpoint/2010/main" val="146377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71D-B6B0-4570-B2C6-FE7FCC2F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 of an event instance – Compare Values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F5D3EB-DA7D-4442-8532-1B743C57D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66653"/>
              </p:ext>
            </p:extLst>
          </p:nvPr>
        </p:nvGraphicFramePr>
        <p:xfrm>
          <a:off x="457200" y="1344042"/>
          <a:ext cx="5565531" cy="5079795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1512277">
                  <a:extLst>
                    <a:ext uri="{9D8B030D-6E8A-4147-A177-3AD203B41FA5}">
                      <a16:colId xmlns:a16="http://schemas.microsoft.com/office/drawing/2014/main" val="3480753420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24268108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78014081"/>
                    </a:ext>
                  </a:extLst>
                </a:gridCol>
              </a:tblGrid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Subject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Predicate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024447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effectLst/>
                        </a:rPr>
                        <a:t>rdf:type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728344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Department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396844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rdf:type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Document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6444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hasIssuer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211530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hasSubject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02790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containsFullName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“Mr Robert James Smith”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8510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ABC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“Mr Robert James Smith”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955639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Value Instance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475640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678460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Value Instance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020979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0744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XYZ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containsFullName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012164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effectLst/>
                        </a:rPr>
                        <a:t>Resource ABC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44305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Pair Comparison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2239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hasValuePair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01775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hasValuePair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30042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hasActor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[Entity]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56731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hasTimeStamp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time:date</a:t>
                      </a: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98967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hasComparisonResult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[0&lt;Float&lt;1]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7384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B8543-9EC0-4E31-8264-F221A85CACAA}"/>
              </a:ext>
            </a:extLst>
          </p:cNvPr>
          <p:cNvCxnSpPr/>
          <p:nvPr/>
        </p:nvCxnSpPr>
        <p:spPr>
          <a:xfrm>
            <a:off x="504093" y="3310508"/>
            <a:ext cx="8343900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186A14-2228-491D-B524-E20E09EBBBA5}"/>
              </a:ext>
            </a:extLst>
          </p:cNvPr>
          <p:cNvSpPr txBox="1"/>
          <p:nvPr/>
        </p:nvSpPr>
        <p:spPr>
          <a:xfrm>
            <a:off x="7031168" y="2267431"/>
            <a:ext cx="83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“DATA”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8F031-C76E-4B2B-9D9A-4C562D95729A}"/>
              </a:ext>
            </a:extLst>
          </p:cNvPr>
          <p:cNvSpPr txBox="1"/>
          <p:nvPr/>
        </p:nvSpPr>
        <p:spPr>
          <a:xfrm>
            <a:off x="6674243" y="4822591"/>
            <a:ext cx="1551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“META-DATA”</a:t>
            </a:r>
          </a:p>
        </p:txBody>
      </p:sp>
    </p:spTree>
    <p:extLst>
      <p:ext uri="{BB962C8B-B14F-4D97-AF65-F5344CB8AC3E}">
        <p14:creationId xmlns:p14="http://schemas.microsoft.com/office/powerpoint/2010/main" val="126337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1C96F-1365-45EC-95BB-80E2FBD2AF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Comply with common statement structure</a:t>
            </a:r>
          </a:p>
          <a:p>
            <a:endParaRPr lang="en-GB" sz="1600" dirty="0"/>
          </a:p>
          <a:p>
            <a:r>
              <a:rPr lang="en-GB" sz="1600" dirty="0"/>
              <a:t>Maintain statements on behalf of itself / other actors</a:t>
            </a:r>
          </a:p>
          <a:p>
            <a:pPr lvl="1"/>
            <a:r>
              <a:rPr lang="en-GB" sz="1600" dirty="0"/>
              <a:t>Ordered</a:t>
            </a:r>
          </a:p>
          <a:p>
            <a:pPr lvl="1"/>
            <a:r>
              <a:rPr lang="en-GB" sz="1600" dirty="0"/>
              <a:t>Immutable </a:t>
            </a:r>
          </a:p>
          <a:p>
            <a:pPr lvl="1"/>
            <a:r>
              <a:rPr lang="en-GB" sz="1600" dirty="0"/>
              <a:t>Append only</a:t>
            </a:r>
          </a:p>
          <a:p>
            <a:pPr lvl="1"/>
            <a:r>
              <a:rPr lang="en-GB" sz="1600" dirty="0"/>
              <a:t>Auditable</a:t>
            </a:r>
          </a:p>
          <a:p>
            <a:endParaRPr lang="en-GB" sz="1600" dirty="0"/>
          </a:p>
          <a:p>
            <a:r>
              <a:rPr lang="en-GB" sz="1600" dirty="0"/>
              <a:t>Read statements on behalf of itself / other actors</a:t>
            </a:r>
          </a:p>
          <a:p>
            <a:endParaRPr lang="en-GB" sz="1600" dirty="0"/>
          </a:p>
          <a:p>
            <a:r>
              <a:rPr lang="en-GB" sz="1600" dirty="0"/>
              <a:t>Use ecosystem core vocabulary and comply with ecosystem workflows</a:t>
            </a:r>
          </a:p>
          <a:p>
            <a:pPr lvl="1"/>
            <a:r>
              <a:rPr lang="en-GB" sz="1600" dirty="0"/>
              <a:t>Permissioned access</a:t>
            </a:r>
          </a:p>
          <a:p>
            <a:pPr lvl="1"/>
            <a:r>
              <a:rPr lang="en-GB" sz="1600" dirty="0"/>
              <a:t>Declaration of objects</a:t>
            </a:r>
          </a:p>
          <a:p>
            <a:pPr lvl="1"/>
            <a:r>
              <a:rPr lang="en-GB" sz="1600" dirty="0"/>
              <a:t>Publication of use case ontology / directory</a:t>
            </a:r>
          </a:p>
          <a:p>
            <a:pPr lvl="1"/>
            <a:r>
              <a:rPr lang="en-GB" sz="1600" dirty="0"/>
              <a:t>Reference to common schema</a:t>
            </a:r>
          </a:p>
          <a:p>
            <a:pPr lvl="1"/>
            <a:r>
              <a:rPr lang="en-GB" sz="1600" dirty="0"/>
              <a:t>Value exchange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4A57D-635E-487B-A36E-993A41B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Ecosystem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77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Supporting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02365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54B79-4A6C-4B7E-B139-5C85A7B58C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Decentralized identifiers (DIDs) are a new type of identifier to provide verifiable, decentralized digital identity</a:t>
            </a:r>
          </a:p>
          <a:p>
            <a:pPr lvl="1"/>
            <a:endParaRPr lang="en-GB" sz="1200" dirty="0"/>
          </a:p>
          <a:p>
            <a:r>
              <a:rPr lang="en-GB" sz="1800" dirty="0"/>
              <a:t>These new identifiers are designed to enable the controller of a DID to prove control over it and to be implemented independently of any centralized registry, identity provider, or certificate authority</a:t>
            </a:r>
          </a:p>
          <a:p>
            <a:pPr lvl="1"/>
            <a:endParaRPr lang="en-GB" sz="1200" dirty="0"/>
          </a:p>
          <a:p>
            <a:r>
              <a:rPr lang="en-GB" sz="1800" dirty="0"/>
              <a:t>DIDs are URLs that relate a DID subject to a DID document allowing trustable interactions with that subject</a:t>
            </a:r>
          </a:p>
          <a:p>
            <a:pPr lvl="1"/>
            <a:endParaRPr lang="en-GB" sz="1200" dirty="0"/>
          </a:p>
          <a:p>
            <a:r>
              <a:rPr lang="en-GB" sz="1800" dirty="0"/>
              <a:t>DID documents are simple documents describing how to use that specific DID</a:t>
            </a:r>
          </a:p>
          <a:p>
            <a:pPr lvl="1"/>
            <a:endParaRPr lang="en-GB" sz="1200" dirty="0"/>
          </a:p>
          <a:p>
            <a:r>
              <a:rPr lang="en-GB" sz="1800" dirty="0"/>
              <a:t>Each DID document can express cryptographic material, verification methods, or service endpoints, which provide a set of mechanisms enabling a DID controller to prove control of the DID</a:t>
            </a:r>
          </a:p>
          <a:p>
            <a:pPr lvl="1"/>
            <a:endParaRPr lang="en-GB" sz="1200" dirty="0"/>
          </a:p>
          <a:p>
            <a:r>
              <a:rPr lang="en-GB" sz="1800" dirty="0"/>
              <a:t>Service endpoints enable trusted interactions with the DID subject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D73B91-33AA-4775-BB43-A82A4B98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Decentralised Identifiers (DIDs)</a:t>
            </a:r>
          </a:p>
        </p:txBody>
      </p:sp>
    </p:spTree>
    <p:extLst>
      <p:ext uri="{BB962C8B-B14F-4D97-AF65-F5344CB8AC3E}">
        <p14:creationId xmlns:p14="http://schemas.microsoft.com/office/powerpoint/2010/main" val="20619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18647"/>
              </p:ext>
            </p:extLst>
          </p:nvPr>
        </p:nvGraphicFramePr>
        <p:xfrm>
          <a:off x="457200" y="923545"/>
          <a:ext cx="8686800" cy="5653042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Agenda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Standards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Security assessment of proposed standards and 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NCSC representative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Rules of engagement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GDS representative(s)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AF3985-F7F9-4029-B693-8DC5CCC685B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23759843"/>
              </p:ext>
            </p:extLst>
          </p:nvPr>
        </p:nvGraphicFramePr>
        <p:xfrm>
          <a:off x="457200" y="1234204"/>
          <a:ext cx="8686800" cy="519176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87390427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55615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 attest that…: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know this because…: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48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ship did / did not deviate from its planned route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Captain’s log tells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02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logs of the Port Authorities visited tell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9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ship’s geolocation data tells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53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V1 documentation has / has not been tampered with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It does / does not match the copy sent by country of export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86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has been signed cryptographically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container’s seal was / was not broken on arrival in UK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trusted agent physically checked 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6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senior employee physically checked 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19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configuration of goods does / does not match the V1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trusted agent physically counted the goods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senior employee physically counted the goods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62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goods arriving are / are not the same goods that left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 agent / employee has compared them to a description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 agent / employee has scanned the bar code / RF code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06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3D scanning device has been used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35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1573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97F542-C2F5-4966-A553-341238D3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expertise might be available?</a:t>
            </a:r>
          </a:p>
        </p:txBody>
      </p:sp>
    </p:spTree>
    <p:extLst>
      <p:ext uri="{BB962C8B-B14F-4D97-AF65-F5344CB8AC3E}">
        <p14:creationId xmlns:p14="http://schemas.microsoft.com/office/powerpoint/2010/main" val="383749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C1285-7695-4213-978B-8F86B6102B7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395625"/>
              </p:ext>
            </p:extLst>
          </p:nvPr>
        </p:nvGraphicFramePr>
        <p:xfrm>
          <a:off x="462337" y="1604068"/>
          <a:ext cx="8280000" cy="448564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47220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539537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9195787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976499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3989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Given these conditions...: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…I will assign a status of…: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…and then allocate resources: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Evidence of negative indicators: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Ship deviated from course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V1 has been tampered with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Seal was broken on arrival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Configuration did not match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Goods are not the same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(Tiny minority of volume)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708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 evidence (positive or negative)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ship deviated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V1 tampered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seal intact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config matches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goods are same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Medium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(Significant minority of volume)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Evidence of positive indicators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Ship did not deviate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V1 has not been tampered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Seal was intact on arrival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Configuration matches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Goods are the same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Low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(Majority of volume)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09902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8DF0EDA-7ED5-4890-95CE-BD19CA83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decisions does this expertise affect?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E9A816-2416-4E06-9B68-65155B75E4BF}"/>
              </a:ext>
            </a:extLst>
          </p:cNvPr>
          <p:cNvSpPr/>
          <p:nvPr/>
        </p:nvSpPr>
        <p:spPr>
          <a:xfrm rot="5400000">
            <a:off x="3025739" y="2560833"/>
            <a:ext cx="693506" cy="213189"/>
          </a:xfrm>
          <a:prstGeom prst="triangl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6EBA328-6081-4891-87AB-B07BCE3BD4D2}"/>
              </a:ext>
            </a:extLst>
          </p:cNvPr>
          <p:cNvSpPr/>
          <p:nvPr/>
        </p:nvSpPr>
        <p:spPr>
          <a:xfrm rot="5400000">
            <a:off x="5785636" y="2560833"/>
            <a:ext cx="693506" cy="213189"/>
          </a:xfrm>
          <a:prstGeom prst="triangl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ACB6AE-5B96-4EC6-89E6-F5191645ED9E}"/>
              </a:ext>
            </a:extLst>
          </p:cNvPr>
          <p:cNvSpPr/>
          <p:nvPr/>
        </p:nvSpPr>
        <p:spPr>
          <a:xfrm rot="5400000">
            <a:off x="3034303" y="3930714"/>
            <a:ext cx="693506" cy="213189"/>
          </a:xfrm>
          <a:prstGeom prst="triangle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B7C423-5FED-49BD-8D9D-8ADB2668FE00}"/>
              </a:ext>
            </a:extLst>
          </p:cNvPr>
          <p:cNvSpPr/>
          <p:nvPr/>
        </p:nvSpPr>
        <p:spPr>
          <a:xfrm rot="5400000">
            <a:off x="5794200" y="3930714"/>
            <a:ext cx="693506" cy="213189"/>
          </a:xfrm>
          <a:prstGeom prst="triangle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9C2B5D0-A4BE-4485-AD34-342B106F1880}"/>
              </a:ext>
            </a:extLst>
          </p:cNvPr>
          <p:cNvSpPr/>
          <p:nvPr/>
        </p:nvSpPr>
        <p:spPr>
          <a:xfrm rot="5400000">
            <a:off x="3037730" y="5300597"/>
            <a:ext cx="693506" cy="213189"/>
          </a:xfrm>
          <a:prstGeom prst="triangle">
            <a:avLst/>
          </a:prstGeom>
          <a:solidFill>
            <a:srgbClr val="41A441"/>
          </a:solidFill>
          <a:ln w="9525">
            <a:solidFill>
              <a:srgbClr val="41A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87370AB-B79D-4CA7-BDAB-3CCF6DCF5BF2}"/>
              </a:ext>
            </a:extLst>
          </p:cNvPr>
          <p:cNvSpPr/>
          <p:nvPr/>
        </p:nvSpPr>
        <p:spPr>
          <a:xfrm rot="5400000">
            <a:off x="5797627" y="5300597"/>
            <a:ext cx="693506" cy="213189"/>
          </a:xfrm>
          <a:prstGeom prst="triangle">
            <a:avLst/>
          </a:prstGeom>
          <a:solidFill>
            <a:srgbClr val="41A441"/>
          </a:solidFill>
          <a:ln w="9525">
            <a:solidFill>
              <a:srgbClr val="41A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3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7C838-7A59-444D-B754-DF6E1656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Which actors are producing / consuming the expertise?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BE098-F0C4-4F3E-9939-92AAEA241DEA}"/>
              </a:ext>
            </a:extLst>
          </p:cNvPr>
          <p:cNvSpPr/>
          <p:nvPr/>
        </p:nvSpPr>
        <p:spPr>
          <a:xfrm>
            <a:off x="6909371" y="2121613"/>
            <a:ext cx="1710647" cy="140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BF43-9E26-4473-8301-C1D522EE59C3}"/>
              </a:ext>
            </a:extLst>
          </p:cNvPr>
          <p:cNvSpPr txBox="1"/>
          <p:nvPr/>
        </p:nvSpPr>
        <p:spPr>
          <a:xfrm>
            <a:off x="7030091" y="2208944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FSA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7FEF1-7D40-4360-9962-75E54D9D0896}"/>
              </a:ext>
            </a:extLst>
          </p:cNvPr>
          <p:cNvSpPr txBox="1"/>
          <p:nvPr/>
        </p:nvSpPr>
        <p:spPr>
          <a:xfrm>
            <a:off x="7030090" y="2516856"/>
            <a:ext cx="146920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Should we send an FSA inspector to inspect </a:t>
            </a:r>
            <a:r>
              <a:rPr lang="en-GB" sz="1400" i="1" u="sng" dirty="0"/>
              <a:t>this </a:t>
            </a:r>
            <a:r>
              <a:rPr lang="en-GB" sz="1400" dirty="0"/>
              <a:t>consignment?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6214C-4FC7-4AB5-919E-4290C79EECE2}"/>
              </a:ext>
            </a:extLst>
          </p:cNvPr>
          <p:cNvSpPr txBox="1"/>
          <p:nvPr/>
        </p:nvSpPr>
        <p:spPr>
          <a:xfrm>
            <a:off x="508570" y="1773690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Shipping Co.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0E8C-385D-4473-9BD4-3F665B84008E}"/>
              </a:ext>
            </a:extLst>
          </p:cNvPr>
          <p:cNvSpPr txBox="1"/>
          <p:nvPr/>
        </p:nvSpPr>
        <p:spPr>
          <a:xfrm>
            <a:off x="4065703" y="1727932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HMRC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95B24-F585-4F3C-9164-520045A3A15E}"/>
              </a:ext>
            </a:extLst>
          </p:cNvPr>
          <p:cNvSpPr txBox="1"/>
          <p:nvPr/>
        </p:nvSpPr>
        <p:spPr>
          <a:xfrm>
            <a:off x="4100502" y="5346560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Port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8569-B762-4B60-BE21-93E4B8BF52AD}"/>
              </a:ext>
            </a:extLst>
          </p:cNvPr>
          <p:cNvSpPr txBox="1"/>
          <p:nvPr/>
        </p:nvSpPr>
        <p:spPr>
          <a:xfrm>
            <a:off x="339906" y="5346560"/>
            <a:ext cx="16378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Country of Export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92BD2E-3E32-4449-8F0B-E31FCC0EFFFD}"/>
              </a:ext>
            </a:extLst>
          </p:cNvPr>
          <p:cNvGrpSpPr/>
          <p:nvPr/>
        </p:nvGrpSpPr>
        <p:grpSpPr>
          <a:xfrm>
            <a:off x="1243173" y="1828800"/>
            <a:ext cx="3591932" cy="3600501"/>
            <a:chOff x="1243173" y="1828800"/>
            <a:chExt cx="3591932" cy="36005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286100-226D-4AC5-94E0-C629BEE153E8}"/>
                </a:ext>
              </a:extLst>
            </p:cNvPr>
            <p:cNvSpPr/>
            <p:nvPr/>
          </p:nvSpPr>
          <p:spPr>
            <a:xfrm>
              <a:off x="1243173" y="1828800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79C66D-14A9-47CE-92DF-703644CB9DB5}"/>
                </a:ext>
              </a:extLst>
            </p:cNvPr>
            <p:cNvSpPr/>
            <p:nvPr/>
          </p:nvSpPr>
          <p:spPr>
            <a:xfrm>
              <a:off x="1243173" y="2905874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4E10B2-C6ED-4924-A3B3-CB6F353B4AC9}"/>
                </a:ext>
              </a:extLst>
            </p:cNvPr>
            <p:cNvSpPr/>
            <p:nvPr/>
          </p:nvSpPr>
          <p:spPr>
            <a:xfrm>
              <a:off x="2315105" y="1832227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EF8E60-7A69-4A3E-8E93-AE7BA13C9ECC}"/>
                </a:ext>
              </a:extLst>
            </p:cNvPr>
            <p:cNvSpPr/>
            <p:nvPr/>
          </p:nvSpPr>
          <p:spPr>
            <a:xfrm>
              <a:off x="2315105" y="2909301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398796-B5FA-440D-AE90-BE360A2A4A00}"/>
                </a:ext>
              </a:extLst>
            </p:cNvPr>
            <p:cNvSpPr txBox="1"/>
            <p:nvPr/>
          </p:nvSpPr>
          <p:spPr>
            <a:xfrm>
              <a:off x="2557412" y="3429000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V1 documentation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5F0353-89C6-4169-8D4E-38D4557A95AB}"/>
                </a:ext>
              </a:extLst>
            </p:cNvPr>
            <p:cNvSpPr txBox="1"/>
            <p:nvPr/>
          </p:nvSpPr>
          <p:spPr>
            <a:xfrm>
              <a:off x="3644593" y="3491079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Configuration check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085CDE-E17B-45B2-9754-257676BDAB37}"/>
                </a:ext>
              </a:extLst>
            </p:cNvPr>
            <p:cNvSpPr txBox="1"/>
            <p:nvPr/>
          </p:nvSpPr>
          <p:spPr>
            <a:xfrm>
              <a:off x="2517143" y="461513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Seal check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CB72C1-512A-4CF3-A466-BAA250F93672}"/>
                </a:ext>
              </a:extLst>
            </p:cNvPr>
            <p:cNvSpPr txBox="1"/>
            <p:nvPr/>
          </p:nvSpPr>
          <p:spPr>
            <a:xfrm>
              <a:off x="1325931" y="2586640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Routing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BE6442-ACA4-41F8-9522-EBA330E13EAC}"/>
                </a:ext>
              </a:extLst>
            </p:cNvPr>
            <p:cNvSpPr txBox="1"/>
            <p:nvPr/>
          </p:nvSpPr>
          <p:spPr>
            <a:xfrm>
              <a:off x="3703883" y="2519002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Goods match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1B3408-1ACF-4131-925A-A09DED989AA3}"/>
                </a:ext>
              </a:extLst>
            </p:cNvPr>
            <p:cNvSpPr txBox="1"/>
            <p:nvPr/>
          </p:nvSpPr>
          <p:spPr>
            <a:xfrm>
              <a:off x="3703883" y="4548752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Container inspection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44D313-2C30-4399-8B08-48A82A67E827}"/>
                </a:ext>
              </a:extLst>
            </p:cNvPr>
            <p:cNvSpPr txBox="1"/>
            <p:nvPr/>
          </p:nvSpPr>
          <p:spPr>
            <a:xfrm>
              <a:off x="1437892" y="460992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Provenance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68475F-67A8-4319-9A09-508999A033A7}"/>
                </a:ext>
              </a:extLst>
            </p:cNvPr>
            <p:cNvSpPr txBox="1"/>
            <p:nvPr/>
          </p:nvSpPr>
          <p:spPr>
            <a:xfrm>
              <a:off x="2557412" y="2526707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Sample test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251010-F02B-47EF-9FAF-6C2C0F0419BD}"/>
                </a:ext>
              </a:extLst>
            </p:cNvPr>
            <p:cNvSpPr txBox="1"/>
            <p:nvPr/>
          </p:nvSpPr>
          <p:spPr>
            <a:xfrm>
              <a:off x="1485480" y="358032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…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D7E58B2-78F2-4ACC-BDF3-BCDCCE6E1298}"/>
              </a:ext>
            </a:extLst>
          </p:cNvPr>
          <p:cNvCxnSpPr>
            <a:endCxn id="8" idx="1"/>
          </p:cNvCxnSpPr>
          <p:nvPr/>
        </p:nvCxnSpPr>
        <p:spPr>
          <a:xfrm flipV="1">
            <a:off x="4854539" y="2822825"/>
            <a:ext cx="2054832" cy="798815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Recap actions and notes from Workshop 1 		12.00 – 12.05</a:t>
            </a:r>
          </a:p>
          <a:p>
            <a:endParaRPr lang="en-GB" sz="1800" dirty="0"/>
          </a:p>
          <a:p>
            <a:r>
              <a:rPr lang="en-GB" sz="1800" dirty="0"/>
              <a:t>Proposal: reschedule Security Workshop		12.05 – 12.15</a:t>
            </a:r>
          </a:p>
          <a:p>
            <a:endParaRPr lang="en-GB" sz="1800" dirty="0"/>
          </a:p>
          <a:p>
            <a:r>
              <a:rPr lang="en-GB" sz="1800" dirty="0"/>
              <a:t>Ontology – Structure				12.15 – 13.15</a:t>
            </a:r>
          </a:p>
          <a:p>
            <a:endParaRPr lang="en-GB" sz="1800" dirty="0"/>
          </a:p>
          <a:p>
            <a:r>
              <a:rPr lang="en-GB" sz="1800" dirty="0"/>
              <a:t>Ontology – Initial Draft				13.15 – 14.45</a:t>
            </a:r>
          </a:p>
          <a:p>
            <a:endParaRPr lang="en-GB" sz="1800" dirty="0"/>
          </a:p>
          <a:p>
            <a:r>
              <a:rPr lang="en-GB" sz="1800" dirty="0"/>
              <a:t>Look forward to Workshop #3			14.45 – 15.00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Recap from Workshop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6645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EFD3F-AE87-407B-9E3C-7D000BB070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Put some thinking into DIDs vs. URIs</a:t>
            </a:r>
          </a:p>
          <a:p>
            <a:endParaRPr lang="en-GB" sz="1600" dirty="0"/>
          </a:p>
          <a:p>
            <a:r>
              <a:rPr lang="en-GB" sz="1600" dirty="0"/>
              <a:t>Provenance can highlight the underlying value of a product</a:t>
            </a:r>
          </a:p>
          <a:p>
            <a:pPr lvl="1"/>
            <a:r>
              <a:rPr lang="en-GB" sz="1600" dirty="0"/>
              <a:t>Make assurance (as opposed to certification) machine readable</a:t>
            </a:r>
          </a:p>
          <a:p>
            <a:pPr lvl="1"/>
            <a:r>
              <a:rPr lang="en-GB" sz="1600" dirty="0"/>
              <a:t>Time is a key dimension to capture</a:t>
            </a:r>
          </a:p>
          <a:p>
            <a:endParaRPr lang="en-GB" sz="1600" dirty="0"/>
          </a:p>
          <a:p>
            <a:r>
              <a:rPr lang="en-GB" sz="1600" dirty="0"/>
              <a:t>Three parts of the metadata model / ontology</a:t>
            </a:r>
          </a:p>
          <a:p>
            <a:pPr lvl="1"/>
            <a:r>
              <a:rPr lang="en-GB" sz="1600" dirty="0"/>
              <a:t>Event typologies</a:t>
            </a:r>
          </a:p>
          <a:p>
            <a:pPr lvl="1"/>
            <a:r>
              <a:rPr lang="en-GB" sz="1600" dirty="0"/>
              <a:t>Required schema</a:t>
            </a:r>
          </a:p>
          <a:p>
            <a:pPr lvl="1"/>
            <a:r>
              <a:rPr lang="en-GB" sz="1600" dirty="0"/>
              <a:t>Vocabulary</a:t>
            </a:r>
          </a:p>
          <a:p>
            <a:endParaRPr lang="en-GB" sz="1600" dirty="0"/>
          </a:p>
          <a:p>
            <a:r>
              <a:rPr lang="en-GB" sz="1600" dirty="0"/>
              <a:t>Dimensions of challenge to test whether Semantic Web is suitable</a:t>
            </a:r>
          </a:p>
          <a:p>
            <a:pPr lvl="1"/>
            <a:r>
              <a:rPr lang="en-GB" sz="1600" dirty="0"/>
              <a:t>Security: but note that this is a different layer</a:t>
            </a:r>
          </a:p>
          <a:p>
            <a:pPr lvl="1"/>
            <a:r>
              <a:rPr lang="en-GB" sz="1600" dirty="0"/>
              <a:t>Skills gap / difficulty of modelling: soft barrier to entry?</a:t>
            </a:r>
          </a:p>
          <a:p>
            <a:pPr lvl="1"/>
            <a:r>
              <a:rPr lang="en-GB" sz="1600" dirty="0"/>
              <a:t>Ability to scale: tertiary concern (as implementations will adapt)?</a:t>
            </a:r>
          </a:p>
          <a:p>
            <a:pPr lvl="1"/>
            <a:r>
              <a:rPr lang="en-GB" sz="1600" dirty="0"/>
              <a:t>Ability to fund: need for ‘value exchange’ mechanism? </a:t>
            </a:r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22B3F-B374-4766-AE83-8CFDAC1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Recap (selected notes)</a:t>
            </a:r>
          </a:p>
        </p:txBody>
      </p:sp>
    </p:spTree>
    <p:extLst>
      <p:ext uri="{BB962C8B-B14F-4D97-AF65-F5344CB8AC3E}">
        <p14:creationId xmlns:p14="http://schemas.microsoft.com/office/powerpoint/2010/main" val="3256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Matters arising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496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A96754-8B5E-45B0-B952-72051152A0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u="sng" dirty="0"/>
              <a:t>Concern: </a:t>
            </a:r>
          </a:p>
          <a:p>
            <a:r>
              <a:rPr lang="en-GB" sz="1600" dirty="0"/>
              <a:t>We may need more time to detail our specification before bringing security professionals in to offer their perspectives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u="sng" dirty="0"/>
              <a:t>Proposal: </a:t>
            </a:r>
          </a:p>
          <a:p>
            <a:r>
              <a:rPr lang="en-GB" sz="1600" dirty="0"/>
              <a:t>Use 4th March session to get an expert third party to look at our work in progress, and to talk over real world use cases, e.g.:</a:t>
            </a:r>
          </a:p>
          <a:p>
            <a:pPr lvl="1"/>
            <a:r>
              <a:rPr lang="en-GB" sz="1600" dirty="0"/>
              <a:t>How complex are our federated reasoning needs?  </a:t>
            </a:r>
          </a:p>
          <a:p>
            <a:pPr lvl="2"/>
            <a:r>
              <a:rPr lang="en-GB" sz="1600" dirty="0"/>
              <a:t>Boolean and simple mathematics based </a:t>
            </a:r>
          </a:p>
          <a:p>
            <a:pPr lvl="2"/>
            <a:r>
              <a:rPr lang="en-GB" sz="1600" dirty="0"/>
              <a:t>Deserving of a deeper exploration of OWL/RIF</a:t>
            </a:r>
          </a:p>
          <a:p>
            <a:pPr lvl="1"/>
            <a:r>
              <a:rPr lang="en-GB" sz="1600" dirty="0"/>
              <a:t>How does this federated reasoning need to strike a balance?</a:t>
            </a:r>
          </a:p>
          <a:p>
            <a:pPr lvl="2"/>
            <a:r>
              <a:rPr lang="en-GB" sz="1600" dirty="0"/>
              <a:t>Throughput</a:t>
            </a:r>
          </a:p>
          <a:p>
            <a:pPr lvl="2"/>
            <a:r>
              <a:rPr lang="en-GB" sz="1600" dirty="0"/>
              <a:t>Efficiency in querying</a:t>
            </a:r>
          </a:p>
          <a:p>
            <a:pPr lvl="1"/>
            <a:r>
              <a:rPr lang="en-GB" sz="1600" dirty="0"/>
              <a:t>What are the limitations of semantic web versus graph database alternatives?</a:t>
            </a:r>
          </a:p>
          <a:p>
            <a:pPr lvl="1"/>
            <a:r>
              <a:rPr lang="en-GB" sz="1600" dirty="0"/>
              <a:t>How are we doing in proving/disproving our incoming hypotheses on semantic web?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524099-77E0-4D4A-81F9-2A39FA09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reschedule: 4</a:t>
            </a:r>
            <a:r>
              <a:rPr lang="en-GB" sz="2400" baseline="30000" dirty="0"/>
              <a:t>th</a:t>
            </a:r>
            <a:r>
              <a:rPr lang="en-GB" sz="2400" dirty="0"/>
              <a:t> March</a:t>
            </a:r>
          </a:p>
        </p:txBody>
      </p:sp>
    </p:spTree>
    <p:extLst>
      <p:ext uri="{BB962C8B-B14F-4D97-AF65-F5344CB8AC3E}">
        <p14:creationId xmlns:p14="http://schemas.microsoft.com/office/powerpoint/2010/main" val="13978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Ontology –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2146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53999-AAEC-4534-B5F4-EB994903CFD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The consignment originates from the country which it states it does?</a:t>
            </a:r>
          </a:p>
          <a:p>
            <a:pPr lvl="1"/>
            <a:endParaRPr lang="en-GB" sz="1600" dirty="0"/>
          </a:p>
          <a:p>
            <a:r>
              <a:rPr lang="en-GB" sz="1600" dirty="0"/>
              <a:t>This consignment complies with regulatory requirements?</a:t>
            </a:r>
          </a:p>
          <a:p>
            <a:pPr lvl="1"/>
            <a:endParaRPr lang="en-GB" sz="1600" dirty="0"/>
          </a:p>
          <a:p>
            <a:r>
              <a:rPr lang="en-GB" sz="1600" dirty="0"/>
              <a:t>This consignment contains what is stated on the manifest?</a:t>
            </a:r>
          </a:p>
          <a:p>
            <a:pPr lvl="1"/>
            <a:endParaRPr lang="en-GB" sz="1600" dirty="0"/>
          </a:p>
          <a:p>
            <a:r>
              <a:rPr lang="en-GB" sz="1600" dirty="0"/>
              <a:t>This freight forwarder/trader/importer/carrier has a history of not being stopped?</a:t>
            </a:r>
          </a:p>
          <a:p>
            <a:pPr lvl="1"/>
            <a:endParaRPr lang="en-GB" sz="1600" dirty="0"/>
          </a:p>
          <a:p>
            <a:r>
              <a:rPr lang="en-GB" sz="1600" dirty="0"/>
              <a:t>This freight forwarder/trader/importer/carrier has a significant number of imports which have been verifiably "good“?</a:t>
            </a:r>
          </a:p>
          <a:p>
            <a:pPr lvl="1"/>
            <a:endParaRPr lang="en-GB" sz="1600" dirty="0"/>
          </a:p>
          <a:p>
            <a:r>
              <a:rPr lang="en-GB" sz="1600" dirty="0"/>
              <a:t>Has this freight forwarder/trader/importer/carrier been seen before?</a:t>
            </a:r>
          </a:p>
          <a:p>
            <a:pPr lvl="1"/>
            <a:endParaRPr lang="en-GB" sz="1600" dirty="0"/>
          </a:p>
          <a:p>
            <a:r>
              <a:rPr lang="en-GB" sz="1600" dirty="0"/>
              <a:t>Is this freight forwarder/trader/importer/carrier behaving in a way which is unusual?</a:t>
            </a:r>
          </a:p>
          <a:p>
            <a:pPr lvl="1"/>
            <a:endParaRPr lang="en-GB" sz="1600" dirty="0"/>
          </a:p>
          <a:p>
            <a:r>
              <a:rPr lang="en-GB" sz="1600" dirty="0"/>
              <a:t>Is this freight forwarder/trader/importer/carrier linked to other traders or trades which have resulted in a successful intervention?</a:t>
            </a:r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37457-F07C-44C5-BACF-B1AEE732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knowledge do we want to represent?</a:t>
            </a:r>
            <a:br>
              <a:rPr lang="en-GB" sz="2400" dirty="0"/>
            </a:br>
            <a:r>
              <a:rPr lang="en-GB" sz="2400" i="1" dirty="0"/>
              <a:t>Use case </a:t>
            </a:r>
            <a:r>
              <a:rPr lang="en-GB" sz="2400" b="1" i="1" dirty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2734869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2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3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4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5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6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Props1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93938</TotalTime>
  <Words>1936</Words>
  <Application>Microsoft Office PowerPoint</Application>
  <PresentationFormat>Custom</PresentationFormat>
  <Paragraphs>461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Ebrima</vt:lpstr>
      <vt:lpstr>Symbol</vt:lpstr>
      <vt:lpstr>Wingdings</vt:lpstr>
      <vt:lpstr>Factern</vt:lpstr>
      <vt:lpstr>think-cell Slide</vt:lpstr>
      <vt:lpstr>PowerPoint Presentation</vt:lpstr>
      <vt:lpstr>Workshop schedule</vt:lpstr>
      <vt:lpstr>Agenda</vt:lpstr>
      <vt:lpstr>PowerPoint Presentation</vt:lpstr>
      <vt:lpstr>Recap (selected notes)</vt:lpstr>
      <vt:lpstr>PowerPoint Presentation</vt:lpstr>
      <vt:lpstr>Workshop reschedule: 4th March</vt:lpstr>
      <vt:lpstr>PowerPoint Presentation</vt:lpstr>
      <vt:lpstr>What kind of knowledge do we want to represent? Use case specific</vt:lpstr>
      <vt:lpstr>What kind of knowledge do we want to represent? Across the ecosystem</vt:lpstr>
      <vt:lpstr>Common statement structure</vt:lpstr>
      <vt:lpstr>Common event structure</vt:lpstr>
      <vt:lpstr>Example event schema – Declare an Entity</vt:lpstr>
      <vt:lpstr>Example event schema – Compare Values</vt:lpstr>
      <vt:lpstr>Example of an event instance – Compare Values</vt:lpstr>
      <vt:lpstr>Example of an event instance – Compare Values</vt:lpstr>
      <vt:lpstr>Ecosystem requirements</vt:lpstr>
      <vt:lpstr>PowerPoint Presentation</vt:lpstr>
      <vt:lpstr>Decentralised Identifiers (DIDs)</vt:lpstr>
      <vt:lpstr>What kind of expertise might be available?</vt:lpstr>
      <vt:lpstr>What kind of decisions does this expertise affect?</vt:lpstr>
      <vt:lpstr>Which actors are producing / consuming the expertise?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2291</cp:revision>
  <cp:lastPrinted>2018-07-20T08:02:03Z</cp:lastPrinted>
  <dcterms:created xsi:type="dcterms:W3CDTF">2016-04-26T16:21:37Z</dcterms:created>
  <dcterms:modified xsi:type="dcterms:W3CDTF">2020-02-12T11:47:37Z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