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135f9fda2f104c06" Type="http://schemas.microsoft.com/office/2007/relationships/ui/extensibility" Target="customUI/customUI14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7"/>
  </p:sldMasterIdLst>
  <p:notesMasterIdLst>
    <p:notesMasterId r:id="rId30"/>
  </p:notesMasterIdLst>
  <p:handoutMasterIdLst>
    <p:handoutMasterId r:id="rId31"/>
  </p:handoutMasterIdLst>
  <p:sldIdLst>
    <p:sldId id="868" r:id="rId8"/>
    <p:sldId id="909" r:id="rId9"/>
    <p:sldId id="908" r:id="rId10"/>
    <p:sldId id="910" r:id="rId11"/>
    <p:sldId id="1015" r:id="rId12"/>
    <p:sldId id="1017" r:id="rId13"/>
    <p:sldId id="1018" r:id="rId14"/>
    <p:sldId id="1019" r:id="rId15"/>
    <p:sldId id="1020" r:id="rId16"/>
    <p:sldId id="1021" r:id="rId17"/>
    <p:sldId id="1022" r:id="rId18"/>
    <p:sldId id="999" r:id="rId19"/>
    <p:sldId id="1023" r:id="rId20"/>
    <p:sldId id="1024" r:id="rId21"/>
    <p:sldId id="1016" r:id="rId22"/>
    <p:sldId id="1025" r:id="rId23"/>
    <p:sldId id="1026" r:id="rId24"/>
    <p:sldId id="998" r:id="rId25"/>
    <p:sldId id="1002" r:id="rId26"/>
    <p:sldId id="1005" r:id="rId27"/>
    <p:sldId id="947" r:id="rId28"/>
    <p:sldId id="1027" r:id="rId29"/>
  </p:sldIdLst>
  <p:sldSz cx="9601200" cy="6858000"/>
  <p:notesSz cx="6805613" cy="99441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">
          <p15:clr>
            <a:srgbClr val="A4A3A4"/>
          </p15:clr>
        </p15:guide>
        <p15:guide id="2" orient="horz" pos="882">
          <p15:clr>
            <a:srgbClr val="A4A3A4"/>
          </p15:clr>
        </p15:guide>
        <p15:guide id="3" orient="horz" pos="3992">
          <p15:clr>
            <a:srgbClr val="A4A3A4"/>
          </p15:clr>
        </p15:guide>
        <p15:guide id="4" pos="288">
          <p15:clr>
            <a:srgbClr val="A4A3A4"/>
          </p15:clr>
        </p15:guide>
        <p15:guide id="5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809" userDrawn="1">
          <p15:clr>
            <a:srgbClr val="A4A3A4"/>
          </p15:clr>
        </p15:guide>
        <p15:guide id="2" orient="horz" pos="2983" userDrawn="1">
          <p15:clr>
            <a:srgbClr val="A4A3A4"/>
          </p15:clr>
        </p15:guide>
        <p15:guide id="3" pos="429" userDrawn="1">
          <p15:clr>
            <a:srgbClr val="A4A3A4"/>
          </p15:clr>
        </p15:guide>
        <p15:guide id="4" pos="387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ores, Edward" initials="E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06D"/>
    <a:srgbClr val="BDDDA3"/>
    <a:srgbClr val="60606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6300" autoAdjust="0"/>
    <p:restoredTop sz="94764" autoAdjust="0"/>
  </p:normalViewPr>
  <p:slideViewPr>
    <p:cSldViewPr snapToGrid="0" showGuides="1">
      <p:cViewPr varScale="1">
        <p:scale>
          <a:sx n="93" d="100"/>
          <a:sy n="93" d="100"/>
        </p:scale>
        <p:origin x="984" y="57"/>
      </p:cViewPr>
      <p:guideLst>
        <p:guide orient="horz" pos="242"/>
        <p:guide orient="horz" pos="882"/>
        <p:guide orient="horz" pos="3992"/>
        <p:guide pos="288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362"/>
    </p:cViewPr>
  </p:sorterViewPr>
  <p:notesViewPr>
    <p:cSldViewPr snapToGrid="0" showGuides="1">
      <p:cViewPr varScale="1">
        <p:scale>
          <a:sx n="61" d="100"/>
          <a:sy n="61" d="100"/>
        </p:scale>
        <p:origin x="2691" y="54"/>
      </p:cViewPr>
      <p:guideLst>
        <p:guide orient="horz" pos="5809"/>
        <p:guide orient="horz" pos="2983"/>
        <p:guide pos="429"/>
        <p:guide pos="38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l">
              <a:defRPr sz="1300"/>
            </a:lvl1pPr>
          </a:lstStyle>
          <a:p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r">
              <a:defRPr sz="1300"/>
            </a:lvl1pPr>
          </a:lstStyle>
          <a:p>
            <a:fld id="{BA3551F4-B388-414C-93DE-355D7B348288}" type="slidenum">
              <a:rPr lang="en-GB" smtClean="0">
                <a:solidFill>
                  <a:schemeClr val="accent3"/>
                </a:solidFill>
              </a:rPr>
              <a:t>‹#›</a:t>
            </a:fld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02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746125"/>
            <a:ext cx="522128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2" tIns="46682" rIns="93362" bIns="466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spcBef>
                <a:spcPct val="60000"/>
              </a:spcBef>
              <a:spcAft>
                <a:spcPts val="600"/>
              </a:spcAft>
              <a:buFontTx/>
              <a:buChar char="•"/>
            </a:pPr>
            <a:r>
              <a:rPr lang="en-GB" dirty="0"/>
              <a:t>Click to edit Master text styles</a:t>
            </a:r>
          </a:p>
          <a:p>
            <a:pPr lvl="1" indent="-233406">
              <a:spcAft>
                <a:spcPts val="612"/>
              </a:spcAft>
              <a:buFont typeface="Arial" charset="0"/>
              <a:buChar char="–"/>
            </a:pPr>
            <a:r>
              <a:rPr lang="en-GB" dirty="0"/>
              <a:t>2nd level</a:t>
            </a:r>
          </a:p>
          <a:p>
            <a:pPr marL="700216" lvl="2" indent="-233406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3rd level</a:t>
            </a:r>
          </a:p>
          <a:p>
            <a:pPr marL="933621" lvl="3" indent="-233406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4th level</a:t>
            </a:r>
          </a:p>
          <a:p>
            <a:pPr marL="1167027" lvl="4" indent="-233406">
              <a:spcAft>
                <a:spcPts val="612"/>
              </a:spcAft>
              <a:buFont typeface="Arial" panose="020B0604020202020204" pitchFamily="34" charset="0"/>
              <a:buChar char="-"/>
            </a:pPr>
            <a:r>
              <a:rPr lang="en-GB" dirty="0"/>
              <a:t>5th level</a:t>
            </a:r>
          </a:p>
          <a:p>
            <a:pPr marL="1400431" lvl="5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6th level</a:t>
            </a:r>
          </a:p>
          <a:p>
            <a:pPr marL="1633837" lvl="6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7th level</a:t>
            </a:r>
          </a:p>
          <a:p>
            <a:pPr marL="1867241" lvl="7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8th level</a:t>
            </a:r>
          </a:p>
          <a:p>
            <a:pPr marL="2100648" lvl="8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9th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l">
              <a:defRPr sz="1300">
                <a:solidFill>
                  <a:schemeClr val="accent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r">
              <a:defRPr sz="1300">
                <a:solidFill>
                  <a:schemeClr val="accent3"/>
                </a:solidFill>
              </a:defRPr>
            </a:lvl1pPr>
          </a:lstStyle>
          <a:p>
            <a:fld id="{7DD12170-B4D9-4504-9406-AC0F9EF8E6E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04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0828" indent="-220828" algn="l" defTabSz="914400" rtl="0" eaLnBrk="1" latinLnBrk="0" hangingPunct="1">
      <a:spcBef>
        <a:spcPct val="60000"/>
      </a:spcBef>
      <a:spcAft>
        <a:spcPts val="580"/>
      </a:spcAft>
      <a:buFontTx/>
      <a:buChar char="•"/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ckcover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1"/>
          <a:stretch/>
        </p:blipFill>
        <p:spPr bwMode="auto">
          <a:xfrm>
            <a:off x="709613" y="1310270"/>
            <a:ext cx="2438553" cy="21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037619" y="3246129"/>
            <a:ext cx="17825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 A C T E R 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037619" y="5184266"/>
            <a:ext cx="2620589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AND CONFIDENTIAL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3924300"/>
            <a:ext cx="6562725" cy="10572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3736" indent="0">
              <a:buNone/>
              <a:defRPr>
                <a:solidFill>
                  <a:schemeClr val="bg1"/>
                </a:solidFill>
              </a:defRPr>
            </a:lvl2pPr>
            <a:lvl3pPr marL="356616" indent="0">
              <a:buNone/>
              <a:defRPr>
                <a:solidFill>
                  <a:schemeClr val="bg1"/>
                </a:solidFill>
              </a:defRPr>
            </a:lvl3pPr>
            <a:lvl4pPr marL="539496" indent="0">
              <a:buNone/>
              <a:defRPr>
                <a:solidFill>
                  <a:schemeClr val="bg1"/>
                </a:solidFill>
              </a:defRPr>
            </a:lvl4pPr>
            <a:lvl5pPr marL="7132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50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5029200" y="1883664"/>
            <a:ext cx="4114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4114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67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262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 Bottom"/>
          <p:cNvSpPr>
            <a:spLocks noGrp="1"/>
          </p:cNvSpPr>
          <p:nvPr>
            <p:ph sz="quarter" idx="20"/>
          </p:nvPr>
        </p:nvSpPr>
        <p:spPr>
          <a:xfrm>
            <a:off x="5029200" y="400507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Left Bottom"/>
          <p:cNvSpPr>
            <a:spLocks noGrp="1"/>
          </p:cNvSpPr>
          <p:nvPr>
            <p:ph sz="quarter" idx="19"/>
          </p:nvPr>
        </p:nvSpPr>
        <p:spPr>
          <a:xfrm>
            <a:off x="457200" y="400507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Right Top"/>
          <p:cNvSpPr>
            <a:spLocks noGrp="1"/>
          </p:cNvSpPr>
          <p:nvPr>
            <p:ph sz="quarter" idx="18"/>
          </p:nvPr>
        </p:nvSpPr>
        <p:spPr>
          <a:xfrm>
            <a:off x="5029200" y="139903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08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2ECA6-EAD2-49B5-8EB1-46119707712D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1335046"/>
            <a:ext cx="753620" cy="753617"/>
          </a:xfrm>
          <a:prstGeom prst="ellipse">
            <a:avLst/>
          </a:prstGeom>
          <a:solidFill>
            <a:srgbClr val="067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320EA4-1B52-49B9-A2FB-551947637B44}"/>
              </a:ext>
            </a:extLst>
          </p:cNvPr>
          <p:cNvSpPr>
            <a:spLocks noChangeAspect="1"/>
          </p:cNvSpPr>
          <p:nvPr userDrawn="1"/>
        </p:nvSpPr>
        <p:spPr>
          <a:xfrm>
            <a:off x="3406140" y="1335046"/>
            <a:ext cx="753620" cy="7536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AU" sz="3200" b="1" dirty="0">
                <a:solidFill>
                  <a:srgbClr val="FFFFFF"/>
                </a:solidFill>
                <a:latin typeface="+mj-lt"/>
              </a:rPr>
              <a:t>2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9C3FD-BBD8-4EA9-B784-3A3D8E7B1BF7}"/>
              </a:ext>
            </a:extLst>
          </p:cNvPr>
          <p:cNvSpPr>
            <a:spLocks noChangeAspect="1"/>
          </p:cNvSpPr>
          <p:nvPr userDrawn="1"/>
        </p:nvSpPr>
        <p:spPr>
          <a:xfrm>
            <a:off x="6355080" y="1335046"/>
            <a:ext cx="753620" cy="7536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01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ounded Rectangle 2"/>
          <p:cNvSpPr/>
          <p:nvPr userDrawn="1"/>
        </p:nvSpPr>
        <p:spPr>
          <a:xfrm>
            <a:off x="552449" y="1714893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4896644" y="1714892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540842" y="3930779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4885037" y="3930778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1790700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989852" y="1790700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0" y="4017814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978245" y="4017814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788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3447743" y="1619097"/>
            <a:ext cx="2528919" cy="2528919"/>
          </a:xfrm>
          <a:prstGeom prst="roundRect">
            <a:avLst>
              <a:gd name="adj" fmla="val 16667"/>
            </a:avLst>
          </a:prstGeom>
          <a:solidFill>
            <a:srgbClr val="06706D"/>
          </a:solidFill>
          <a:ln w="5397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</a:pPr>
            <a:endParaRPr lang="en-GB" sz="1200">
              <a:latin typeface="Arial" pitchFamily="34" charset="0"/>
            </a:endParaRPr>
          </a:p>
        </p:txBody>
      </p:sp>
      <p:sp>
        <p:nvSpPr>
          <p:cNvPr id="5" name="Oval 6"/>
          <p:cNvSpPr/>
          <p:nvPr userDrawn="1"/>
        </p:nvSpPr>
        <p:spPr>
          <a:xfrm>
            <a:off x="3837662" y="2009016"/>
            <a:ext cx="1749078" cy="1749078"/>
          </a:xfrm>
          <a:custGeom>
            <a:avLst/>
            <a:gdLst/>
            <a:ahLst/>
            <a:cxnLst/>
            <a:rect l="l" t="t" r="r" b="b"/>
            <a:pathLst>
              <a:path w="583026" h="583026">
                <a:moveTo>
                  <a:pt x="195846" y="177249"/>
                </a:moveTo>
                <a:cubicBezTo>
                  <a:pt x="199456" y="173622"/>
                  <a:pt x="206676" y="173622"/>
                  <a:pt x="210287" y="177249"/>
                </a:cubicBezTo>
                <a:cubicBezTo>
                  <a:pt x="210287" y="177249"/>
                  <a:pt x="210287" y="177249"/>
                  <a:pt x="387180" y="278817"/>
                </a:cubicBezTo>
                <a:cubicBezTo>
                  <a:pt x="390790" y="282445"/>
                  <a:pt x="394400" y="286072"/>
                  <a:pt x="394400" y="289699"/>
                </a:cubicBezTo>
                <a:cubicBezTo>
                  <a:pt x="394400" y="296954"/>
                  <a:pt x="390790" y="300582"/>
                  <a:pt x="387180" y="304209"/>
                </a:cubicBezTo>
                <a:cubicBezTo>
                  <a:pt x="387180" y="304209"/>
                  <a:pt x="387180" y="304209"/>
                  <a:pt x="210287" y="405777"/>
                </a:cubicBezTo>
                <a:lnTo>
                  <a:pt x="203066" y="409404"/>
                </a:lnTo>
                <a:lnTo>
                  <a:pt x="195846" y="405777"/>
                </a:lnTo>
                <a:cubicBezTo>
                  <a:pt x="192236" y="402149"/>
                  <a:pt x="188626" y="398522"/>
                  <a:pt x="188626" y="394894"/>
                </a:cubicBezTo>
                <a:cubicBezTo>
                  <a:pt x="188626" y="394894"/>
                  <a:pt x="188626" y="394894"/>
                  <a:pt x="188626" y="188132"/>
                </a:cubicBezTo>
                <a:cubicBezTo>
                  <a:pt x="188626" y="184504"/>
                  <a:pt x="192236" y="180877"/>
                  <a:pt x="195846" y="177249"/>
                </a:cubicBezTo>
                <a:close/>
                <a:moveTo>
                  <a:pt x="291513" y="49197"/>
                </a:moveTo>
                <a:cubicBezTo>
                  <a:pt x="157686" y="49197"/>
                  <a:pt x="49197" y="157686"/>
                  <a:pt x="49197" y="291513"/>
                </a:cubicBezTo>
                <a:cubicBezTo>
                  <a:pt x="49197" y="425340"/>
                  <a:pt x="157686" y="533829"/>
                  <a:pt x="291513" y="533829"/>
                </a:cubicBezTo>
                <a:cubicBezTo>
                  <a:pt x="425340" y="533829"/>
                  <a:pt x="533829" y="425340"/>
                  <a:pt x="533829" y="291513"/>
                </a:cubicBezTo>
                <a:cubicBezTo>
                  <a:pt x="533829" y="157686"/>
                  <a:pt x="425340" y="49197"/>
                  <a:pt x="291513" y="49197"/>
                </a:cubicBezTo>
                <a:close/>
                <a:moveTo>
                  <a:pt x="291513" y="0"/>
                </a:moveTo>
                <a:cubicBezTo>
                  <a:pt x="452511" y="0"/>
                  <a:pt x="583026" y="130515"/>
                  <a:pt x="583026" y="291513"/>
                </a:cubicBezTo>
                <a:cubicBezTo>
                  <a:pt x="583026" y="452511"/>
                  <a:pt x="452511" y="583026"/>
                  <a:pt x="291513" y="583026"/>
                </a:cubicBezTo>
                <a:cubicBezTo>
                  <a:pt x="130515" y="583026"/>
                  <a:pt x="0" y="452511"/>
                  <a:pt x="0" y="291513"/>
                </a:cubicBezTo>
                <a:cubicBezTo>
                  <a:pt x="0" y="130515"/>
                  <a:pt x="130515" y="0"/>
                  <a:pt x="291513" y="0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151909" y="4491319"/>
            <a:ext cx="3124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DEMONSTRATION</a:t>
            </a:r>
          </a:p>
        </p:txBody>
      </p:sp>
      <p:sp>
        <p:nvSpPr>
          <p:cNvPr id="7" name="DTP_Label|1"/>
          <p:cNvSpPr/>
          <p:nvPr userDrawn="1"/>
        </p:nvSpPr>
        <p:spPr>
          <a:xfrm>
            <a:off x="499732" y="84766"/>
            <a:ext cx="1622945" cy="2485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43" tIns="46863" rIns="90043" bIns="46863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="1" dirty="0">
                <a:solidFill>
                  <a:schemeClr val="accent4"/>
                </a:solidFill>
                <a:latin typeface="+mj-lt"/>
              </a:rPr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436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 Bottom"/>
          <p:cNvSpPr>
            <a:spLocks noGrp="1"/>
          </p:cNvSpPr>
          <p:nvPr>
            <p:ph sz="quarter" idx="20"/>
          </p:nvPr>
        </p:nvSpPr>
        <p:spPr>
          <a:xfrm>
            <a:off x="5029200" y="448970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Heading Righ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5029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Content Left Bottom"/>
          <p:cNvSpPr>
            <a:spLocks noGrp="1"/>
          </p:cNvSpPr>
          <p:nvPr>
            <p:ph sz="quarter" idx="19"/>
          </p:nvPr>
        </p:nvSpPr>
        <p:spPr>
          <a:xfrm>
            <a:off x="457200" y="448970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Left Bottom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Content Right Top"/>
          <p:cNvSpPr>
            <a:spLocks noGrp="1"/>
          </p:cNvSpPr>
          <p:nvPr>
            <p:ph sz="quarter" idx="18"/>
          </p:nvPr>
        </p:nvSpPr>
        <p:spPr>
          <a:xfrm>
            <a:off x="5029200" y="188366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 Top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1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ading Righ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5029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9" name="Heading Left Bottom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Right Top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485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Right Top"/>
          <p:cNvSpPr>
            <a:spLocks noGrp="1"/>
          </p:cNvSpPr>
          <p:nvPr>
            <p:ph sz="quarter" idx="14"/>
          </p:nvPr>
        </p:nvSpPr>
        <p:spPr>
          <a:xfrm>
            <a:off x="6556248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Middle Top"/>
          <p:cNvSpPr>
            <a:spLocks noGrp="1"/>
          </p:cNvSpPr>
          <p:nvPr>
            <p:ph sz="quarter" idx="12"/>
          </p:nvPr>
        </p:nvSpPr>
        <p:spPr>
          <a:xfrm>
            <a:off x="3506724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7501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Right Top"/>
          <p:cNvSpPr>
            <a:spLocks noGrp="1"/>
          </p:cNvSpPr>
          <p:nvPr>
            <p:ph sz="quarter" idx="14"/>
          </p:nvPr>
        </p:nvSpPr>
        <p:spPr>
          <a:xfrm>
            <a:off x="6556248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6" name="Content Middle Top"/>
          <p:cNvSpPr>
            <a:spLocks noGrp="1"/>
          </p:cNvSpPr>
          <p:nvPr>
            <p:ph sz="quarter" idx="12"/>
          </p:nvPr>
        </p:nvSpPr>
        <p:spPr>
          <a:xfrm>
            <a:off x="3506724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605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30090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1"/>
          <a:stretch/>
        </p:blipFill>
        <p:spPr bwMode="auto">
          <a:xfrm>
            <a:off x="709613" y="1310270"/>
            <a:ext cx="2438553" cy="21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 userDrawn="1"/>
        </p:nvSpPr>
        <p:spPr>
          <a:xfrm>
            <a:off x="1037619" y="3246129"/>
            <a:ext cx="17825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 A C T E R N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037619" y="5184266"/>
            <a:ext cx="2620589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AND CONFIDENTIAL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619" y="3819525"/>
            <a:ext cx="6124575" cy="10477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3736" indent="0">
              <a:buNone/>
              <a:defRPr>
                <a:solidFill>
                  <a:schemeClr val="bg1"/>
                </a:solidFill>
              </a:defRPr>
            </a:lvl2pPr>
            <a:lvl3pPr marL="356616" indent="0">
              <a:buNone/>
              <a:defRPr>
                <a:solidFill>
                  <a:schemeClr val="bg1"/>
                </a:solidFill>
              </a:defRPr>
            </a:lvl3pPr>
            <a:lvl4pPr marL="539496" indent="0">
              <a:buNone/>
              <a:defRPr>
                <a:solidFill>
                  <a:schemeClr val="bg1"/>
                </a:solidFill>
              </a:defRPr>
            </a:lvl4pPr>
            <a:lvl5pPr marL="7132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788281"/>
      </p:ext>
    </p:extLst>
  </p:cSld>
  <p:clrMapOvr>
    <a:masterClrMapping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2899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Right Bottom"/>
          <p:cNvSpPr>
            <a:spLocks noGrp="1"/>
          </p:cNvSpPr>
          <p:nvPr>
            <p:ph sz="quarter" idx="26"/>
          </p:nvPr>
        </p:nvSpPr>
        <p:spPr>
          <a:xfrm>
            <a:off x="6556248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3" name="Content Middle Bottom"/>
          <p:cNvSpPr>
            <a:spLocks noGrp="1"/>
          </p:cNvSpPr>
          <p:nvPr>
            <p:ph sz="quarter" idx="25"/>
          </p:nvPr>
        </p:nvSpPr>
        <p:spPr>
          <a:xfrm>
            <a:off x="3506724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1" name="Content Left Bottom"/>
          <p:cNvSpPr>
            <a:spLocks noGrp="1"/>
          </p:cNvSpPr>
          <p:nvPr>
            <p:ph sz="quarter" idx="24"/>
          </p:nvPr>
        </p:nvSpPr>
        <p:spPr>
          <a:xfrm>
            <a:off x="457200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0" name="Content Right Top"/>
          <p:cNvSpPr>
            <a:spLocks noGrp="1"/>
          </p:cNvSpPr>
          <p:nvPr>
            <p:ph sz="quarter" idx="23"/>
          </p:nvPr>
        </p:nvSpPr>
        <p:spPr>
          <a:xfrm>
            <a:off x="6556248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9" name="Content Middle Top"/>
          <p:cNvSpPr>
            <a:spLocks noGrp="1"/>
          </p:cNvSpPr>
          <p:nvPr>
            <p:ph sz="quarter" idx="22"/>
          </p:nvPr>
        </p:nvSpPr>
        <p:spPr>
          <a:xfrm>
            <a:off x="3506724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045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Right Bottom"/>
          <p:cNvSpPr>
            <a:spLocks noGrp="1"/>
          </p:cNvSpPr>
          <p:nvPr>
            <p:ph sz="quarter" idx="26"/>
          </p:nvPr>
        </p:nvSpPr>
        <p:spPr>
          <a:xfrm>
            <a:off x="6556248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5" name="Heading Right Bottom"/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3" name="Content Middle Bottom"/>
          <p:cNvSpPr>
            <a:spLocks noGrp="1"/>
          </p:cNvSpPr>
          <p:nvPr>
            <p:ph sz="quarter" idx="25"/>
          </p:nvPr>
        </p:nvSpPr>
        <p:spPr>
          <a:xfrm>
            <a:off x="3506724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3" name="Heading Middle Bottom"/>
          <p:cNvSpPr>
            <a:spLocks noGrp="1"/>
          </p:cNvSpPr>
          <p:nvPr>
            <p:ph type="body" sz="quarter" idx="19" hasCustomPrompt="1"/>
          </p:nvPr>
        </p:nvSpPr>
        <p:spPr>
          <a:xfrm>
            <a:off x="3506724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1" name="Content Left Bottom"/>
          <p:cNvSpPr>
            <a:spLocks noGrp="1"/>
          </p:cNvSpPr>
          <p:nvPr>
            <p:ph sz="quarter" idx="24"/>
          </p:nvPr>
        </p:nvSpPr>
        <p:spPr>
          <a:xfrm>
            <a:off x="457200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1" name="Heading Lef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0" name="Content Right Top"/>
          <p:cNvSpPr>
            <a:spLocks noGrp="1"/>
          </p:cNvSpPr>
          <p:nvPr>
            <p:ph sz="quarter" idx="23"/>
          </p:nvPr>
        </p:nvSpPr>
        <p:spPr>
          <a:xfrm>
            <a:off x="6556248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Content Middle Top"/>
          <p:cNvSpPr>
            <a:spLocks noGrp="1"/>
          </p:cNvSpPr>
          <p:nvPr>
            <p:ph sz="quarter" idx="22"/>
          </p:nvPr>
        </p:nvSpPr>
        <p:spPr>
          <a:xfrm>
            <a:off x="3506724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541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ing Right Bottom"/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3" name="Heading Middle Bottom"/>
          <p:cNvSpPr>
            <a:spLocks noGrp="1"/>
          </p:cNvSpPr>
          <p:nvPr>
            <p:ph type="body" sz="quarter" idx="19" hasCustomPrompt="1"/>
          </p:nvPr>
        </p:nvSpPr>
        <p:spPr>
          <a:xfrm>
            <a:off x="3506724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1" name="Heading Lef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23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3502152" y="1883664"/>
            <a:ext cx="5641848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3502152" y="1399032"/>
            <a:ext cx="5641848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207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6556248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5641848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5641848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089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–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8686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"/>
          <p:cNvSpPr>
            <a:spLocks noGrp="1"/>
          </p:cNvSpPr>
          <p:nvPr>
            <p:ph type="pic" sz="quarter" idx="12"/>
          </p:nvPr>
        </p:nvSpPr>
        <p:spPr bwMode="gray">
          <a:xfrm>
            <a:off x="8382000" y="384048"/>
            <a:ext cx="762000" cy="76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000" b="1">
                <a:solidFill>
                  <a:schemeClr val="accent4"/>
                </a:solidFill>
              </a:defRPr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781812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0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7200" y="384048"/>
            <a:ext cx="8686800" cy="758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17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cover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255217" y="5101220"/>
            <a:ext cx="1090766" cy="1041499"/>
            <a:chOff x="4276725" y="5101220"/>
            <a:chExt cx="1090766" cy="1041499"/>
          </a:xfrm>
        </p:grpSpPr>
        <p:pic>
          <p:nvPicPr>
            <p:cNvPr id="3" name="Picture 405" descr="C:\Users\Ben.Helps\Documents\BGH at MOW\BGH projects\current\HPI 143-01 credit passport\D. Intellectual property\1. Logos\Factern\Factern Blue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091"/>
            <a:stretch/>
          </p:blipFill>
          <p:spPr bwMode="auto">
            <a:xfrm>
              <a:off x="4276725" y="5101220"/>
              <a:ext cx="1090766" cy="942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 userDrawn="1"/>
          </p:nvSpPr>
          <p:spPr>
            <a:xfrm>
              <a:off x="4414945" y="5973442"/>
              <a:ext cx="81432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1100" dirty="0">
                  <a:solidFill>
                    <a:schemeClr val="bg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 A C T E 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844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/>
          <p:nvPr userDrawn="1"/>
        </p:nvCxnSpPr>
        <p:spPr>
          <a:xfrm>
            <a:off x="450058" y="785813"/>
            <a:ext cx="86944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9"/>
          <p:cNvCxnSpPr/>
          <p:nvPr userDrawn="1"/>
        </p:nvCxnSpPr>
        <p:spPr>
          <a:xfrm>
            <a:off x="1200153" y="6500817"/>
            <a:ext cx="7944326" cy="1587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5192" y="908650"/>
            <a:ext cx="8729285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None/>
              <a:defRPr sz="1066"/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 baseline="0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Some text in here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85873" y="6492879"/>
            <a:ext cx="2240280" cy="3651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775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F36C0F-44A5-44A9-9567-E0DFC591CE9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3015" y="278580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45" baseline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3015" y="98556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57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1227681" y="6338812"/>
            <a:ext cx="6880860" cy="11926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75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Footnotes (Calibri, 8, Black)</a:t>
            </a:r>
          </a:p>
        </p:txBody>
      </p:sp>
      <p:pic>
        <p:nvPicPr>
          <p:cNvPr id="12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5" y="6129361"/>
            <a:ext cx="475383" cy="5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30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12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/>
          <p:nvPr userDrawn="1"/>
        </p:nvCxnSpPr>
        <p:spPr>
          <a:xfrm>
            <a:off x="450058" y="785813"/>
            <a:ext cx="86944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9"/>
          <p:cNvCxnSpPr/>
          <p:nvPr userDrawn="1"/>
        </p:nvCxnSpPr>
        <p:spPr>
          <a:xfrm>
            <a:off x="1200153" y="6500817"/>
            <a:ext cx="7944326" cy="1587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5193" y="908650"/>
            <a:ext cx="4290896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None/>
              <a:defRPr sz="1066"/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853582" y="908668"/>
            <a:ext cx="4290896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163"/>
              </a:spcAft>
              <a:buNone/>
              <a:defRPr lang="en-US" sz="1066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marL="0" lvl="0" indent="0" algn="l" rtl="0" eaLnBrk="0" fontAlgn="base" hangingPunc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Font typeface="Symbol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00600" y="908664"/>
            <a:ext cx="0" cy="522069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85873" y="6492879"/>
            <a:ext cx="2240280" cy="3651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775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F36C0F-44A5-44A9-9567-E0DFC591CE9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3015" y="278580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45" baseline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3015" y="98556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57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227681" y="6337329"/>
            <a:ext cx="6880860" cy="11926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75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Footnotes (Calibri, 8, Black)</a:t>
            </a:r>
          </a:p>
        </p:txBody>
      </p:sp>
      <p:pic>
        <p:nvPicPr>
          <p:cNvPr id="12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5" y="6129361"/>
            <a:ext cx="475383" cy="5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2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8686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ing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2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9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8686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42976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4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400" baseline="0"/>
            </a:lvl3pPr>
            <a:lvl4pPr marL="0" indent="0">
              <a:spcBef>
                <a:spcPts val="0"/>
              </a:spcBef>
              <a:buNone/>
              <a:defRPr sz="1400" baseline="0"/>
            </a:lvl4pPr>
            <a:lvl5pPr marL="0" indent="0">
              <a:spcBef>
                <a:spcPts val="0"/>
              </a:spcBef>
              <a:buNone/>
              <a:defRPr sz="1400" baseline="0"/>
            </a:lvl5pPr>
          </a:lstStyle>
          <a:p>
            <a:pPr lvl="0"/>
            <a:r>
              <a:rPr lang="en-US" dirty="0"/>
              <a:t>Heading 14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437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Bottom"/>
          <p:cNvSpPr>
            <a:spLocks noGrp="1"/>
          </p:cNvSpPr>
          <p:nvPr>
            <p:ph sz="quarter" idx="12"/>
          </p:nvPr>
        </p:nvSpPr>
        <p:spPr>
          <a:xfrm>
            <a:off x="457200" y="4489704"/>
            <a:ext cx="8686800" cy="183794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0507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8686800" cy="183794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557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Titl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034146" y="2934392"/>
            <a:ext cx="6106679" cy="1007181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44000" tIns="72000" rIns="0" bIns="72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8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8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section title</a:t>
            </a:r>
            <a:endParaRPr lang="pl-PL" dirty="0"/>
          </a:p>
          <a:p>
            <a:pPr lvl="1"/>
            <a:r>
              <a:rPr lang="en-US" noProof="0" dirty="0"/>
              <a:t>Click to add section subtitle</a:t>
            </a:r>
            <a:endParaRPr lang="pl-PL" noProof="0" dirty="0"/>
          </a:p>
        </p:txBody>
      </p:sp>
      <p:sp>
        <p:nvSpPr>
          <p:cNvPr id="7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57200" y="2934393"/>
            <a:ext cx="2422179" cy="1007181"/>
          </a:xfrm>
        </p:spPr>
        <p:txBody>
          <a:bodyPr lIns="0" tIns="72000" rIns="0" bIns="72000"/>
          <a:lstStyle>
            <a:lvl1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n-lt"/>
                <a:sym typeface="+mn-lt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</p:spTree>
    <p:extLst>
      <p:ext uri="{BB962C8B-B14F-4D97-AF65-F5344CB8AC3E}">
        <p14:creationId xmlns:p14="http://schemas.microsoft.com/office/powerpoint/2010/main" val="377111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5029200" y="1399032"/>
            <a:ext cx="4114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4114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11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37765908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5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Number"/>
          <p:cNvSpPr txBox="1">
            <a:spLocks/>
          </p:cNvSpPr>
          <p:nvPr>
            <p:custDataLst>
              <p:tags r:id="rId34"/>
            </p:custDataLst>
          </p:nvPr>
        </p:nvSpPr>
        <p:spPr bwMode="gray">
          <a:xfrm>
            <a:off x="8986906" y="6547104"/>
            <a:ext cx="157094" cy="153888"/>
          </a:xfrm>
          <a:prstGeom prst="rect">
            <a:avLst/>
          </a:prstGeom>
          <a:noFill/>
          <a:ln w="6350" cmpd="sng">
            <a:noFill/>
            <a:prstDash val="solid"/>
          </a:ln>
        </p:spPr>
        <p:txBody>
          <a:bodyPr wrap="none" lIns="0" tIns="0" rIns="0" bIns="0" rtlCol="0" anchor="b">
            <a:spAutoFit/>
          </a:bodyPr>
          <a:lstStyle/>
          <a:p>
            <a:pPr marL="0" indent="0" algn="r" defTabSz="914400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CF6A944-D9EA-4008-9CF7-44283426B6A9}" type="slidenum">
              <a:rPr lang="en-GB" sz="1000" b="0" i="0" u="none" baseline="0" smtClean="0">
                <a:solidFill>
                  <a:schemeClr val="accent3"/>
                </a:solidFill>
                <a:latin typeface="+mn-lt"/>
                <a:ea typeface="+mn-ea"/>
              </a:rPr>
              <a:pPr marL="0" indent="0" algn="r" defTabSz="914400" rtl="0" eaLnBrk="1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‹#›</a:t>
            </a:fld>
            <a:endParaRPr lang="en-GB" sz="1000" b="0" i="0" u="none" baseline="0" dirty="0">
              <a:solidFill>
                <a:schemeClr val="accent3"/>
              </a:solidFill>
              <a:latin typeface="+mn-lt"/>
              <a:ea typeface="+mn-ea"/>
            </a:endParaRPr>
          </a:p>
        </p:txBody>
      </p:sp>
      <p:sp>
        <p:nvSpPr>
          <p:cNvPr id="3" name="BodyText"/>
          <p:cNvSpPr>
            <a:spLocks noGrp="1"/>
          </p:cNvSpPr>
          <p:nvPr>
            <p:ph type="body" idx="1"/>
          </p:nvPr>
        </p:nvSpPr>
        <p:spPr>
          <a:xfrm>
            <a:off x="457200" y="1399032"/>
            <a:ext cx="8686800" cy="49286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DTP_Label|1"/>
          <p:cNvSpPr/>
          <p:nvPr/>
        </p:nvSpPr>
        <p:spPr>
          <a:xfrm>
            <a:off x="499732" y="84766"/>
            <a:ext cx="1622945" cy="2485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43" tIns="46863" rIns="90043" bIns="46863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="1" dirty="0">
                <a:solidFill>
                  <a:schemeClr val="accent4"/>
                </a:solidFill>
                <a:latin typeface="+mj-lt"/>
              </a:rPr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429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4" r:id="rId2"/>
    <p:sldLayoutId id="2147483651" r:id="rId3"/>
    <p:sldLayoutId id="2147483668" r:id="rId4"/>
    <p:sldLayoutId id="2147483667" r:id="rId5"/>
    <p:sldLayoutId id="2147483666" r:id="rId6"/>
    <p:sldLayoutId id="2147483665" r:id="rId7"/>
    <p:sldLayoutId id="2147483673" r:id="rId8"/>
    <p:sldLayoutId id="2147483663" r:id="rId9"/>
    <p:sldLayoutId id="2147483662" r:id="rId10"/>
    <p:sldLayoutId id="2147483664" r:id="rId11"/>
    <p:sldLayoutId id="2147483683" r:id="rId12"/>
    <p:sldLayoutId id="2147483685" r:id="rId13"/>
    <p:sldLayoutId id="2147483688" r:id="rId14"/>
    <p:sldLayoutId id="2147483687" r:id="rId15"/>
    <p:sldLayoutId id="2147483659" r:id="rId16"/>
    <p:sldLayoutId id="2147483658" r:id="rId17"/>
    <p:sldLayoutId id="2147483661" r:id="rId18"/>
    <p:sldLayoutId id="2147483656" r:id="rId19"/>
    <p:sldLayoutId id="2147483660" r:id="rId20"/>
    <p:sldLayoutId id="2147483682" r:id="rId21"/>
    <p:sldLayoutId id="2147483653" r:id="rId22"/>
    <p:sldLayoutId id="2147483654" r:id="rId23"/>
    <p:sldLayoutId id="2147483669" r:id="rId24"/>
    <p:sldLayoutId id="2147483670" r:id="rId25"/>
    <p:sldLayoutId id="2147483675" r:id="rId26"/>
    <p:sldLayoutId id="2147483672" r:id="rId27"/>
    <p:sldLayoutId id="2147483681" r:id="rId28"/>
    <p:sldLayoutId id="2147483690" r:id="rId29"/>
    <p:sldLayoutId id="2147483691" r:id="rId30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2000" kern="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700"/>
        </a:spcBef>
        <a:buFont typeface="Arial" panose="020B0604020202020204" pitchFamily="34" charset="0"/>
        <a:buChar char="•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1pPr>
      <a:lvl2pPr marL="35661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–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2pPr>
      <a:lvl3pPr marL="53949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237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4pPr>
      <a:lvl5pPr marL="89611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5pPr>
      <a:lvl6pPr marL="107899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6pPr>
      <a:lvl7pPr marL="126187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7pPr>
      <a:lvl8pPr marL="144475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8pPr>
      <a:lvl9pPr marL="1618488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articles/C4-architecture-model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articles/C4-architecture-model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articles/C4-architecture-model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articles/C4-architecture-model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E93EE-71C8-4B5A-B928-961EF2C07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dirty="0"/>
              <a:t>EVENT-BASED DATA ASSURANCE</a:t>
            </a:r>
          </a:p>
          <a:p>
            <a:r>
              <a:rPr lang="en-GB" sz="1600" dirty="0"/>
              <a:t>WORKSHOP #4: ONTOLOGY (3)</a:t>
            </a:r>
          </a:p>
          <a:p>
            <a:r>
              <a:rPr lang="en-GB" sz="1200" dirty="0"/>
              <a:t>26</a:t>
            </a:r>
            <a:r>
              <a:rPr lang="en-GB" sz="1200" baseline="30000" dirty="0"/>
              <a:t>th</a:t>
            </a:r>
            <a:r>
              <a:rPr lang="en-GB" sz="1200" dirty="0"/>
              <a:t> February 2020</a:t>
            </a:r>
          </a:p>
        </p:txBody>
      </p:sp>
    </p:spTree>
    <p:extLst>
      <p:ext uri="{BB962C8B-B14F-4D97-AF65-F5344CB8AC3E}">
        <p14:creationId xmlns:p14="http://schemas.microsoft.com/office/powerpoint/2010/main" val="278707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E10162C-CDD2-4A6A-8ACE-7DE8FB0D12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99" y="1536965"/>
            <a:ext cx="6532002" cy="510527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A397B2-D1F8-4E27-AA5E-7962DF3AA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>
                <a:solidFill>
                  <a:schemeClr val="tx1"/>
                </a:solidFill>
              </a:rPr>
              <a:t>4. Code Diagram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DEDE1-BFF5-4612-B598-F11B4468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GB" sz="2400" dirty="0"/>
              <a:t>Systems Thinking – C4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14DD-82CD-48B8-92B8-CA1D2A67CE90}"/>
              </a:ext>
            </a:extLst>
          </p:cNvPr>
          <p:cNvSpPr txBox="1"/>
          <p:nvPr/>
        </p:nvSpPr>
        <p:spPr>
          <a:xfrm>
            <a:off x="457200" y="6572991"/>
            <a:ext cx="37192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/>
              <a:t>Source: </a:t>
            </a:r>
            <a:r>
              <a:rPr lang="en-GB" sz="900" dirty="0">
                <a:hlinkClick r:id="rId3"/>
              </a:rPr>
              <a:t>https://www.infoq.com/articles/C4-architecture-model/</a:t>
            </a:r>
            <a:r>
              <a:rPr lang="en-GB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238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GitHub repository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58214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53999-AAEC-4534-B5F4-EB994903CFD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600" dirty="0"/>
              <a:t>Files uploaded</a:t>
            </a:r>
          </a:p>
          <a:p>
            <a:pPr lvl="1"/>
            <a:r>
              <a:rPr lang="en-GB" sz="1600" dirty="0"/>
              <a:t>Workshop </a:t>
            </a:r>
            <a:r>
              <a:rPr lang="en-GB" sz="1600" b="1" dirty="0"/>
              <a:t>presentations</a:t>
            </a:r>
            <a:r>
              <a:rPr lang="en-GB" sz="1600" dirty="0"/>
              <a:t> added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Workshop </a:t>
            </a:r>
            <a:r>
              <a:rPr lang="en-GB" sz="1600" b="1" dirty="0"/>
              <a:t>meeting notes </a:t>
            </a:r>
            <a:r>
              <a:rPr lang="en-GB" sz="1600" dirty="0"/>
              <a:t>TBC – please review and sign off</a:t>
            </a:r>
          </a:p>
          <a:p>
            <a:endParaRPr lang="en-GB" sz="1600" dirty="0"/>
          </a:p>
          <a:p>
            <a:r>
              <a:rPr lang="en-GB" sz="1600" dirty="0"/>
              <a:t>Wiki</a:t>
            </a:r>
          </a:p>
          <a:p>
            <a:pPr lvl="1"/>
            <a:r>
              <a:rPr lang="en-GB" sz="1600" b="1" dirty="0"/>
              <a:t>Glossary</a:t>
            </a:r>
            <a:r>
              <a:rPr lang="en-GB" sz="1600" dirty="0"/>
              <a:t>: an initial set of terms added – we need to converge these quickly</a:t>
            </a:r>
          </a:p>
          <a:p>
            <a:pPr lvl="1"/>
            <a:endParaRPr lang="en-GB" sz="1600" dirty="0"/>
          </a:p>
          <a:p>
            <a:pPr lvl="1"/>
            <a:r>
              <a:rPr lang="en-GB" sz="1600" b="1" dirty="0"/>
              <a:t>High Level Domain</a:t>
            </a:r>
            <a:r>
              <a:rPr lang="en-GB" sz="1600" dirty="0"/>
              <a:t>: configuration of ship has been added – any more domain knowledge?</a:t>
            </a:r>
          </a:p>
          <a:p>
            <a:pPr lvl="1"/>
            <a:endParaRPr lang="en-GB" sz="1600" dirty="0"/>
          </a:p>
          <a:p>
            <a:pPr lvl="1"/>
            <a:r>
              <a:rPr lang="en-GB" sz="1600" b="1" dirty="0"/>
              <a:t>Significant Events</a:t>
            </a:r>
            <a:r>
              <a:rPr lang="en-GB" sz="1600" dirty="0"/>
              <a:t>: organised by agency – please add agency-specific event types</a:t>
            </a:r>
          </a:p>
          <a:p>
            <a:pPr lvl="1"/>
            <a:endParaRPr lang="en-GB" sz="1600" dirty="0"/>
          </a:p>
          <a:p>
            <a:pPr lvl="1"/>
            <a:r>
              <a:rPr lang="en-GB" sz="1600" b="1" dirty="0"/>
              <a:t>Draft Ontology</a:t>
            </a:r>
            <a:r>
              <a:rPr lang="en-GB" sz="1600" dirty="0"/>
              <a:t>: re-worked to reflect high level domain – please review and comment </a:t>
            </a:r>
          </a:p>
          <a:p>
            <a:pPr lvl="1"/>
            <a:endParaRPr lang="en-GB" sz="1600" dirty="0"/>
          </a:p>
          <a:p>
            <a:pPr lvl="1"/>
            <a:r>
              <a:rPr lang="en-GB" sz="1600" b="1" dirty="0"/>
              <a:t>Draft Specification</a:t>
            </a:r>
            <a:r>
              <a:rPr lang="en-GB" sz="1600" dirty="0"/>
              <a:t>: initial draft of responsibilities – terminology needs to be aligned with systems context diagram</a:t>
            </a:r>
          </a:p>
          <a:p>
            <a:pPr lvl="2"/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737457-F07C-44C5-BACF-B1AEE732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GitHub updates</a:t>
            </a:r>
          </a:p>
        </p:txBody>
      </p:sp>
    </p:spTree>
    <p:extLst>
      <p:ext uri="{BB962C8B-B14F-4D97-AF65-F5344CB8AC3E}">
        <p14:creationId xmlns:p14="http://schemas.microsoft.com/office/powerpoint/2010/main" val="198403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1007181"/>
          </a:xfrm>
        </p:spPr>
        <p:txBody>
          <a:bodyPr/>
          <a:lstStyle/>
          <a:p>
            <a:r>
              <a:rPr lang="en-GB" dirty="0"/>
              <a:t>System Context Diagram</a:t>
            </a:r>
          </a:p>
          <a:p>
            <a:r>
              <a:rPr lang="en-GB" dirty="0"/>
              <a:t>– from simple to complex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53285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D94D98C-CA8C-4BF1-9C86-41A0355EF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70" y="0"/>
            <a:ext cx="7729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5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5844BB2-3DD3-41BB-99BD-EEC931993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67" y="0"/>
            <a:ext cx="6572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3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1007181"/>
          </a:xfrm>
        </p:spPr>
        <p:txBody>
          <a:bodyPr/>
          <a:lstStyle/>
          <a:p>
            <a:r>
              <a:rPr lang="en-GB" dirty="0"/>
              <a:t>‘Refining’ Events</a:t>
            </a:r>
          </a:p>
          <a:p>
            <a:r>
              <a:rPr lang="en-GB" dirty="0"/>
              <a:t>- From simple to complex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220334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CFCD35-1111-490D-9703-C4C1ABBC65D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When was it made?</a:t>
            </a:r>
          </a:p>
          <a:p>
            <a:r>
              <a:rPr lang="en-GB" dirty="0"/>
              <a:t>Who made the statement?</a:t>
            </a:r>
          </a:p>
          <a:p>
            <a:r>
              <a:rPr lang="en-GB" dirty="0"/>
              <a:t>Where was the statement originally made?</a:t>
            </a:r>
          </a:p>
          <a:p>
            <a:r>
              <a:rPr lang="en-GB" dirty="0"/>
              <a:t>How do we verify the internal integrity of the statement?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32214-D69F-45DE-9DA9-FC9E16B9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do we need to know about an Event?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953A93-962F-4DD8-8D5A-587FF127B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40544"/>
              </p:ext>
            </p:extLst>
          </p:nvPr>
        </p:nvGraphicFramePr>
        <p:xfrm>
          <a:off x="554804" y="2788877"/>
          <a:ext cx="7623425" cy="2301307"/>
        </p:xfrm>
        <a:graphic>
          <a:graphicData uri="http://schemas.openxmlformats.org/drawingml/2006/table">
            <a:tbl>
              <a:tblPr>
                <a:tableStyleId>{839DD9DD-9E6C-4910-8AC0-68ADFF6A6AFC}</a:tableStyleId>
              </a:tblPr>
              <a:tblGrid>
                <a:gridCol w="1931542">
                  <a:extLst>
                    <a:ext uri="{9D8B030D-6E8A-4147-A177-3AD203B41FA5}">
                      <a16:colId xmlns:a16="http://schemas.microsoft.com/office/drawing/2014/main" val="233059155"/>
                    </a:ext>
                  </a:extLst>
                </a:gridCol>
                <a:gridCol w="5691883">
                  <a:extLst>
                    <a:ext uri="{9D8B030D-6E8A-4147-A177-3AD203B41FA5}">
                      <a16:colId xmlns:a16="http://schemas.microsoft.com/office/drawing/2014/main" val="285047089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Bare Event Elements</a:t>
                      </a:r>
                      <a:endParaRPr lang="en-GB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Description</a:t>
                      </a:r>
                      <a:endParaRPr lang="en-GB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28058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Subject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4749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Predicate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74701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Object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6760584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Account Key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Corresponds to the speaker account of the fact. This the public part of the account’s key-pair.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31122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Timestamp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The time when the fact was created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6401039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Node Key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Corresponds to the node through which the fact entered the OEF ecosystem. This the public part of the node’s key-pair.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3251172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370EE15-CE75-497A-B34C-B59E51EB636E}"/>
              </a:ext>
            </a:extLst>
          </p:cNvPr>
          <p:cNvSpPr/>
          <p:nvPr/>
        </p:nvSpPr>
        <p:spPr>
          <a:xfrm>
            <a:off x="2040704" y="5346216"/>
            <a:ext cx="5875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Arial" panose="020B0604020202020204" pitchFamily="34" charset="0"/>
                <a:ea typeface="Arial" panose="020B0604020202020204" pitchFamily="34" charset="0"/>
              </a:rPr>
              <a:t>FactID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 = the signature of a digest of the elements of a bare fact signed using the account private key</a:t>
            </a:r>
            <a:endParaRPr lang="en-GB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63E98A-AB1D-4D63-9D09-06C8C0DCCE3E}"/>
              </a:ext>
            </a:extLst>
          </p:cNvPr>
          <p:cNvSpPr/>
          <p:nvPr/>
        </p:nvSpPr>
        <p:spPr>
          <a:xfrm>
            <a:off x="337337" y="3893906"/>
            <a:ext cx="1402423" cy="282539"/>
          </a:xfrm>
          <a:prstGeom prst="ellipse">
            <a:avLst/>
          </a:prstGeom>
          <a:noFill/>
          <a:ln w="952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CB6E2F-1C68-4195-8241-5FAA3D97148C}"/>
              </a:ext>
            </a:extLst>
          </p:cNvPr>
          <p:cNvSpPr/>
          <p:nvPr/>
        </p:nvSpPr>
        <p:spPr>
          <a:xfrm>
            <a:off x="337337" y="4621654"/>
            <a:ext cx="1402423" cy="282539"/>
          </a:xfrm>
          <a:prstGeom prst="ellipse">
            <a:avLst/>
          </a:prstGeom>
          <a:noFill/>
          <a:ln w="952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D519E6-5B80-4CA9-B9A5-ECFF2A0C77EA}"/>
              </a:ext>
            </a:extLst>
          </p:cNvPr>
          <p:cNvSpPr/>
          <p:nvPr/>
        </p:nvSpPr>
        <p:spPr>
          <a:xfrm>
            <a:off x="2667428" y="5950732"/>
            <a:ext cx="48006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The node (e.g. trusted service provider) adds its own signature of the </a:t>
            </a:r>
            <a:r>
              <a:rPr lang="en-GB" sz="1400" i="1" dirty="0" err="1">
                <a:latin typeface="Arial" panose="020B0604020202020204" pitchFamily="34" charset="0"/>
                <a:ea typeface="Arial" panose="020B0604020202020204" pitchFamily="34" charset="0"/>
              </a:rPr>
              <a:t>factId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storing that with the fact</a:t>
            </a:r>
            <a:endParaRPr lang="en-GB" sz="1400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589917E-7A29-4102-8FA5-3C63ABA520C2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>
            <a:off x="1739760" y="4035176"/>
            <a:ext cx="300944" cy="1572650"/>
          </a:xfrm>
          <a:prstGeom prst="curvedConnector3">
            <a:avLst>
              <a:gd name="adj1" fmla="val 50000"/>
            </a:avLst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717E231-0C9B-4C67-8F2D-1A80FB669F0E}"/>
              </a:ext>
            </a:extLst>
          </p:cNvPr>
          <p:cNvCxnSpPr>
            <a:cxnSpLocks/>
            <a:stCxn id="9" idx="4"/>
            <a:endCxn id="10" idx="1"/>
          </p:cNvCxnSpPr>
          <p:nvPr/>
        </p:nvCxnSpPr>
        <p:spPr>
          <a:xfrm rot="16200000" flipH="1">
            <a:off x="1198914" y="4743827"/>
            <a:ext cx="1308149" cy="1628879"/>
          </a:xfrm>
          <a:prstGeom prst="curvedConnector2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F81D9B1-8A49-4412-8ED4-ADE6F2052E35}"/>
              </a:ext>
            </a:extLst>
          </p:cNvPr>
          <p:cNvSpPr/>
          <p:nvPr/>
        </p:nvSpPr>
        <p:spPr>
          <a:xfrm>
            <a:off x="7768972" y="5414481"/>
            <a:ext cx="95895" cy="1012004"/>
          </a:xfrm>
          <a:prstGeom prst="rightBrac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226DDA-9C92-4F69-A24D-60F435956694}"/>
              </a:ext>
            </a:extLst>
          </p:cNvPr>
          <p:cNvSpPr/>
          <p:nvPr/>
        </p:nvSpPr>
        <p:spPr>
          <a:xfrm>
            <a:off x="7946636" y="5766087"/>
            <a:ext cx="1029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Integrity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4325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8941-ECFE-4104-941C-B5D461B1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is the simplest form of an Event?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9BABCA-F452-4B17-8418-D7D3979B8292}"/>
              </a:ext>
            </a:extLst>
          </p:cNvPr>
          <p:cNvSpPr/>
          <p:nvPr/>
        </p:nvSpPr>
        <p:spPr>
          <a:xfrm>
            <a:off x="2459736" y="3314379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FD4FC8-2A5A-46C6-A609-4939F4D41AC1}"/>
              </a:ext>
            </a:extLst>
          </p:cNvPr>
          <p:cNvSpPr/>
          <p:nvPr/>
        </p:nvSpPr>
        <p:spPr>
          <a:xfrm>
            <a:off x="4311502" y="3314378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Subject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C4F2C3-BFAC-44C1-B2D2-BBD15D70A9C2}"/>
              </a:ext>
            </a:extLst>
          </p:cNvPr>
          <p:cNvSpPr/>
          <p:nvPr/>
        </p:nvSpPr>
        <p:spPr>
          <a:xfrm>
            <a:off x="5898092" y="3314378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Predicate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55CADC-0065-45AA-B2D3-6F8F0B86B9D2}"/>
              </a:ext>
            </a:extLst>
          </p:cNvPr>
          <p:cNvSpPr/>
          <p:nvPr/>
        </p:nvSpPr>
        <p:spPr>
          <a:xfrm>
            <a:off x="7493826" y="3301088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72B4D-C8E1-435C-9866-7B8E4024EB93}"/>
              </a:ext>
            </a:extLst>
          </p:cNvPr>
          <p:cNvSpPr/>
          <p:nvPr/>
        </p:nvSpPr>
        <p:spPr>
          <a:xfrm>
            <a:off x="1700784" y="5035731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496DB3-E071-41C9-9CE7-778E9220154C}"/>
              </a:ext>
            </a:extLst>
          </p:cNvPr>
          <p:cNvSpPr/>
          <p:nvPr/>
        </p:nvSpPr>
        <p:spPr>
          <a:xfrm>
            <a:off x="2782647" y="5035731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93AD0E-1C68-4CF7-9FDE-334CBBF1EDB5}"/>
              </a:ext>
            </a:extLst>
          </p:cNvPr>
          <p:cNvSpPr/>
          <p:nvPr/>
        </p:nvSpPr>
        <p:spPr>
          <a:xfrm>
            <a:off x="3864510" y="5035731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OBO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364044-8030-4662-86D7-CA8A601E7BC1}"/>
              </a:ext>
            </a:extLst>
          </p:cNvPr>
          <p:cNvCxnSpPr>
            <a:cxnSpLocks/>
            <a:stCxn id="17" idx="4"/>
            <a:endCxn id="25" idx="0"/>
          </p:cNvCxnSpPr>
          <p:nvPr/>
        </p:nvCxnSpPr>
        <p:spPr>
          <a:xfrm>
            <a:off x="3225281" y="3936384"/>
            <a:ext cx="1088455" cy="1099347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515FDA-1350-4452-B450-CF029AEE7C4B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>
            <a:off x="3225281" y="3936384"/>
            <a:ext cx="6592" cy="1099347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CEA40D1-5053-4EC9-A741-C29FC336BB59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 flipH="1">
            <a:off x="2150010" y="3936384"/>
            <a:ext cx="1075271" cy="1099347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A7191B5-3120-438B-9E2B-80B4AA891AC4}"/>
              </a:ext>
            </a:extLst>
          </p:cNvPr>
          <p:cNvSpPr/>
          <p:nvPr/>
        </p:nvSpPr>
        <p:spPr>
          <a:xfrm>
            <a:off x="873146" y="3301088"/>
            <a:ext cx="1531089" cy="6220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House keeping</a:t>
            </a:r>
          </a:p>
        </p:txBody>
      </p:sp>
      <p:sp>
        <p:nvSpPr>
          <p:cNvPr id="52" name="Content Placeholder 1">
            <a:extLst>
              <a:ext uri="{FF2B5EF4-FFF2-40B4-BE49-F238E27FC236}">
                <a16:creationId xmlns:a16="http://schemas.microsoft.com/office/drawing/2014/main" id="{969101D8-D1C5-44A2-A481-28BE20116645}"/>
              </a:ext>
            </a:extLst>
          </p:cNvPr>
          <p:cNvSpPr txBox="1">
            <a:spLocks/>
          </p:cNvSpPr>
          <p:nvPr/>
        </p:nvSpPr>
        <p:spPr>
          <a:xfrm>
            <a:off x="457200" y="6444340"/>
            <a:ext cx="8686800" cy="1500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Source: </a:t>
            </a:r>
            <a:r>
              <a:rPr lang="en-GB" sz="1000" dirty="0" err="1"/>
              <a:t>Factern’s</a:t>
            </a:r>
            <a:r>
              <a:rPr lang="en-GB" sz="1000" dirty="0"/>
              <a:t> Metadata Meta Protocol (MDMP)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731643-B97E-43BC-A22E-0BA70CEA4339}"/>
              </a:ext>
            </a:extLst>
          </p:cNvPr>
          <p:cNvSpPr/>
          <p:nvPr/>
        </p:nvSpPr>
        <p:spPr>
          <a:xfrm>
            <a:off x="202018" y="1914063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Statement Identifier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D80F2-A573-4C44-8930-0093953DAF99}"/>
              </a:ext>
            </a:extLst>
          </p:cNvPr>
          <p:cNvSpPr/>
          <p:nvPr/>
        </p:nvSpPr>
        <p:spPr>
          <a:xfrm>
            <a:off x="1283881" y="1914063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Statement Timestamp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6ED15E-8A6D-4425-A18B-81C7BF4F23BD}"/>
              </a:ext>
            </a:extLst>
          </p:cNvPr>
          <p:cNvSpPr/>
          <p:nvPr/>
        </p:nvSpPr>
        <p:spPr>
          <a:xfrm>
            <a:off x="2365744" y="1914063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Statement Store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E655E1-D52C-4403-B646-8AF206FE733A}"/>
              </a:ext>
            </a:extLst>
          </p:cNvPr>
          <p:cNvSpPr/>
          <p:nvPr/>
        </p:nvSpPr>
        <p:spPr>
          <a:xfrm>
            <a:off x="3447607" y="1914063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Speaker Signature(s)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32C6B4-75CA-4C6C-BD5E-40672C617694}"/>
              </a:ext>
            </a:extLst>
          </p:cNvPr>
          <p:cNvSpPr/>
          <p:nvPr/>
        </p:nvSpPr>
        <p:spPr>
          <a:xfrm>
            <a:off x="4521814" y="1914063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Batch ID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633BFFF-142F-4E1C-A9AA-A2F1E7A4275A}"/>
              </a:ext>
            </a:extLst>
          </p:cNvPr>
          <p:cNvSpPr/>
          <p:nvPr/>
        </p:nvSpPr>
        <p:spPr>
          <a:xfrm>
            <a:off x="4946373" y="5044672"/>
            <a:ext cx="898451" cy="377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Publisher / TSP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292243-B919-41F3-B9EE-A3FA17894F2F}"/>
              </a:ext>
            </a:extLst>
          </p:cNvPr>
          <p:cNvCxnSpPr>
            <a:cxnSpLocks/>
            <a:stCxn id="17" idx="4"/>
            <a:endCxn id="74" idx="0"/>
          </p:cNvCxnSpPr>
          <p:nvPr/>
        </p:nvCxnSpPr>
        <p:spPr>
          <a:xfrm>
            <a:off x="3225281" y="3936384"/>
            <a:ext cx="2170318" cy="1108288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CA87E09-94AB-4C2A-862F-56C6EE3423F6}"/>
              </a:ext>
            </a:extLst>
          </p:cNvPr>
          <p:cNvCxnSpPr>
            <a:cxnSpLocks/>
            <a:stCxn id="54" idx="2"/>
            <a:endCxn id="51" idx="0"/>
          </p:cNvCxnSpPr>
          <p:nvPr/>
        </p:nvCxnSpPr>
        <p:spPr>
          <a:xfrm>
            <a:off x="651244" y="2291519"/>
            <a:ext cx="987447" cy="1009569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269F6A9-2329-48D0-89D6-1B1983DDEB19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1638691" y="2291519"/>
            <a:ext cx="94416" cy="1009569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1F15469-9C0F-4341-8E0B-A5CA1A2782B9}"/>
              </a:ext>
            </a:extLst>
          </p:cNvPr>
          <p:cNvCxnSpPr>
            <a:cxnSpLocks/>
            <a:stCxn id="57" idx="2"/>
            <a:endCxn id="51" idx="0"/>
          </p:cNvCxnSpPr>
          <p:nvPr/>
        </p:nvCxnSpPr>
        <p:spPr>
          <a:xfrm flipH="1">
            <a:off x="1638691" y="2291519"/>
            <a:ext cx="1176279" cy="1009569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255BA3-E8EF-48A8-8C3B-F2D2ED24449B}"/>
              </a:ext>
            </a:extLst>
          </p:cNvPr>
          <p:cNvCxnSpPr>
            <a:cxnSpLocks/>
            <a:stCxn id="71" idx="2"/>
            <a:endCxn id="51" idx="0"/>
          </p:cNvCxnSpPr>
          <p:nvPr/>
        </p:nvCxnSpPr>
        <p:spPr>
          <a:xfrm flipH="1">
            <a:off x="1638691" y="2291519"/>
            <a:ext cx="2258142" cy="1009569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49C7F03-AD4A-4A4C-B053-6660DBCAF90F}"/>
              </a:ext>
            </a:extLst>
          </p:cNvPr>
          <p:cNvCxnSpPr>
            <a:cxnSpLocks/>
            <a:stCxn id="72" idx="2"/>
            <a:endCxn id="51" idx="0"/>
          </p:cNvCxnSpPr>
          <p:nvPr/>
        </p:nvCxnSpPr>
        <p:spPr>
          <a:xfrm flipH="1">
            <a:off x="1638691" y="2291519"/>
            <a:ext cx="3332349" cy="1009569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D0CB36-A063-4F64-A577-041F0CBC2E5F}"/>
              </a:ext>
            </a:extLst>
          </p:cNvPr>
          <p:cNvCxnSpPr/>
          <p:nvPr/>
        </p:nvCxnSpPr>
        <p:spPr>
          <a:xfrm>
            <a:off x="4142232" y="3154680"/>
            <a:ext cx="0" cy="923544"/>
          </a:xfrm>
          <a:prstGeom prst="line">
            <a:avLst/>
          </a:prstGeom>
          <a:ln w="9525">
            <a:solidFill>
              <a:schemeClr val="accent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8ED9B3A9-741E-4D2E-ADDE-9769C8E9872C}"/>
              </a:ext>
            </a:extLst>
          </p:cNvPr>
          <p:cNvSpPr/>
          <p:nvPr/>
        </p:nvSpPr>
        <p:spPr>
          <a:xfrm>
            <a:off x="3019008" y="975431"/>
            <a:ext cx="1755648" cy="594360"/>
          </a:xfrm>
          <a:prstGeom prst="wedgeRectCallout">
            <a:avLst>
              <a:gd name="adj1" fmla="val 4458"/>
              <a:gd name="adj2" fmla="val 105962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bg1">
                    <a:lumMod val="75000"/>
                  </a:schemeClr>
                </a:solidFill>
              </a:rPr>
              <a:t>Note: would the use of DIDs remove any need for this?</a:t>
            </a:r>
          </a:p>
        </p:txBody>
      </p: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60697B3A-0722-4D22-A022-3FA75EC3597D}"/>
              </a:ext>
            </a:extLst>
          </p:cNvPr>
          <p:cNvSpPr/>
          <p:nvPr/>
        </p:nvSpPr>
        <p:spPr>
          <a:xfrm>
            <a:off x="1809821" y="5679072"/>
            <a:ext cx="1755648" cy="594360"/>
          </a:xfrm>
          <a:prstGeom prst="wedgeRectCallout">
            <a:avLst>
              <a:gd name="adj1" fmla="val -15854"/>
              <a:gd name="adj2" fmla="val -94038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bg1">
                    <a:lumMod val="75000"/>
                  </a:schemeClr>
                </a:solidFill>
              </a:rPr>
              <a:t>Note: does this imply a particular architecture?</a:t>
            </a:r>
          </a:p>
        </p:txBody>
      </p:sp>
      <p:sp>
        <p:nvSpPr>
          <p:cNvPr id="101" name="Speech Bubble: Rectangle 100">
            <a:extLst>
              <a:ext uri="{FF2B5EF4-FFF2-40B4-BE49-F238E27FC236}">
                <a16:creationId xmlns:a16="http://schemas.microsoft.com/office/drawing/2014/main" id="{A9827F99-3EFF-4568-815F-0482ADF57296}"/>
              </a:ext>
            </a:extLst>
          </p:cNvPr>
          <p:cNvSpPr/>
          <p:nvPr/>
        </p:nvSpPr>
        <p:spPr>
          <a:xfrm>
            <a:off x="1806773" y="5679072"/>
            <a:ext cx="1755648" cy="594360"/>
          </a:xfrm>
          <a:prstGeom prst="wedgeRectCallout">
            <a:avLst>
              <a:gd name="adj1" fmla="val 16959"/>
              <a:gd name="adj2" fmla="val -9557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bg1">
                    <a:lumMod val="75000"/>
                  </a:schemeClr>
                </a:solidFill>
              </a:rPr>
              <a:t>Note: does this imply a particular architecture?</a:t>
            </a:r>
          </a:p>
        </p:txBody>
      </p:sp>
    </p:spTree>
    <p:extLst>
      <p:ext uri="{BB962C8B-B14F-4D97-AF65-F5344CB8AC3E}">
        <p14:creationId xmlns:p14="http://schemas.microsoft.com/office/powerpoint/2010/main" val="201214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68C5-20B8-4B70-89E2-6D01397C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information do we need to declare / identify an Entity?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E28D8D-AD47-412B-BD71-92C3DAD91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21100"/>
              </p:ext>
            </p:extLst>
          </p:nvPr>
        </p:nvGraphicFramePr>
        <p:xfrm>
          <a:off x="274320" y="2759981"/>
          <a:ext cx="8942832" cy="2595880"/>
        </p:xfrm>
        <a:graphic>
          <a:graphicData uri="http://schemas.openxmlformats.org/drawingml/2006/table">
            <a:tbl>
              <a:tblPr firstRow="1" bandRow="1">
                <a:tableStyleId>{839DD9DD-9E6C-4910-8AC0-68ADFF6A6AFC}</a:tableStyleId>
              </a:tblPr>
              <a:tblGrid>
                <a:gridCol w="1426464">
                  <a:extLst>
                    <a:ext uri="{9D8B030D-6E8A-4147-A177-3AD203B41FA5}">
                      <a16:colId xmlns:a16="http://schemas.microsoft.com/office/drawing/2014/main" val="1607755485"/>
                    </a:ext>
                  </a:extLst>
                </a:gridCol>
                <a:gridCol w="1728216">
                  <a:extLst>
                    <a:ext uri="{9D8B030D-6E8A-4147-A177-3AD203B41FA5}">
                      <a16:colId xmlns:a16="http://schemas.microsoft.com/office/drawing/2014/main" val="1026335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40228651"/>
                    </a:ext>
                  </a:extLst>
                </a:gridCol>
                <a:gridCol w="4873752">
                  <a:extLst>
                    <a:ext uri="{9D8B030D-6E8A-4147-A177-3AD203B41FA5}">
                      <a16:colId xmlns:a16="http://schemas.microsoft.com/office/drawing/2014/main" val="50939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8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err="1"/>
                        <a:t>value_instance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ATTRIBUTE_VALUE_ID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ID of the attribute value instance assigned by the Entity identifying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1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ENTITY_ID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ID of the Entity to whom the attribute value instance relates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5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err="1"/>
                        <a:t>attribute_type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ATTRIBUTE_ID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ID of the attribute type to which the attribute value instance relates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err="1"/>
                        <a:t>source_system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ENTITY_ID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ID of the system that stores / provided the attribute value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6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Time:date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</a:t>
                      </a:r>
                      <a:r>
                        <a:rPr lang="en-GB" sz="1100" dirty="0" err="1"/>
                        <a:t>time:date</a:t>
                      </a:r>
                      <a:r>
                        <a:rPr lang="en-GB" sz="1100" dirty="0"/>
                        <a:t> that the attribute value instance was sourced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err="1"/>
                        <a:t>source_transaction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TRANSACTION_ID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ID of the API call/transaction which sourced the attribute value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437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41BE63E-52FF-469E-9194-D4D4F787EB7F}"/>
              </a:ext>
            </a:extLst>
          </p:cNvPr>
          <p:cNvSpPr txBox="1"/>
          <p:nvPr/>
        </p:nvSpPr>
        <p:spPr>
          <a:xfrm>
            <a:off x="457200" y="1843768"/>
            <a:ext cx="3416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/>
              <a:t>Declaring an Attribute</a:t>
            </a:r>
          </a:p>
        </p:txBody>
      </p:sp>
    </p:spTree>
    <p:extLst>
      <p:ext uri="{BB962C8B-B14F-4D97-AF65-F5344CB8AC3E}">
        <p14:creationId xmlns:p14="http://schemas.microsoft.com/office/powerpoint/2010/main" val="426749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303BD-B877-431E-9F23-8C2ABD06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Workshop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B3DA6C-DF9C-4C75-9F4F-1FCE59AD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46546"/>
              </p:ext>
            </p:extLst>
          </p:nvPr>
        </p:nvGraphicFramePr>
        <p:xfrm>
          <a:off x="457200" y="923545"/>
          <a:ext cx="8686800" cy="5653042"/>
        </p:xfrm>
        <a:graphic>
          <a:graphicData uri="http://schemas.openxmlformats.org/drawingml/2006/table">
            <a:tbl>
              <a:tblPr firstRow="1" firstCol="1" bandRow="1">
                <a:tableStyleId>{839DD9DD-9E6C-4910-8AC0-68ADFF6A6AFC}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191601216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824415841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4141798486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706454597"/>
                    </a:ext>
                  </a:extLst>
                </a:gridCol>
                <a:gridCol w="1819656">
                  <a:extLst>
                    <a:ext uri="{9D8B030D-6E8A-4147-A177-3AD203B41FA5}">
                      <a16:colId xmlns:a16="http://schemas.microsoft.com/office/drawing/2014/main" val="287056515"/>
                    </a:ext>
                  </a:extLst>
                </a:gridCol>
              </a:tblGrid>
              <a:tr h="1004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W/s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Date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Deliverable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Agenda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Attendees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684632117"/>
                  </a:ext>
                </a:extLst>
              </a:tr>
              <a:tr h="55268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KO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29/01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Common understanding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Questions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Problem statements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Expressions of interest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5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FB Technical Architect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Technical Architect 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Innovation Lead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285091157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05/02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Standards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Standards to implement and communicate shared knowledge base used in event-based data assurance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98161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12/02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Metadata model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Reasoning models for data assurance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Classification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Events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Chains / sequences / methods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Actors (e.g. source of events)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Relationships (e.g. linking IDs)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Supporting metadata</a:t>
                      </a:r>
                    </a:p>
                    <a:p>
                      <a:pPr marL="342900" lvl="0" indent="-342900">
                        <a:lnSpc>
                          <a:spcPct val="10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Schema / headers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Mandatory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Optional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12264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19/02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90722"/>
                  </a:ext>
                </a:extLst>
              </a:tr>
              <a:tr h="158624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#4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26/02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2-5pm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86522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 dirty="0">
                          <a:effectLst/>
                        </a:rPr>
                        <a:t>04/03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b="1" dirty="0">
                          <a:effectLst/>
                        </a:rPr>
                        <a:t>1-4pm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b="1" dirty="0">
                          <a:effectLst/>
                        </a:rPr>
                        <a:t>Expert input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b="1" dirty="0">
                          <a:effectLst/>
                        </a:rPr>
                        <a:t>Expert assessment of proposed standards and metadata model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b="1" dirty="0">
                          <a:effectLst/>
                        </a:rPr>
                        <a:t>Representatives of </a:t>
                      </a:r>
                      <a:r>
                        <a:rPr lang="en-GB" sz="1100" b="1" dirty="0" err="1">
                          <a:effectLst/>
                        </a:rPr>
                        <a:t>Inrupt</a:t>
                      </a:r>
                      <a:r>
                        <a:rPr lang="en-GB" sz="1100" b="1" dirty="0">
                          <a:effectLst/>
                        </a:rPr>
                        <a:t>, Oxford Semantic Tech</a:t>
                      </a:r>
                    </a:p>
                  </a:txBody>
                  <a:tcPr marL="37747" marR="37747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19300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11/03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Rules of engagement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Boundary of open alliance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Scalable / mutual contractual agreements for value exchange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Value exchange mechanisms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Publication of / subscription to events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 err="1">
                          <a:effectLst/>
                        </a:rPr>
                        <a:t>Permissioning</a:t>
                      </a:r>
                      <a:r>
                        <a:rPr lang="en-GB" sz="1100" dirty="0">
                          <a:effectLst/>
                        </a:rPr>
                        <a:t> (including consent)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Use of standards and metadata model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Governance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Innovation Lead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Stakeholders x2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GDS representative(s)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307408590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18/03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47486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25/03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9am-12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983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4FF76E-AB33-4297-A829-5FCE683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Domain knowledge – configuration of a ship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14C29-BC9B-4AF1-AC40-93AFEBAD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40" y="1143000"/>
            <a:ext cx="8174519" cy="5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2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E1C96F-1365-45EC-95BB-80E2FBD2AF9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600" b="1" dirty="0"/>
              <a:t>Declarative </a:t>
            </a:r>
            <a:r>
              <a:rPr lang="en-GB" sz="1600" dirty="0"/>
              <a:t>(use case specific) – what things exist and how do they relate to each other?</a:t>
            </a:r>
          </a:p>
          <a:p>
            <a:pPr lvl="1"/>
            <a:r>
              <a:rPr lang="en-GB" sz="1600" dirty="0"/>
              <a:t>Entity graph: People and Things</a:t>
            </a:r>
          </a:p>
          <a:p>
            <a:pPr lvl="1"/>
            <a:r>
              <a:rPr lang="en-GB" sz="1600" dirty="0"/>
              <a:t>Information graph: scalar values and schemas used</a:t>
            </a:r>
          </a:p>
          <a:p>
            <a:pPr lvl="1"/>
            <a:r>
              <a:rPr lang="en-GB" sz="1600" dirty="0"/>
              <a:t>Note: this makes knowledge explicit and shareable -&gt; URIs vs. DIDs</a:t>
            </a:r>
          </a:p>
          <a:p>
            <a:endParaRPr lang="en-GB" sz="1600" dirty="0"/>
          </a:p>
          <a:p>
            <a:r>
              <a:rPr lang="en-GB" sz="1600" b="1" dirty="0"/>
              <a:t>Temporal </a:t>
            </a:r>
            <a:r>
              <a:rPr lang="en-GB" sz="1600" dirty="0"/>
              <a:t>(ecosystem and use case specific) – what has happened over time?</a:t>
            </a:r>
          </a:p>
          <a:p>
            <a:pPr lvl="1"/>
            <a:r>
              <a:rPr lang="en-GB" sz="1600" dirty="0"/>
              <a:t>Journey events (use case specific)</a:t>
            </a:r>
          </a:p>
          <a:p>
            <a:pPr lvl="1"/>
            <a:r>
              <a:rPr lang="en-GB" sz="1600" dirty="0"/>
              <a:t>Assurance events (use case specific and ecosystem)</a:t>
            </a:r>
          </a:p>
          <a:p>
            <a:pPr lvl="1"/>
            <a:r>
              <a:rPr lang="en-GB" sz="1600" dirty="0"/>
              <a:t>Data access events (ecosystem)</a:t>
            </a:r>
          </a:p>
          <a:p>
            <a:pPr lvl="1"/>
            <a:endParaRPr lang="en-GB" sz="1600" dirty="0"/>
          </a:p>
          <a:p>
            <a:r>
              <a:rPr lang="en-GB" sz="1600" b="1" dirty="0"/>
              <a:t>Instructive</a:t>
            </a:r>
            <a:r>
              <a:rPr lang="en-GB" sz="1600" dirty="0"/>
              <a:t> (ecosystem) – what are you allowed to do / obliged to do?</a:t>
            </a:r>
          </a:p>
          <a:p>
            <a:pPr lvl="1"/>
            <a:r>
              <a:rPr lang="en-GB" sz="1600" dirty="0" err="1"/>
              <a:t>Permissioning</a:t>
            </a:r>
            <a:r>
              <a:rPr lang="en-GB" sz="1600" dirty="0"/>
              <a:t> and access management</a:t>
            </a:r>
          </a:p>
          <a:p>
            <a:pPr lvl="1"/>
            <a:r>
              <a:rPr lang="en-GB" sz="1600" dirty="0"/>
              <a:t>Contracting, accounting and settlement</a:t>
            </a:r>
          </a:p>
          <a:p>
            <a:pPr lvl="1"/>
            <a:r>
              <a:rPr lang="en-GB" sz="1600" dirty="0"/>
              <a:t>Other workflows (e.g. notification), including acting “on behalf of” other actors</a:t>
            </a:r>
          </a:p>
          <a:p>
            <a:pPr lvl="1"/>
            <a:endParaRPr lang="en-GB" sz="1600" dirty="0"/>
          </a:p>
          <a:p>
            <a:r>
              <a:rPr lang="en-GB" sz="1600" b="1" dirty="0"/>
              <a:t>Asserted and inferred </a:t>
            </a:r>
            <a:r>
              <a:rPr lang="en-GB" sz="1600" dirty="0"/>
              <a:t>(ecosystem) – who has said what, when (and why)?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4A57D-635E-487B-A36E-993A41B6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kind of knowledge do we want to represent?</a:t>
            </a:r>
            <a:br>
              <a:rPr lang="en-GB" sz="2400" dirty="0"/>
            </a:br>
            <a:r>
              <a:rPr lang="en-GB" sz="2400" i="1" dirty="0"/>
              <a:t>Across the </a:t>
            </a:r>
            <a:r>
              <a:rPr lang="en-GB" sz="2400" b="1" i="1" dirty="0"/>
              <a:t>ecosystem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4181375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Look forward to Workshop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190501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9528-6091-42B8-9397-185D088C8B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Recap from Workshop 3		 		14.00 – 14.10</a:t>
            </a:r>
          </a:p>
          <a:p>
            <a:endParaRPr lang="en-GB" sz="1800" dirty="0"/>
          </a:p>
          <a:p>
            <a:r>
              <a:rPr lang="en-GB" sz="1800" dirty="0"/>
              <a:t>GitHub repository				14.10 – 14.30</a:t>
            </a:r>
          </a:p>
          <a:p>
            <a:endParaRPr lang="en-GB" sz="1800" dirty="0"/>
          </a:p>
          <a:p>
            <a:r>
              <a:rPr lang="en-GB" sz="1800" dirty="0"/>
              <a:t>Systems Context – from simple to complex		14.30 – 15.45</a:t>
            </a:r>
          </a:p>
          <a:p>
            <a:endParaRPr lang="en-GB" sz="1800" dirty="0"/>
          </a:p>
          <a:p>
            <a:r>
              <a:rPr lang="en-GB" sz="1800" dirty="0"/>
              <a:t>‘Refining’ Events – from simple to complex 		15.45 – 16.45</a:t>
            </a:r>
          </a:p>
          <a:p>
            <a:endParaRPr lang="en-GB" sz="1800" dirty="0"/>
          </a:p>
          <a:p>
            <a:r>
              <a:rPr lang="en-GB" sz="1800" dirty="0"/>
              <a:t>Look forward to Workshop #5			16.45 – 17.00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2B846-8BEE-49FE-9848-2D945D5B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1475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Recap from Workshop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66454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D1AB8-4E67-4F3C-98CB-B5543F270E3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Systems Thinking to provision for evolving ecosystems</a:t>
            </a:r>
          </a:p>
          <a:p>
            <a:endParaRPr lang="en-GB" sz="1800" dirty="0"/>
          </a:p>
          <a:p>
            <a:r>
              <a:rPr lang="en-GB" sz="1800" dirty="0"/>
              <a:t>API First</a:t>
            </a:r>
          </a:p>
          <a:p>
            <a:endParaRPr lang="en-GB" sz="1800" dirty="0"/>
          </a:p>
          <a:p>
            <a:r>
              <a:rPr lang="en-GB" sz="1800" dirty="0"/>
              <a:t>Negotiable protocols and resource representations</a:t>
            </a:r>
          </a:p>
          <a:p>
            <a:endParaRPr lang="en-GB" sz="1800" dirty="0"/>
          </a:p>
          <a:p>
            <a:r>
              <a:rPr lang="en-GB" sz="1800" dirty="0"/>
              <a:t>Event information exchange model agnostic</a:t>
            </a:r>
          </a:p>
          <a:p>
            <a:endParaRPr lang="en-GB" sz="1800" dirty="0"/>
          </a:p>
          <a:p>
            <a:r>
              <a:rPr lang="en-GB" sz="1800" dirty="0"/>
              <a:t>Event pipeline technology agnostic through a standard/specification for events</a:t>
            </a:r>
          </a:p>
          <a:p>
            <a:endParaRPr lang="en-GB" sz="1800" dirty="0"/>
          </a:p>
          <a:p>
            <a:r>
              <a:rPr lang="en-GB" sz="1800" dirty="0"/>
              <a:t>Observable at design time and run time, message passing (channels)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A5666E-7B76-4189-B9DC-E31AE6A7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089"/>
            <a:ext cx="8686800" cy="758952"/>
          </a:xfrm>
        </p:spPr>
        <p:txBody>
          <a:bodyPr/>
          <a:lstStyle/>
          <a:p>
            <a:r>
              <a:rPr lang="en-GB" sz="2400" dirty="0"/>
              <a:t>OEF architecture constraints</a:t>
            </a:r>
          </a:p>
        </p:txBody>
      </p:sp>
    </p:spTree>
    <p:extLst>
      <p:ext uri="{BB962C8B-B14F-4D97-AF65-F5344CB8AC3E}">
        <p14:creationId xmlns:p14="http://schemas.microsoft.com/office/powerpoint/2010/main" val="38107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9DD7-482A-4903-9951-4CA10926F23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“A common set of abstractions to create a ubiquitous language to use to describe the static structure of a software system.”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DEDE1-BFF5-4612-B598-F11B4468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Systems Thinking – C4 model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32280A-2469-48E3-9FBB-6BCC7E7553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37" y="2294622"/>
            <a:ext cx="6909371" cy="388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6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FF9A07C-DDB0-4323-8DDF-1A902D3DE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86" y="1442642"/>
            <a:ext cx="7248418" cy="51089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A397B2-D1F8-4E27-AA5E-7962DF3AA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>
                <a:solidFill>
                  <a:schemeClr val="tx1"/>
                </a:solidFill>
              </a:rPr>
              <a:t>1. System Context Diagram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DEDE1-BFF5-4612-B598-F11B4468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Systems Thinking – C4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5336C-967C-4FC2-88F0-97855DD313CC}"/>
              </a:ext>
            </a:extLst>
          </p:cNvPr>
          <p:cNvSpPr txBox="1"/>
          <p:nvPr/>
        </p:nvSpPr>
        <p:spPr>
          <a:xfrm>
            <a:off x="5465868" y="6572991"/>
            <a:ext cx="37192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/>
              <a:t>Source: </a:t>
            </a:r>
            <a:r>
              <a:rPr lang="en-GB" sz="900" dirty="0">
                <a:hlinkClick r:id="rId3"/>
              </a:rPr>
              <a:t>https://www.infoq.com/articles/C4-architecture-model/</a:t>
            </a:r>
            <a:r>
              <a:rPr lang="en-GB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840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413A3B9-731D-4F60-9CC6-4E47B525D7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14" y="1764792"/>
            <a:ext cx="6909371" cy="486999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A397B2-D1F8-4E27-AA5E-7962DF3AA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>
                <a:solidFill>
                  <a:schemeClr val="tx1"/>
                </a:solidFill>
              </a:rPr>
              <a:t>2. Container Diagram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DEDE1-BFF5-4612-B598-F11B4468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Systems Thinking – C4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0076E-6B0A-47FB-B42F-2FDE1A1BFFB2}"/>
              </a:ext>
            </a:extLst>
          </p:cNvPr>
          <p:cNvSpPr txBox="1"/>
          <p:nvPr/>
        </p:nvSpPr>
        <p:spPr>
          <a:xfrm>
            <a:off x="5573747" y="6572991"/>
            <a:ext cx="37192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/>
              <a:t>Source: </a:t>
            </a:r>
            <a:r>
              <a:rPr lang="en-GB" sz="900" dirty="0">
                <a:hlinkClick r:id="rId3"/>
              </a:rPr>
              <a:t>https://www.infoq.com/articles/C4-architecture-model/</a:t>
            </a:r>
            <a:r>
              <a:rPr lang="en-GB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868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A397B2-D1F8-4E27-AA5E-7962DF3AA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>
                <a:solidFill>
                  <a:schemeClr val="tx1"/>
                </a:solidFill>
              </a:rPr>
              <a:t>3. Component Diagram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DEDE1-BFF5-4612-B598-F11B4468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Systems Thinking – C4 model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6942F58-DCBE-423E-95CA-24C419B69B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22" y="1852136"/>
            <a:ext cx="7037798" cy="4960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24716E-1E0F-4427-A4CF-4BE1C76456D8}"/>
              </a:ext>
            </a:extLst>
          </p:cNvPr>
          <p:cNvSpPr txBox="1"/>
          <p:nvPr/>
        </p:nvSpPr>
        <p:spPr>
          <a:xfrm>
            <a:off x="5732991" y="6572991"/>
            <a:ext cx="37192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/>
              <a:t>Source: </a:t>
            </a:r>
            <a:r>
              <a:rPr lang="en-GB" sz="900" dirty="0">
                <a:hlinkClick r:id="rId3"/>
              </a:rPr>
              <a:t>https://www.infoq.com/articles/C4-architecture-model/</a:t>
            </a:r>
            <a:r>
              <a:rPr lang="en-GB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00206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LIEDSTYLE" val="Pag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ctern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StyleProperties xmlns:xsi="http://www.w3.org/2001/XMLSchema-instance" xmlns:xsd="http://www.w3.org/2001/XMLSchema" Name="Small internal margins" Description="Internal margins: Left/Right: 0.04&quot;, Top/Bottom: 0.02&quot;, Maximum size: 30 rows x 15 columns" Type="Table">
  <TableStyle>
    <Cells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</CellsProps>
  </TableStyle>
  <Sticky>false</Sticky>
</StyleProperties>
</file>

<file path=customXml/item2.xml><?xml version="1.0" encoding="utf-8"?>
<StyleProperties xmlns:xsi="http://www.w3.org/2001/XMLSchema-instance" xmlns:xsd="http://www.w3.org/2001/XMLSchema" Name="Default internal margins" Description="Internal margins: Left/Right: 0.1&quot;, Top/Bottom: 0.05&quot;, Maximum size: 25 rows x 15 columns" Type="Table">
  <TableStyle>
    <Cells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</CellsProps>
  </TableStyle>
  <Sticky>false</Sticky>
</StyleProperties>
</file>

<file path=customXml/item3.xml><?xml version="1.0" encoding="utf-8"?>
<StyleProperties xmlns:xsi="http://www.w3.org/2001/XMLSchema-instance" xmlns:xsd="http://www.w3.org/2001/XMLSchema" Name="OW text box without outline" Description="Fill: No, Border: No, Internal margins: 0, Black Arial, Left, Top aligned" Type="Shape">
  <ShapeStyle>
    <Location/>
    <Size/>
    <Fill>
      <Color>
        <RGBColor>16777215</RGBColor>
        <ColorType>1</ColorType>
        <Brightness>0</Brightness>
        <TintAndShade>0</TintAndShade>
      </Color>
      <Transparency>1</Transparency>
      <Visible>0</Visible>
      <FillType>-2</FillType>
    </Fill>
    <AutoShapeType>1</AutoShapeType>
    <BlackWhiteMode>1</BlackWhiteMode>
    <AutoFit>msoAutoSizeShapeToFitText</AutoFit>
    <TextFrame>
      <MarginTop>0</MarginTop>
      <MarginLeft>0</MarginLeft>
      <MarginBottom>0</MarginBottom>
      <MarginRight>0</MarginRight>
    </TextFrame>
    <TextFrame2>
      <WordWrap>-1</WordWrap>
      <AutoSize>1</AutoSize>
      <HorizontalAnchor>1</HorizontalAnchor>
      <VerticalAnchor>1</VerticalAnchor>
      <TextDirection>1</TextDirection>
    </TextFrame2>
    <LineStyle>
      <DashStyle>-2</DashStyle>
      <Transparency>-2.147484E+09</Transparency>
      <Weight>-2.147484E+09</Weight>
      <Color>
        <RGBColor>16777215</RGBColor>
      </Color>
      <Visible>0</Visible>
      <Style>-2</Style>
      <LinePattern>-2</LinePattern>
    </LineStyle>
  </ShapeStyle>
  <TextStyle>
    <Font>
      <Shadowed/>
      <Color>
        <SchemeColor>2</SchemeColor>
        <ObjectThemeColor>13</ObjectThemeColor>
        <ColorType>2</ColorType>
        <Brightness>0</Brightness>
        <TintAndShade>0</TintAndShade>
      </Color>
      <FontName>+mn-lt</FontName>
      <FontNameFarEast>+mn-ea</FontNameFarEast>
      <AllCaps>0</AllCaps>
      <Spacing>0</Spacing>
      <Kerning>12</Kerning>
      <FarEastfontType>Normal</FarEastfontType>
      <LatinFontType>Normal</LatinFontType>
    </Font>
    <ParagraphFormat>
      <Alignment>1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</ParagraphFormat>
  </TextStyle>
  <Sticky>false</Sticky>
</StyleProperties>
</file>

<file path=customXml/item4.xml><?xml version="1.0" encoding="utf-8"?>
<StyleProperties xmlns:xsi="http://www.w3.org/2001/XMLSchema-instance" xmlns:xsd="http://www.w3.org/2001/XMLSchema" Name="Banded rows" Description="Fill: Table Onyx, Borders: 3/4 Onyx Light, Maximum size: 25 rows x 15 columns" Type="Table">
  <TableStyle>
    <Cells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</CellsProps>
  </TableStyle>
  <Sticky>false</Sticky>
</StyleProperties>
</file>

<file path=customXml/item5.xml><?xml version="1.0" encoding="utf-8"?>
<StyleProperties xmlns:xsi="http://www.w3.org/2001/XMLSchema-instance" xmlns:xsd="http://www.w3.org/2001/XMLSchema" Name="OW shape with outline" Description="Fill: White, Border: 3/4 Onyx, Internal margins: 0.08&quot;, Black Arial, Centered, Middle aligned" Type="Shape">
  <ShapeStyle>
    <Location/>
    <Size/>
    <Fill>
      <Color>
        <SchemeColor>1</SchemeColor>
        <ObjectThemeColor>14</ObjectThemeColor>
        <ColorType>2</ColorType>
        <Brightness>0</Brightness>
        <TintAndShade>0</TintAndShade>
      </Color>
      <Transparency>0</Transparency>
      <Visible>-1</Visible>
      <FillType>1</FillType>
    </Fill>
    <BlackWhiteMode>2</BlackWhiteMode>
    <TextFrame>
      <MarginTop>5.76</MarginTop>
      <MarginLeft>5.76</MarginLeft>
      <MarginBottom>5.76</MarginBottom>
      <MarginRight>5.76</MarginRight>
    </TextFrame>
    <TextFrame2>
      <WordWrap>-1</WordWrap>
      <HorizontalAnchor>1</HorizontalAnchor>
      <VerticalAnchor>3</VerticalAnchor>
      <TextDirection>1</TextDirection>
    </TextFrame2>
    <LineStyle>
      <DashStyle>1</DashStyle>
      <Transparency>0</Transparency>
      <Weight>0.75</Weight>
      <Color>
        <ObjectThemeColor>7</ObjectThemeColor>
        <ColorType>2</ColorType>
        <Brightness>0</Brightness>
        <TintAndShade>0</TintAndShade>
      </Color>
      <Visible>-1</Visible>
      <Style>1</Style>
      <LinePattern>-2</LinePattern>
    </LineStyle>
  </ShapeStyle>
  <TextStyle>
    <Font>
      <Shadowed/>
      <Color>
        <SchemeColor>2</SchemeColor>
        <ObjectThemeColor>13</ObjectThemeColor>
        <ColorType>2</ColorType>
        <Brightness>0</Brightness>
        <TintAndShade>0</TintAndShade>
      </Color>
      <FontName>Arial</FontName>
      <FontNameFarEast>+mn-ea</FontNameFarEast>
      <AllCaps>0</AllCaps>
      <Spacing>0</Spacing>
      <Kerning>12</Kerning>
      <FarEastfontType>Normal</FarEastfontType>
      <LatinFontType>Normal</LatinFontType>
    </Font>
    <ParagraphFormat>
      <Alignment>2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</ParagraphFormat>
  </TextStyle>
  <Sticky>false</Sticky>
</StyleProperties>
</file>

<file path=customXml/item6.xml><?xml version="1.0" encoding="utf-8"?>
<StyleProperties xmlns:xsi="http://www.w3.org/2001/XMLSchema-instance" xmlns:xsd="http://www.w3.org/2001/XMLSchema" Name="Ghost" Description="" Type="Shape">
  <ShapeStyle>
    <Location>
      <Left>36</Left>
      <Top>8.64</Top>
    </Location>
    <Size/>
    <Fill>
      <Color>
        <SchemeColor>1</SchemeColor>
        <ObjectThemeColor>14</ObjectThemeColor>
        <ColorType>2</ColorType>
        <Brightness>0</Brightness>
        <TintAndShade>0</TintAndShade>
      </Color>
      <Transparency>0</Transparency>
      <Visible>0</Visible>
      <FillType>1</FillType>
    </Fill>
    <AutoShapeType>1</AutoShapeType>
    <LockAspectRatio>0</LockAspectRatio>
    <BlackWhiteMode>1</BlackWhiteMode>
    <AutoFit>msoAutoSizeShapeToFitText</AutoFit>
    <TextFrame>
      <MarginTop>0</MarginTop>
      <MarginLeft>0</MarginLeft>
      <MarginBottom>0</MarginBottom>
      <MarginRight>0</MarginRight>
    </TextFrame>
    <TextFrame2>
      <WordWrap>0</WordWrap>
      <AutoSize>1</AutoSize>
      <HorizontalAnchor>1</HorizontalAnchor>
      <VerticalAnchor>4</VerticalAnchor>
      <TextDirection>1</TextDirection>
    </TextFrame2>
    <LineStyle>
      <DashStyle>1</DashStyle>
      <Transparency>0</Transparency>
      <Weight>0.75</Weight>
      <Color>
        <ObjectThemeColor>7</ObjectThemeColor>
        <ColorType>2</ColorType>
        <Brightness>0</Brightness>
        <TintAndShade>0</TintAndShade>
      </Color>
      <Visible>0</Visible>
      <Style>1</Style>
      <LinePattern>-2</LinePattern>
    </LineStyle>
  </ShapeStyle>
  <TextStyle>
    <Font>
      <Shadowed/>
      <Color>
        <ObjectThemeColor>8</ObjectThemeColor>
        <ColorType>2</ColorType>
        <Brightness>0</Brightness>
        <TintAndShade>0</TintAndShade>
      </Color>
      <FontName>+mn-lt</FontName>
      <FontNameFarEast>+mn-ea</FontNameFarEast>
      <FontSize>12</FontSize>
      <Bold>0</Bold>
      <Italic>0</Italic>
      <AllCaps>0</AllCaps>
      <Underline>
        <UnderlineStyle>0</UnderlineStyle>
        <Color>
          <SchemeColor>-2</SchemeColor>
          <ObjectThemeColor>-2</ObjectThemeColor>
          <ColorType>-2</ColorType>
          <Brightness>-2.147484E+09</Brightness>
          <TintAndShade>-2.147484E+09</TintAndShade>
        </Color>
      </Underline>
      <Spacing>0</Spacing>
      <Kerning>12</Kerning>
      <FarEastfontType>Normal</FarEastfontType>
      <LatinFontType>Normal</LatinFontType>
    </Font>
    <ParagraphFormat>
      <Alignment>1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  <TabStops/>
    </ParagraphFormat>
  </TextStyle>
  <Sticky>false</Sticky>
</StyleProperties>
</file>

<file path=customXml/itemProps1.xml><?xml version="1.0" encoding="utf-8"?>
<ds:datastoreItem xmlns:ds="http://schemas.openxmlformats.org/officeDocument/2006/customXml" ds:itemID="{EC3FC3FD-7402-43FA-A087-189991168161}">
  <ds:schemaRefs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10912DC-1179-480F-93F2-62CB92A2E685}">
  <ds:schemaRefs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F8EDFBD-FE51-4FDB-8871-39C1F52F6B17}">
  <ds:schemaRefs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EB6C5D7D-2426-44F3-97B9-92594319DF70}">
  <ds:schemaRefs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97B3659F-BDAC-4BB4-AAA5-B2EB30C6F0EB}">
  <ds:schemaRefs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24062862-D819-4629-A78B-28746F56C6A6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101738</TotalTime>
  <Words>1065</Words>
  <Application>Microsoft Office PowerPoint</Application>
  <PresentationFormat>Custom</PresentationFormat>
  <Paragraphs>220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Ebrima</vt:lpstr>
      <vt:lpstr>Symbol</vt:lpstr>
      <vt:lpstr>Wingdings</vt:lpstr>
      <vt:lpstr>Factern</vt:lpstr>
      <vt:lpstr>think-cell Slide</vt:lpstr>
      <vt:lpstr>PowerPoint Presentation</vt:lpstr>
      <vt:lpstr>Workshop schedule</vt:lpstr>
      <vt:lpstr>Agenda</vt:lpstr>
      <vt:lpstr>PowerPoint Presentation</vt:lpstr>
      <vt:lpstr>OEF architecture constraints</vt:lpstr>
      <vt:lpstr>Systems Thinking – C4 model</vt:lpstr>
      <vt:lpstr>Systems Thinking – C4 model</vt:lpstr>
      <vt:lpstr>Systems Thinking – C4 model</vt:lpstr>
      <vt:lpstr>Systems Thinking – C4 model</vt:lpstr>
      <vt:lpstr>Systems Thinking – C4 model</vt:lpstr>
      <vt:lpstr>PowerPoint Presentation</vt:lpstr>
      <vt:lpstr>GitHub updates</vt:lpstr>
      <vt:lpstr>PowerPoint Presentation</vt:lpstr>
      <vt:lpstr>PowerPoint Presentation</vt:lpstr>
      <vt:lpstr>PowerPoint Presentation</vt:lpstr>
      <vt:lpstr>PowerPoint Presentation</vt:lpstr>
      <vt:lpstr>What do we need to know about an Event?</vt:lpstr>
      <vt:lpstr>What is the simplest form of an Event?</vt:lpstr>
      <vt:lpstr>What information do we need to declare / identify an Entity?</vt:lpstr>
      <vt:lpstr>Domain knowledge – configuration of a ship</vt:lpstr>
      <vt:lpstr>What kind of knowledge do we want to represent? Across the ecosystem</vt:lpstr>
      <vt:lpstr>PowerPoint Presentation</vt:lpstr>
    </vt:vector>
  </TitlesOfParts>
  <Company>Oliver Wyman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Lyons, Lauren</dc:creator>
  <cp:keywords>Template version: 2015/11/24;Update Pack: 2015/12/01</cp:keywords>
  <cp:lastModifiedBy>Ben Helps</cp:lastModifiedBy>
  <cp:revision>2358</cp:revision>
  <cp:lastPrinted>2018-07-20T08:02:03Z</cp:lastPrinted>
  <dcterms:created xsi:type="dcterms:W3CDTF">2016-04-26T16:21:37Z</dcterms:created>
  <dcterms:modified xsi:type="dcterms:W3CDTF">2020-02-26T13:55:28Z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2015/11/24</vt:lpwstr>
  </property>
  <property fmtid="{D5CDD505-2E9C-101B-9397-08002B2CF9AE}" pid="3" name="LogoName">
    <vt:lpwstr>Oliver Wyman</vt:lpwstr>
  </property>
  <property fmtid="{D5CDD505-2E9C-101B-9397-08002B2CF9AE}" pid="4" name="DocumentMSOLanguageID">
    <vt:lpwstr>msoLanguageIDEnglishUK</vt:lpwstr>
  </property>
</Properties>
</file>