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135f9fda2f104c06" Type="http://schemas.microsoft.com/office/2007/relationships/ui/extensibility" Target="customUI/customUI14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7"/>
  </p:sldMasterIdLst>
  <p:notesMasterIdLst>
    <p:notesMasterId r:id="rId32"/>
  </p:notesMasterIdLst>
  <p:handoutMasterIdLst>
    <p:handoutMasterId r:id="rId33"/>
  </p:handoutMasterIdLst>
  <p:sldIdLst>
    <p:sldId id="868" r:id="rId8"/>
    <p:sldId id="908" r:id="rId9"/>
    <p:sldId id="909" r:id="rId10"/>
    <p:sldId id="1028" r:id="rId11"/>
    <p:sldId id="1029" r:id="rId12"/>
    <p:sldId id="871" r:id="rId13"/>
    <p:sldId id="913" r:id="rId14"/>
    <p:sldId id="910" r:id="rId15"/>
    <p:sldId id="873" r:id="rId16"/>
    <p:sldId id="1030" r:id="rId17"/>
    <p:sldId id="1031" r:id="rId18"/>
    <p:sldId id="1032" r:id="rId19"/>
    <p:sldId id="1033" r:id="rId20"/>
    <p:sldId id="1034" r:id="rId21"/>
    <p:sldId id="1035" r:id="rId22"/>
    <p:sldId id="1036" r:id="rId23"/>
    <p:sldId id="1037" r:id="rId24"/>
    <p:sldId id="1043" r:id="rId25"/>
    <p:sldId id="1039" r:id="rId26"/>
    <p:sldId id="1038" r:id="rId27"/>
    <p:sldId id="1040" r:id="rId28"/>
    <p:sldId id="1005" r:id="rId29"/>
    <p:sldId id="1041" r:id="rId30"/>
    <p:sldId id="1042" r:id="rId31"/>
  </p:sldIdLst>
  <p:sldSz cx="9601200" cy="6858000"/>
  <p:notesSz cx="6805613" cy="99441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">
          <p15:clr>
            <a:srgbClr val="A4A3A4"/>
          </p15:clr>
        </p15:guide>
        <p15:guide id="2" orient="horz" pos="882">
          <p15:clr>
            <a:srgbClr val="A4A3A4"/>
          </p15:clr>
        </p15:guide>
        <p15:guide id="3" orient="horz" pos="3992">
          <p15:clr>
            <a:srgbClr val="A4A3A4"/>
          </p15:clr>
        </p15:guide>
        <p15:guide id="4" pos="288">
          <p15:clr>
            <a:srgbClr val="A4A3A4"/>
          </p15:clr>
        </p15:guide>
        <p15:guide id="5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809" userDrawn="1">
          <p15:clr>
            <a:srgbClr val="A4A3A4"/>
          </p15:clr>
        </p15:guide>
        <p15:guide id="2" orient="horz" pos="2983" userDrawn="1">
          <p15:clr>
            <a:srgbClr val="A4A3A4"/>
          </p15:clr>
        </p15:guide>
        <p15:guide id="3" pos="429" userDrawn="1">
          <p15:clr>
            <a:srgbClr val="A4A3A4"/>
          </p15:clr>
        </p15:guide>
        <p15:guide id="4" pos="387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res, Edward" initials="E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06D"/>
    <a:srgbClr val="BDDDA3"/>
    <a:srgbClr val="606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Oliver Wyman - defaul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4"/>
              </a:solidFill>
            </a:ln>
          </a:bottom>
          <a:insideH>
            <a:ln w="9525" cap="flat" cmpd="sng" algn="ctr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3" autoAdjust="0"/>
    <p:restoredTop sz="94764" autoAdjust="0"/>
  </p:normalViewPr>
  <p:slideViewPr>
    <p:cSldViewPr snapToGrid="0" showGuides="1">
      <p:cViewPr varScale="1">
        <p:scale>
          <a:sx n="93" d="100"/>
          <a:sy n="93" d="100"/>
        </p:scale>
        <p:origin x="984" y="57"/>
      </p:cViewPr>
      <p:guideLst>
        <p:guide orient="horz" pos="242"/>
        <p:guide orient="horz" pos="882"/>
        <p:guide orient="horz" pos="3992"/>
        <p:guide pos="288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1" d="100"/>
          <a:sy n="61" d="100"/>
        </p:scale>
        <p:origin x="2691" y="54"/>
      </p:cViewPr>
      <p:guideLst>
        <p:guide orient="horz" pos="5809"/>
        <p:guide orient="horz" pos="2983"/>
        <p:guide pos="429"/>
        <p:guide pos="38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gs" Target="tags/tag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/>
            </a:lvl1pPr>
          </a:lstStyle>
          <a:p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/>
            </a:lvl1pPr>
          </a:lstStyle>
          <a:p>
            <a:fld id="{BA3551F4-B388-414C-93DE-355D7B348288}" type="slidenum">
              <a:rPr lang="en-GB" smtClean="0">
                <a:solidFill>
                  <a:schemeClr val="accent3"/>
                </a:solidFill>
              </a:rPr>
              <a:t>‹#›</a:t>
            </a:fld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2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2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/>
          <a:lstStyle>
            <a:lvl1pPr algn="r">
              <a:defRPr sz="1300"/>
            </a:lvl1pPr>
          </a:lstStyle>
          <a:p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746125"/>
            <a:ext cx="522128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2" tIns="46682" rIns="93362" bIns="466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spcBef>
                <a:spcPct val="60000"/>
              </a:spcBef>
              <a:spcAft>
                <a:spcPts val="600"/>
              </a:spcAft>
              <a:buFontTx/>
              <a:buChar char="•"/>
            </a:pPr>
            <a:r>
              <a:rPr lang="en-GB" dirty="0"/>
              <a:t>Click to edit Master text styles</a:t>
            </a:r>
          </a:p>
          <a:p>
            <a:pPr lvl="1" indent="-233406">
              <a:spcAft>
                <a:spcPts val="612"/>
              </a:spcAft>
              <a:buFont typeface="Arial" charset="0"/>
              <a:buChar char="–"/>
            </a:pPr>
            <a:r>
              <a:rPr lang="en-GB" dirty="0"/>
              <a:t>2nd level</a:t>
            </a:r>
          </a:p>
          <a:p>
            <a:pPr marL="700216" lvl="2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3rd level</a:t>
            </a:r>
          </a:p>
          <a:p>
            <a:pPr marL="933621" lvl="3" indent="-233406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4th level</a:t>
            </a:r>
          </a:p>
          <a:p>
            <a:pPr marL="1167027" lvl="4" indent="-233406">
              <a:spcAft>
                <a:spcPts val="612"/>
              </a:spcAft>
              <a:buFont typeface="Arial" panose="020B0604020202020204" pitchFamily="34" charset="0"/>
              <a:buChar char="-"/>
            </a:pPr>
            <a:r>
              <a:rPr lang="en-GB" dirty="0"/>
              <a:t>5th level</a:t>
            </a:r>
          </a:p>
          <a:p>
            <a:pPr marL="1400431" lvl="5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6th level</a:t>
            </a:r>
          </a:p>
          <a:p>
            <a:pPr marL="1633837" lvl="6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7th level</a:t>
            </a:r>
          </a:p>
          <a:p>
            <a:pPr marL="1867241" lvl="7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8th level</a:t>
            </a:r>
          </a:p>
          <a:p>
            <a:pPr marL="2100648" lvl="8" indent="-233406" fontAlgn="base">
              <a:spcAft>
                <a:spcPts val="612"/>
              </a:spcAft>
              <a:buFont typeface="Arial" charset="0"/>
              <a:buChar char="-"/>
            </a:pPr>
            <a:r>
              <a:rPr lang="en-GB" dirty="0"/>
              <a:t>9th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l">
              <a:defRPr sz="1300">
                <a:solidFill>
                  <a:schemeClr val="accent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1"/>
            <a:ext cx="2949099" cy="497205"/>
          </a:xfrm>
          <a:prstGeom prst="rect">
            <a:avLst/>
          </a:prstGeom>
        </p:spPr>
        <p:txBody>
          <a:bodyPr vert="horz" lIns="93362" tIns="46682" rIns="93362" bIns="46682" rtlCol="0" anchor="b"/>
          <a:lstStyle>
            <a:lvl1pPr algn="r">
              <a:defRPr sz="1300">
                <a:solidFill>
                  <a:schemeClr val="accent3"/>
                </a:solidFill>
              </a:defRPr>
            </a:lvl1pPr>
          </a:lstStyle>
          <a:p>
            <a:fld id="{7DD12170-B4D9-4504-9406-AC0F9EF8E6E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04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0828" indent="-220828" algn="l" defTabSz="914400" rtl="0" eaLnBrk="1" latinLnBrk="0" hangingPunct="1">
      <a:spcBef>
        <a:spcPct val="60000"/>
      </a:spcBef>
      <a:spcAft>
        <a:spcPts val="580"/>
      </a:spcAft>
      <a:buFontTx/>
      <a:buChar char="•"/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38225" y="3924300"/>
            <a:ext cx="6562725" cy="105727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0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36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262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00507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8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72ECA6-EAD2-49B5-8EB1-46119707712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1335046"/>
            <a:ext cx="753620" cy="753617"/>
          </a:xfrm>
          <a:prstGeom prst="ellipse">
            <a:avLst/>
          </a:prstGeom>
          <a:solidFill>
            <a:srgbClr val="067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320EA4-1B52-49B9-A2FB-551947637B44}"/>
              </a:ext>
            </a:extLst>
          </p:cNvPr>
          <p:cNvSpPr>
            <a:spLocks noChangeAspect="1"/>
          </p:cNvSpPr>
          <p:nvPr userDrawn="1"/>
        </p:nvSpPr>
        <p:spPr>
          <a:xfrm>
            <a:off x="3406140" y="1335046"/>
            <a:ext cx="753620" cy="7536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AU" sz="3200" b="1" dirty="0">
                <a:solidFill>
                  <a:srgbClr val="FFFFFF"/>
                </a:solidFill>
                <a:latin typeface="+mj-lt"/>
              </a:rPr>
              <a:t>2</a:t>
            </a:r>
            <a:endParaRPr lang="en-US" sz="3200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69C3FD-BBD8-4EA9-B784-3A3D8E7B1BF7}"/>
              </a:ext>
            </a:extLst>
          </p:cNvPr>
          <p:cNvSpPr>
            <a:spLocks noChangeAspect="1"/>
          </p:cNvSpPr>
          <p:nvPr userDrawn="1"/>
        </p:nvSpPr>
        <p:spPr>
          <a:xfrm>
            <a:off x="6355080" y="1335046"/>
            <a:ext cx="753620" cy="7536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019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ounded Rectangle 2"/>
          <p:cNvSpPr/>
          <p:nvPr userDrawn="1"/>
        </p:nvSpPr>
        <p:spPr>
          <a:xfrm>
            <a:off x="552449" y="1714893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4896644" y="1714892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540842" y="3930779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4885037" y="3930778"/>
            <a:ext cx="4158343" cy="1898099"/>
          </a:xfrm>
          <a:prstGeom prst="roundRect">
            <a:avLst/>
          </a:prstGeom>
          <a:solidFill>
            <a:srgbClr val="06706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28650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989852" y="1790700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28650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978245" y="4017814"/>
            <a:ext cx="3971925" cy="1724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788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>
            <a:spLocks noChangeArrowheads="1"/>
          </p:cNvSpPr>
          <p:nvPr userDrawn="1"/>
        </p:nvSpPr>
        <p:spPr bwMode="auto">
          <a:xfrm>
            <a:off x="3447743" y="1619097"/>
            <a:ext cx="2528919" cy="2528919"/>
          </a:xfrm>
          <a:prstGeom prst="roundRect">
            <a:avLst>
              <a:gd name="adj" fmla="val 16667"/>
            </a:avLst>
          </a:prstGeom>
          <a:solidFill>
            <a:srgbClr val="06706D"/>
          </a:solidFill>
          <a:ln w="53975" algn="ctr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buFont typeface="Wingdings" pitchFamily="2" charset="2"/>
              <a:buNone/>
            </a:pPr>
            <a:endParaRPr lang="en-GB" sz="1200">
              <a:latin typeface="Arial" pitchFamily="34" charset="0"/>
            </a:endParaRPr>
          </a:p>
        </p:txBody>
      </p:sp>
      <p:sp>
        <p:nvSpPr>
          <p:cNvPr id="5" name="Oval 6"/>
          <p:cNvSpPr/>
          <p:nvPr userDrawn="1"/>
        </p:nvSpPr>
        <p:spPr>
          <a:xfrm>
            <a:off x="3837662" y="2009016"/>
            <a:ext cx="1749078" cy="1749078"/>
          </a:xfrm>
          <a:custGeom>
            <a:avLst/>
            <a:gdLst/>
            <a:ahLst/>
            <a:cxnLst/>
            <a:rect l="l" t="t" r="r" b="b"/>
            <a:pathLst>
              <a:path w="583026" h="583026">
                <a:moveTo>
                  <a:pt x="195846" y="177249"/>
                </a:moveTo>
                <a:cubicBezTo>
                  <a:pt x="199456" y="173622"/>
                  <a:pt x="206676" y="173622"/>
                  <a:pt x="210287" y="177249"/>
                </a:cubicBezTo>
                <a:cubicBezTo>
                  <a:pt x="210287" y="177249"/>
                  <a:pt x="210287" y="177249"/>
                  <a:pt x="387180" y="278817"/>
                </a:cubicBezTo>
                <a:cubicBezTo>
                  <a:pt x="390790" y="282445"/>
                  <a:pt x="394400" y="286072"/>
                  <a:pt x="394400" y="289699"/>
                </a:cubicBezTo>
                <a:cubicBezTo>
                  <a:pt x="394400" y="296954"/>
                  <a:pt x="390790" y="300582"/>
                  <a:pt x="387180" y="304209"/>
                </a:cubicBezTo>
                <a:cubicBezTo>
                  <a:pt x="387180" y="304209"/>
                  <a:pt x="387180" y="304209"/>
                  <a:pt x="210287" y="405777"/>
                </a:cubicBezTo>
                <a:lnTo>
                  <a:pt x="203066" y="409404"/>
                </a:lnTo>
                <a:lnTo>
                  <a:pt x="195846" y="405777"/>
                </a:lnTo>
                <a:cubicBezTo>
                  <a:pt x="192236" y="402149"/>
                  <a:pt x="188626" y="398522"/>
                  <a:pt x="188626" y="394894"/>
                </a:cubicBezTo>
                <a:cubicBezTo>
                  <a:pt x="188626" y="394894"/>
                  <a:pt x="188626" y="394894"/>
                  <a:pt x="188626" y="188132"/>
                </a:cubicBezTo>
                <a:cubicBezTo>
                  <a:pt x="188626" y="184504"/>
                  <a:pt x="192236" y="180877"/>
                  <a:pt x="195846" y="177249"/>
                </a:cubicBezTo>
                <a:close/>
                <a:moveTo>
                  <a:pt x="291513" y="49197"/>
                </a:moveTo>
                <a:cubicBezTo>
                  <a:pt x="157686" y="49197"/>
                  <a:pt x="49197" y="157686"/>
                  <a:pt x="49197" y="291513"/>
                </a:cubicBezTo>
                <a:cubicBezTo>
                  <a:pt x="49197" y="425340"/>
                  <a:pt x="157686" y="533829"/>
                  <a:pt x="291513" y="533829"/>
                </a:cubicBezTo>
                <a:cubicBezTo>
                  <a:pt x="425340" y="533829"/>
                  <a:pt x="533829" y="425340"/>
                  <a:pt x="533829" y="291513"/>
                </a:cubicBezTo>
                <a:cubicBezTo>
                  <a:pt x="533829" y="157686"/>
                  <a:pt x="425340" y="49197"/>
                  <a:pt x="291513" y="49197"/>
                </a:cubicBezTo>
                <a:close/>
                <a:moveTo>
                  <a:pt x="291513" y="0"/>
                </a:moveTo>
                <a:cubicBezTo>
                  <a:pt x="452511" y="0"/>
                  <a:pt x="583026" y="130515"/>
                  <a:pt x="583026" y="291513"/>
                </a:cubicBezTo>
                <a:cubicBezTo>
                  <a:pt x="583026" y="452511"/>
                  <a:pt x="452511" y="583026"/>
                  <a:pt x="291513" y="583026"/>
                </a:cubicBezTo>
                <a:cubicBezTo>
                  <a:pt x="130515" y="583026"/>
                  <a:pt x="0" y="452511"/>
                  <a:pt x="0" y="291513"/>
                </a:cubicBezTo>
                <a:cubicBezTo>
                  <a:pt x="0" y="130515"/>
                  <a:pt x="130515" y="0"/>
                  <a:pt x="291513" y="0"/>
                </a:cubicBez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151909" y="4491319"/>
            <a:ext cx="31248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DEMONSTRATION</a:t>
            </a:r>
          </a:p>
        </p:txBody>
      </p:sp>
      <p:sp>
        <p:nvSpPr>
          <p:cNvPr id="7" name="DTP_Label|1"/>
          <p:cNvSpPr/>
          <p:nvPr userDrawn="1"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4368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Right Bottom"/>
          <p:cNvSpPr>
            <a:spLocks noGrp="1"/>
          </p:cNvSpPr>
          <p:nvPr>
            <p:ph sz="quarter" idx="20"/>
          </p:nvPr>
        </p:nvSpPr>
        <p:spPr>
          <a:xfrm>
            <a:off x="5029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Content Left Bottom"/>
          <p:cNvSpPr>
            <a:spLocks noGrp="1"/>
          </p:cNvSpPr>
          <p:nvPr>
            <p:ph sz="quarter" idx="19"/>
          </p:nvPr>
        </p:nvSpPr>
        <p:spPr>
          <a:xfrm>
            <a:off x="457200" y="448970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Content Right Top"/>
          <p:cNvSpPr>
            <a:spLocks noGrp="1"/>
          </p:cNvSpPr>
          <p:nvPr>
            <p:ph sz="quarter" idx="18"/>
          </p:nvPr>
        </p:nvSpPr>
        <p:spPr>
          <a:xfrm>
            <a:off x="5029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4114800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ading Righ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5029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Left Bottom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00507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Right Top"/>
          <p:cNvSpPr>
            <a:spLocks noGrp="1"/>
          </p:cNvSpPr>
          <p:nvPr>
            <p:ph type="body" sz="quarter" idx="13" hasCustomPrompt="1"/>
          </p:nvPr>
        </p:nvSpPr>
        <p:spPr>
          <a:xfrm>
            <a:off x="5029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4114800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485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7501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Right Top"/>
          <p:cNvSpPr>
            <a:spLocks noGrp="1"/>
          </p:cNvSpPr>
          <p:nvPr>
            <p:ph sz="quarter" idx="14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6" name="Content Middle Top"/>
          <p:cNvSpPr>
            <a:spLocks noGrp="1"/>
          </p:cNvSpPr>
          <p:nvPr>
            <p:ph sz="quarter" idx="12"/>
          </p:nvPr>
        </p:nvSpPr>
        <p:spPr>
          <a:xfrm>
            <a:off x="3506724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60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30090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91"/>
          <a:stretch/>
        </p:blipFill>
        <p:spPr bwMode="auto">
          <a:xfrm>
            <a:off x="709613" y="1310270"/>
            <a:ext cx="2438553" cy="210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037619" y="3246129"/>
            <a:ext cx="178253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 A C T E R N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1037619" y="5184266"/>
            <a:ext cx="2620589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AND CONFIDENTIAL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37619" y="3819525"/>
            <a:ext cx="6124575" cy="10477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173736" indent="0">
              <a:buNone/>
              <a:defRPr>
                <a:solidFill>
                  <a:schemeClr val="bg1"/>
                </a:solidFill>
              </a:defRPr>
            </a:lvl2pPr>
            <a:lvl3pPr marL="356616" indent="0">
              <a:buNone/>
              <a:defRPr>
                <a:solidFill>
                  <a:schemeClr val="bg1"/>
                </a:solidFill>
              </a:defRPr>
            </a:lvl3pPr>
            <a:lvl4pPr marL="539496" indent="0">
              <a:buNone/>
              <a:defRPr>
                <a:solidFill>
                  <a:schemeClr val="bg1"/>
                </a:solidFill>
              </a:defRPr>
            </a:lvl4pPr>
            <a:lvl5pPr marL="71323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788281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2899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00507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2587752" cy="2322576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045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xtboxes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Right Bottom"/>
          <p:cNvSpPr>
            <a:spLocks noGrp="1"/>
          </p:cNvSpPr>
          <p:nvPr>
            <p:ph sz="quarter" idx="26"/>
          </p:nvPr>
        </p:nvSpPr>
        <p:spPr>
          <a:xfrm>
            <a:off x="6556248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3" name="Content Middle Bottom"/>
          <p:cNvSpPr>
            <a:spLocks noGrp="1"/>
          </p:cNvSpPr>
          <p:nvPr>
            <p:ph sz="quarter" idx="25"/>
          </p:nvPr>
        </p:nvSpPr>
        <p:spPr>
          <a:xfrm>
            <a:off x="3506724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1" name="Content Left Bottom"/>
          <p:cNvSpPr>
            <a:spLocks noGrp="1"/>
          </p:cNvSpPr>
          <p:nvPr>
            <p:ph sz="quarter" idx="24"/>
          </p:nvPr>
        </p:nvSpPr>
        <p:spPr>
          <a:xfrm>
            <a:off x="457200" y="448970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Content Right Top"/>
          <p:cNvSpPr>
            <a:spLocks noGrp="1"/>
          </p:cNvSpPr>
          <p:nvPr>
            <p:ph sz="quarter" idx="23"/>
          </p:nvPr>
        </p:nvSpPr>
        <p:spPr>
          <a:xfrm>
            <a:off x="6556248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Content Middle Top"/>
          <p:cNvSpPr>
            <a:spLocks noGrp="1"/>
          </p:cNvSpPr>
          <p:nvPr>
            <p:ph sz="quarter" idx="22"/>
          </p:nvPr>
        </p:nvSpPr>
        <p:spPr>
          <a:xfrm>
            <a:off x="3506724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1837944"/>
          </a:xfrm>
        </p:spPr>
        <p:txBody>
          <a:bodyPr vert="horz" lIns="0" tIns="0" rIns="0" bIns="0" rtlCol="0">
            <a:noAutofit/>
          </a:bodyPr>
          <a:lstStyle>
            <a:lvl1pPr marL="0" indent="-109728">
              <a:spcBef>
                <a:spcPts val="600"/>
              </a:spcBef>
              <a:defRPr lang="en-US" sz="1000" dirty="0" smtClean="0"/>
            </a:lvl1pPr>
            <a:lvl2pPr marL="219456" indent="-109728">
              <a:spcBef>
                <a:spcPts val="200"/>
              </a:spcBef>
              <a:defRPr lang="en-US" sz="1000" dirty="0" smtClean="0"/>
            </a:lvl2pPr>
            <a:lvl3pPr marL="320040" indent="-109728">
              <a:spcBef>
                <a:spcPts val="200"/>
              </a:spcBef>
              <a:defRPr lang="en-US" sz="1000" dirty="0" smtClean="0"/>
            </a:lvl3pPr>
            <a:lvl4pPr marL="429768" indent="-109728">
              <a:spcBef>
                <a:spcPts val="200"/>
              </a:spcBef>
              <a:defRPr lang="en-US" sz="1000" dirty="0" smtClean="0"/>
            </a:lvl4pPr>
            <a:lvl5pPr marL="539496" indent="-109728">
              <a:spcBef>
                <a:spcPts val="200"/>
              </a:spcBef>
              <a:defRPr lang="en-US" sz="1000" dirty="0" smtClean="0"/>
            </a:lvl5pPr>
            <a:lvl6pPr marL="649224" indent="-109728">
              <a:spcBef>
                <a:spcPts val="200"/>
              </a:spcBef>
              <a:defRPr lang="en-US" sz="1000" dirty="0" smtClean="0"/>
            </a:lvl6pPr>
            <a:lvl7pPr marL="758952" indent="-109728">
              <a:spcBef>
                <a:spcPts val="200"/>
              </a:spcBef>
              <a:defRPr lang="en-US" sz="1000" dirty="0" smtClean="0"/>
            </a:lvl7pPr>
            <a:lvl8pPr marL="868680" indent="-109728">
              <a:spcBef>
                <a:spcPts val="200"/>
              </a:spcBef>
              <a:defRPr lang="en-US" sz="1000" dirty="0" smtClean="0"/>
            </a:lvl8pPr>
            <a:lvl9pPr marL="969264" indent="-109728">
              <a:spcBef>
                <a:spcPts val="200"/>
              </a:spcBef>
              <a:defRPr lang="en-US" sz="10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541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ading Right Bottom"/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3" name="Heading Middle Bottom"/>
          <p:cNvSpPr>
            <a:spLocks noGrp="1"/>
          </p:cNvSpPr>
          <p:nvPr>
            <p:ph type="body" sz="quarter" idx="19" hasCustomPrompt="1"/>
          </p:nvPr>
        </p:nvSpPr>
        <p:spPr>
          <a:xfrm>
            <a:off x="3506724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1" name="Heading Left Bottom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00507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9" name="Heading Right Top"/>
          <p:cNvSpPr>
            <a:spLocks noGrp="1"/>
          </p:cNvSpPr>
          <p:nvPr>
            <p:ph type="body" sz="quarter" idx="15" hasCustomPrompt="1"/>
          </p:nvPr>
        </p:nvSpPr>
        <p:spPr>
          <a:xfrm>
            <a:off x="6556248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Heading Middle Top"/>
          <p:cNvSpPr>
            <a:spLocks noGrp="1"/>
          </p:cNvSpPr>
          <p:nvPr>
            <p:ph type="body" sz="quarter" idx="13" hasCustomPrompt="1"/>
          </p:nvPr>
        </p:nvSpPr>
        <p:spPr>
          <a:xfrm>
            <a:off x="3506724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Heading Left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0175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0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000" baseline="0"/>
            </a:lvl3pPr>
            <a:lvl4pPr marL="0" indent="0">
              <a:spcBef>
                <a:spcPts val="0"/>
              </a:spcBef>
              <a:buNone/>
              <a:defRPr sz="10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230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3502152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52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77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6556248" y="1883664"/>
            <a:ext cx="2587752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Right"/>
          <p:cNvSpPr>
            <a:spLocks noGrp="1"/>
          </p:cNvSpPr>
          <p:nvPr>
            <p:ph type="body" sz="quarter" idx="13" hasCustomPrompt="1"/>
          </p:nvPr>
        </p:nvSpPr>
        <p:spPr>
          <a:xfrm>
            <a:off x="6556248" y="1399032"/>
            <a:ext cx="2587752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5641848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Left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5641848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089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– Small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"/>
          <p:cNvSpPr>
            <a:spLocks noGrp="1"/>
          </p:cNvSpPr>
          <p:nvPr>
            <p:ph type="pic" sz="quarter" idx="12"/>
          </p:nvPr>
        </p:nvSpPr>
        <p:spPr bwMode="gray">
          <a:xfrm>
            <a:off x="8382000" y="384048"/>
            <a:ext cx="762000" cy="762000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000" b="1">
                <a:solidFill>
                  <a:schemeClr val="accent4"/>
                </a:solidFill>
              </a:defRPr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781812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0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57200" y="384048"/>
            <a:ext cx="8686800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17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cover">
    <p:bg>
      <p:bgPr>
        <a:solidFill>
          <a:srgbClr val="0670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255217" y="5101220"/>
            <a:ext cx="1090766" cy="1041499"/>
            <a:chOff x="4276725" y="5101220"/>
            <a:chExt cx="1090766" cy="1041499"/>
          </a:xfrm>
        </p:grpSpPr>
        <p:pic>
          <p:nvPicPr>
            <p:cNvPr id="3" name="Picture 405" descr="C:\Users\Ben.Helps\Documents\BGH at MOW\BGH projects\current\HPI 143-01 credit passport\D. Intellectual property\1. Logos\Factern\Factern Blue.pn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091"/>
            <a:stretch/>
          </p:blipFill>
          <p:spPr bwMode="auto">
            <a:xfrm>
              <a:off x="4276725" y="5101220"/>
              <a:ext cx="1090766" cy="94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 userDrawn="1"/>
          </p:nvSpPr>
          <p:spPr>
            <a:xfrm>
              <a:off x="4414945" y="5973442"/>
              <a:ext cx="814325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bg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 A C T E R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84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5192" y="908650"/>
            <a:ext cx="8729285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 baseline="0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Some text in here</a:t>
            </a:r>
          </a:p>
          <a:p>
            <a:pPr lvl="1"/>
            <a:r>
              <a:rPr lang="en-US" dirty="0"/>
              <a:t>First level bullet</a:t>
            </a:r>
          </a:p>
          <a:p>
            <a:pPr lvl="2"/>
            <a:r>
              <a:rPr lang="en-US" dirty="0"/>
              <a:t>Second level bullet</a:t>
            </a:r>
          </a:p>
          <a:p>
            <a:pPr lvl="3"/>
            <a:r>
              <a:rPr lang="en-US" dirty="0"/>
              <a:t>Third level bullet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227681" y="6338812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30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127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i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8"/>
          <p:cNvCxnSpPr/>
          <p:nvPr userDrawn="1"/>
        </p:nvCxnSpPr>
        <p:spPr>
          <a:xfrm>
            <a:off x="450058" y="785813"/>
            <a:ext cx="86944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9"/>
          <p:cNvCxnSpPr/>
          <p:nvPr userDrawn="1"/>
        </p:nvCxnSpPr>
        <p:spPr>
          <a:xfrm>
            <a:off x="1200153" y="6500817"/>
            <a:ext cx="7944326" cy="1587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15193" y="908650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None/>
              <a:defRPr sz="1066"/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853582" y="908668"/>
            <a:ext cx="4290896" cy="5184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163"/>
              </a:spcAft>
              <a:buNone/>
              <a:defRPr lang="en-US" sz="1066" kern="12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175401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itchFamily="18" charset="2"/>
              <a:buChar char=""/>
              <a:defRPr sz="1066"/>
            </a:lvl2pPr>
            <a:lvl3pPr marL="526203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Char char="–"/>
              <a:defRPr sz="1066"/>
            </a:lvl3pPr>
            <a:lvl4pPr marL="692372" indent="-17540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1066"/>
            </a:lvl4pPr>
            <a:lvl5pPr>
              <a:defRPr sz="1066"/>
            </a:lvl5pPr>
          </a:lstStyle>
          <a:p>
            <a:pPr marL="0" lvl="0" indent="0" algn="l" rtl="0" eaLnBrk="0" fontAlgn="base" hangingPunct="0">
              <a:lnSpc>
                <a:spcPct val="130000"/>
              </a:lnSpc>
              <a:spcBef>
                <a:spcPts val="582"/>
              </a:spcBef>
              <a:spcAft>
                <a:spcPts val="582"/>
              </a:spcAft>
              <a:buFont typeface="Symbol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800600" y="908664"/>
            <a:ext cx="0" cy="522069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6985873" y="6492879"/>
            <a:ext cx="2240280" cy="36512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775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8F36C0F-44A5-44A9-9567-E0DFC591CE9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3015" y="278580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45" baseline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3015" y="98556"/>
            <a:ext cx="6880860" cy="36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357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227681" y="6337329"/>
            <a:ext cx="6880860" cy="1192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75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350802" indent="-175401">
              <a:buNone/>
              <a:defRPr sz="1066"/>
            </a:lvl2pPr>
            <a:lvl3pPr marL="526203" indent="-175401">
              <a:defRPr sz="1066"/>
            </a:lvl3pPr>
            <a:lvl4pPr marL="692372" indent="-166169">
              <a:defRPr sz="1066"/>
            </a:lvl4pPr>
            <a:lvl5pPr>
              <a:defRPr sz="1066"/>
            </a:lvl5pPr>
          </a:lstStyle>
          <a:p>
            <a:pPr lvl="0"/>
            <a:r>
              <a:rPr lang="en-US" dirty="0"/>
              <a:t>Footnotes (Calibri, 8, Black)</a:t>
            </a:r>
          </a:p>
        </p:txBody>
      </p:sp>
      <p:pic>
        <p:nvPicPr>
          <p:cNvPr id="12" name="Picture 405" descr="C:\Users\Ben.Helps\Documents\BGH at MOW\BGH projects\current\HPI 143-01 credit passport\D. Intellectual property\1. Logos\Factern\Factern 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5" y="6129361"/>
            <a:ext cx="475383" cy="5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2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9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444398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 smtClean="0"/>
            </a:lvl5pPr>
            <a:lvl6pPr>
              <a:defRPr lang="en-US" sz="1400" dirty="0" smtClean="0"/>
            </a:lvl6pPr>
            <a:lvl7pPr>
              <a:defRPr lang="en-US" sz="1400" dirty="0" smtClean="0"/>
            </a:lvl7pPr>
            <a:lvl8pPr>
              <a:defRPr lang="en-US" sz="1400" dirty="0" smtClean="0"/>
            </a:lvl8pPr>
            <a:lvl9pPr>
              <a:defRPr lang="en-US" sz="14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4297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4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400" baseline="0"/>
            </a:lvl3pPr>
            <a:lvl4pPr marL="0" indent="0">
              <a:spcBef>
                <a:spcPts val="0"/>
              </a:spcBef>
              <a:buNone/>
              <a:defRPr sz="1400" baseline="0"/>
            </a:lvl4pPr>
            <a:lvl5pPr marL="0" indent="0">
              <a:spcBef>
                <a:spcPts val="0"/>
              </a:spcBef>
              <a:buNone/>
              <a:defRPr sz="1400" baseline="0"/>
            </a:lvl5pPr>
          </a:lstStyle>
          <a:p>
            <a:pPr lvl="0"/>
            <a:r>
              <a:rPr lang="en-US" dirty="0"/>
              <a:t>Heading 14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437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Bottom"/>
          <p:cNvSpPr>
            <a:spLocks noGrp="1"/>
          </p:cNvSpPr>
          <p:nvPr>
            <p:ph sz="quarter" idx="12"/>
          </p:nvPr>
        </p:nvSpPr>
        <p:spPr>
          <a:xfrm>
            <a:off x="457200" y="448970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00507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4" name="Content Top"/>
          <p:cNvSpPr>
            <a:spLocks noGrp="1"/>
          </p:cNvSpPr>
          <p:nvPr>
            <p:ph sz="quarter" idx="11"/>
          </p:nvPr>
        </p:nvSpPr>
        <p:spPr>
          <a:xfrm>
            <a:off x="457200" y="1883664"/>
            <a:ext cx="8686800" cy="183794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Heading Top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399032"/>
            <a:ext cx="8686800" cy="3657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1pPr>
            <a:lvl2pPr marL="0" indent="0">
              <a:spcBef>
                <a:spcPts val="0"/>
              </a:spcBef>
              <a:buNone/>
              <a:defRPr sz="1200" baseline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</a:defRPr>
            </a:lvl2pPr>
            <a:lvl3pPr marL="0" indent="0">
              <a:spcBef>
                <a:spcPts val="0"/>
              </a:spcBef>
              <a:buNone/>
              <a:defRPr sz="1200" baseline="0"/>
            </a:lvl3pPr>
            <a:lvl4pPr marL="0" indent="0">
              <a:spcBef>
                <a:spcPts val="0"/>
              </a:spcBef>
              <a:buNone/>
              <a:defRPr sz="1200" baseline="0"/>
            </a:lvl4pPr>
            <a:lvl5pPr marL="0" indent="0">
              <a:spcBef>
                <a:spcPts val="0"/>
              </a:spcBef>
              <a:buNone/>
              <a:defRPr sz="1000" baseline="0"/>
            </a:lvl5pPr>
          </a:lstStyle>
          <a:p>
            <a:pPr lvl="0"/>
            <a:r>
              <a:rPr lang="en-US" dirty="0"/>
              <a:t>Heading 12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Subheading 12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55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034146" y="2934392"/>
            <a:ext cx="6106679" cy="1007181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2800" kern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section title</a:t>
            </a:r>
            <a:endParaRPr lang="pl-PL" dirty="0"/>
          </a:p>
          <a:p>
            <a:pPr lvl="1"/>
            <a:r>
              <a:rPr lang="en-US" noProof="0" dirty="0"/>
              <a:t>Click to add section subtitle</a:t>
            </a:r>
            <a:endParaRPr lang="pl-PL" noProof="0" dirty="0"/>
          </a:p>
        </p:txBody>
      </p:sp>
      <p:sp>
        <p:nvSpPr>
          <p:cNvPr id="7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57200" y="2934393"/>
            <a:ext cx="2422179" cy="1007181"/>
          </a:xfrm>
        </p:spPr>
        <p:txBody>
          <a:bodyPr lIns="0" tIns="72000" rIns="0" bIns="72000"/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n-lt"/>
                <a:sym typeface="+mn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377111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Right"/>
          <p:cNvSpPr>
            <a:spLocks noGrp="1"/>
          </p:cNvSpPr>
          <p:nvPr>
            <p:ph sz="quarter" idx="12"/>
          </p:nvPr>
        </p:nvSpPr>
        <p:spPr>
          <a:xfrm>
            <a:off x="5029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Left"/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4114800" cy="492861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 smtClean="0"/>
            </a:lvl5pPr>
            <a:lvl6pPr>
              <a:defRPr lang="en-US" sz="12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11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37765908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8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Number"/>
          <p:cNvSpPr txBox="1">
            <a:spLocks/>
          </p:cNvSpPr>
          <p:nvPr>
            <p:custDataLst>
              <p:tags r:id="rId34"/>
            </p:custDataLst>
          </p:nvPr>
        </p:nvSpPr>
        <p:spPr bwMode="gray">
          <a:xfrm>
            <a:off x="8986906" y="6547104"/>
            <a:ext cx="157094" cy="153888"/>
          </a:xfrm>
          <a:prstGeom prst="rect">
            <a:avLst/>
          </a:prstGeom>
          <a:noFill/>
          <a:ln w="6350" cmpd="sng">
            <a:noFill/>
            <a:prstDash val="solid"/>
          </a:ln>
        </p:spPr>
        <p:txBody>
          <a:bodyPr wrap="none" lIns="0" tIns="0" rIns="0" bIns="0" rtlCol="0" anchor="b">
            <a:spAutoFit/>
          </a:bodyPr>
          <a:lstStyle/>
          <a:p>
            <a:pPr marL="0" indent="0" algn="r" defTabSz="914400" rtl="0" eaLnBrk="1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CF6A944-D9EA-4008-9CF7-44283426B6A9}" type="slidenum">
              <a:rPr lang="en-GB" sz="1000" b="0" i="0" u="none" baseline="0" smtClean="0">
                <a:solidFill>
                  <a:schemeClr val="accent3"/>
                </a:solidFill>
                <a:latin typeface="+mn-lt"/>
                <a:ea typeface="+mn-ea"/>
              </a:rPr>
              <a:pPr marL="0" indent="0" algn="r" defTabSz="914400" rtl="0" eaLnBrk="1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‹#›</a:t>
            </a:fld>
            <a:endParaRPr lang="en-GB" sz="1000" b="0" i="0" u="none" baseline="0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3" name="BodyText"/>
          <p:cNvSpPr>
            <a:spLocks noGrp="1"/>
          </p:cNvSpPr>
          <p:nvPr>
            <p:ph type="body" idx="1"/>
          </p:nvPr>
        </p:nvSpPr>
        <p:spPr>
          <a:xfrm>
            <a:off x="457200" y="1399032"/>
            <a:ext cx="8686800" cy="49286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57200" y="384048"/>
            <a:ext cx="8686800" cy="758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TP_Label|1"/>
          <p:cNvSpPr/>
          <p:nvPr/>
        </p:nvSpPr>
        <p:spPr>
          <a:xfrm>
            <a:off x="499732" y="84766"/>
            <a:ext cx="1622945" cy="24853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43" tIns="46863" rIns="90043" bIns="46863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="1" dirty="0">
                <a:solidFill>
                  <a:schemeClr val="accent4"/>
                </a:solidFill>
                <a:latin typeface="+mj-lt"/>
              </a:rPr>
              <a:t>Private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2429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4" r:id="rId2"/>
    <p:sldLayoutId id="2147483651" r:id="rId3"/>
    <p:sldLayoutId id="2147483668" r:id="rId4"/>
    <p:sldLayoutId id="2147483667" r:id="rId5"/>
    <p:sldLayoutId id="2147483666" r:id="rId6"/>
    <p:sldLayoutId id="2147483665" r:id="rId7"/>
    <p:sldLayoutId id="2147483673" r:id="rId8"/>
    <p:sldLayoutId id="2147483663" r:id="rId9"/>
    <p:sldLayoutId id="2147483662" r:id="rId10"/>
    <p:sldLayoutId id="2147483664" r:id="rId11"/>
    <p:sldLayoutId id="2147483683" r:id="rId12"/>
    <p:sldLayoutId id="2147483685" r:id="rId13"/>
    <p:sldLayoutId id="2147483688" r:id="rId14"/>
    <p:sldLayoutId id="2147483687" r:id="rId15"/>
    <p:sldLayoutId id="2147483659" r:id="rId16"/>
    <p:sldLayoutId id="2147483658" r:id="rId17"/>
    <p:sldLayoutId id="2147483661" r:id="rId18"/>
    <p:sldLayoutId id="2147483656" r:id="rId19"/>
    <p:sldLayoutId id="2147483660" r:id="rId20"/>
    <p:sldLayoutId id="2147483682" r:id="rId21"/>
    <p:sldLayoutId id="2147483653" r:id="rId22"/>
    <p:sldLayoutId id="2147483654" r:id="rId23"/>
    <p:sldLayoutId id="2147483669" r:id="rId24"/>
    <p:sldLayoutId id="2147483670" r:id="rId25"/>
    <p:sldLayoutId id="2147483675" r:id="rId26"/>
    <p:sldLayoutId id="2147483672" r:id="rId27"/>
    <p:sldLayoutId id="2147483681" r:id="rId28"/>
    <p:sldLayoutId id="2147483690" r:id="rId29"/>
    <p:sldLayoutId id="2147483691" r:id="rId30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2000" kern="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700"/>
        </a:spcBef>
        <a:buFont typeface="Arial" panose="020B0604020202020204" pitchFamily="34" charset="0"/>
        <a:buChar char="•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1pPr>
      <a:lvl2pPr marL="35661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–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2pPr>
      <a:lvl3pPr marL="53949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76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4pPr>
      <a:lvl5pPr marL="89611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 baseline="0">
          <a:solidFill>
            <a:schemeClr val="tx1"/>
          </a:solidFill>
          <a:latin typeface="+mn-lt"/>
          <a:ea typeface="+mn-ea"/>
          <a:cs typeface="+mn-cs"/>
        </a:defRPr>
      </a:lvl5pPr>
      <a:lvl6pPr marL="107899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6pPr>
      <a:lvl7pPr marL="126187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7pPr>
      <a:lvl8pPr marL="1444752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8pPr>
      <a:lvl9pPr marL="1618488" indent="-182880" algn="l" defTabSz="914400" rtl="0" eaLnBrk="1" latinLnBrk="0" hangingPunct="1">
        <a:spcBef>
          <a:spcPts val="300"/>
        </a:spcBef>
        <a:buFont typeface="Arial" panose="020B0604020202020204" pitchFamily="34" charset="0"/>
        <a:buChar char="-"/>
        <a:defRPr sz="1400" ker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entityexchange.org/blog/2019/11/14/building-a-trusted-environment-event-based-attribute-assuranc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E93EE-71C8-4B5A-B928-961EF2C07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000" dirty="0"/>
              <a:t>EVENT-BASED DATA ASSURANCE</a:t>
            </a:r>
          </a:p>
          <a:p>
            <a:r>
              <a:rPr lang="en-GB" sz="1600" dirty="0"/>
              <a:t>WORKSHOP #5: ONTOLOGY (4)</a:t>
            </a:r>
          </a:p>
          <a:p>
            <a:r>
              <a:rPr lang="en-GB" sz="1200" dirty="0"/>
              <a:t>4</a:t>
            </a:r>
            <a:r>
              <a:rPr lang="en-GB" sz="1200" baseline="30000" dirty="0"/>
              <a:t>th</a:t>
            </a:r>
            <a:r>
              <a:rPr lang="en-GB" sz="1200" dirty="0"/>
              <a:t> March 2020</a:t>
            </a:r>
          </a:p>
        </p:txBody>
      </p:sp>
    </p:spTree>
    <p:extLst>
      <p:ext uri="{BB962C8B-B14F-4D97-AF65-F5344CB8AC3E}">
        <p14:creationId xmlns:p14="http://schemas.microsoft.com/office/powerpoint/2010/main" val="2787070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A2BBD1-5EAC-42D4-95E4-280979D8FA6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Events are separated into two constituent parts:</a:t>
            </a:r>
          </a:p>
          <a:p>
            <a:pPr lvl="1"/>
            <a:r>
              <a:rPr lang="en-GB" sz="1800" b="1" dirty="0"/>
              <a:t>Body:</a:t>
            </a:r>
            <a:r>
              <a:rPr lang="en-GB" sz="1800" dirty="0"/>
              <a:t> the content of the assertion (i.e. what is being asserted)</a:t>
            </a:r>
          </a:p>
          <a:p>
            <a:pPr lvl="1"/>
            <a:r>
              <a:rPr lang="en-GB" sz="1800" b="1" dirty="0"/>
              <a:t>Header:</a:t>
            </a:r>
            <a:r>
              <a:rPr lang="en-GB" sz="1800" dirty="0"/>
              <a:t> the context of the assertion (e.g. who / how / when the assertion is made)</a:t>
            </a:r>
          </a:p>
          <a:p>
            <a:endParaRPr lang="en-GB" sz="1800" dirty="0"/>
          </a:p>
          <a:p>
            <a:r>
              <a:rPr lang="en-GB" sz="1800" dirty="0"/>
              <a:t>The body of each OEF event must comprise of an RDF triple:</a:t>
            </a:r>
          </a:p>
          <a:p>
            <a:pPr lvl="1"/>
            <a:r>
              <a:rPr lang="en-GB" sz="1800" b="1" dirty="0"/>
              <a:t>Subject:</a:t>
            </a:r>
            <a:r>
              <a:rPr lang="en-GB" sz="1800" dirty="0"/>
              <a:t> the entity that the assertion is about</a:t>
            </a:r>
          </a:p>
          <a:p>
            <a:pPr lvl="1"/>
            <a:r>
              <a:rPr lang="en-GB" sz="1800" b="1" dirty="0"/>
              <a:t>Predicate:</a:t>
            </a:r>
            <a:r>
              <a:rPr lang="en-GB" sz="1800" dirty="0"/>
              <a:t> the property of the subject that is being asserted</a:t>
            </a:r>
          </a:p>
          <a:p>
            <a:pPr lvl="1"/>
            <a:r>
              <a:rPr lang="en-GB" sz="1800" b="1" dirty="0"/>
              <a:t>Object:</a:t>
            </a:r>
            <a:r>
              <a:rPr lang="en-GB" sz="1800" dirty="0"/>
              <a:t> the property value (or related entity) being asserted</a:t>
            </a:r>
          </a:p>
          <a:p>
            <a:endParaRPr lang="en-GB" sz="1800" dirty="0"/>
          </a:p>
          <a:p>
            <a:r>
              <a:rPr lang="en-GB" sz="1800" dirty="0"/>
              <a:t>The header of each OEF event must contain at least the following elements:</a:t>
            </a:r>
          </a:p>
          <a:p>
            <a:pPr lvl="1"/>
            <a:r>
              <a:rPr lang="en-GB" sz="1800" b="1" dirty="0"/>
              <a:t>UUID:</a:t>
            </a:r>
            <a:r>
              <a:rPr lang="en-GB" sz="1800" dirty="0"/>
              <a:t> the way to identify one assertion from all others</a:t>
            </a:r>
          </a:p>
          <a:p>
            <a:pPr lvl="1"/>
            <a:r>
              <a:rPr lang="en-GB" sz="1800" b="1" dirty="0"/>
              <a:t>Timestamp:</a:t>
            </a:r>
            <a:r>
              <a:rPr lang="en-GB" sz="1800" dirty="0"/>
              <a:t> the time/date at which the assertion was made</a:t>
            </a:r>
          </a:p>
          <a:p>
            <a:pPr lvl="1"/>
            <a:r>
              <a:rPr lang="en-GB" sz="1800" b="1" dirty="0"/>
              <a:t>Provenance: </a:t>
            </a:r>
            <a:r>
              <a:rPr lang="en-GB" sz="1800" dirty="0"/>
              <a:t>including participant (legal entity), system/pipeline of origin</a:t>
            </a:r>
          </a:p>
          <a:p>
            <a:pPr lvl="1"/>
            <a:r>
              <a:rPr lang="en-GB" sz="1800" b="1" dirty="0"/>
              <a:t>Expert System: </a:t>
            </a:r>
            <a:r>
              <a:rPr lang="en-GB" sz="1800" dirty="0"/>
              <a:t>the system entity acting on behalf of the Ecosystem Participant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5EB7A8-31D9-4D2E-AB61-17173788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How does the OEF specify an “Event”?</a:t>
            </a:r>
          </a:p>
        </p:txBody>
      </p:sp>
    </p:spTree>
    <p:extLst>
      <p:ext uri="{BB962C8B-B14F-4D97-AF65-F5344CB8AC3E}">
        <p14:creationId xmlns:p14="http://schemas.microsoft.com/office/powerpoint/2010/main" val="386640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83D02-EFA9-488E-A9D7-7CD3BE91EB3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b="1" dirty="0"/>
              <a:t>Skills:</a:t>
            </a:r>
            <a:r>
              <a:rPr lang="en-GB" sz="1800" dirty="0"/>
              <a:t> does the difficulty of modelling [in RDF] create a soft barrier to entry?</a:t>
            </a:r>
          </a:p>
          <a:p>
            <a:pPr lvl="1"/>
            <a:r>
              <a:rPr lang="en-GB" sz="1800" dirty="0"/>
              <a:t>“Trusted Service Provider” to support less capable entities</a:t>
            </a:r>
          </a:p>
          <a:p>
            <a:endParaRPr lang="en-GB" sz="1800" dirty="0"/>
          </a:p>
          <a:p>
            <a:r>
              <a:rPr lang="en-GB" sz="1800" b="1" dirty="0"/>
              <a:t>Prevalence:</a:t>
            </a:r>
            <a:r>
              <a:rPr lang="en-GB" sz="1800" dirty="0"/>
              <a:t> are [the Semantic Web] standards too academic (i.e. not used)?</a:t>
            </a:r>
          </a:p>
          <a:p>
            <a:pPr lvl="1"/>
            <a:r>
              <a:rPr lang="en-GB" sz="1800" dirty="0"/>
              <a:t>(Re)emergence of standards as counter to anti-competitive platform dominance</a:t>
            </a:r>
          </a:p>
          <a:p>
            <a:endParaRPr lang="en-GB" sz="1800" dirty="0"/>
          </a:p>
          <a:p>
            <a:r>
              <a:rPr lang="en-GB" sz="1800" b="1" dirty="0"/>
              <a:t>Ability to scale:</a:t>
            </a:r>
            <a:r>
              <a:rPr lang="en-GB" sz="1800" dirty="0"/>
              <a:t> does the amount of information involved affect performance?</a:t>
            </a:r>
          </a:p>
          <a:p>
            <a:pPr lvl="1"/>
            <a:r>
              <a:rPr lang="en-GB" sz="1800" dirty="0"/>
              <a:t>Different implementations will adapt to address the issue</a:t>
            </a:r>
          </a:p>
          <a:p>
            <a:endParaRPr lang="en-GB" sz="1800" dirty="0"/>
          </a:p>
          <a:p>
            <a:r>
              <a:rPr lang="en-GB" sz="1800" b="1" dirty="0"/>
              <a:t>Value realisation:</a:t>
            </a:r>
            <a:r>
              <a:rPr lang="en-GB" sz="1800" dirty="0"/>
              <a:t> how to fund development of the ecosystem?</a:t>
            </a:r>
          </a:p>
          <a:p>
            <a:pPr lvl="1"/>
            <a:r>
              <a:rPr lang="en-GB" sz="1800" dirty="0"/>
              <a:t>Need for ‘value exchange’ mechanism to reflect ‘work done’</a:t>
            </a:r>
          </a:p>
          <a:p>
            <a:endParaRPr lang="en-GB" sz="1800" dirty="0"/>
          </a:p>
          <a:p>
            <a:r>
              <a:rPr lang="en-GB" sz="1800" b="1" dirty="0"/>
              <a:t>Security:</a:t>
            </a:r>
            <a:r>
              <a:rPr lang="en-GB" sz="1800" dirty="0"/>
              <a:t> does the creation of an OEF ecosystem increase / decrease cyber risk?</a:t>
            </a:r>
          </a:p>
          <a:p>
            <a:pPr lvl="1"/>
            <a:r>
              <a:rPr lang="en-GB" sz="1800" dirty="0"/>
              <a:t>This is a different layer, but some parties may have security concerns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7FB29-B33A-4E79-A392-22CACBF5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Some open questions (for discussion throughout the session)</a:t>
            </a:r>
          </a:p>
        </p:txBody>
      </p:sp>
    </p:spTree>
    <p:extLst>
      <p:ext uri="{BB962C8B-B14F-4D97-AF65-F5344CB8AC3E}">
        <p14:creationId xmlns:p14="http://schemas.microsoft.com/office/powerpoint/2010/main" val="11229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1007181"/>
          </a:xfrm>
        </p:spPr>
        <p:txBody>
          <a:bodyPr/>
          <a:lstStyle/>
          <a:p>
            <a:r>
              <a:rPr lang="en-GB" dirty="0"/>
              <a:t>Ontology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does an OEF ecosystem “do”?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428944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1C96F-1365-45EC-95BB-80E2FBD2AF9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b="1" dirty="0"/>
              <a:t>Assertions </a:t>
            </a:r>
            <a:r>
              <a:rPr lang="en-GB" sz="1600" dirty="0"/>
              <a:t>(ecosystem) – who has said what, when, where and to what level </a:t>
            </a:r>
            <a:r>
              <a:rPr lang="en-GB" sz="1600"/>
              <a:t>of assurance ?</a:t>
            </a:r>
            <a:endParaRPr lang="en-GB" sz="1600" dirty="0"/>
          </a:p>
          <a:p>
            <a:pPr lvl="1"/>
            <a:endParaRPr lang="en-GB" sz="1600" dirty="0"/>
          </a:p>
          <a:p>
            <a:r>
              <a:rPr lang="en-GB" sz="1600" b="1" dirty="0"/>
              <a:t>Instructive</a:t>
            </a:r>
            <a:r>
              <a:rPr lang="en-GB" sz="1600" dirty="0"/>
              <a:t> (ecosystem) – what are you allowed to do / obliged to do?</a:t>
            </a:r>
          </a:p>
          <a:p>
            <a:pPr lvl="1"/>
            <a:r>
              <a:rPr lang="en-GB" sz="1600" dirty="0" err="1"/>
              <a:t>Permissioning</a:t>
            </a:r>
            <a:r>
              <a:rPr lang="en-GB" sz="1600" dirty="0"/>
              <a:t> and access management</a:t>
            </a:r>
          </a:p>
          <a:p>
            <a:pPr lvl="1"/>
            <a:r>
              <a:rPr lang="en-GB" sz="1600" dirty="0"/>
              <a:t>Contracting, accounting and settlement</a:t>
            </a:r>
          </a:p>
          <a:p>
            <a:pPr lvl="1"/>
            <a:r>
              <a:rPr lang="en-GB" sz="1600" dirty="0"/>
              <a:t>Other workflows (e.g. notification), including acting “on behalf of” other actors</a:t>
            </a:r>
          </a:p>
          <a:p>
            <a:pPr lvl="1"/>
            <a:endParaRPr lang="en-GB" sz="1600" dirty="0"/>
          </a:p>
          <a:p>
            <a:r>
              <a:rPr lang="en-GB" sz="1600" b="1" dirty="0"/>
              <a:t>Temporal </a:t>
            </a:r>
            <a:r>
              <a:rPr lang="en-GB" sz="1600" dirty="0"/>
              <a:t>(ecosystem and use case specific) – what has happened over time?</a:t>
            </a:r>
          </a:p>
          <a:p>
            <a:pPr lvl="1"/>
            <a:r>
              <a:rPr lang="en-GB" sz="1600" dirty="0"/>
              <a:t>Data access events (ecosystem)</a:t>
            </a:r>
          </a:p>
          <a:p>
            <a:pPr lvl="1"/>
            <a:r>
              <a:rPr lang="en-GB" sz="1600" dirty="0"/>
              <a:t>Assurance events (use case specific and ecosystem)</a:t>
            </a:r>
          </a:p>
          <a:p>
            <a:pPr lvl="1"/>
            <a:r>
              <a:rPr lang="en-GB" sz="1600" dirty="0"/>
              <a:t>Journey events (use case specific)</a:t>
            </a:r>
          </a:p>
          <a:p>
            <a:pPr lvl="1"/>
            <a:endParaRPr lang="en-GB" sz="1600" dirty="0"/>
          </a:p>
          <a:p>
            <a:r>
              <a:rPr lang="en-GB" sz="1600" b="1" dirty="0"/>
              <a:t>Declarative </a:t>
            </a:r>
            <a:r>
              <a:rPr lang="en-GB" sz="1600" dirty="0"/>
              <a:t>(use case specific) – what things exist and how do they relate to each other?</a:t>
            </a:r>
          </a:p>
          <a:p>
            <a:pPr lvl="1"/>
            <a:r>
              <a:rPr lang="en-GB" sz="1600" dirty="0"/>
              <a:t>Entity graph: People and Things</a:t>
            </a:r>
          </a:p>
          <a:p>
            <a:pPr lvl="1"/>
            <a:r>
              <a:rPr lang="en-GB" sz="1600" dirty="0"/>
              <a:t>Information graph: scalar values and schemas used</a:t>
            </a:r>
          </a:p>
          <a:p>
            <a:pPr lvl="1"/>
            <a:r>
              <a:rPr lang="en-GB" sz="1600" dirty="0"/>
              <a:t>Note: this makes knowledge explicit and shareable -&gt; URIs vs. DIDs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94A57D-635E-487B-A36E-993A41B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kind of knowledge do we want to represent?</a:t>
            </a:r>
            <a:br>
              <a:rPr lang="en-GB" sz="2400" dirty="0"/>
            </a:br>
            <a:r>
              <a:rPr lang="en-GB" sz="2400" i="1" dirty="0"/>
              <a:t>Across the </a:t>
            </a:r>
            <a:r>
              <a:rPr lang="en-GB" sz="2400" b="1" i="1" dirty="0"/>
              <a:t>ecosystem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58783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9FA6D-90B2-4F4F-9530-62246B68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Illustrative Ecosystem Level 1 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Context Diagram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ED48E-5A78-4D30-98BB-ABC99402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08" y="1343793"/>
            <a:ext cx="5777778" cy="51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3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FC8DCF-AAB1-4915-901B-DCC5285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Illustrative Ecosystem Level 1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 Diagram</a:t>
            </a:r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2A3CE1-B804-4BDD-B807-BEF57C7F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28" y="1216152"/>
            <a:ext cx="5809944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DF98A-8666-47B0-B084-A6018862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Illustrative Ecosystem Level 3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Context Diagram</a:t>
            </a:r>
            <a:endParaRPr lang="en-GB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F58B025-59A4-4430-AE72-EB677DFB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6" y="1343793"/>
            <a:ext cx="8253968" cy="51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A5C8DA-4544-4109-A7FB-CBB34DDD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Illustrative Ecosystem Level 3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Container Diagram</a:t>
            </a:r>
            <a:endParaRPr lang="en-GB" sz="2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4BFCD-46BA-4CE3-A72C-CBC2C1AA4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" y="1143000"/>
            <a:ext cx="9345168" cy="548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4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DF98A-8666-47B0-B084-A6018862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Illustrative Ecosystem Level 4</a:t>
            </a:r>
            <a:br>
              <a:rPr lang="en-GB" sz="2400" dirty="0"/>
            </a:b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Context Diagram</a:t>
            </a:r>
            <a:endParaRPr lang="en-GB" sz="2400" dirty="0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F58B025-59A4-4430-AE72-EB677DFB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6" y="1343793"/>
            <a:ext cx="8253968" cy="5130159"/>
          </a:xfrm>
          <a:prstGeom prst="rect">
            <a:avLst/>
          </a:prstGeom>
        </p:spPr>
      </p:pic>
      <p:pic>
        <p:nvPicPr>
          <p:cNvPr id="4" name="Graphic 3" descr="Suburban scene">
            <a:extLst>
              <a:ext uri="{FF2B5EF4-FFF2-40B4-BE49-F238E27FC236}">
                <a16:creationId xmlns:a16="http://schemas.microsoft.com/office/drawing/2014/main" id="{15F2AA04-6219-47D6-A596-7B36E6448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0608" y="1453896"/>
            <a:ext cx="914400" cy="914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6FF154-0FA4-4979-8274-DC4FA5E99721}"/>
              </a:ext>
            </a:extLst>
          </p:cNvPr>
          <p:cNvCxnSpPr/>
          <p:nvPr/>
        </p:nvCxnSpPr>
        <p:spPr>
          <a:xfrm>
            <a:off x="3246120" y="1911096"/>
            <a:ext cx="3639312" cy="0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CCB09F9-D702-407F-827A-3050610C53FA}"/>
              </a:ext>
            </a:extLst>
          </p:cNvPr>
          <p:cNvSpPr txBox="1"/>
          <p:nvPr/>
        </p:nvSpPr>
        <p:spPr>
          <a:xfrm>
            <a:off x="4322570" y="1706699"/>
            <a:ext cx="188833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Asserted relationship (“owner of”)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0489F-C45C-4BCA-870C-F6F8B70FE014}"/>
              </a:ext>
            </a:extLst>
          </p:cNvPr>
          <p:cNvSpPr txBox="1"/>
          <p:nvPr/>
        </p:nvSpPr>
        <p:spPr>
          <a:xfrm>
            <a:off x="6920121" y="2368296"/>
            <a:ext cx="137537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100" b="1" dirty="0"/>
              <a:t>Identifiable artefact </a:t>
            </a:r>
          </a:p>
          <a:p>
            <a:pPr algn="ctr"/>
            <a:r>
              <a:rPr lang="en-GB" sz="1100" dirty="0"/>
              <a:t>(e.g. Land Register)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E3899-DE0B-4765-9A3F-67D1A3A7A374}"/>
              </a:ext>
            </a:extLst>
          </p:cNvPr>
          <p:cNvSpPr txBox="1"/>
          <p:nvPr/>
        </p:nvSpPr>
        <p:spPr>
          <a:xfrm>
            <a:off x="2425019" y="3429000"/>
            <a:ext cx="341119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Declares external artefact and asserts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215E0-67A4-4D66-998E-7ACBC70E087F}"/>
              </a:ext>
            </a:extLst>
          </p:cNvPr>
          <p:cNvSpPr txBox="1"/>
          <p:nvPr/>
        </p:nvSpPr>
        <p:spPr>
          <a:xfrm>
            <a:off x="3939875" y="4762238"/>
            <a:ext cx="318997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GB" sz="1200" dirty="0"/>
              <a:t>Attests to asserted relationship and (optionally)</a:t>
            </a:r>
          </a:p>
          <a:p>
            <a:r>
              <a:rPr lang="en-GB" sz="1200" dirty="0"/>
              <a:t>details investigative process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489DD-0A56-477C-926A-FB42E3CCAD0D}"/>
              </a:ext>
            </a:extLst>
          </p:cNvPr>
          <p:cNvSpPr/>
          <p:nvPr/>
        </p:nvSpPr>
        <p:spPr>
          <a:xfrm>
            <a:off x="777240" y="1143000"/>
            <a:ext cx="8165592" cy="1874520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20BB8B-5B46-4214-80D3-1E21FFBC78EE}"/>
              </a:ext>
            </a:extLst>
          </p:cNvPr>
          <p:cNvSpPr/>
          <p:nvPr/>
        </p:nvSpPr>
        <p:spPr>
          <a:xfrm>
            <a:off x="7031736" y="5113282"/>
            <a:ext cx="201168" cy="1079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Ins="73152" bIns="73152"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E326F1-0FFC-48A6-8540-B351E5BB984E}"/>
              </a:ext>
            </a:extLst>
          </p:cNvPr>
          <p:cNvCxnSpPr/>
          <p:nvPr/>
        </p:nvCxnSpPr>
        <p:spPr>
          <a:xfrm flipH="1">
            <a:off x="3456432" y="5166360"/>
            <a:ext cx="18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34F95E-D656-4561-BBA9-83BA5CE8F847}"/>
              </a:ext>
            </a:extLst>
          </p:cNvPr>
          <p:cNvSpPr txBox="1"/>
          <p:nvPr/>
        </p:nvSpPr>
        <p:spPr>
          <a:xfrm>
            <a:off x="850084" y="2506456"/>
            <a:ext cx="281378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dirty="0"/>
              <a:t>(An individual storing assertions over their relationship with an externally identifiable artefact)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64AB03-3C09-4B78-AAE6-9D0D5A2D7171}"/>
              </a:ext>
            </a:extLst>
          </p:cNvPr>
          <p:cNvSpPr txBox="1"/>
          <p:nvPr/>
        </p:nvSpPr>
        <p:spPr>
          <a:xfrm>
            <a:off x="6200918" y="5842225"/>
            <a:ext cx="281378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dirty="0"/>
              <a:t>(A bank attesting to an asserted relationship based on an investigative process that may be opaque to the ecosystem)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2B4A89-5E79-4D54-8F95-5C8DAA00B2FA}"/>
              </a:ext>
            </a:extLst>
          </p:cNvPr>
          <p:cNvCxnSpPr>
            <a:cxnSpLocks/>
          </p:cNvCxnSpPr>
          <p:nvPr/>
        </p:nvCxnSpPr>
        <p:spPr>
          <a:xfrm flipV="1">
            <a:off x="7598664" y="3127248"/>
            <a:ext cx="0" cy="1443228"/>
          </a:xfrm>
          <a:prstGeom prst="straightConnector1">
            <a:avLst/>
          </a:prstGeom>
          <a:ln w="952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AF42E-CFD0-4120-9003-6A6EBA0B21A2}"/>
              </a:ext>
            </a:extLst>
          </p:cNvPr>
          <p:cNvSpPr txBox="1"/>
          <p:nvPr/>
        </p:nvSpPr>
        <p:spPr>
          <a:xfrm>
            <a:off x="7762101" y="3392799"/>
            <a:ext cx="1121660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/>
              <a:t>(Opaque) investigative process of asserted relationship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39334-F18C-4888-9FAE-B1CA03B5E4EE}"/>
              </a:ext>
            </a:extLst>
          </p:cNvPr>
          <p:cNvSpPr txBox="1"/>
          <p:nvPr/>
        </p:nvSpPr>
        <p:spPr>
          <a:xfrm>
            <a:off x="1286835" y="4805505"/>
            <a:ext cx="2066544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000" b="1" dirty="0"/>
              <a:t>Allows users to declare the existence of an externally identifiable entity / artefact and assert 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5054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A5C8DA-4544-4109-A7FB-CBB34DDD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2290572"/>
            <a:ext cx="2084832" cy="2276856"/>
          </a:xfrm>
        </p:spPr>
        <p:txBody>
          <a:bodyPr/>
          <a:lstStyle/>
          <a:p>
            <a:r>
              <a:rPr lang="en-GB" sz="2400" dirty="0"/>
              <a:t>Illustrative Ecosystem Level [n]</a:t>
            </a:r>
            <a:br>
              <a:rPr lang="en-GB" sz="2400" dirty="0"/>
            </a:br>
            <a:br>
              <a:rPr lang="en-GB" sz="2400" dirty="0"/>
            </a:b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Context Diagram</a:t>
            </a:r>
            <a:endParaRPr lang="en-GB" sz="2400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D9DD66E-F641-48DC-8399-34F6C5DCC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"/>
          <a:stretch/>
        </p:blipFill>
        <p:spPr>
          <a:xfrm>
            <a:off x="2748807" y="237744"/>
            <a:ext cx="657246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3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09528-6091-42B8-9397-185D088C8B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Introductions		 			13.00 – 13.15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Background – why are we here?			13.15 – 13.30</a:t>
            </a:r>
          </a:p>
          <a:p>
            <a:endParaRPr lang="en-GB" sz="1800" dirty="0"/>
          </a:p>
          <a:p>
            <a:r>
              <a:rPr lang="en-GB" sz="1800" dirty="0"/>
              <a:t>Standards – what do we mean by an “Event”?	13.30 – 14.00</a:t>
            </a:r>
          </a:p>
          <a:p>
            <a:endParaRPr lang="en-GB" sz="1800" dirty="0"/>
          </a:p>
          <a:p>
            <a:r>
              <a:rPr lang="en-GB" sz="1800" dirty="0"/>
              <a:t>Ontology – what does an OEF ecosystem “do”?	14.00 – 15.15</a:t>
            </a:r>
          </a:p>
          <a:p>
            <a:endParaRPr lang="en-GB" sz="1800" dirty="0"/>
          </a:p>
          <a:p>
            <a:r>
              <a:rPr lang="en-GB" sz="1800" dirty="0"/>
              <a:t>Target use case – importing wine into the UK	15.15 – 15.45</a:t>
            </a:r>
          </a:p>
          <a:p>
            <a:endParaRPr lang="en-GB" sz="1800" dirty="0"/>
          </a:p>
          <a:p>
            <a:r>
              <a:rPr lang="en-GB" sz="1800" dirty="0"/>
              <a:t>Questions / any other business			15.45 – 16.00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2B846-8BEE-49FE-9848-2D945D5B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1475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0EE73-5DD7-4AB5-A6BA-8AC5006ADD9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b="1" dirty="0"/>
              <a:t>Entry Point Service</a:t>
            </a:r>
            <a:r>
              <a:rPr lang="en-GB" sz="1600" dirty="0"/>
              <a:t>: at least one addressable API that provides access to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Refinery Service</a:t>
            </a:r>
            <a:r>
              <a:rPr lang="en-GB" sz="1600" dirty="0"/>
              <a:t>: to transform ‘raw’ data from external systems into OEF events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Event Pipeline</a:t>
            </a:r>
            <a:r>
              <a:rPr lang="en-GB" sz="1600" dirty="0"/>
              <a:t>: an external system generating data to be refined as events in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Event Store</a:t>
            </a:r>
            <a:r>
              <a:rPr lang="en-GB" sz="1600" dirty="0"/>
              <a:t>: a store for the refined events posted into the ecosystem by a participant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Registry Service</a:t>
            </a:r>
            <a:r>
              <a:rPr lang="en-GB" sz="1600" dirty="0"/>
              <a:t>: a record of ecosystem participants and their authorised scope of action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Directory Service</a:t>
            </a:r>
            <a:r>
              <a:rPr lang="en-GB" sz="1600" dirty="0"/>
              <a:t>: to facilitate discovery and matching between ecosystem participants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Exchange Service</a:t>
            </a:r>
            <a:r>
              <a:rPr lang="en-GB" sz="1600" dirty="0"/>
              <a:t>: to support information flow and value exchange between participants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Administration Service</a:t>
            </a:r>
            <a:r>
              <a:rPr lang="en-GB" sz="1600" dirty="0"/>
              <a:t>: to maintain shard artefacts critical to the operation of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Ontologies</a:t>
            </a:r>
            <a:r>
              <a:rPr lang="en-GB" sz="1600" dirty="0"/>
              <a:t>: conceptual models of the domain of interest shared by the ecosystem</a:t>
            </a:r>
          </a:p>
          <a:p>
            <a:pPr lvl="1"/>
            <a:endParaRPr lang="en-GB" sz="1000" dirty="0"/>
          </a:p>
          <a:p>
            <a:r>
              <a:rPr lang="en-GB" sz="1600" b="1" dirty="0"/>
              <a:t>Reasoning Engines</a:t>
            </a:r>
            <a:r>
              <a:rPr lang="en-GB" sz="1600" dirty="0"/>
              <a:t>: to derive insight and extract value from events in the ecosystem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DDC47-C751-40D6-B402-114BEEF3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Responsibilities that MUST be represented in OEF ecosystems</a:t>
            </a:r>
          </a:p>
        </p:txBody>
      </p:sp>
    </p:spTree>
    <p:extLst>
      <p:ext uri="{BB962C8B-B14F-4D97-AF65-F5344CB8AC3E}">
        <p14:creationId xmlns:p14="http://schemas.microsoft.com/office/powerpoint/2010/main" val="4144453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1007181"/>
          </a:xfrm>
        </p:spPr>
        <p:txBody>
          <a:bodyPr/>
          <a:lstStyle/>
          <a:p>
            <a:r>
              <a:rPr lang="en-GB" dirty="0"/>
              <a:t>Target Use Case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Importing wine into the UK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265350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FF76E-AB33-4297-A829-5FCE683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Domain knowledge – configuration of a 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14C29-BC9B-4AF1-AC40-93AFEBADE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40" y="1143000"/>
            <a:ext cx="8174519" cy="52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4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06841-F07B-410F-8EDC-2B50C04D071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GB" sz="1600" dirty="0"/>
              <a:t>What has happened to this thing / person? </a:t>
            </a:r>
          </a:p>
          <a:p>
            <a:pPr lvl="1"/>
            <a:endParaRPr lang="en-GB" dirty="0"/>
          </a:p>
          <a:p>
            <a:r>
              <a:rPr lang="en-GB" sz="1600" dirty="0"/>
              <a:t>Is this thing / person the subject of this information set? </a:t>
            </a:r>
          </a:p>
          <a:p>
            <a:pPr lvl="1"/>
            <a:endParaRPr lang="en-GB" dirty="0"/>
          </a:p>
          <a:p>
            <a:r>
              <a:rPr lang="en-GB" sz="1600" dirty="0"/>
              <a:t>Does this information set represent this thing / person? </a:t>
            </a:r>
          </a:p>
          <a:p>
            <a:pPr lvl="1"/>
            <a:endParaRPr lang="en-GB" dirty="0"/>
          </a:p>
          <a:p>
            <a:r>
              <a:rPr lang="en-GB" sz="1600" dirty="0"/>
              <a:t>What is the source of this information set? </a:t>
            </a:r>
          </a:p>
          <a:p>
            <a:pPr lvl="1"/>
            <a:endParaRPr lang="en-GB" sz="1600" dirty="0"/>
          </a:p>
          <a:p>
            <a:r>
              <a:rPr lang="en-GB" sz="1600" dirty="0"/>
              <a:t>What is the relationship between this thing and that thing?</a:t>
            </a:r>
          </a:p>
          <a:p>
            <a:pPr lvl="1"/>
            <a:endParaRPr lang="en-GB" dirty="0"/>
          </a:p>
          <a:p>
            <a:r>
              <a:rPr lang="en-GB" sz="1600" dirty="0"/>
              <a:t>Is this the same thing as that thing? </a:t>
            </a:r>
          </a:p>
          <a:p>
            <a:pPr lvl="1"/>
            <a:endParaRPr lang="en-GB" dirty="0"/>
          </a:p>
          <a:p>
            <a:r>
              <a:rPr lang="en-GB" sz="1600" dirty="0"/>
              <a:t>What is the status of this thing? </a:t>
            </a:r>
          </a:p>
          <a:p>
            <a:pPr lvl="1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24925-7AC8-44D3-A00A-34A758379C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Generalised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5F597-89EE-40C0-A44C-1C49CC1954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600" dirty="0"/>
              <a:t>Does the consignment originate from the country which it states it does?</a:t>
            </a:r>
          </a:p>
          <a:p>
            <a:r>
              <a:rPr lang="en-GB" sz="1600" dirty="0"/>
              <a:t>Does the consignment contain what is stated on the manifest?</a:t>
            </a:r>
          </a:p>
          <a:p>
            <a:r>
              <a:rPr lang="en-GB" sz="1600" dirty="0"/>
              <a:t>Does the freight forwarder/trader/importer/carrier have a history of (not) being stopped?</a:t>
            </a:r>
          </a:p>
          <a:p>
            <a:r>
              <a:rPr lang="en-GB" sz="1600" dirty="0"/>
              <a:t>Does this freight forwarder / trader / importer / carrier have a history of imports which were "good“?</a:t>
            </a:r>
          </a:p>
          <a:p>
            <a:r>
              <a:rPr lang="en-GB" sz="1600" dirty="0"/>
              <a:t>Has this freight forwarder / trader / importer / carrier been seen before?</a:t>
            </a:r>
          </a:p>
          <a:p>
            <a:r>
              <a:rPr lang="en-GB" sz="1600" dirty="0"/>
              <a:t>Is this freight forwarder / trader / importer / carrier behaving in a way which is unusual?</a:t>
            </a:r>
          </a:p>
          <a:p>
            <a:r>
              <a:rPr lang="en-GB" sz="1600" dirty="0"/>
              <a:t>How is this freight forwarder / trader / importer / carrier linked to others?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070E5-19FA-4E81-B27C-3AFA97B8D6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>
                <a:solidFill>
                  <a:schemeClr val="tx1"/>
                </a:solidFill>
              </a:rPr>
              <a:t>Use case specific events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9CBFD-F8F5-4689-9382-6A0A4DB7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Domain knowledge – Event types</a:t>
            </a:r>
          </a:p>
        </p:txBody>
      </p:sp>
    </p:spTree>
    <p:extLst>
      <p:ext uri="{BB962C8B-B14F-4D97-AF65-F5344CB8AC3E}">
        <p14:creationId xmlns:p14="http://schemas.microsoft.com/office/powerpoint/2010/main" val="74163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Q&amp;A / AOB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00804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9303BD-B877-431E-9F23-8C2ABD06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Workshop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B3DA6C-DF9C-4C75-9F4F-1FCE59AD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54617"/>
              </p:ext>
            </p:extLst>
          </p:nvPr>
        </p:nvGraphicFramePr>
        <p:xfrm>
          <a:off x="457200" y="923545"/>
          <a:ext cx="8686800" cy="5652979"/>
        </p:xfrm>
        <a:graphic>
          <a:graphicData uri="http://schemas.openxmlformats.org/drawingml/2006/table">
            <a:tbl>
              <a:tblPr firstRow="1" firstCol="1" bandRow="1">
                <a:tableStyleId>{839DD9DD-9E6C-4910-8AC0-68ADFF6A6AFC}</a:tableStyleId>
              </a:tblPr>
              <a:tblGrid>
                <a:gridCol w="374904">
                  <a:extLst>
                    <a:ext uri="{9D8B030D-6E8A-4147-A177-3AD203B41FA5}">
                      <a16:colId xmlns:a16="http://schemas.microsoft.com/office/drawing/2014/main" val="1916012163"/>
                    </a:ext>
                  </a:extLst>
                </a:gridCol>
                <a:gridCol w="585216">
                  <a:extLst>
                    <a:ext uri="{9D8B030D-6E8A-4147-A177-3AD203B41FA5}">
                      <a16:colId xmlns:a16="http://schemas.microsoft.com/office/drawing/2014/main" val="824415841"/>
                    </a:ext>
                  </a:extLst>
                </a:gridCol>
                <a:gridCol w="1655064">
                  <a:extLst>
                    <a:ext uri="{9D8B030D-6E8A-4147-A177-3AD203B41FA5}">
                      <a16:colId xmlns:a16="http://schemas.microsoft.com/office/drawing/2014/main" val="4141798486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706454597"/>
                    </a:ext>
                  </a:extLst>
                </a:gridCol>
                <a:gridCol w="1819656">
                  <a:extLst>
                    <a:ext uri="{9D8B030D-6E8A-4147-A177-3AD203B41FA5}">
                      <a16:colId xmlns:a16="http://schemas.microsoft.com/office/drawing/2014/main" val="287056515"/>
                    </a:ext>
                  </a:extLst>
                </a:gridCol>
              </a:tblGrid>
              <a:tr h="10040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W/s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>
                          <a:effectLst/>
                        </a:rPr>
                        <a:t>Date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Deliverable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Agenda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600"/>
                        </a:spcAft>
                      </a:pPr>
                      <a:r>
                        <a:rPr lang="en-GB" sz="1100" dirty="0">
                          <a:effectLst/>
                        </a:rPr>
                        <a:t>Attendees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684632117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KO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29/01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Common understanding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Questions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Problem statements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Expressions of interest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5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FB Technical Architect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Technical Architect 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285091157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05/02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Standards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Standards to implement and communicate shared knowledge base used in event-based data assurance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98161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12/02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Metadata model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Reasoning models for data assurance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Classification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Events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Chains / sequences / methods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Actors (e.g. source of events)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Relationships (e.g. linking IDs)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Supporting metadata</a:t>
                      </a:r>
                    </a:p>
                    <a:p>
                      <a:pPr marL="342900" lvl="0" indent="-342900">
                        <a:lnSpc>
                          <a:spcPct val="105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Schema / headers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Mandatory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Symbol" panose="05050102010706020507" pitchFamily="18" charset="2"/>
                        <a:buChar char=""/>
                      </a:pPr>
                      <a:r>
                        <a:rPr lang="en-GB" sz="1100" dirty="0">
                          <a:effectLst/>
                        </a:rPr>
                        <a:t>Optional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212264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#3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19/02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090722"/>
                  </a:ext>
                </a:extLst>
              </a:tr>
              <a:tr h="158624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#4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26/02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2-5pm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86522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#5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effectLst/>
                        </a:rPr>
                        <a:t>04/03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b="1" dirty="0">
                          <a:effectLst/>
                        </a:rPr>
                        <a:t>1-4pm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b="1" dirty="0">
                          <a:effectLst/>
                        </a:rPr>
                        <a:t>Expert input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b="1" dirty="0">
                          <a:effectLst/>
                        </a:rPr>
                        <a:t>Expert assessment of proposed standards and metadata model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b="1" dirty="0">
                          <a:effectLst/>
                        </a:rPr>
                        <a:t>Representatives of </a:t>
                      </a:r>
                      <a:r>
                        <a:rPr lang="en-GB" sz="1100" b="1" dirty="0" err="1">
                          <a:effectLst/>
                        </a:rPr>
                        <a:t>Inrupt</a:t>
                      </a:r>
                      <a:r>
                        <a:rPr lang="en-GB" sz="1100" b="1" dirty="0">
                          <a:effectLst/>
                        </a:rPr>
                        <a:t>, Oxford Semantic Tech</a:t>
                      </a:r>
                    </a:p>
                  </a:txBody>
                  <a:tcPr marL="37747" marR="37747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1930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11/03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Rules of engagement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Boundary of open alliance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Scalable / mutual contractual agreements for value exchange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Value exchange mechanisms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Publication of / subscription to events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 err="1">
                          <a:effectLst/>
                        </a:rPr>
                        <a:t>Permissioning</a:t>
                      </a:r>
                      <a:r>
                        <a:rPr lang="en-GB" sz="1100" dirty="0">
                          <a:effectLst/>
                        </a:rPr>
                        <a:t> (including consent)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Use of standards and metadata model</a:t>
                      </a:r>
                    </a:p>
                    <a:p>
                      <a:pPr marL="342900" lvl="0" indent="-3429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1100" dirty="0">
                          <a:effectLst/>
                        </a:rPr>
                        <a:t>Governance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rowSpan="3"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Innovation Lead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HMRC Stakeholders x2</a:t>
                      </a:r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GDS representative(s)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extLst>
                  <a:ext uri="{0D108BD9-81ED-4DB2-BD59-A6C34878D82A}">
                    <a16:rowId xmlns:a16="http://schemas.microsoft.com/office/drawing/2014/main" val="307408590"/>
                  </a:ext>
                </a:extLst>
              </a:tr>
              <a:tr h="311869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18/03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1-4pm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7486"/>
                  </a:ext>
                </a:extLst>
              </a:tr>
              <a:tr h="875978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r>
                        <a:rPr lang="en-GB" sz="1100">
                          <a:effectLst/>
                        </a:rPr>
                        <a:t>#8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>
                          <a:effectLst/>
                        </a:rPr>
                        <a:t>25/03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720"/>
                        </a:spcAft>
                      </a:pPr>
                      <a:r>
                        <a:rPr lang="en-GB" sz="1100" dirty="0">
                          <a:effectLst/>
                        </a:rPr>
                        <a:t>9am-12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7747" marR="37747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576293"/>
          </a:xfrm>
        </p:spPr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188932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BF597E-9856-42EF-804A-E8B3E963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We ran an OIX Discovery Project over the summer of 2019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01D2BD-5AAF-4373-883A-F2331699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9" y="1143000"/>
            <a:ext cx="3209544" cy="435393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A6A7256-1D85-4B4D-814F-90EBFA0D1648}"/>
              </a:ext>
            </a:extLst>
          </p:cNvPr>
          <p:cNvSpPr txBox="1">
            <a:spLocks/>
          </p:cNvSpPr>
          <p:nvPr/>
        </p:nvSpPr>
        <p:spPr>
          <a:xfrm>
            <a:off x="5544878" y="1270572"/>
            <a:ext cx="3599121" cy="492861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ts val="700"/>
              </a:spcBef>
              <a:buFont typeface="Arial" panose="020B0604020202020204" pitchFamily="34" charset="0"/>
              <a:buChar char="•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–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949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2376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11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7899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6187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4752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8488" indent="-182880" algn="l" defTabSz="914400" rtl="0" eaLnBrk="1" latinLnBrk="0" hangingPunct="1">
              <a:spcBef>
                <a:spcPts val="300"/>
              </a:spcBef>
              <a:buFont typeface="Arial" panose="020B0604020202020204" pitchFamily="34" charset="0"/>
              <a:buChar char="-"/>
              <a:defRPr sz="1400" ker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b="1" dirty="0"/>
              <a:t>Project participants</a:t>
            </a:r>
          </a:p>
          <a:p>
            <a:pPr>
              <a:spcAft>
                <a:spcPts val="600"/>
              </a:spcAft>
            </a:pPr>
            <a:r>
              <a:rPr lang="en-GB" dirty="0"/>
              <a:t>DWP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Factern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HMRC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Idemia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err="1"/>
              <a:t>Inidsol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err="1"/>
              <a:t>Mydex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Santander</a:t>
            </a:r>
          </a:p>
          <a:p>
            <a:pPr>
              <a:spcAft>
                <a:spcPts val="600"/>
              </a:spcAft>
            </a:pPr>
            <a:r>
              <a:rPr lang="en-GB" dirty="0" err="1"/>
              <a:t>tScheme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en-GB" dirty="0" err="1"/>
              <a:t>Zonafide</a:t>
            </a:r>
            <a:endParaRPr lang="en-GB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26EC299-FDE0-4D02-9690-E2162A649C43}"/>
              </a:ext>
            </a:extLst>
          </p:cNvPr>
          <p:cNvSpPr txBox="1">
            <a:spLocks/>
          </p:cNvSpPr>
          <p:nvPr/>
        </p:nvSpPr>
        <p:spPr>
          <a:xfrm>
            <a:off x="457199" y="5838444"/>
            <a:ext cx="8686800" cy="7589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2000" kern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hlinkClick r:id="rId3"/>
              </a:rPr>
              <a:t>https://openidentityexchange.org/blog/2019/11/14/building-a-trusted-environment-event-based-attribute-assurance/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597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FE651F-8793-4D88-A291-53BB209F24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sz="1800" dirty="0"/>
              <a:t>Events can be used as inputs into models that use different forms of reasoning to validate and verify claims, providing a powerful and agile defence against fraud</a:t>
            </a:r>
          </a:p>
          <a:p>
            <a:endParaRPr lang="en-GB" sz="1800" dirty="0"/>
          </a:p>
          <a:p>
            <a:r>
              <a:rPr lang="en-GB" sz="1800" dirty="0"/>
              <a:t>Relative to alternatives, Events are cheap to produce, publish, exchange and consume, and directly address the costs of duplicated effort </a:t>
            </a:r>
          </a:p>
          <a:p>
            <a:endParaRPr lang="en-GB" sz="1800" dirty="0"/>
          </a:p>
          <a:p>
            <a:r>
              <a:rPr lang="en-GB" sz="1800" dirty="0"/>
              <a:t>Events capture a record of expertise and effort which can be aggregated to form competing quality standards, enabling overlaps to be identified and re-used</a:t>
            </a:r>
          </a:p>
          <a:p>
            <a:endParaRPr lang="en-GB" sz="1800" dirty="0"/>
          </a:p>
          <a:p>
            <a:r>
              <a:rPr lang="en-GB" sz="1800" dirty="0"/>
              <a:t>An Event-based approach federates trust to any number of Event “pipelines”, diversifying away from a reliance on a small number of sources </a:t>
            </a:r>
          </a:p>
          <a:p>
            <a:endParaRPr lang="en-GB" sz="1800" dirty="0"/>
          </a:p>
          <a:p>
            <a:r>
              <a:rPr lang="en-GB" sz="1800" dirty="0"/>
              <a:t>Events offer a mechanism for ‘thin file’ citizens or customers to provide third party evidence to support their claims, even in the absence of traditional forms of proof</a:t>
            </a:r>
          </a:p>
          <a:p>
            <a:endParaRPr lang="en-GB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ACB0A-C242-4689-A97C-D1A2F754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Hypothesis:</a:t>
            </a:r>
            <a:br>
              <a:rPr lang="en-GB" sz="2400" dirty="0"/>
            </a:br>
            <a:r>
              <a:rPr lang="en-GB" sz="2400" dirty="0"/>
              <a:t>Events can be harnessed to improve data assurance outcomes</a:t>
            </a:r>
          </a:p>
        </p:txBody>
      </p:sp>
    </p:spTree>
    <p:extLst>
      <p:ext uri="{BB962C8B-B14F-4D97-AF65-F5344CB8AC3E}">
        <p14:creationId xmlns:p14="http://schemas.microsoft.com/office/powerpoint/2010/main" val="258047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C71C-AE06-4C03-BAE7-1730237500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/>
              <a:t>Default standards</a:t>
            </a:r>
          </a:p>
          <a:p>
            <a:pPr lvl="1"/>
            <a:r>
              <a:rPr lang="en-GB" sz="1800" dirty="0"/>
              <a:t>Implement a shared knowledge base to describe Events and associated metadata</a:t>
            </a:r>
          </a:p>
          <a:p>
            <a:pPr lvl="1"/>
            <a:r>
              <a:rPr lang="en-GB" sz="1800" dirty="0"/>
              <a:t>Lower barrier to entry for participation in an ecosystem for the exchange of Events </a:t>
            </a:r>
          </a:p>
          <a:p>
            <a:pPr lvl="1"/>
            <a:r>
              <a:rPr lang="en-GB" sz="1800" dirty="0"/>
              <a:t>Enable interoperability across different technical implementations adopted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GB" sz="1800" b="1" dirty="0"/>
              <a:t>Initial ontology</a:t>
            </a:r>
          </a:p>
          <a:p>
            <a:pPr lvl="1"/>
            <a:r>
              <a:rPr lang="en-GB" sz="1800" dirty="0"/>
              <a:t>Express occurrences that constitute ‘due diligence’ within the target use case</a:t>
            </a:r>
          </a:p>
          <a:p>
            <a:pPr lvl="1"/>
            <a:r>
              <a:rPr lang="en-GB" sz="1800" dirty="0"/>
              <a:t>Generate a metadata model that establishes a common machine-readable understanding, as the basis for producing, exchanging or consuming Events</a:t>
            </a:r>
          </a:p>
          <a:p>
            <a:endParaRPr lang="en-GB" sz="1800" dirty="0"/>
          </a:p>
          <a:p>
            <a:pPr marL="342900" indent="-342900">
              <a:buFont typeface="+mj-lt"/>
              <a:buAutoNum type="arabicPeriod" startAt="3"/>
            </a:pPr>
            <a:r>
              <a:rPr lang="en-GB" sz="1800" b="1" dirty="0"/>
              <a:t>Rules of engagement</a:t>
            </a:r>
          </a:p>
          <a:p>
            <a:pPr lvl="1"/>
            <a:r>
              <a:rPr lang="en-GB" sz="1800" dirty="0"/>
              <a:t>Govern behaviour within the ecosystem </a:t>
            </a:r>
          </a:p>
          <a:p>
            <a:pPr lvl="1"/>
            <a:r>
              <a:rPr lang="en-GB" sz="1800" dirty="0"/>
              <a:t>Avoid any unnecessary barriers to entry into the ecosystem</a:t>
            </a:r>
          </a:p>
          <a:p>
            <a:pPr lvl="1"/>
            <a:r>
              <a:rPr lang="en-GB" sz="1800" dirty="0"/>
              <a:t>Explore ways of simplifying the exchange of value associated with the exchange of information/expertise, enabling a scalable contractual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067B-5AA7-4612-ABDE-620E2AD8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The objective of the Alpha Project is to develop an initial set of requirements to support the exchange of Event data</a:t>
            </a:r>
          </a:p>
        </p:txBody>
      </p:sp>
    </p:spTree>
    <p:extLst>
      <p:ext uri="{BB962C8B-B14F-4D97-AF65-F5344CB8AC3E}">
        <p14:creationId xmlns:p14="http://schemas.microsoft.com/office/powerpoint/2010/main" val="28313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72A32-92DB-423F-83A0-4C67D4666E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146" y="2934392"/>
            <a:ext cx="6106679" cy="1007181"/>
          </a:xfrm>
        </p:spPr>
        <p:txBody>
          <a:bodyPr/>
          <a:lstStyle/>
          <a:p>
            <a:r>
              <a:rPr lang="en-GB" dirty="0"/>
              <a:t>Default standards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we mean by an “Event”?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4B6B-C02F-49CA-A0A6-CB3CA82CC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366454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BE852-EE22-435C-81C2-A765B5A2FD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99032"/>
            <a:ext cx="8686800" cy="4928616"/>
          </a:xfrm>
        </p:spPr>
        <p:txBody>
          <a:bodyPr/>
          <a:lstStyle/>
          <a:p>
            <a:r>
              <a:rPr lang="en-GB" sz="1800" dirty="0"/>
              <a:t>We define an “Event” as a trustable record of any attribute, relationship or activity that is made available as a digital resource for re-use by authorised third parties.</a:t>
            </a:r>
          </a:p>
          <a:p>
            <a:pPr lvl="1"/>
            <a:endParaRPr lang="en-GB" sz="1800" dirty="0"/>
          </a:p>
          <a:p>
            <a:r>
              <a:rPr lang="en-GB" sz="1800" dirty="0"/>
              <a:t>Trust</a:t>
            </a:r>
            <a:r>
              <a:rPr lang="en-GB" sz="1800" b="1" u="sng" dirty="0"/>
              <a:t>able</a:t>
            </a:r>
            <a:r>
              <a:rPr lang="en-GB" sz="1800" dirty="0"/>
              <a:t>: </a:t>
            </a:r>
          </a:p>
          <a:p>
            <a:pPr lvl="1"/>
            <a:r>
              <a:rPr lang="en-GB" sz="1800" dirty="0"/>
              <a:t>An Event is a signed witness statement of the form: “X says that Y is true at instant Z”</a:t>
            </a:r>
            <a:r>
              <a:rPr lang="en-GB" sz="1800" baseline="30000" dirty="0"/>
              <a:t> 1</a:t>
            </a:r>
            <a:endParaRPr lang="en-GB" sz="1800" dirty="0"/>
          </a:p>
          <a:p>
            <a:pPr lvl="1"/>
            <a:endParaRPr lang="en-GB" sz="1800" dirty="0"/>
          </a:p>
          <a:p>
            <a:r>
              <a:rPr lang="en-GB" sz="1800" dirty="0"/>
              <a:t>Understand</a:t>
            </a:r>
            <a:r>
              <a:rPr lang="en-GB" sz="1800" b="1" u="sng" dirty="0"/>
              <a:t>able</a:t>
            </a:r>
            <a:r>
              <a:rPr lang="en-GB" sz="1800" dirty="0"/>
              <a:t>:</a:t>
            </a:r>
          </a:p>
          <a:p>
            <a:pPr lvl="1"/>
            <a:r>
              <a:rPr lang="en-GB" sz="1800" dirty="0"/>
              <a:t>Events reference attributes, relationships or activities whose meaning has been defined – and can be shared – in a standard, relatable, machine-readable way </a:t>
            </a:r>
            <a:r>
              <a:rPr lang="en-GB" sz="1800" baseline="30000" dirty="0"/>
              <a:t>2</a:t>
            </a:r>
          </a:p>
          <a:p>
            <a:pPr lvl="1"/>
            <a:endParaRPr lang="en-GB" sz="1800" dirty="0"/>
          </a:p>
          <a:p>
            <a:r>
              <a:rPr lang="en-GB" sz="1800" dirty="0"/>
              <a:t>Access</a:t>
            </a:r>
            <a:r>
              <a:rPr lang="en-GB" sz="1800" b="1" u="sng" dirty="0"/>
              <a:t>ible</a:t>
            </a:r>
            <a:r>
              <a:rPr lang="en-GB" sz="1800" dirty="0"/>
              <a:t>:</a:t>
            </a:r>
          </a:p>
          <a:p>
            <a:pPr lvl="1"/>
            <a:r>
              <a:rPr lang="en-GB" sz="1800" dirty="0"/>
              <a:t>An Event can be consumed directly (at scale) by automated reasoning engines</a:t>
            </a:r>
          </a:p>
          <a:p>
            <a:pPr lvl="1"/>
            <a:r>
              <a:rPr lang="en-GB" sz="1800" dirty="0"/>
              <a:t>An Event is explicitly made available for re-use by authorised third parties</a:t>
            </a:r>
          </a:p>
          <a:p>
            <a:pPr lvl="1"/>
            <a:r>
              <a:rPr lang="en-GB" sz="1800" dirty="0"/>
              <a:t>Access to an Event is governed separately to access to the data (i.e. attributes, relationships or activities) that the Event references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A97B1-C70D-425E-B1CC-010457E8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What do we want from an “Event”?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D7FBD-6EE4-4853-A226-91D19B1A1377}"/>
              </a:ext>
            </a:extLst>
          </p:cNvPr>
          <p:cNvSpPr txBox="1"/>
          <p:nvPr/>
        </p:nvSpPr>
        <p:spPr>
          <a:xfrm>
            <a:off x="457200" y="6397008"/>
            <a:ext cx="613789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000" dirty="0"/>
              <a:t>1. This is similar in form to a Verifiable Credential	2. Leveraging tools from the Semantic Web</a:t>
            </a:r>
          </a:p>
        </p:txBody>
      </p:sp>
    </p:spTree>
    <p:extLst>
      <p:ext uri="{BB962C8B-B14F-4D97-AF65-F5344CB8AC3E}">
        <p14:creationId xmlns:p14="http://schemas.microsoft.com/office/powerpoint/2010/main" val="2882262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6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d/%m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#d&lt;/m_strFormatTime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LIEDSTYLE" val="Pag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actern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2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ppt/theme/theme3.xml><?xml version="1.0" encoding="utf-8"?>
<a:theme xmlns:a="http://schemas.openxmlformats.org/drawingml/2006/main" name="Office Theme">
  <a:themeElements>
    <a:clrScheme name="Oliver Wyman">
      <a:dk1>
        <a:srgbClr val="000000"/>
      </a:dk1>
      <a:lt1>
        <a:srgbClr val="FFFFFF"/>
      </a:lt1>
      <a:dk2>
        <a:srgbClr val="002C77"/>
      </a:dk2>
      <a:lt2>
        <a:srgbClr val="FFFFFF"/>
      </a:lt2>
      <a:accent1>
        <a:srgbClr val="008AB3"/>
      </a:accent1>
      <a:accent2>
        <a:srgbClr val="9DE0ED"/>
      </a:accent2>
      <a:accent3>
        <a:srgbClr val="606060"/>
      </a:accent3>
      <a:accent4>
        <a:srgbClr val="BFBFBF"/>
      </a:accent4>
      <a:accent5>
        <a:srgbClr val="E29815"/>
      </a:accent5>
      <a:accent6>
        <a:srgbClr val="FFCF89"/>
      </a:accent6>
      <a:hlink>
        <a:srgbClr val="5B5B5B"/>
      </a:hlink>
      <a:folHlink>
        <a:srgbClr val="BFBFBF"/>
      </a:folHlink>
    </a:clrScheme>
    <a:fontScheme name="Oliver Wyman">
      <a:maj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eiryo"/>
        <a:font script="Hang" typeface="맑은 고딕"/>
        <a:font script="Hans" typeface="STKaiti"/>
        <a:font script="Hant" typeface="STKait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liver Wyman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3152" tIns="73152" rIns="73152" bIns="73152" rtlCol="0" anchor="ctr"/>
      <a:lstStyle>
        <a:defPPr algn="ctr">
          <a:defRPr sz="1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000" dirty="0" smtClean="0"/>
        </a:defPPr>
      </a:lstStyle>
    </a:txDef>
  </a:objectDefaults>
  <a:extraClrSchemeLst/>
  <a:custClrLst>
    <a:custClr name="OW Emerald">
      <a:srgbClr val="41A441"/>
    </a:custClr>
    <a:custClr name="Light Emerald">
      <a:srgbClr val="BDDDA3"/>
    </a:custClr>
    <a:custClr name="OW Iolite">
      <a:srgbClr val="646EAC"/>
    </a:custClr>
    <a:custClr name="Light Iolite">
      <a:srgbClr val="C5CAE7"/>
    </a:custClr>
    <a:custClr name="OW Citrine">
      <a:srgbClr val="DD712C"/>
    </a:custClr>
    <a:custClr name="Light Citrine">
      <a:srgbClr val="FDCFAC"/>
    </a:custClr>
    <a:custClr name="OW Turquoise">
      <a:srgbClr val="079B84"/>
    </a:custClr>
    <a:custClr name="Light Turquoise">
      <a:srgbClr val="A8DAC9"/>
    </a:custClr>
    <a:custClr name="OW Ruby">
      <a:srgbClr val="CB225B"/>
    </a:custClr>
    <a:custClr name="Light Ruby">
      <a:srgbClr val="F8B8BC"/>
    </a:custClr>
    <a:custClr name="Pure Red">
      <a:srgbClr val="FF0000"/>
    </a:custClr>
    <a:custClr name="Bright Onyx">
      <a:srgbClr val="808080"/>
    </a:custClr>
    <a:custClr name="Table Onyx">
      <a:srgbClr val="E8E8E8"/>
    </a:custClr>
    <a:custClr name="Medium Sapphire">
      <a:srgbClr val="016D9F"/>
    </a:custClr>
    <a:custClr name="Bright Sapphire">
      <a:srgbClr val="00A8C8"/>
    </a:custClr>
    <a:custClr name="Pale Sapphire">
      <a:srgbClr val="E1FAFF"/>
    </a:custClr>
    <a:custClr name="Dark Topaz">
      <a:srgbClr val="8E5501"/>
    </a:custClr>
    <a:custClr name="Pale Topaz">
      <a:srgbClr val="FFEED5"/>
    </a:custClr>
    <a:custClr name="Dark Emerald">
      <a:srgbClr val="00582D"/>
    </a:custClr>
    <a:custClr name="Pale Emerald">
      <a:srgbClr val="E2EDC3"/>
    </a:custClr>
  </a:custClrLst>
</a:theme>
</file>

<file path=customUI/customUI14.xml><?xml version="1.0" encoding="utf-8"?>
<mso:customUI xmlns:mso="http://schemas.microsoft.com/office/2009/07/customui">
  <mso:ribbon>
    <mso:contextualTabs>
      <mso:tabSet idMso="TabSetTableTools">
        <mso:tab idQ="mso:TabTableToolsDesign">
          <mso:group idQ="mso:GroupTableStylesPowerPoint" visible="false"/>
          <mso:group id="OWTable" label="Table" autoScale="true">
            <mso:gallery idQ="mso:ShadingColorPicker" showInRibbon="false" visible="true"/>
            <mso:control idQ="mso:TableBordersMenu" visible="true"/>
          </mso:group>
        </mso:tab>
      </mso:tabSet>
    </mso:contextualTabs>
  </mso:ribbon>
</mso:customUI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tyleProperties xmlns:xsi="http://www.w3.org/2001/XMLSchema-instance" xmlns:xsd="http://www.w3.org/2001/XMLSchema" Name="Default internal margins" Description="Internal margins: Left/Right: 0.1&quot;, Top/Bottom: 0.05&quot;, Maximum size: 25 rows x 15 columns" Type="Table">
  <TableStyle>
    <Cells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  <ArrayOf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  <TableCellProps>
          <Frame>
            <MarginTop>3.6</MarginTop>
            <MarginLeft>7.2</MarginLeft>
            <MarginBottom>3.6</MarginBottom>
            <MarginRight>7.2</MarginRight>
          </Frame>
        </TableCellProps>
      </ArrayOfTableCellProps>
    </CellsProps>
  </TableStyle>
  <Sticky>false</Sticky>
</StyleProperties>
</file>

<file path=customXml/item2.xml><?xml version="1.0" encoding="utf-8"?>
<StyleProperties xmlns:xsi="http://www.w3.org/2001/XMLSchema-instance" xmlns:xsd="http://www.w3.org/2001/XMLSchema" Name="Small internal margins" Description="Internal margins: Left/Right: 0.04&quot;, Top/Bottom: 0.02&quot;, Maximum size: 30 rows x 15 columns" Type="Table">
  <TableStyle>
    <Cells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  <ArrayOf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  <TableCellProps>
          <Frame>
            <MarginTop>1.44</MarginTop>
            <MarginLeft>2.88</MarginLeft>
            <MarginBottom>1.44</MarginBottom>
            <MarginRight>2.88</MarginRight>
          </Frame>
        </TableCellProps>
      </ArrayOfTableCellProps>
    </CellsProps>
  </TableStyle>
  <Sticky>false</Sticky>
</StyleProperties>
</file>

<file path=customXml/item3.xml><?xml version="1.0" encoding="utf-8"?>
<StyleProperties xmlns:xsi="http://www.w3.org/2001/XMLSchema-instance" xmlns:xsd="http://www.w3.org/2001/XMLSchema" Name="Ghost" Description="" Type="Shape">
  <ShapeStyle>
    <Location>
      <Left>36</Left>
      <Top>8.64</Top>
    </Location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0</Visible>
      <FillType>1</FillType>
    </Fill>
    <AutoShapeType>1</AutoShapeType>
    <LockAspectRatio>0</LockAspectRatio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0</WordWrap>
      <AutoSize>1</AutoSize>
      <HorizontalAnchor>1</HorizontalAnchor>
      <VerticalAnchor>4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0</Visible>
      <Style>1</Style>
      <LinePattern>-2</LinePattern>
    </LineStyle>
  </ShapeStyle>
  <TextStyle>
    <Font>
      <Shadowed/>
      <Color>
        <ObjectThemeColor>8</ObjectThemeColor>
        <ColorType>2</ColorType>
        <Brightness>0</Brightness>
        <TintAndShade>0</TintAndShade>
      </Color>
      <FontName>+mn-lt</FontName>
      <FontNameFarEast>+mn-ea</FontNameFarEast>
      <FontSize>12</FontSize>
      <Bold>0</Bold>
      <Italic>0</Italic>
      <AllCaps>0</AllCaps>
      <Underline>
        <UnderlineStyle>0</UnderlineStyle>
        <Color>
          <SchemeColor>-2</SchemeColor>
          <ObjectThemeColor>-2</ObjectThemeColor>
          <ColorType>-2</ColorType>
          <Brightness>-2.147484E+09</Brightness>
          <TintAndShade>-2.147484E+09</TintAndShade>
        </Color>
      </Underline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  <TabStops/>
    </ParagraphFormat>
  </TextStyle>
  <Sticky>false</Sticky>
</StyleProperties>
</file>

<file path=customXml/item4.xml><?xml version="1.0" encoding="utf-8"?>
<StyleProperties xmlns:xsi="http://www.w3.org/2001/XMLSchema-instance" xmlns:xsd="http://www.w3.org/2001/XMLSchema" Name="OW shape with outline" Description="Fill: White, Border: 3/4 Onyx, Internal margins: 0.08&quot;, Black Arial, Centered, Middle aligned" Type="Shape">
  <ShapeStyle>
    <Location/>
    <Size/>
    <Fill>
      <Color>
        <SchemeColor>1</SchemeColor>
        <ObjectThemeColor>14</ObjectThemeColor>
        <ColorType>2</ColorType>
        <Brightness>0</Brightness>
        <TintAndShade>0</TintAndShade>
      </Color>
      <Transparency>0</Transparency>
      <Visible>-1</Visible>
      <FillType>1</FillType>
    </Fill>
    <BlackWhiteMode>2</BlackWhiteMode>
    <TextFrame>
      <MarginTop>5.76</MarginTop>
      <MarginLeft>5.76</MarginLeft>
      <MarginBottom>5.76</MarginBottom>
      <MarginRight>5.76</MarginRight>
    </TextFrame>
    <TextFrame2>
      <WordWrap>-1</WordWrap>
      <HorizontalAnchor>1</HorizontalAnchor>
      <VerticalAnchor>3</VerticalAnchor>
      <TextDirection>1</TextDirection>
    </TextFrame2>
    <LineStyle>
      <DashStyle>1</DashStyle>
      <Transparency>0</Transparency>
      <Weight>0.75</Weight>
      <Color>
        <ObjectThemeColor>7</ObjectThemeColor>
        <ColorType>2</ColorType>
        <Brightness>0</Brightness>
        <TintAndShade>0</TintAndShade>
      </Color>
      <Visible>-1</Visible>
      <Style>1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Arial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2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5.xml><?xml version="1.0" encoding="utf-8"?>
<StyleProperties xmlns:xsi="http://www.w3.org/2001/XMLSchema-instance" xmlns:xsd="http://www.w3.org/2001/XMLSchema" Name="Banded rows" Description="Fill: Table Onyx, Borders: 3/4 Onyx Light, Maximum size: 25 rows x 15 columns" Type="Table">
  <TableStyle>
    <Cells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15263976</RGBColor>
              <ColorType>1</ColorType>
              <Brightness>0</Brightness>
              <TintAndShade>0</TintAndShade>
            </Color>
            <Transparency>0</Transparency>
            <Visible>-1</Visible>
            <FillType>1</FillType>
          </Fill>
        </TableCellProps>
      </ArrayOfTableCellProps>
      <ArrayOf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  <TableCellProps>
          <Borders>
            <CellBorder>
              <ForeColor>
                <SchemeColor>-2</SchemeColor>
                <ObjectThemeColor>-2</ObjectThemeColor>
                <ColorType>-2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ObjectThemeColor>8</ObjectThemeColor>
                <ColorType>2</ColorType>
                <Brightness>0</Brightness>
                <TintAndShade>0</TintAndShade>
              </ForeColor>
              <BeginArrowheadLength>2</BeginArrowheadLength>
              <BeginArrowheadStyle>1</BeginArrowheadStyle>
              <BeginArrowheadWidth>2</BeginArrowheadWidth>
              <DashStyle>1</DashStyle>
              <EndArrowheadLength>2</EndArrowheadLength>
              <EndArrowheadStyle>1</EndArrowheadStyle>
              <EndArrowheadWidth>2</EndArrowheadWidth>
              <InsetPen>0</InsetPen>
              <Pattern>-2</Pattern>
              <Style>1</Style>
              <Transparency>0</Transparency>
              <Visible>-1</Visible>
              <Weight>0.75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  <CellBorder>
              <ForeColor>
                <RGBColor>16777215</RGBColor>
                <ColorType>1</ColorType>
                <Brightness>0</Brightness>
                <TintAndShade>0</TintAndShade>
              </ForeColor>
              <BeginArrowheadLength>-2</BeginArrowheadLength>
              <BeginArrowheadStyle>-2</BeginArrowheadStyle>
              <BeginArrowheadWidth>-2</BeginArrowheadWidth>
              <DashStyle>-2</DashStyle>
              <EndArrowheadLength>-2</EndArrowheadLength>
              <EndArrowheadStyle>-2</EndArrowheadStyle>
              <EndArrowheadWidth>-2</EndArrowheadWidth>
              <InsetPen>-2</InsetPen>
              <Pattern>-2</Pattern>
              <Style>-2</Style>
              <Transparency>-2.147484E+09</Transparency>
              <Visible>0</Visible>
              <Weight>-2.147484E+09</Weight>
            </CellBorder>
          </Borders>
          <Fill>
            <Color>
              <RGBColor>16777215</RGBColor>
              <ColorType>1</ColorType>
              <Brightness>0</Brightness>
              <TintAndShade>0</TintAndShade>
            </Color>
            <Transparency>1</Transparency>
            <Visible>0</Visible>
            <FillType>-2</FillType>
          </Fill>
        </TableCellProps>
      </ArrayOfTableCellProps>
    </CellsProps>
  </TableStyle>
  <Sticky>false</Sticky>
</StyleProperties>
</file>

<file path=customXml/item6.xml><?xml version="1.0" encoding="utf-8"?>
<StyleProperties xmlns:xsi="http://www.w3.org/2001/XMLSchema-instance" xmlns:xsd="http://www.w3.org/2001/XMLSchema" Name="OW text box without outline" Description="Fill: No, Border: No, Internal margins: 0, Black Arial, Left, Top aligned" Type="Shape">
  <ShapeStyle>
    <Location/>
    <Size/>
    <Fill>
      <Color>
        <RGBColor>16777215</RGBColor>
        <ColorType>1</ColorType>
        <Brightness>0</Brightness>
        <TintAndShade>0</TintAndShade>
      </Color>
      <Transparency>1</Transparency>
      <Visible>0</Visible>
      <FillType>-2</FillType>
    </Fill>
    <AutoShapeType>1</AutoShapeType>
    <BlackWhiteMode>1</BlackWhiteMode>
    <AutoFit>msoAutoSizeShapeToFitText</AutoFit>
    <TextFrame>
      <MarginTop>0</MarginTop>
      <MarginLeft>0</MarginLeft>
      <MarginBottom>0</MarginBottom>
      <MarginRight>0</MarginRight>
    </TextFrame>
    <TextFrame2>
      <WordWrap>-1</WordWrap>
      <AutoSize>1</AutoSize>
      <HorizontalAnchor>1</HorizontalAnchor>
      <VerticalAnchor>1</VerticalAnchor>
      <TextDirection>1</TextDirection>
    </TextFrame2>
    <LineStyle>
      <DashStyle>-2</DashStyle>
      <Transparency>-2.147484E+09</Transparency>
      <Weight>-2.147484E+09</Weight>
      <Color>
        <RGBColor>16777215</RGBColor>
      </Color>
      <Visible>0</Visible>
      <Style>-2</Style>
      <LinePattern>-2</LinePattern>
    </LineStyle>
  </ShapeStyle>
  <TextStyle>
    <Font>
      <Shadowed/>
      <Color>
        <SchemeColor>2</SchemeColor>
        <ObjectThemeColor>13</ObjectThemeColor>
        <ColorType>2</ColorType>
        <Brightness>0</Brightness>
        <TintAndShade>0</TintAndShade>
      </Color>
      <FontName>+mn-lt</FontName>
      <FontNameFarEast>+mn-ea</FontNameFarEast>
      <AllCaps>0</AllCaps>
      <Spacing>0</Spacing>
      <Kerning>12</Kerning>
      <FarEastfontType>Normal</FarEastfontType>
      <LatinFontType>Normal</LatinFontType>
    </Font>
    <ParagraphFormat>
      <Alignment>1</Alignment>
      <LineRuleAfter>0</LineRuleAfter>
      <LineRuleBefore>0</LineRuleBefore>
      <LineRuleWithin>-1</LineRuleWithin>
      <FirstLineIndent>0</FirstLineIndent>
      <LeftIndent>0</LeftIndent>
      <HangingPunctuation>-1</HangingPunctuation>
      <SpaceAfter>0</SpaceAfter>
      <SpaceBefore>0</SpaceBefore>
      <SpaceWithin>1</SpaceWithin>
    </ParagraphFormat>
  </TextStyle>
  <Sticky>false</Sticky>
</StyleProperties>
</file>

<file path=customXml/itemProps1.xml><?xml version="1.0" encoding="utf-8"?>
<ds:datastoreItem xmlns:ds="http://schemas.openxmlformats.org/officeDocument/2006/customXml" ds:itemID="{510912DC-1179-480F-93F2-62CB92A2E685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3FC3FD-7402-43FA-A087-189991168161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4062862-D819-4629-A78B-28746F56C6A6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97B3659F-BDAC-4BB4-AAA5-B2EB30C6F0EB}">
  <ds:schemaRefs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EB6C5D7D-2426-44F3-97B9-92594319DF70}">
  <ds:schemaRefs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DF8EDFBD-FE51-4FDB-8871-39C1F52F6B17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101862</TotalTime>
  <Words>1746</Words>
  <Application>Microsoft Office PowerPoint</Application>
  <PresentationFormat>Custom</PresentationFormat>
  <Paragraphs>252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Ebrima</vt:lpstr>
      <vt:lpstr>Symbol</vt:lpstr>
      <vt:lpstr>Wingdings</vt:lpstr>
      <vt:lpstr>Factern</vt:lpstr>
      <vt:lpstr>think-cell Slide</vt:lpstr>
      <vt:lpstr>PowerPoint Presentation</vt:lpstr>
      <vt:lpstr>Agenda</vt:lpstr>
      <vt:lpstr>Workshop schedule</vt:lpstr>
      <vt:lpstr>PowerPoint Presentation</vt:lpstr>
      <vt:lpstr>We ran an OIX Discovery Project over the summer of 2019</vt:lpstr>
      <vt:lpstr>Hypothesis: Events can be harnessed to improve data assurance outcomes</vt:lpstr>
      <vt:lpstr>The objective of the Alpha Project is to develop an initial set of requirements to support the exchange of Event data</vt:lpstr>
      <vt:lpstr>PowerPoint Presentation</vt:lpstr>
      <vt:lpstr>What do we want from an “Event”?</vt:lpstr>
      <vt:lpstr>How does the OEF specify an “Event”?</vt:lpstr>
      <vt:lpstr>Some open questions (for discussion throughout the session)</vt:lpstr>
      <vt:lpstr>PowerPoint Presentation</vt:lpstr>
      <vt:lpstr>What kind of knowledge do we want to represent? Across the ecosystem</vt:lpstr>
      <vt:lpstr>Illustrative Ecosystem Level 1  System Context Diagram</vt:lpstr>
      <vt:lpstr>Illustrative Ecosystem Level 1 Container Diagram</vt:lpstr>
      <vt:lpstr>Illustrative Ecosystem Level 3 System Context Diagram</vt:lpstr>
      <vt:lpstr>Illustrative Ecosystem Level 3 Container Diagram</vt:lpstr>
      <vt:lpstr>Illustrative Ecosystem Level 4 System Context Diagram</vt:lpstr>
      <vt:lpstr>Illustrative Ecosystem Level [n]  System Context Diagram</vt:lpstr>
      <vt:lpstr>Responsibilities that MUST be represented in OEF ecosystems</vt:lpstr>
      <vt:lpstr>PowerPoint Presentation</vt:lpstr>
      <vt:lpstr>Domain knowledge – configuration of a ship</vt:lpstr>
      <vt:lpstr>Domain knowledge – Event types</vt:lpstr>
      <vt:lpstr>PowerPoint Presentation</vt:lpstr>
    </vt:vector>
  </TitlesOfParts>
  <Company>Oliver Wyman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Lauren</dc:creator>
  <cp:keywords>Template version: 2015/11/24;Update Pack: 2015/12/01</cp:keywords>
  <cp:lastModifiedBy>Ben Helps</cp:lastModifiedBy>
  <cp:revision>2435</cp:revision>
  <cp:lastPrinted>2018-07-20T08:02:03Z</cp:lastPrinted>
  <dcterms:created xsi:type="dcterms:W3CDTF">2016-04-26T16:21:37Z</dcterms:created>
  <dcterms:modified xsi:type="dcterms:W3CDTF">2020-03-04T12:25:12Z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Version">
    <vt:lpwstr>2015/11/24</vt:lpwstr>
  </property>
  <property fmtid="{D5CDD505-2E9C-101B-9397-08002B2CF9AE}" pid="3" name="LogoName">
    <vt:lpwstr>Oliver Wyman</vt:lpwstr>
  </property>
  <property fmtid="{D5CDD505-2E9C-101B-9397-08002B2CF9AE}" pid="4" name="DocumentMSOLanguageID">
    <vt:lpwstr>msoLanguageIDEnglishUK</vt:lpwstr>
  </property>
</Properties>
</file>