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135f9fda2f104c06" Type="http://schemas.microsoft.com/office/2007/relationships/ui/extensibility" Target="customUI/customUI14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7"/>
  </p:sldMasterIdLst>
  <p:notesMasterIdLst>
    <p:notesMasterId r:id="rId40"/>
  </p:notesMasterIdLst>
  <p:handoutMasterIdLst>
    <p:handoutMasterId r:id="rId41"/>
  </p:handoutMasterIdLst>
  <p:sldIdLst>
    <p:sldId id="868" r:id="rId8"/>
    <p:sldId id="908" r:id="rId9"/>
    <p:sldId id="1057" r:id="rId10"/>
    <p:sldId id="909" r:id="rId11"/>
    <p:sldId id="1055" r:id="rId12"/>
    <p:sldId id="1054" r:id="rId13"/>
    <p:sldId id="1061" r:id="rId14"/>
    <p:sldId id="1058" r:id="rId15"/>
    <p:sldId id="1048" r:id="rId16"/>
    <p:sldId id="1059" r:id="rId17"/>
    <p:sldId id="281" r:id="rId18"/>
    <p:sldId id="279" r:id="rId19"/>
    <p:sldId id="1049" r:id="rId20"/>
    <p:sldId id="1050" r:id="rId21"/>
    <p:sldId id="1051" r:id="rId22"/>
    <p:sldId id="1052" r:id="rId23"/>
    <p:sldId id="1053" r:id="rId24"/>
    <p:sldId id="890" r:id="rId25"/>
    <p:sldId id="892" r:id="rId26"/>
    <p:sldId id="893" r:id="rId27"/>
    <p:sldId id="895" r:id="rId28"/>
    <p:sldId id="900" r:id="rId29"/>
    <p:sldId id="894" r:id="rId30"/>
    <p:sldId id="881" r:id="rId31"/>
    <p:sldId id="896" r:id="rId32"/>
    <p:sldId id="280" r:id="rId33"/>
    <p:sldId id="262" r:id="rId34"/>
    <p:sldId id="1028" r:id="rId35"/>
    <p:sldId id="1005" r:id="rId36"/>
    <p:sldId id="1041" r:id="rId37"/>
    <p:sldId id="1042" r:id="rId38"/>
    <p:sldId id="1060" r:id="rId39"/>
  </p:sldIdLst>
  <p:sldSz cx="9601200" cy="6858000"/>
  <p:notesSz cx="6805613" cy="99441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">
          <p15:clr>
            <a:srgbClr val="A4A3A4"/>
          </p15:clr>
        </p15:guide>
        <p15:guide id="2" orient="horz" pos="882">
          <p15:clr>
            <a:srgbClr val="A4A3A4"/>
          </p15:clr>
        </p15:guide>
        <p15:guide id="3" orient="horz" pos="3992">
          <p15:clr>
            <a:srgbClr val="A4A3A4"/>
          </p15:clr>
        </p15:guide>
        <p15:guide id="4" pos="288">
          <p15:clr>
            <a:srgbClr val="A4A3A4"/>
          </p15:clr>
        </p15:guide>
        <p15:guide id="5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809" userDrawn="1">
          <p15:clr>
            <a:srgbClr val="A4A3A4"/>
          </p15:clr>
        </p15:guide>
        <p15:guide id="2" orient="horz" pos="2983" userDrawn="1">
          <p15:clr>
            <a:srgbClr val="A4A3A4"/>
          </p15:clr>
        </p15:guide>
        <p15:guide id="3" pos="429" userDrawn="1">
          <p15:clr>
            <a:srgbClr val="A4A3A4"/>
          </p15:clr>
        </p15:guide>
        <p15:guide id="4" pos="387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ores, Edward" initials="E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06D"/>
    <a:srgbClr val="BDDDA3"/>
    <a:srgbClr val="60606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5763" autoAdjust="0"/>
    <p:restoredTop sz="94764" autoAdjust="0"/>
  </p:normalViewPr>
  <p:slideViewPr>
    <p:cSldViewPr snapToGrid="0" showGuides="1">
      <p:cViewPr varScale="1">
        <p:scale>
          <a:sx n="93" d="100"/>
          <a:sy n="93" d="100"/>
        </p:scale>
        <p:origin x="984" y="57"/>
      </p:cViewPr>
      <p:guideLst>
        <p:guide orient="horz" pos="242"/>
        <p:guide orient="horz" pos="882"/>
        <p:guide orient="horz" pos="3992"/>
        <p:guide pos="288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32"/>
    </p:cViewPr>
  </p:sorterViewPr>
  <p:notesViewPr>
    <p:cSldViewPr snapToGrid="0" showGuides="1">
      <p:cViewPr varScale="1">
        <p:scale>
          <a:sx n="61" d="100"/>
          <a:sy n="61" d="100"/>
        </p:scale>
        <p:origin x="2691" y="54"/>
      </p:cViewPr>
      <p:guideLst>
        <p:guide orient="horz" pos="5809"/>
        <p:guide orient="horz" pos="2983"/>
        <p:guide pos="429"/>
        <p:guide pos="38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l">
              <a:defRPr sz="1300"/>
            </a:lvl1pPr>
          </a:lstStyle>
          <a:p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r">
              <a:defRPr sz="1300"/>
            </a:lvl1pPr>
          </a:lstStyle>
          <a:p>
            <a:fld id="{BA3551F4-B388-414C-93DE-355D7B348288}" type="slidenum">
              <a:rPr lang="en-GB" smtClean="0">
                <a:solidFill>
                  <a:schemeClr val="accent3"/>
                </a:solidFill>
              </a:rPr>
              <a:t>‹#›</a:t>
            </a:fld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02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746125"/>
            <a:ext cx="522128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2" tIns="46682" rIns="93362" bIns="466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spcBef>
                <a:spcPct val="60000"/>
              </a:spcBef>
              <a:spcAft>
                <a:spcPts val="600"/>
              </a:spcAft>
              <a:buFontTx/>
              <a:buChar char="•"/>
            </a:pPr>
            <a:r>
              <a:rPr lang="en-GB" dirty="0"/>
              <a:t>Click to edit Master text styles</a:t>
            </a:r>
          </a:p>
          <a:p>
            <a:pPr lvl="1" indent="-233406">
              <a:spcAft>
                <a:spcPts val="612"/>
              </a:spcAft>
              <a:buFont typeface="Arial" charset="0"/>
              <a:buChar char="–"/>
            </a:pPr>
            <a:r>
              <a:rPr lang="en-GB" dirty="0"/>
              <a:t>2nd level</a:t>
            </a:r>
          </a:p>
          <a:p>
            <a:pPr marL="700216" lvl="2" indent="-233406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3rd level</a:t>
            </a:r>
          </a:p>
          <a:p>
            <a:pPr marL="933621" lvl="3" indent="-233406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4th level</a:t>
            </a:r>
          </a:p>
          <a:p>
            <a:pPr marL="1167027" lvl="4" indent="-233406">
              <a:spcAft>
                <a:spcPts val="612"/>
              </a:spcAft>
              <a:buFont typeface="Arial" panose="020B0604020202020204" pitchFamily="34" charset="0"/>
              <a:buChar char="-"/>
            </a:pPr>
            <a:r>
              <a:rPr lang="en-GB" dirty="0"/>
              <a:t>5th level</a:t>
            </a:r>
          </a:p>
          <a:p>
            <a:pPr marL="1400431" lvl="5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6th level</a:t>
            </a:r>
          </a:p>
          <a:p>
            <a:pPr marL="1633837" lvl="6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7th level</a:t>
            </a:r>
          </a:p>
          <a:p>
            <a:pPr marL="1867241" lvl="7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8th level</a:t>
            </a:r>
          </a:p>
          <a:p>
            <a:pPr marL="2100648" lvl="8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9th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l">
              <a:defRPr sz="1300">
                <a:solidFill>
                  <a:schemeClr val="accent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r">
              <a:defRPr sz="1300">
                <a:solidFill>
                  <a:schemeClr val="accent3"/>
                </a:solidFill>
              </a:defRPr>
            </a:lvl1pPr>
          </a:lstStyle>
          <a:p>
            <a:fld id="{7DD12170-B4D9-4504-9406-AC0F9EF8E6E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04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0828" indent="-220828" algn="l" defTabSz="914400" rtl="0" eaLnBrk="1" latinLnBrk="0" hangingPunct="1">
      <a:spcBef>
        <a:spcPct val="60000"/>
      </a:spcBef>
      <a:spcAft>
        <a:spcPts val="580"/>
      </a:spcAft>
      <a:buFontTx/>
      <a:buChar char="•"/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12170-B4D9-4504-9406-AC0F9EF8E6EC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66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ckcover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1"/>
          <a:stretch/>
        </p:blipFill>
        <p:spPr bwMode="auto">
          <a:xfrm>
            <a:off x="709613" y="1310270"/>
            <a:ext cx="2438553" cy="21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037619" y="3246129"/>
            <a:ext cx="178253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 A C T E R 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037619" y="5184266"/>
            <a:ext cx="2620589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AND CONFIDENTIAL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3924300"/>
            <a:ext cx="6562725" cy="10572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3736" indent="0">
              <a:buNone/>
              <a:defRPr>
                <a:solidFill>
                  <a:schemeClr val="bg1"/>
                </a:solidFill>
              </a:defRPr>
            </a:lvl2pPr>
            <a:lvl3pPr marL="356616" indent="0">
              <a:buNone/>
              <a:defRPr>
                <a:solidFill>
                  <a:schemeClr val="bg1"/>
                </a:solidFill>
              </a:defRPr>
            </a:lvl3pPr>
            <a:lvl4pPr marL="539496" indent="0">
              <a:buNone/>
              <a:defRPr>
                <a:solidFill>
                  <a:schemeClr val="bg1"/>
                </a:solidFill>
              </a:defRPr>
            </a:lvl4pPr>
            <a:lvl5pPr marL="7132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50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5029200" y="1883664"/>
            <a:ext cx="4114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4114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67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262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Right Bottom"/>
          <p:cNvSpPr>
            <a:spLocks noGrp="1"/>
          </p:cNvSpPr>
          <p:nvPr>
            <p:ph sz="quarter" idx="20"/>
          </p:nvPr>
        </p:nvSpPr>
        <p:spPr>
          <a:xfrm>
            <a:off x="5029200" y="400507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Left Bottom"/>
          <p:cNvSpPr>
            <a:spLocks noGrp="1"/>
          </p:cNvSpPr>
          <p:nvPr>
            <p:ph sz="quarter" idx="19"/>
          </p:nvPr>
        </p:nvSpPr>
        <p:spPr>
          <a:xfrm>
            <a:off x="457200" y="400507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Right Top"/>
          <p:cNvSpPr>
            <a:spLocks noGrp="1"/>
          </p:cNvSpPr>
          <p:nvPr>
            <p:ph sz="quarter" idx="18"/>
          </p:nvPr>
        </p:nvSpPr>
        <p:spPr>
          <a:xfrm>
            <a:off x="5029200" y="139903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084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2ECA6-EAD2-49B5-8EB1-46119707712D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1335046"/>
            <a:ext cx="753620" cy="753617"/>
          </a:xfrm>
          <a:prstGeom prst="ellipse">
            <a:avLst/>
          </a:prstGeom>
          <a:solidFill>
            <a:srgbClr val="067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320EA4-1B52-49B9-A2FB-551947637B44}"/>
              </a:ext>
            </a:extLst>
          </p:cNvPr>
          <p:cNvSpPr>
            <a:spLocks noChangeAspect="1"/>
          </p:cNvSpPr>
          <p:nvPr userDrawn="1"/>
        </p:nvSpPr>
        <p:spPr>
          <a:xfrm>
            <a:off x="3406140" y="1335046"/>
            <a:ext cx="753620" cy="7536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AU" sz="3200" b="1" dirty="0">
                <a:solidFill>
                  <a:srgbClr val="FFFFFF"/>
                </a:solidFill>
                <a:latin typeface="+mj-lt"/>
              </a:rPr>
              <a:t>2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9C3FD-BBD8-4EA9-B784-3A3D8E7B1BF7}"/>
              </a:ext>
            </a:extLst>
          </p:cNvPr>
          <p:cNvSpPr>
            <a:spLocks noChangeAspect="1"/>
          </p:cNvSpPr>
          <p:nvPr userDrawn="1"/>
        </p:nvSpPr>
        <p:spPr>
          <a:xfrm>
            <a:off x="6355080" y="1335046"/>
            <a:ext cx="753620" cy="7536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01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ounded Rectangle 2"/>
          <p:cNvSpPr/>
          <p:nvPr userDrawn="1"/>
        </p:nvSpPr>
        <p:spPr>
          <a:xfrm>
            <a:off x="552449" y="1714893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4896644" y="1714892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540842" y="3930779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4885037" y="3930778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1790700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989852" y="1790700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0" y="4017814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978245" y="4017814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788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3447743" y="1619097"/>
            <a:ext cx="2528919" cy="2528919"/>
          </a:xfrm>
          <a:prstGeom prst="roundRect">
            <a:avLst>
              <a:gd name="adj" fmla="val 16667"/>
            </a:avLst>
          </a:prstGeom>
          <a:solidFill>
            <a:srgbClr val="06706D"/>
          </a:solidFill>
          <a:ln w="5397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</a:pPr>
            <a:endParaRPr lang="en-GB" sz="1200">
              <a:latin typeface="Arial" pitchFamily="34" charset="0"/>
            </a:endParaRPr>
          </a:p>
        </p:txBody>
      </p:sp>
      <p:sp>
        <p:nvSpPr>
          <p:cNvPr id="5" name="Oval 6"/>
          <p:cNvSpPr/>
          <p:nvPr userDrawn="1"/>
        </p:nvSpPr>
        <p:spPr>
          <a:xfrm>
            <a:off x="3837662" y="2009016"/>
            <a:ext cx="1749078" cy="1749078"/>
          </a:xfrm>
          <a:custGeom>
            <a:avLst/>
            <a:gdLst/>
            <a:ahLst/>
            <a:cxnLst/>
            <a:rect l="l" t="t" r="r" b="b"/>
            <a:pathLst>
              <a:path w="583026" h="583026">
                <a:moveTo>
                  <a:pt x="195846" y="177249"/>
                </a:moveTo>
                <a:cubicBezTo>
                  <a:pt x="199456" y="173622"/>
                  <a:pt x="206676" y="173622"/>
                  <a:pt x="210287" y="177249"/>
                </a:cubicBezTo>
                <a:cubicBezTo>
                  <a:pt x="210287" y="177249"/>
                  <a:pt x="210287" y="177249"/>
                  <a:pt x="387180" y="278817"/>
                </a:cubicBezTo>
                <a:cubicBezTo>
                  <a:pt x="390790" y="282445"/>
                  <a:pt x="394400" y="286072"/>
                  <a:pt x="394400" y="289699"/>
                </a:cubicBezTo>
                <a:cubicBezTo>
                  <a:pt x="394400" y="296954"/>
                  <a:pt x="390790" y="300582"/>
                  <a:pt x="387180" y="304209"/>
                </a:cubicBezTo>
                <a:cubicBezTo>
                  <a:pt x="387180" y="304209"/>
                  <a:pt x="387180" y="304209"/>
                  <a:pt x="210287" y="405777"/>
                </a:cubicBezTo>
                <a:lnTo>
                  <a:pt x="203066" y="409404"/>
                </a:lnTo>
                <a:lnTo>
                  <a:pt x="195846" y="405777"/>
                </a:lnTo>
                <a:cubicBezTo>
                  <a:pt x="192236" y="402149"/>
                  <a:pt x="188626" y="398522"/>
                  <a:pt x="188626" y="394894"/>
                </a:cubicBezTo>
                <a:cubicBezTo>
                  <a:pt x="188626" y="394894"/>
                  <a:pt x="188626" y="394894"/>
                  <a:pt x="188626" y="188132"/>
                </a:cubicBezTo>
                <a:cubicBezTo>
                  <a:pt x="188626" y="184504"/>
                  <a:pt x="192236" y="180877"/>
                  <a:pt x="195846" y="177249"/>
                </a:cubicBezTo>
                <a:close/>
                <a:moveTo>
                  <a:pt x="291513" y="49197"/>
                </a:moveTo>
                <a:cubicBezTo>
                  <a:pt x="157686" y="49197"/>
                  <a:pt x="49197" y="157686"/>
                  <a:pt x="49197" y="291513"/>
                </a:cubicBezTo>
                <a:cubicBezTo>
                  <a:pt x="49197" y="425340"/>
                  <a:pt x="157686" y="533829"/>
                  <a:pt x="291513" y="533829"/>
                </a:cubicBezTo>
                <a:cubicBezTo>
                  <a:pt x="425340" y="533829"/>
                  <a:pt x="533829" y="425340"/>
                  <a:pt x="533829" y="291513"/>
                </a:cubicBezTo>
                <a:cubicBezTo>
                  <a:pt x="533829" y="157686"/>
                  <a:pt x="425340" y="49197"/>
                  <a:pt x="291513" y="49197"/>
                </a:cubicBezTo>
                <a:close/>
                <a:moveTo>
                  <a:pt x="291513" y="0"/>
                </a:moveTo>
                <a:cubicBezTo>
                  <a:pt x="452511" y="0"/>
                  <a:pt x="583026" y="130515"/>
                  <a:pt x="583026" y="291513"/>
                </a:cubicBezTo>
                <a:cubicBezTo>
                  <a:pt x="583026" y="452511"/>
                  <a:pt x="452511" y="583026"/>
                  <a:pt x="291513" y="583026"/>
                </a:cubicBezTo>
                <a:cubicBezTo>
                  <a:pt x="130515" y="583026"/>
                  <a:pt x="0" y="452511"/>
                  <a:pt x="0" y="291513"/>
                </a:cubicBezTo>
                <a:cubicBezTo>
                  <a:pt x="0" y="130515"/>
                  <a:pt x="130515" y="0"/>
                  <a:pt x="291513" y="0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151909" y="4491319"/>
            <a:ext cx="3124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DEMONSTRATION</a:t>
            </a:r>
          </a:p>
        </p:txBody>
      </p:sp>
      <p:sp>
        <p:nvSpPr>
          <p:cNvPr id="7" name="DTP_Label|1"/>
          <p:cNvSpPr/>
          <p:nvPr userDrawn="1"/>
        </p:nvSpPr>
        <p:spPr>
          <a:xfrm>
            <a:off x="499732" y="84766"/>
            <a:ext cx="1622945" cy="2485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43" tIns="46863" rIns="90043" bIns="46863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="1" dirty="0">
                <a:solidFill>
                  <a:schemeClr val="accent4"/>
                </a:solidFill>
                <a:latin typeface="+mj-lt"/>
              </a:rPr>
              <a:t>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4368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Right Bottom"/>
          <p:cNvSpPr>
            <a:spLocks noGrp="1"/>
          </p:cNvSpPr>
          <p:nvPr>
            <p:ph sz="quarter" idx="20"/>
          </p:nvPr>
        </p:nvSpPr>
        <p:spPr>
          <a:xfrm>
            <a:off x="5029200" y="448970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Heading Righ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5029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Content Left Bottom"/>
          <p:cNvSpPr>
            <a:spLocks noGrp="1"/>
          </p:cNvSpPr>
          <p:nvPr>
            <p:ph sz="quarter" idx="19"/>
          </p:nvPr>
        </p:nvSpPr>
        <p:spPr>
          <a:xfrm>
            <a:off x="457200" y="448970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Left Bottom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Content Right Top"/>
          <p:cNvSpPr>
            <a:spLocks noGrp="1"/>
          </p:cNvSpPr>
          <p:nvPr>
            <p:ph sz="quarter" idx="18"/>
          </p:nvPr>
        </p:nvSpPr>
        <p:spPr>
          <a:xfrm>
            <a:off x="5029200" y="188366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 Top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1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eading Righ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5029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9" name="Heading Left Bottom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Right Top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0485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Right Top"/>
          <p:cNvSpPr>
            <a:spLocks noGrp="1"/>
          </p:cNvSpPr>
          <p:nvPr>
            <p:ph sz="quarter" idx="14"/>
          </p:nvPr>
        </p:nvSpPr>
        <p:spPr>
          <a:xfrm>
            <a:off x="6556248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Middle Top"/>
          <p:cNvSpPr>
            <a:spLocks noGrp="1"/>
          </p:cNvSpPr>
          <p:nvPr>
            <p:ph sz="quarter" idx="12"/>
          </p:nvPr>
        </p:nvSpPr>
        <p:spPr>
          <a:xfrm>
            <a:off x="3506724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7501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Right Top"/>
          <p:cNvSpPr>
            <a:spLocks noGrp="1"/>
          </p:cNvSpPr>
          <p:nvPr>
            <p:ph sz="quarter" idx="14"/>
          </p:nvPr>
        </p:nvSpPr>
        <p:spPr>
          <a:xfrm>
            <a:off x="6556248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6" name="Content Middle Top"/>
          <p:cNvSpPr>
            <a:spLocks noGrp="1"/>
          </p:cNvSpPr>
          <p:nvPr>
            <p:ph sz="quarter" idx="12"/>
          </p:nvPr>
        </p:nvSpPr>
        <p:spPr>
          <a:xfrm>
            <a:off x="3506724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605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30090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1"/>
          <a:stretch/>
        </p:blipFill>
        <p:spPr bwMode="auto">
          <a:xfrm>
            <a:off x="709613" y="1310270"/>
            <a:ext cx="2438553" cy="21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 userDrawn="1"/>
        </p:nvSpPr>
        <p:spPr>
          <a:xfrm>
            <a:off x="1037619" y="3246129"/>
            <a:ext cx="178253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 A C T E R N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037619" y="5184266"/>
            <a:ext cx="2620589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AND CONFIDENTIAL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619" y="3819525"/>
            <a:ext cx="6124575" cy="10477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3736" indent="0">
              <a:buNone/>
              <a:defRPr>
                <a:solidFill>
                  <a:schemeClr val="bg1"/>
                </a:solidFill>
              </a:defRPr>
            </a:lvl2pPr>
            <a:lvl3pPr marL="356616" indent="0">
              <a:buNone/>
              <a:defRPr>
                <a:solidFill>
                  <a:schemeClr val="bg1"/>
                </a:solidFill>
              </a:defRPr>
            </a:lvl3pPr>
            <a:lvl4pPr marL="539496" indent="0">
              <a:buNone/>
              <a:defRPr>
                <a:solidFill>
                  <a:schemeClr val="bg1"/>
                </a:solidFill>
              </a:defRPr>
            </a:lvl4pPr>
            <a:lvl5pPr marL="7132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788281"/>
      </p:ext>
    </p:extLst>
  </p:cSld>
  <p:clrMapOvr>
    <a:masterClrMapping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2899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Right Bottom"/>
          <p:cNvSpPr>
            <a:spLocks noGrp="1"/>
          </p:cNvSpPr>
          <p:nvPr>
            <p:ph sz="quarter" idx="26"/>
          </p:nvPr>
        </p:nvSpPr>
        <p:spPr>
          <a:xfrm>
            <a:off x="6556248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3" name="Content Middle Bottom"/>
          <p:cNvSpPr>
            <a:spLocks noGrp="1"/>
          </p:cNvSpPr>
          <p:nvPr>
            <p:ph sz="quarter" idx="25"/>
          </p:nvPr>
        </p:nvSpPr>
        <p:spPr>
          <a:xfrm>
            <a:off x="3506724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1" name="Content Left Bottom"/>
          <p:cNvSpPr>
            <a:spLocks noGrp="1"/>
          </p:cNvSpPr>
          <p:nvPr>
            <p:ph sz="quarter" idx="24"/>
          </p:nvPr>
        </p:nvSpPr>
        <p:spPr>
          <a:xfrm>
            <a:off x="457200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0" name="Content Right Top"/>
          <p:cNvSpPr>
            <a:spLocks noGrp="1"/>
          </p:cNvSpPr>
          <p:nvPr>
            <p:ph sz="quarter" idx="23"/>
          </p:nvPr>
        </p:nvSpPr>
        <p:spPr>
          <a:xfrm>
            <a:off x="6556248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9" name="Content Middle Top"/>
          <p:cNvSpPr>
            <a:spLocks noGrp="1"/>
          </p:cNvSpPr>
          <p:nvPr>
            <p:ph sz="quarter" idx="22"/>
          </p:nvPr>
        </p:nvSpPr>
        <p:spPr>
          <a:xfrm>
            <a:off x="3506724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045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Right Bottom"/>
          <p:cNvSpPr>
            <a:spLocks noGrp="1"/>
          </p:cNvSpPr>
          <p:nvPr>
            <p:ph sz="quarter" idx="26"/>
          </p:nvPr>
        </p:nvSpPr>
        <p:spPr>
          <a:xfrm>
            <a:off x="6556248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5" name="Heading Right Bottom"/>
          <p:cNvSpPr>
            <a:spLocks noGrp="1"/>
          </p:cNvSpPr>
          <p:nvPr>
            <p:ph type="body" sz="quarter" idx="21" hasCustomPrompt="1"/>
          </p:nvPr>
        </p:nvSpPr>
        <p:spPr>
          <a:xfrm>
            <a:off x="6556248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3" name="Content Middle Bottom"/>
          <p:cNvSpPr>
            <a:spLocks noGrp="1"/>
          </p:cNvSpPr>
          <p:nvPr>
            <p:ph sz="quarter" idx="25"/>
          </p:nvPr>
        </p:nvSpPr>
        <p:spPr>
          <a:xfrm>
            <a:off x="3506724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3" name="Heading Middle Bottom"/>
          <p:cNvSpPr>
            <a:spLocks noGrp="1"/>
          </p:cNvSpPr>
          <p:nvPr>
            <p:ph type="body" sz="quarter" idx="19" hasCustomPrompt="1"/>
          </p:nvPr>
        </p:nvSpPr>
        <p:spPr>
          <a:xfrm>
            <a:off x="3506724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1" name="Content Left Bottom"/>
          <p:cNvSpPr>
            <a:spLocks noGrp="1"/>
          </p:cNvSpPr>
          <p:nvPr>
            <p:ph sz="quarter" idx="24"/>
          </p:nvPr>
        </p:nvSpPr>
        <p:spPr>
          <a:xfrm>
            <a:off x="457200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1" name="Heading Lef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0" name="Content Right Top"/>
          <p:cNvSpPr>
            <a:spLocks noGrp="1"/>
          </p:cNvSpPr>
          <p:nvPr>
            <p:ph sz="quarter" idx="23"/>
          </p:nvPr>
        </p:nvSpPr>
        <p:spPr>
          <a:xfrm>
            <a:off x="6556248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Content Middle Top"/>
          <p:cNvSpPr>
            <a:spLocks noGrp="1"/>
          </p:cNvSpPr>
          <p:nvPr>
            <p:ph sz="quarter" idx="22"/>
          </p:nvPr>
        </p:nvSpPr>
        <p:spPr>
          <a:xfrm>
            <a:off x="3506724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541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ing Right Bottom"/>
          <p:cNvSpPr>
            <a:spLocks noGrp="1"/>
          </p:cNvSpPr>
          <p:nvPr>
            <p:ph type="body" sz="quarter" idx="21" hasCustomPrompt="1"/>
          </p:nvPr>
        </p:nvSpPr>
        <p:spPr>
          <a:xfrm>
            <a:off x="6556248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3" name="Heading Middle Bottom"/>
          <p:cNvSpPr>
            <a:spLocks noGrp="1"/>
          </p:cNvSpPr>
          <p:nvPr>
            <p:ph type="body" sz="quarter" idx="19" hasCustomPrompt="1"/>
          </p:nvPr>
        </p:nvSpPr>
        <p:spPr>
          <a:xfrm>
            <a:off x="3506724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1" name="Heading Lef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23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3502152" y="1883664"/>
            <a:ext cx="5641848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3502152" y="1399032"/>
            <a:ext cx="5641848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207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6556248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5641848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5641848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089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–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8686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"/>
          <p:cNvSpPr>
            <a:spLocks noGrp="1"/>
          </p:cNvSpPr>
          <p:nvPr>
            <p:ph type="pic" sz="quarter" idx="12"/>
          </p:nvPr>
        </p:nvSpPr>
        <p:spPr bwMode="gray">
          <a:xfrm>
            <a:off x="8382000" y="384048"/>
            <a:ext cx="762000" cy="76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000" b="1">
                <a:solidFill>
                  <a:schemeClr val="accent4"/>
                </a:solidFill>
              </a:defRPr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781812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0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7200" y="384048"/>
            <a:ext cx="8686800" cy="758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17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cover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255217" y="5101220"/>
            <a:ext cx="1090766" cy="1041499"/>
            <a:chOff x="4276725" y="5101220"/>
            <a:chExt cx="1090766" cy="1041499"/>
          </a:xfrm>
        </p:grpSpPr>
        <p:pic>
          <p:nvPicPr>
            <p:cNvPr id="3" name="Picture 405" descr="C:\Users\Ben.Helps\Documents\BGH at MOW\BGH projects\current\HPI 143-01 credit passport\D. Intellectual property\1. Logos\Factern\Factern Blue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091"/>
            <a:stretch/>
          </p:blipFill>
          <p:spPr bwMode="auto">
            <a:xfrm>
              <a:off x="4276725" y="5101220"/>
              <a:ext cx="1090766" cy="942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 userDrawn="1"/>
          </p:nvSpPr>
          <p:spPr>
            <a:xfrm>
              <a:off x="4414945" y="5973442"/>
              <a:ext cx="81432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1100" dirty="0">
                  <a:solidFill>
                    <a:schemeClr val="bg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 A C T E 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844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/>
          <p:nvPr userDrawn="1"/>
        </p:nvCxnSpPr>
        <p:spPr>
          <a:xfrm>
            <a:off x="450058" y="785813"/>
            <a:ext cx="86944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9"/>
          <p:cNvCxnSpPr/>
          <p:nvPr userDrawn="1"/>
        </p:nvCxnSpPr>
        <p:spPr>
          <a:xfrm>
            <a:off x="1200153" y="6500817"/>
            <a:ext cx="7944326" cy="1587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5192" y="908650"/>
            <a:ext cx="8729285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None/>
              <a:defRPr sz="1066"/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 baseline="0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Some text in here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85873" y="6492879"/>
            <a:ext cx="2240280" cy="36512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775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F36C0F-44A5-44A9-9567-E0DFC591CE9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3015" y="278580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45" baseline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13015" y="98556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57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1227681" y="6338812"/>
            <a:ext cx="6880860" cy="119263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75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Footnotes (Calibri, 8, Black)</a:t>
            </a:r>
          </a:p>
        </p:txBody>
      </p:sp>
      <p:pic>
        <p:nvPicPr>
          <p:cNvPr id="12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5" y="6129361"/>
            <a:ext cx="475383" cy="5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30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12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/>
          <p:nvPr userDrawn="1"/>
        </p:nvCxnSpPr>
        <p:spPr>
          <a:xfrm>
            <a:off x="450058" y="785813"/>
            <a:ext cx="86944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9"/>
          <p:cNvCxnSpPr/>
          <p:nvPr userDrawn="1"/>
        </p:nvCxnSpPr>
        <p:spPr>
          <a:xfrm>
            <a:off x="1200153" y="6500817"/>
            <a:ext cx="7944326" cy="1587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5193" y="908650"/>
            <a:ext cx="4290896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None/>
              <a:defRPr sz="1066"/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853582" y="908668"/>
            <a:ext cx="4290896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163"/>
              </a:spcAft>
              <a:buNone/>
              <a:defRPr lang="en-US" sz="1066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marL="0" lvl="0" indent="0" algn="l" rtl="0" eaLnBrk="0" fontAlgn="base" hangingPunc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Font typeface="Symbol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00600" y="908664"/>
            <a:ext cx="0" cy="522069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85873" y="6492879"/>
            <a:ext cx="2240280" cy="36512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775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F36C0F-44A5-44A9-9567-E0DFC591CE9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3015" y="278580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45" baseline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13015" y="98556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57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227681" y="6337329"/>
            <a:ext cx="6880860" cy="119263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75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Footnotes (Calibri, 8, Black)</a:t>
            </a:r>
          </a:p>
        </p:txBody>
      </p:sp>
      <p:pic>
        <p:nvPicPr>
          <p:cNvPr id="12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5" y="6129361"/>
            <a:ext cx="475383" cy="5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2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8686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ing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2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9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8686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42976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4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400" baseline="0"/>
            </a:lvl3pPr>
            <a:lvl4pPr marL="0" indent="0">
              <a:spcBef>
                <a:spcPts val="0"/>
              </a:spcBef>
              <a:buNone/>
              <a:defRPr sz="1400" baseline="0"/>
            </a:lvl4pPr>
            <a:lvl5pPr marL="0" indent="0">
              <a:spcBef>
                <a:spcPts val="0"/>
              </a:spcBef>
              <a:buNone/>
              <a:defRPr sz="1400" baseline="0"/>
            </a:lvl5pPr>
          </a:lstStyle>
          <a:p>
            <a:pPr lvl="0"/>
            <a:r>
              <a:rPr lang="en-US" dirty="0"/>
              <a:t>Heading 14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437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Bottom"/>
          <p:cNvSpPr>
            <a:spLocks noGrp="1"/>
          </p:cNvSpPr>
          <p:nvPr>
            <p:ph sz="quarter" idx="12"/>
          </p:nvPr>
        </p:nvSpPr>
        <p:spPr>
          <a:xfrm>
            <a:off x="457200" y="4489704"/>
            <a:ext cx="8686800" cy="183794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0507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8686800" cy="183794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557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tionTitl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034146" y="2934392"/>
            <a:ext cx="6106679" cy="1007181"/>
          </a:xfr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44000" tIns="72000" rIns="0" bIns="72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8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8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section title</a:t>
            </a:r>
            <a:endParaRPr lang="pl-PL" dirty="0"/>
          </a:p>
          <a:p>
            <a:pPr lvl="1"/>
            <a:r>
              <a:rPr lang="en-US" noProof="0" dirty="0"/>
              <a:t>Click to add section subtitle</a:t>
            </a:r>
            <a:endParaRPr lang="pl-PL" noProof="0" dirty="0"/>
          </a:p>
        </p:txBody>
      </p:sp>
      <p:sp>
        <p:nvSpPr>
          <p:cNvPr id="7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57200" y="2934393"/>
            <a:ext cx="2422179" cy="1007181"/>
          </a:xfrm>
        </p:spPr>
        <p:txBody>
          <a:bodyPr lIns="0" tIns="72000" rIns="0" bIns="72000"/>
          <a:lstStyle>
            <a:lvl1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n-lt"/>
                <a:sym typeface="+mn-lt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</p:spTree>
    <p:extLst>
      <p:ext uri="{BB962C8B-B14F-4D97-AF65-F5344CB8AC3E}">
        <p14:creationId xmlns:p14="http://schemas.microsoft.com/office/powerpoint/2010/main" val="377111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5029200" y="1399032"/>
            <a:ext cx="4114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4114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11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37765908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4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Number"/>
          <p:cNvSpPr txBox="1">
            <a:spLocks/>
          </p:cNvSpPr>
          <p:nvPr>
            <p:custDataLst>
              <p:tags r:id="rId34"/>
            </p:custDataLst>
          </p:nvPr>
        </p:nvSpPr>
        <p:spPr bwMode="gray">
          <a:xfrm>
            <a:off x="8986906" y="6547104"/>
            <a:ext cx="157094" cy="153888"/>
          </a:xfrm>
          <a:prstGeom prst="rect">
            <a:avLst/>
          </a:prstGeom>
          <a:noFill/>
          <a:ln w="6350" cmpd="sng">
            <a:noFill/>
            <a:prstDash val="solid"/>
          </a:ln>
        </p:spPr>
        <p:txBody>
          <a:bodyPr wrap="none" lIns="0" tIns="0" rIns="0" bIns="0" rtlCol="0" anchor="b">
            <a:spAutoFit/>
          </a:bodyPr>
          <a:lstStyle/>
          <a:p>
            <a:pPr marL="0" indent="0" algn="r" defTabSz="914400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CF6A944-D9EA-4008-9CF7-44283426B6A9}" type="slidenum">
              <a:rPr lang="en-GB" sz="1000" b="0" i="0" u="none" baseline="0" smtClean="0">
                <a:solidFill>
                  <a:schemeClr val="accent3"/>
                </a:solidFill>
                <a:latin typeface="+mn-lt"/>
                <a:ea typeface="+mn-ea"/>
              </a:rPr>
              <a:pPr marL="0" indent="0" algn="r" defTabSz="914400" rtl="0" eaLnBrk="1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‹#›</a:t>
            </a:fld>
            <a:endParaRPr lang="en-GB" sz="1000" b="0" i="0" u="none" baseline="0" dirty="0">
              <a:solidFill>
                <a:schemeClr val="accent3"/>
              </a:solidFill>
              <a:latin typeface="+mn-lt"/>
              <a:ea typeface="+mn-ea"/>
            </a:endParaRPr>
          </a:p>
        </p:txBody>
      </p:sp>
      <p:sp>
        <p:nvSpPr>
          <p:cNvPr id="3" name="BodyText"/>
          <p:cNvSpPr>
            <a:spLocks noGrp="1"/>
          </p:cNvSpPr>
          <p:nvPr>
            <p:ph type="body" idx="1"/>
          </p:nvPr>
        </p:nvSpPr>
        <p:spPr>
          <a:xfrm>
            <a:off x="457200" y="1399032"/>
            <a:ext cx="8686800" cy="49286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DTP_Label|1"/>
          <p:cNvSpPr/>
          <p:nvPr/>
        </p:nvSpPr>
        <p:spPr>
          <a:xfrm>
            <a:off x="499732" y="84766"/>
            <a:ext cx="1622945" cy="2485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43" tIns="46863" rIns="90043" bIns="46863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="1" dirty="0">
                <a:solidFill>
                  <a:schemeClr val="accent4"/>
                </a:solidFill>
                <a:latin typeface="+mj-lt"/>
              </a:rPr>
              <a:t>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429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4" r:id="rId2"/>
    <p:sldLayoutId id="2147483651" r:id="rId3"/>
    <p:sldLayoutId id="2147483668" r:id="rId4"/>
    <p:sldLayoutId id="2147483667" r:id="rId5"/>
    <p:sldLayoutId id="2147483666" r:id="rId6"/>
    <p:sldLayoutId id="2147483665" r:id="rId7"/>
    <p:sldLayoutId id="2147483673" r:id="rId8"/>
    <p:sldLayoutId id="2147483663" r:id="rId9"/>
    <p:sldLayoutId id="2147483662" r:id="rId10"/>
    <p:sldLayoutId id="2147483664" r:id="rId11"/>
    <p:sldLayoutId id="2147483683" r:id="rId12"/>
    <p:sldLayoutId id="2147483685" r:id="rId13"/>
    <p:sldLayoutId id="2147483688" r:id="rId14"/>
    <p:sldLayoutId id="2147483687" r:id="rId15"/>
    <p:sldLayoutId id="2147483659" r:id="rId16"/>
    <p:sldLayoutId id="2147483658" r:id="rId17"/>
    <p:sldLayoutId id="2147483661" r:id="rId18"/>
    <p:sldLayoutId id="2147483656" r:id="rId19"/>
    <p:sldLayoutId id="2147483660" r:id="rId20"/>
    <p:sldLayoutId id="2147483682" r:id="rId21"/>
    <p:sldLayoutId id="2147483653" r:id="rId22"/>
    <p:sldLayoutId id="2147483654" r:id="rId23"/>
    <p:sldLayoutId id="2147483669" r:id="rId24"/>
    <p:sldLayoutId id="2147483670" r:id="rId25"/>
    <p:sldLayoutId id="2147483675" r:id="rId26"/>
    <p:sldLayoutId id="2147483672" r:id="rId27"/>
    <p:sldLayoutId id="2147483681" r:id="rId28"/>
    <p:sldLayoutId id="2147483690" r:id="rId29"/>
    <p:sldLayoutId id="2147483691" r:id="rId30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2000" kern="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700"/>
        </a:spcBef>
        <a:buFont typeface="Arial" panose="020B0604020202020204" pitchFamily="34" charset="0"/>
        <a:buChar char="•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1pPr>
      <a:lvl2pPr marL="35661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–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2pPr>
      <a:lvl3pPr marL="53949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237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4pPr>
      <a:lvl5pPr marL="89611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5pPr>
      <a:lvl6pPr marL="107899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6pPr>
      <a:lvl7pPr marL="126187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7pPr>
      <a:lvl8pPr marL="144475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8pPr>
      <a:lvl9pPr marL="1618488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E93EE-71C8-4B5A-B928-961EF2C07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dirty="0"/>
              <a:t>EVENT-BASED DATA ASSURANCE</a:t>
            </a:r>
          </a:p>
          <a:p>
            <a:r>
              <a:rPr lang="en-GB" sz="1600" dirty="0"/>
              <a:t>WORKSHOP #6: RULES OF ENGAGEMENT (1)</a:t>
            </a:r>
          </a:p>
          <a:p>
            <a:r>
              <a:rPr lang="en-GB" sz="1200" dirty="0"/>
              <a:t>11</a:t>
            </a:r>
            <a:r>
              <a:rPr lang="en-GB" sz="1200" baseline="30000" dirty="0"/>
              <a:t>th</a:t>
            </a:r>
            <a:r>
              <a:rPr lang="en-GB" sz="1200" dirty="0"/>
              <a:t> March 2020</a:t>
            </a:r>
          </a:p>
        </p:txBody>
      </p:sp>
    </p:spTree>
    <p:extLst>
      <p:ext uri="{BB962C8B-B14F-4D97-AF65-F5344CB8AC3E}">
        <p14:creationId xmlns:p14="http://schemas.microsoft.com/office/powerpoint/2010/main" val="278707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14B54B-57AF-4A51-9BCD-23915B0372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To minimise the friction involved in sharing expertise between collaborating parties</a:t>
            </a:r>
          </a:p>
          <a:p>
            <a:pPr lvl="1"/>
            <a:endParaRPr lang="en-GB" sz="1800" dirty="0"/>
          </a:p>
          <a:p>
            <a:r>
              <a:rPr lang="en-GB" sz="1800" dirty="0"/>
              <a:t>To reduce the effort and cost of administration over highly shared information</a:t>
            </a:r>
          </a:p>
          <a:p>
            <a:pPr lvl="1"/>
            <a:endParaRPr lang="en-GB" sz="1800" dirty="0"/>
          </a:p>
          <a:p>
            <a:r>
              <a:rPr lang="en-GB" sz="1800" dirty="0"/>
              <a:t>To de-duplicate information storage and inference over it (where appropriate)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456FE-C283-46EA-9E07-B43484EA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What is an OEF ecosystem trying to achieve?</a:t>
            </a:r>
            <a:br>
              <a:rPr lang="en-GB" sz="2400" b="1" dirty="0"/>
            </a:br>
            <a:r>
              <a:rPr lang="en-GB" sz="2400" dirty="0"/>
              <a:t>Incoming hypothesis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87541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6186774-3AD8-4B19-9163-E40FA2A2A4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Supplier/buyer use different service providers, who then collaborate with each other to </a:t>
            </a:r>
            <a:r>
              <a:rPr lang="en-GB" sz="1800" b="1" dirty="0">
                <a:solidFill>
                  <a:srgbClr val="06706D"/>
                </a:solidFill>
              </a:rPr>
              <a:t>process e-documents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1CC74E4-8156-422E-BD49-A4776EEB9E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tx1"/>
                </a:solidFill>
              </a:rPr>
              <a:t>4 corner model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6FF0FBB-BFA0-4D24-A185-EDCD846ED7E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Supplier/buyer use the same third party service provider to </a:t>
            </a:r>
            <a:r>
              <a:rPr lang="en-GB" sz="1800" b="1" dirty="0">
                <a:solidFill>
                  <a:srgbClr val="06706D"/>
                </a:solidFill>
              </a:rPr>
              <a:t>process e-documents </a:t>
            </a:r>
            <a:r>
              <a:rPr lang="en-GB" sz="1800" dirty="0"/>
              <a:t>between them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5E47ABF-6A21-4AAA-A5DC-D50B259CBC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tx1"/>
                </a:solidFill>
              </a:rPr>
              <a:t>3 corner model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B38410D-4A6F-4668-841C-4156ED3096B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4443984"/>
          </a:xfrm>
        </p:spPr>
        <p:txBody>
          <a:bodyPr/>
          <a:lstStyle/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Peer-to-peer process where the supplier and buyer directly </a:t>
            </a:r>
            <a:r>
              <a:rPr lang="en-GB" sz="1800" b="1" dirty="0">
                <a:solidFill>
                  <a:srgbClr val="06706D"/>
                </a:solidFill>
              </a:rPr>
              <a:t>share documents </a:t>
            </a:r>
            <a:r>
              <a:rPr lang="en-GB" sz="1800" dirty="0"/>
              <a:t>using EDI / XML files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A1350FA-A4D6-49BA-BA6E-A183995F6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tx1"/>
                </a:solidFill>
              </a:rPr>
              <a:t>2 corner model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AAD5BD-5CB5-4979-AAFA-A0534966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What are the alternatives?</a:t>
            </a:r>
            <a:br>
              <a:rPr lang="en-GB" sz="2400" b="1" dirty="0"/>
            </a:br>
            <a:r>
              <a:rPr lang="en-GB" sz="2400" dirty="0"/>
              <a:t>Illustrative example: models of e-invoicing*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C6F64-81C4-4CF5-9610-31001E73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1880806"/>
            <a:ext cx="2686050" cy="1504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09B06-4AC3-4383-B0F4-4A8A95555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56" y="1883663"/>
            <a:ext cx="2690336" cy="1880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F6509-3D21-4C5B-8D56-BD3C89C88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19" y="1880806"/>
            <a:ext cx="2728913" cy="942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78E793-C016-4916-8461-0447AA86D434}"/>
              </a:ext>
            </a:extLst>
          </p:cNvPr>
          <p:cNvSpPr txBox="1"/>
          <p:nvPr/>
        </p:nvSpPr>
        <p:spPr>
          <a:xfrm>
            <a:off x="457200" y="6320064"/>
            <a:ext cx="187871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dirty="0"/>
              <a:t>* Source: cloudtradenetwork.com</a:t>
            </a:r>
          </a:p>
        </p:txBody>
      </p:sp>
    </p:spTree>
    <p:extLst>
      <p:ext uri="{BB962C8B-B14F-4D97-AF65-F5344CB8AC3E}">
        <p14:creationId xmlns:p14="http://schemas.microsoft.com/office/powerpoint/2010/main" val="71882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  <p:bldP spid="17" grpId="0" build="p"/>
      <p:bldP spid="18" grpId="0" build="p"/>
      <p:bldP spid="16" grpId="0" build="p"/>
      <p:bldP spid="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965694-5278-4BA6-B0B2-08E68B07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GB" sz="2400" b="1" dirty="0"/>
              <a:t>As an ecosystem, we will…:</a:t>
            </a:r>
            <a:br>
              <a:rPr lang="en-GB" sz="2400" b="1" dirty="0"/>
            </a:br>
            <a:r>
              <a:rPr lang="en-GB" sz="2400" dirty="0"/>
              <a:t>Create a consistent, meaningful and accessible metadata layer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F27F42-0D6F-4FA5-84CB-A34BDA84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23" y="1692978"/>
            <a:ext cx="3887146" cy="38091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D6885D-7A0D-49AD-8618-4C219F5D8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4" y="3215772"/>
            <a:ext cx="2531277" cy="3094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6AE803-EB56-454F-B9BD-784095D14E22}"/>
              </a:ext>
            </a:extLst>
          </p:cNvPr>
          <p:cNvSpPr txBox="1"/>
          <p:nvPr/>
        </p:nvSpPr>
        <p:spPr>
          <a:xfrm>
            <a:off x="2522557" y="3448742"/>
            <a:ext cx="9121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2000" b="1" dirty="0"/>
              <a:t> Events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7B1A50E-82DE-4378-8113-60E27915ADDD}"/>
              </a:ext>
            </a:extLst>
          </p:cNvPr>
          <p:cNvSpPr/>
          <p:nvPr/>
        </p:nvSpPr>
        <p:spPr>
          <a:xfrm rot="1291155">
            <a:off x="3680656" y="4099666"/>
            <a:ext cx="2166192" cy="441251"/>
          </a:xfrm>
          <a:prstGeom prst="leftArrow">
            <a:avLst/>
          </a:prstGeom>
          <a:solidFill>
            <a:srgbClr val="06706D"/>
          </a:solidFill>
          <a:ln w="9525">
            <a:solidFill>
              <a:srgbClr val="0670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F4B7-BBE9-4E5A-8037-245633F2C887}"/>
              </a:ext>
            </a:extLst>
          </p:cNvPr>
          <p:cNvSpPr txBox="1"/>
          <p:nvPr/>
        </p:nvSpPr>
        <p:spPr>
          <a:xfrm>
            <a:off x="3763148" y="2329446"/>
            <a:ext cx="612000" cy="338554"/>
          </a:xfrm>
          <a:prstGeom prst="rect">
            <a:avLst/>
          </a:prstGeom>
          <a:solidFill>
            <a:srgbClr val="C5CAE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/>
              <a:t>Expert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2B53D-F6E8-46F4-A98C-CCB33ACC6809}"/>
              </a:ext>
            </a:extLst>
          </p:cNvPr>
          <p:cNvSpPr txBox="1"/>
          <p:nvPr/>
        </p:nvSpPr>
        <p:spPr>
          <a:xfrm>
            <a:off x="4264308" y="3443003"/>
            <a:ext cx="612000" cy="338554"/>
          </a:xfrm>
          <a:prstGeom prst="rect">
            <a:avLst/>
          </a:prstGeom>
          <a:solidFill>
            <a:srgbClr val="C5CAE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/>
              <a:t>Expert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46E4B-4AF2-4311-B935-6C20DC176D3B}"/>
              </a:ext>
            </a:extLst>
          </p:cNvPr>
          <p:cNvSpPr txBox="1"/>
          <p:nvPr/>
        </p:nvSpPr>
        <p:spPr>
          <a:xfrm>
            <a:off x="3763148" y="4557901"/>
            <a:ext cx="612000" cy="338554"/>
          </a:xfrm>
          <a:prstGeom prst="rect">
            <a:avLst/>
          </a:prstGeom>
          <a:solidFill>
            <a:srgbClr val="C5CAE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/>
              <a:t>Expert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17F79-2A4B-4DFD-9DD6-6BBA780A9343}"/>
              </a:ext>
            </a:extLst>
          </p:cNvPr>
          <p:cNvSpPr txBox="1"/>
          <p:nvPr/>
        </p:nvSpPr>
        <p:spPr>
          <a:xfrm>
            <a:off x="2672611" y="5015761"/>
            <a:ext cx="612000" cy="338554"/>
          </a:xfrm>
          <a:prstGeom prst="rect">
            <a:avLst/>
          </a:prstGeom>
          <a:solidFill>
            <a:srgbClr val="C5CAE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/>
              <a:t>Expert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060C1-1D0F-434E-8C25-6D3C8C5EB462}"/>
              </a:ext>
            </a:extLst>
          </p:cNvPr>
          <p:cNvSpPr txBox="1"/>
          <p:nvPr/>
        </p:nvSpPr>
        <p:spPr>
          <a:xfrm>
            <a:off x="1585297" y="4557901"/>
            <a:ext cx="612000" cy="338554"/>
          </a:xfrm>
          <a:prstGeom prst="rect">
            <a:avLst/>
          </a:prstGeom>
          <a:solidFill>
            <a:srgbClr val="C5CAE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/>
              <a:t>Expert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F2CC8B-10B2-4D0C-95C0-17AAD351A7C6}"/>
              </a:ext>
            </a:extLst>
          </p:cNvPr>
          <p:cNvSpPr txBox="1"/>
          <p:nvPr/>
        </p:nvSpPr>
        <p:spPr>
          <a:xfrm>
            <a:off x="1080915" y="3443003"/>
            <a:ext cx="612000" cy="338554"/>
          </a:xfrm>
          <a:prstGeom prst="rect">
            <a:avLst/>
          </a:prstGeom>
          <a:solidFill>
            <a:srgbClr val="C5CAE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/>
              <a:t>Expert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F9A31-12AE-4D71-BB0B-9F6CBDB5674C}"/>
              </a:ext>
            </a:extLst>
          </p:cNvPr>
          <p:cNvSpPr txBox="1"/>
          <p:nvPr/>
        </p:nvSpPr>
        <p:spPr>
          <a:xfrm>
            <a:off x="1585297" y="2329446"/>
            <a:ext cx="612000" cy="338554"/>
          </a:xfrm>
          <a:prstGeom prst="rect">
            <a:avLst/>
          </a:prstGeom>
          <a:solidFill>
            <a:srgbClr val="C5CAE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/>
              <a:t>Expert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A2A2E9-BCFE-4D5D-A13A-211485AB8C09}"/>
              </a:ext>
            </a:extLst>
          </p:cNvPr>
          <p:cNvSpPr txBox="1"/>
          <p:nvPr/>
        </p:nvSpPr>
        <p:spPr>
          <a:xfrm>
            <a:off x="2672611" y="1820926"/>
            <a:ext cx="612000" cy="338554"/>
          </a:xfrm>
          <a:prstGeom prst="rect">
            <a:avLst/>
          </a:prstGeom>
          <a:solidFill>
            <a:srgbClr val="C5CAE7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/>
              <a:t>Expert System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3F60DE-CBD0-40CA-9DAC-DE066C39B17B}"/>
              </a:ext>
            </a:extLst>
          </p:cNvPr>
          <p:cNvSpPr/>
          <p:nvPr/>
        </p:nvSpPr>
        <p:spPr>
          <a:xfrm>
            <a:off x="938321" y="1545687"/>
            <a:ext cx="4104000" cy="4104000"/>
          </a:xfrm>
          <a:prstGeom prst="ellipse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3AE886-8D03-424E-9F61-75063695F925}"/>
              </a:ext>
            </a:extLst>
          </p:cNvPr>
          <p:cNvSpPr txBox="1"/>
          <p:nvPr/>
        </p:nvSpPr>
        <p:spPr>
          <a:xfrm>
            <a:off x="2617372" y="1310760"/>
            <a:ext cx="7224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/>
              <a:t>Participant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3C63B-F6BF-4009-9BFC-AAEC2ED46D71}"/>
              </a:ext>
            </a:extLst>
          </p:cNvPr>
          <p:cNvSpPr txBox="1"/>
          <p:nvPr/>
        </p:nvSpPr>
        <p:spPr>
          <a:xfrm>
            <a:off x="4439361" y="1986351"/>
            <a:ext cx="7224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/>
              <a:t>Participant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31161E-BEE4-4A70-A419-06A50C2D9C83}"/>
              </a:ext>
            </a:extLst>
          </p:cNvPr>
          <p:cNvSpPr txBox="1"/>
          <p:nvPr/>
        </p:nvSpPr>
        <p:spPr>
          <a:xfrm>
            <a:off x="5104589" y="3527641"/>
            <a:ext cx="7224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/>
              <a:t>Participant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F3D88-87FB-45E0-B44D-7347748C5D0F}"/>
              </a:ext>
            </a:extLst>
          </p:cNvPr>
          <p:cNvSpPr txBox="1"/>
          <p:nvPr/>
        </p:nvSpPr>
        <p:spPr>
          <a:xfrm>
            <a:off x="4439361" y="5185038"/>
            <a:ext cx="7224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/>
              <a:t>Participant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122B96-E05A-4F56-A4F0-7D56A61E402B}"/>
              </a:ext>
            </a:extLst>
          </p:cNvPr>
          <p:cNvSpPr txBox="1"/>
          <p:nvPr/>
        </p:nvSpPr>
        <p:spPr>
          <a:xfrm>
            <a:off x="2605596" y="5712339"/>
            <a:ext cx="7224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/>
              <a:t>Participant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376369-8D1A-4AAE-8DD6-40F62F250D34}"/>
              </a:ext>
            </a:extLst>
          </p:cNvPr>
          <p:cNvSpPr txBox="1"/>
          <p:nvPr/>
        </p:nvSpPr>
        <p:spPr>
          <a:xfrm>
            <a:off x="778902" y="1978310"/>
            <a:ext cx="7224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/>
              <a:t>Participant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8982AA-561A-4A63-97E5-DA189100AD2C}"/>
              </a:ext>
            </a:extLst>
          </p:cNvPr>
          <p:cNvSpPr txBox="1"/>
          <p:nvPr/>
        </p:nvSpPr>
        <p:spPr>
          <a:xfrm>
            <a:off x="149523" y="3512894"/>
            <a:ext cx="7224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/>
              <a:t>Participant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516D6F-5335-4FF3-A440-349EE2D716B2}"/>
              </a:ext>
            </a:extLst>
          </p:cNvPr>
          <p:cNvSpPr txBox="1"/>
          <p:nvPr/>
        </p:nvSpPr>
        <p:spPr>
          <a:xfrm>
            <a:off x="800388" y="5185038"/>
            <a:ext cx="7224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/>
              <a:t>Participant</a:t>
            </a:r>
          </a:p>
        </p:txBody>
      </p:sp>
    </p:spTree>
    <p:extLst>
      <p:ext uri="{BB962C8B-B14F-4D97-AF65-F5344CB8AC3E}">
        <p14:creationId xmlns:p14="http://schemas.microsoft.com/office/powerpoint/2010/main" val="13233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14B54B-57AF-4A51-9BCD-23915B0372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“I have already collated/validated/processed </a:t>
            </a:r>
            <a:r>
              <a:rPr lang="en-GB" sz="1800" i="1" dirty="0"/>
              <a:t>this information </a:t>
            </a:r>
            <a:r>
              <a:rPr lang="en-GB" sz="1800" dirty="0"/>
              <a:t>about </a:t>
            </a:r>
            <a:r>
              <a:rPr lang="en-GB" sz="1800" i="1" dirty="0"/>
              <a:t>this thing</a:t>
            </a:r>
            <a:r>
              <a:rPr lang="en-GB" sz="1800" dirty="0"/>
              <a:t>”</a:t>
            </a:r>
          </a:p>
          <a:p>
            <a:pPr marL="0" indent="0">
              <a:buNone/>
            </a:pPr>
            <a:r>
              <a:rPr lang="en-GB" sz="1800" dirty="0"/>
              <a:t>Or</a:t>
            </a:r>
          </a:p>
          <a:p>
            <a:r>
              <a:rPr lang="en-GB" sz="1800" dirty="0"/>
              <a:t>“I am in a position to collate/validate/process </a:t>
            </a:r>
            <a:r>
              <a:rPr lang="en-GB" sz="1800" i="1" dirty="0"/>
              <a:t>this information </a:t>
            </a:r>
            <a:r>
              <a:rPr lang="en-GB" sz="1800" dirty="0"/>
              <a:t>about </a:t>
            </a:r>
            <a:r>
              <a:rPr lang="en-GB" sz="1800" i="1" dirty="0"/>
              <a:t>this</a:t>
            </a:r>
            <a:r>
              <a:rPr lang="en-GB" sz="1800" dirty="0"/>
              <a:t> </a:t>
            </a:r>
            <a:r>
              <a:rPr lang="en-GB" sz="1800" i="1" dirty="0"/>
              <a:t>thing</a:t>
            </a:r>
            <a:r>
              <a:rPr lang="en-GB" sz="1800" dirty="0"/>
              <a:t>”</a:t>
            </a:r>
          </a:p>
          <a:p>
            <a:pPr marL="0" indent="0">
              <a:buNone/>
            </a:pPr>
            <a:r>
              <a:rPr lang="en-GB" sz="1800" dirty="0"/>
              <a:t>And</a:t>
            </a:r>
          </a:p>
          <a:p>
            <a:r>
              <a:rPr lang="en-GB" sz="1800" dirty="0"/>
              <a:t>“Here is what I mean by collate/validate/process”</a:t>
            </a:r>
          </a:p>
          <a:p>
            <a:r>
              <a:rPr lang="en-GB" sz="1800" dirty="0"/>
              <a:t>“Here is what I mean by </a:t>
            </a:r>
            <a:r>
              <a:rPr lang="en-GB" sz="1800" i="1" dirty="0"/>
              <a:t>this information</a:t>
            </a:r>
            <a:r>
              <a:rPr lang="en-GB" sz="1800" dirty="0"/>
              <a:t>”</a:t>
            </a:r>
          </a:p>
          <a:p>
            <a:r>
              <a:rPr lang="en-GB" sz="1800" dirty="0"/>
              <a:t>“Here is what I mean by </a:t>
            </a:r>
            <a:r>
              <a:rPr lang="en-GB" sz="1800" i="1" dirty="0"/>
              <a:t>this thing</a:t>
            </a:r>
            <a:r>
              <a:rPr lang="en-GB" sz="1800" dirty="0"/>
              <a:t>”</a:t>
            </a:r>
          </a:p>
          <a:p>
            <a:pPr marL="0" indent="0">
              <a:buNone/>
            </a:pPr>
            <a:r>
              <a:rPr lang="en-GB" sz="1800" dirty="0"/>
              <a:t>And</a:t>
            </a:r>
          </a:p>
          <a:p>
            <a:r>
              <a:rPr lang="en-GB" sz="1800" dirty="0"/>
              <a:t>“This is what you need to do to acquire the attributes that authorise you to read/write/append/control </a:t>
            </a:r>
            <a:r>
              <a:rPr lang="en-GB" sz="1800" i="1" dirty="0"/>
              <a:t>this information </a:t>
            </a:r>
            <a:r>
              <a:rPr lang="en-GB" sz="1800" dirty="0"/>
              <a:t>about </a:t>
            </a:r>
            <a:r>
              <a:rPr lang="en-GB" sz="1800" i="1" dirty="0"/>
              <a:t>this thing</a:t>
            </a:r>
            <a:r>
              <a:rPr lang="en-GB" sz="1800" dirty="0"/>
              <a:t>”</a:t>
            </a:r>
          </a:p>
          <a:p>
            <a:r>
              <a:rPr lang="en-GB" sz="1800" dirty="0"/>
              <a:t>“This is what I mean by read/write/append/control – i.e. terms of authorised access”</a:t>
            </a:r>
          </a:p>
          <a:p>
            <a:pPr marL="0" indent="0">
              <a:buNone/>
            </a:pPr>
            <a:r>
              <a:rPr lang="en-GB" sz="1800" dirty="0"/>
              <a:t>And</a:t>
            </a:r>
          </a:p>
          <a:p>
            <a:r>
              <a:rPr lang="en-GB" sz="1800" dirty="0"/>
              <a:t>“Here is how we agree to track what happens next”</a:t>
            </a:r>
          </a:p>
          <a:p>
            <a:r>
              <a:rPr lang="en-GB" sz="1800" dirty="0"/>
              <a:t>“Here is what happens if you breach the terms of authorised access”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456FE-C283-46EA-9E07-B43484EA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As an ecosystem, we will…:</a:t>
            </a:r>
            <a:br>
              <a:rPr lang="en-GB" sz="2400" b="1" dirty="0"/>
            </a:br>
            <a:r>
              <a:rPr lang="en-GB" sz="2400" dirty="0"/>
              <a:t>Express key concepts in a consistent, machine readable way</a:t>
            </a:r>
          </a:p>
        </p:txBody>
      </p:sp>
    </p:spTree>
    <p:extLst>
      <p:ext uri="{BB962C8B-B14F-4D97-AF65-F5344CB8AC3E}">
        <p14:creationId xmlns:p14="http://schemas.microsoft.com/office/powerpoint/2010/main" val="56124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14B54B-57AF-4A51-9BCD-23915B0372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“I have already collated/validated/processed </a:t>
            </a:r>
            <a:r>
              <a:rPr lang="en-GB" sz="1800" i="1" dirty="0"/>
              <a:t>this information </a:t>
            </a:r>
            <a:r>
              <a:rPr lang="en-GB" sz="1800" dirty="0"/>
              <a:t>about </a:t>
            </a:r>
            <a:r>
              <a:rPr lang="en-GB" sz="1800" i="1" dirty="0"/>
              <a:t>this thing</a:t>
            </a:r>
            <a:r>
              <a:rPr lang="en-GB" sz="1800" dirty="0"/>
              <a:t>”</a:t>
            </a:r>
          </a:p>
          <a:p>
            <a:pPr marL="0" indent="0">
              <a:buNone/>
            </a:pPr>
            <a:r>
              <a:rPr lang="en-GB" sz="1800" dirty="0"/>
              <a:t>Or</a:t>
            </a:r>
          </a:p>
          <a:p>
            <a:r>
              <a:rPr lang="en-GB" sz="1800" dirty="0"/>
              <a:t>“I am in a position to collate/validate/process </a:t>
            </a:r>
            <a:r>
              <a:rPr lang="en-GB" sz="1800" i="1" dirty="0"/>
              <a:t>this information </a:t>
            </a:r>
            <a:r>
              <a:rPr lang="en-GB" sz="1800" dirty="0"/>
              <a:t>about </a:t>
            </a:r>
            <a:r>
              <a:rPr lang="en-GB" sz="1800" i="1" dirty="0"/>
              <a:t>this</a:t>
            </a:r>
            <a:r>
              <a:rPr lang="en-GB" sz="1800" dirty="0"/>
              <a:t> </a:t>
            </a:r>
            <a:r>
              <a:rPr lang="en-GB" sz="1800" i="1" dirty="0"/>
              <a:t>thing</a:t>
            </a:r>
            <a:r>
              <a:rPr lang="en-GB" sz="1800" dirty="0"/>
              <a:t>”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And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“Here is what I mean by collate/validate/process”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“Here is what I mean by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information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“Here is what I mean by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thing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And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“This is what you need to do to acquire the attributes that authorise you to read/write/append/control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information 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about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thing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“This is what I mean by read/write/append/control – i.e. terms of authorised access”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And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“Here is how we agree to track what happens next”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“Here is what happens if you breach the terms of authorised access”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456FE-C283-46EA-9E07-B43484EA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As an ecosystem, we will…:</a:t>
            </a:r>
            <a:br>
              <a:rPr lang="en-GB" sz="2400" b="1" dirty="0"/>
            </a:br>
            <a:r>
              <a:rPr lang="en-GB" sz="2400" dirty="0"/>
              <a:t>Express key concepts in a consistent, machine readable way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6C7BFB-7BCF-40B5-AD68-45BAF6F10190}"/>
              </a:ext>
            </a:extLst>
          </p:cNvPr>
          <p:cNvGrpSpPr/>
          <p:nvPr/>
        </p:nvGrpSpPr>
        <p:grpSpPr>
          <a:xfrm>
            <a:off x="6224954" y="3049524"/>
            <a:ext cx="2101361" cy="758952"/>
            <a:chOff x="6198577" y="2892669"/>
            <a:chExt cx="2101361" cy="7589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473112-AB31-4EBE-8AD1-48E60091FDE3}"/>
                </a:ext>
              </a:extLst>
            </p:cNvPr>
            <p:cNvSpPr/>
            <p:nvPr/>
          </p:nvSpPr>
          <p:spPr>
            <a:xfrm>
              <a:off x="6198577" y="2892669"/>
              <a:ext cx="2101361" cy="7589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711023-C38C-44AC-AE17-5E0E41C64513}"/>
                </a:ext>
              </a:extLst>
            </p:cNvPr>
            <p:cNvSpPr txBox="1"/>
            <p:nvPr/>
          </p:nvSpPr>
          <p:spPr>
            <a:xfrm>
              <a:off x="6742708" y="3133646"/>
              <a:ext cx="10130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b="1" dirty="0">
                  <a:solidFill>
                    <a:srgbClr val="00B0F0"/>
                  </a:solidFill>
                </a:rPr>
                <a:t>Directory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109F29-25C3-430E-B5C1-B39D88E1D2F2}"/>
              </a:ext>
            </a:extLst>
          </p:cNvPr>
          <p:cNvCxnSpPr>
            <a:cxnSpLocks/>
          </p:cNvCxnSpPr>
          <p:nvPr/>
        </p:nvCxnSpPr>
        <p:spPr>
          <a:xfrm flipH="1" flipV="1">
            <a:off x="4466493" y="2567354"/>
            <a:ext cx="1758461" cy="879549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233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14B54B-57AF-4A51-9BCD-23915B0372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“I have already collated/validated/processed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information 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about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thing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Or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“I am in a position to collate/validate/process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information 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about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thing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And</a:t>
            </a:r>
          </a:p>
          <a:p>
            <a:r>
              <a:rPr lang="en-GB" sz="1800" dirty="0"/>
              <a:t>“Here is what I mean by collate/validate/process”</a:t>
            </a:r>
          </a:p>
          <a:p>
            <a:r>
              <a:rPr lang="en-GB" sz="1800" dirty="0"/>
              <a:t>“Here is what I mean by </a:t>
            </a:r>
            <a:r>
              <a:rPr lang="en-GB" sz="1800" i="1" dirty="0"/>
              <a:t>this information</a:t>
            </a:r>
            <a:r>
              <a:rPr lang="en-GB" sz="1800" dirty="0"/>
              <a:t>”</a:t>
            </a:r>
          </a:p>
          <a:p>
            <a:r>
              <a:rPr lang="en-GB" sz="1800" dirty="0"/>
              <a:t>“Here is what I mean by </a:t>
            </a:r>
            <a:r>
              <a:rPr lang="en-GB" sz="1800" i="1" dirty="0"/>
              <a:t>this thing</a:t>
            </a:r>
            <a:r>
              <a:rPr lang="en-GB" sz="1800" dirty="0"/>
              <a:t>”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And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“This is what you need to do to acquire the attributes that authorise you to read/write/append/control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information 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about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thing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“This is what I mean by read/write/append/control – i.e. terms of authorised access”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And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“Here is how we agree to track what happens next”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“Here is what happens if you breach the terms of authorised access”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456FE-C283-46EA-9E07-B43484EA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As an ecosystem, we will…:</a:t>
            </a:r>
            <a:br>
              <a:rPr lang="en-GB" sz="2400" b="1" dirty="0"/>
            </a:br>
            <a:r>
              <a:rPr lang="en-GB" sz="2400" dirty="0"/>
              <a:t>Express key concepts in a consistent, machine readable way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6C7BFB-7BCF-40B5-AD68-45BAF6F10190}"/>
              </a:ext>
            </a:extLst>
          </p:cNvPr>
          <p:cNvGrpSpPr/>
          <p:nvPr/>
        </p:nvGrpSpPr>
        <p:grpSpPr>
          <a:xfrm>
            <a:off x="6224954" y="3049524"/>
            <a:ext cx="2101361" cy="758952"/>
            <a:chOff x="6198577" y="2892669"/>
            <a:chExt cx="2101361" cy="7589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473112-AB31-4EBE-8AD1-48E60091FDE3}"/>
                </a:ext>
              </a:extLst>
            </p:cNvPr>
            <p:cNvSpPr/>
            <p:nvPr/>
          </p:nvSpPr>
          <p:spPr>
            <a:xfrm>
              <a:off x="6198577" y="2892669"/>
              <a:ext cx="2101361" cy="7589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711023-C38C-44AC-AE17-5E0E41C64513}"/>
                </a:ext>
              </a:extLst>
            </p:cNvPr>
            <p:cNvSpPr txBox="1"/>
            <p:nvPr/>
          </p:nvSpPr>
          <p:spPr>
            <a:xfrm>
              <a:off x="6606922" y="3028438"/>
              <a:ext cx="1284669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B0F0"/>
                  </a:solidFill>
                </a:rPr>
                <a:t>Ontology </a:t>
              </a:r>
              <a:r>
                <a:rPr lang="en-GB" sz="1600" b="1" dirty="0">
                  <a:solidFill>
                    <a:srgbClr val="00B0F0"/>
                  </a:solidFill>
                </a:rPr>
                <a:t>(declarative)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109F29-25C3-430E-B5C1-B39D88E1D2F2}"/>
              </a:ext>
            </a:extLst>
          </p:cNvPr>
          <p:cNvCxnSpPr>
            <a:cxnSpLocks/>
          </p:cNvCxnSpPr>
          <p:nvPr/>
        </p:nvCxnSpPr>
        <p:spPr>
          <a:xfrm flipH="1" flipV="1">
            <a:off x="5372100" y="3446903"/>
            <a:ext cx="852855" cy="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7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14B54B-57AF-4A51-9BCD-23915B0372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“I have already collated/validated/processed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information 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about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thing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Or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“I am in a position to collate/validate/process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information 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about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thing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And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“Here is what I mean by collate/validate/process”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“Here is what I mean by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information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“Here is what I mean by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thing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And</a:t>
            </a:r>
          </a:p>
          <a:p>
            <a:r>
              <a:rPr lang="en-GB" sz="1800" dirty="0"/>
              <a:t>“This is what you need to do to acquire the attributes that authorise you to read/write/append/control </a:t>
            </a:r>
            <a:r>
              <a:rPr lang="en-GB" sz="1800" i="1" dirty="0"/>
              <a:t>this information </a:t>
            </a:r>
            <a:r>
              <a:rPr lang="en-GB" sz="1800" dirty="0"/>
              <a:t>about </a:t>
            </a:r>
            <a:r>
              <a:rPr lang="en-GB" sz="1800" i="1" dirty="0"/>
              <a:t>this thing</a:t>
            </a:r>
            <a:r>
              <a:rPr lang="en-GB" sz="1800" dirty="0"/>
              <a:t>”</a:t>
            </a:r>
          </a:p>
          <a:p>
            <a:r>
              <a:rPr lang="en-GB" sz="1800" dirty="0"/>
              <a:t>“This is what I mean by read/write/append/control – i.e. terms of authorised access”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And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“Here is how we agree to track what happens next”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“Here is what happens if you breach the terms of authorised access”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456FE-C283-46EA-9E07-B43484EA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As an ecosystem, we will…:</a:t>
            </a:r>
            <a:br>
              <a:rPr lang="en-GB" sz="2400" b="1" dirty="0"/>
            </a:br>
            <a:r>
              <a:rPr lang="en-GB" sz="2400" dirty="0"/>
              <a:t>Express key concepts in a consistent, machine readable way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6C7BFB-7BCF-40B5-AD68-45BAF6F10190}"/>
              </a:ext>
            </a:extLst>
          </p:cNvPr>
          <p:cNvGrpSpPr/>
          <p:nvPr/>
        </p:nvGrpSpPr>
        <p:grpSpPr>
          <a:xfrm>
            <a:off x="6224954" y="3049524"/>
            <a:ext cx="2101361" cy="758952"/>
            <a:chOff x="6198577" y="2892669"/>
            <a:chExt cx="2101361" cy="7589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473112-AB31-4EBE-8AD1-48E60091FDE3}"/>
                </a:ext>
              </a:extLst>
            </p:cNvPr>
            <p:cNvSpPr/>
            <p:nvPr/>
          </p:nvSpPr>
          <p:spPr>
            <a:xfrm>
              <a:off x="6198577" y="2892669"/>
              <a:ext cx="2101361" cy="7589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711023-C38C-44AC-AE17-5E0E41C64513}"/>
                </a:ext>
              </a:extLst>
            </p:cNvPr>
            <p:cNvSpPr txBox="1"/>
            <p:nvPr/>
          </p:nvSpPr>
          <p:spPr>
            <a:xfrm>
              <a:off x="6606922" y="3028438"/>
              <a:ext cx="1284669" cy="523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B0F0"/>
                  </a:solidFill>
                </a:rPr>
                <a:t>Ontology </a:t>
              </a:r>
              <a:r>
                <a:rPr lang="en-GB" sz="1600" b="1" dirty="0">
                  <a:solidFill>
                    <a:srgbClr val="00B0F0"/>
                  </a:solidFill>
                </a:rPr>
                <a:t>(instructive)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109F29-25C3-430E-B5C1-B39D88E1D2F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029200" y="3429000"/>
            <a:ext cx="1195754" cy="68580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12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14B54B-57AF-4A51-9BCD-23915B0372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“I have already collated/validated/processed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information 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about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thing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Or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“I am in a position to collate/validate/process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information 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about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thing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And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“Here is what I mean by collate/validate/process”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“Here is what I mean by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information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“Here is what I mean by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thing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And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“This is what you need to do to acquire the attributes that authorise you to read/write/append/control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information 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about </a:t>
            </a:r>
            <a:r>
              <a:rPr lang="en-GB" sz="1800" i="1" dirty="0">
                <a:solidFill>
                  <a:schemeClr val="bg1">
                    <a:lumMod val="75000"/>
                  </a:schemeClr>
                </a:solidFill>
              </a:rPr>
              <a:t>this thing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“This is what I mean by read/write/append/control – i.e. terms of authorised access”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And</a:t>
            </a:r>
          </a:p>
          <a:p>
            <a:r>
              <a:rPr lang="en-GB" sz="1800" dirty="0"/>
              <a:t>“Here is how we agree to track what happens next”</a:t>
            </a:r>
          </a:p>
          <a:p>
            <a:r>
              <a:rPr lang="en-GB" sz="1800" dirty="0"/>
              <a:t>“Here is what happens if you breach the terms of authorised access”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456FE-C283-46EA-9E07-B43484EA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As an ecosystem, we will…:</a:t>
            </a:r>
            <a:br>
              <a:rPr lang="en-GB" sz="2400" b="1" dirty="0"/>
            </a:br>
            <a:r>
              <a:rPr lang="en-GB" sz="2400" dirty="0"/>
              <a:t>Express key concepts in a consistent, machine readable way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6C7BFB-7BCF-40B5-AD68-45BAF6F10190}"/>
              </a:ext>
            </a:extLst>
          </p:cNvPr>
          <p:cNvGrpSpPr/>
          <p:nvPr/>
        </p:nvGrpSpPr>
        <p:grpSpPr>
          <a:xfrm>
            <a:off x="6224954" y="3049524"/>
            <a:ext cx="2101361" cy="758952"/>
            <a:chOff x="6198577" y="2892669"/>
            <a:chExt cx="2101361" cy="7589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473112-AB31-4EBE-8AD1-48E60091FDE3}"/>
                </a:ext>
              </a:extLst>
            </p:cNvPr>
            <p:cNvSpPr/>
            <p:nvPr/>
          </p:nvSpPr>
          <p:spPr>
            <a:xfrm>
              <a:off x="6198577" y="2892669"/>
              <a:ext cx="2101361" cy="7589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711023-C38C-44AC-AE17-5E0E41C64513}"/>
                </a:ext>
              </a:extLst>
            </p:cNvPr>
            <p:cNvSpPr txBox="1"/>
            <p:nvPr/>
          </p:nvSpPr>
          <p:spPr>
            <a:xfrm>
              <a:off x="6469668" y="2995146"/>
              <a:ext cx="155917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B0F0"/>
                  </a:solidFill>
                </a:rPr>
                <a:t>Rules of Engagement?</a:t>
              </a:r>
              <a:endParaRPr lang="en-GB" sz="16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109F29-25C3-430E-B5C1-B39D88E1D2F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950071" y="3808476"/>
            <a:ext cx="2325564" cy="173947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3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E95407-D9F4-41BC-AA1C-483D338D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As an ecosystem, we will…:</a:t>
            </a:r>
            <a:br>
              <a:rPr lang="en-GB" sz="2400" b="1" dirty="0"/>
            </a:br>
            <a:r>
              <a:rPr lang="en-GB" sz="2400" dirty="0"/>
              <a:t>Use a consistent syntax; treat all Events as logically the same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A63C9BAD-A486-4F9E-B17D-CF3E50071AE4}"/>
              </a:ext>
            </a:extLst>
          </p:cNvPr>
          <p:cNvSpPr txBox="1">
            <a:spLocks/>
          </p:cNvSpPr>
          <p:nvPr/>
        </p:nvSpPr>
        <p:spPr>
          <a:xfrm>
            <a:off x="293270" y="2005330"/>
            <a:ext cx="2151931" cy="3657284"/>
          </a:xfrm>
          <a:prstGeom prst="rect">
            <a:avLst/>
          </a:prstGeom>
        </p:spPr>
        <p:txBody>
          <a:bodyPr anchor="ctr"/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GB" sz="1100" kern="1200" dirty="0"/>
              <a:t>Bank employee</a:t>
            </a:r>
          </a:p>
          <a:p>
            <a:pPr lvl="1"/>
            <a:r>
              <a:rPr lang="en-GB" sz="1100" dirty="0"/>
              <a:t>Manager</a:t>
            </a:r>
          </a:p>
          <a:p>
            <a:pPr lvl="1"/>
            <a:r>
              <a:rPr lang="en-GB" sz="1100" dirty="0"/>
              <a:t>Supervisor</a:t>
            </a:r>
          </a:p>
          <a:p>
            <a:pPr lvl="1"/>
            <a:r>
              <a:rPr lang="en-GB" sz="1100" dirty="0"/>
              <a:t>Advisor</a:t>
            </a:r>
          </a:p>
          <a:p>
            <a:pPr lvl="1"/>
            <a:r>
              <a:rPr lang="en-GB" sz="1100" dirty="0"/>
              <a:t>Trainee</a:t>
            </a:r>
          </a:p>
          <a:p>
            <a:pPr marL="180000" indent="-18000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GB" sz="1100" kern="1200" dirty="0"/>
              <a:t>Third party</a:t>
            </a:r>
          </a:p>
          <a:p>
            <a:pPr lvl="1"/>
            <a:r>
              <a:rPr lang="en-GB" sz="1100" dirty="0"/>
              <a:t>Agent</a:t>
            </a:r>
          </a:p>
          <a:p>
            <a:pPr lvl="1"/>
            <a:r>
              <a:rPr lang="en-GB" sz="1100" dirty="0"/>
              <a:t>Lawyer</a:t>
            </a:r>
          </a:p>
          <a:p>
            <a:pPr lvl="1"/>
            <a:r>
              <a:rPr lang="en-GB" sz="1100" dirty="0"/>
              <a:t>Accountant</a:t>
            </a:r>
          </a:p>
          <a:p>
            <a:pPr lvl="1"/>
            <a:r>
              <a:rPr lang="en-GB" sz="1100" dirty="0"/>
              <a:t>Doctor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F13DC11-8E6C-4BF8-8B47-FCE3CB04C330}"/>
              </a:ext>
            </a:extLst>
          </p:cNvPr>
          <p:cNvSpPr txBox="1">
            <a:spLocks/>
          </p:cNvSpPr>
          <p:nvPr/>
        </p:nvSpPr>
        <p:spPr>
          <a:xfrm>
            <a:off x="5739277" y="2005330"/>
            <a:ext cx="2151931" cy="3657284"/>
          </a:xfrm>
          <a:prstGeom prst="rect">
            <a:avLst/>
          </a:prstGeom>
        </p:spPr>
        <p:txBody>
          <a:bodyPr anchor="ctr"/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GB" sz="1100" kern="1200" dirty="0" err="1"/>
              <a:t>claimsToHave</a:t>
            </a:r>
            <a:endParaRPr lang="en-GB" sz="1100" kern="1200" dirty="0"/>
          </a:p>
          <a:p>
            <a:pPr marL="180000" indent="-18000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GB" sz="1100" kern="1200" dirty="0" err="1"/>
              <a:t>isInPossessionOf</a:t>
            </a:r>
            <a:endParaRPr lang="en-GB" sz="1100" kern="1200" dirty="0"/>
          </a:p>
          <a:p>
            <a:pPr marL="180000" indent="-18000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GB" sz="1100" kern="1200" dirty="0" err="1"/>
              <a:t>isTheOwnerOf</a:t>
            </a:r>
            <a:endParaRPr lang="en-GB" sz="1100" kern="1200" dirty="0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E72326E2-1000-4A51-BCB6-4DF4FA9CA394}"/>
              </a:ext>
            </a:extLst>
          </p:cNvPr>
          <p:cNvSpPr txBox="1">
            <a:spLocks/>
          </p:cNvSpPr>
          <p:nvPr/>
        </p:nvSpPr>
        <p:spPr>
          <a:xfrm>
            <a:off x="7324148" y="2005330"/>
            <a:ext cx="2151931" cy="3657284"/>
          </a:xfrm>
          <a:prstGeom prst="rect">
            <a:avLst/>
          </a:prstGeom>
        </p:spPr>
        <p:txBody>
          <a:bodyPr anchor="ctr"/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GB" sz="1100" kern="1200" dirty="0"/>
              <a:t>UK Passport</a:t>
            </a:r>
          </a:p>
          <a:p>
            <a:pPr marL="180000" indent="-18000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GB" sz="1100" kern="1200" dirty="0"/>
              <a:t>UK / EU Driver’s Licence</a:t>
            </a:r>
          </a:p>
          <a:p>
            <a:pPr marL="180000" indent="-18000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GB" sz="1100" kern="1200" dirty="0"/>
              <a:t>EU National ID Card</a:t>
            </a:r>
          </a:p>
          <a:p>
            <a:pPr marL="180000" indent="-18000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GB" sz="1100" kern="1200" dirty="0"/>
              <a:t>Student Union Card</a:t>
            </a:r>
          </a:p>
          <a:p>
            <a:pPr marL="180000" indent="-18000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GB" sz="1100" kern="1200" dirty="0"/>
              <a:t>Employee Pass</a:t>
            </a:r>
          </a:p>
          <a:p>
            <a:pPr marL="180000" indent="-180000"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GB" sz="1100" kern="1200" dirty="0"/>
              <a:t>Rail Photocard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5FA1439-36A7-49BD-8933-8D70EC80F5A4}"/>
              </a:ext>
            </a:extLst>
          </p:cNvPr>
          <p:cNvSpPr txBox="1">
            <a:spLocks/>
          </p:cNvSpPr>
          <p:nvPr/>
        </p:nvSpPr>
        <p:spPr>
          <a:xfrm>
            <a:off x="3730408" y="2005330"/>
            <a:ext cx="930944" cy="365728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Helvetica Neue for HSBC Lt" panose="020B0404020202020204" pitchFamily="34" charset="0"/>
              <a:buChar char="–"/>
              <a:tabLst>
                <a:tab pos="355600" algn="l"/>
                <a:tab pos="1163638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8275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Helvetica Neue for HSBC Lt" panose="020B0404020202020204" pitchFamily="34" charset="0"/>
              <a:buChar char="‐"/>
              <a:tabLst>
                <a:tab pos="88900" algn="l"/>
                <a:tab pos="1339850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Helvetica Neue for HSBC Lt" panose="020B0404020202020204" pitchFamily="34" charset="0"/>
              <a:buChar char="‐"/>
              <a:tabLst>
                <a:tab pos="18827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00" dirty="0"/>
              <a:t>To assert that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5374714-9B09-408B-BD95-99BB7DAD3C33}"/>
              </a:ext>
            </a:extLst>
          </p:cNvPr>
          <p:cNvSpPr/>
          <p:nvPr/>
        </p:nvSpPr>
        <p:spPr>
          <a:xfrm>
            <a:off x="1459145" y="2305050"/>
            <a:ext cx="190500" cy="30384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E9802C9F-F7C3-4902-A105-EEB34B562C30}"/>
              </a:ext>
            </a:extLst>
          </p:cNvPr>
          <p:cNvSpPr/>
          <p:nvPr/>
        </p:nvSpPr>
        <p:spPr>
          <a:xfrm flipH="1">
            <a:off x="277269" y="2305050"/>
            <a:ext cx="190500" cy="30384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58C2485E-E1CE-4203-958D-BDDE54D0E267}"/>
              </a:ext>
            </a:extLst>
          </p:cNvPr>
          <p:cNvSpPr/>
          <p:nvPr/>
        </p:nvSpPr>
        <p:spPr>
          <a:xfrm>
            <a:off x="6946720" y="3190875"/>
            <a:ext cx="220489" cy="130492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5E13BECC-8D3F-451A-B363-746076DA7ED9}"/>
              </a:ext>
            </a:extLst>
          </p:cNvPr>
          <p:cNvSpPr/>
          <p:nvPr/>
        </p:nvSpPr>
        <p:spPr>
          <a:xfrm flipH="1">
            <a:off x="5713143" y="3190875"/>
            <a:ext cx="220489" cy="130492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34F62737-B2EE-4A9E-9542-0E7BEC639AE0}"/>
              </a:ext>
            </a:extLst>
          </p:cNvPr>
          <p:cNvSpPr/>
          <p:nvPr/>
        </p:nvSpPr>
        <p:spPr>
          <a:xfrm>
            <a:off x="9049777" y="2781301"/>
            <a:ext cx="215204" cy="2133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1CCA04BC-3D36-480A-A01B-9B7C5DCFDF5B}"/>
              </a:ext>
            </a:extLst>
          </p:cNvPr>
          <p:cNvSpPr/>
          <p:nvPr/>
        </p:nvSpPr>
        <p:spPr>
          <a:xfrm flipH="1">
            <a:off x="7305475" y="2781301"/>
            <a:ext cx="215204" cy="21336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2148177-AE17-40F4-894A-9CBA8926FBD9}"/>
              </a:ext>
            </a:extLst>
          </p:cNvPr>
          <p:cNvSpPr txBox="1">
            <a:spLocks/>
          </p:cNvSpPr>
          <p:nvPr/>
        </p:nvSpPr>
        <p:spPr>
          <a:xfrm>
            <a:off x="2250136" y="2005330"/>
            <a:ext cx="2151931" cy="365728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Helvetica Neue for HSBC Lt" panose="020B0404020202020204" pitchFamily="34" charset="0"/>
              <a:buChar char="–"/>
              <a:tabLst>
                <a:tab pos="355600" algn="l"/>
                <a:tab pos="1163638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8275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Helvetica Neue for HSBC Lt" panose="020B0404020202020204" pitchFamily="34" charset="0"/>
              <a:buChar char="‐"/>
              <a:tabLst>
                <a:tab pos="88900" algn="l"/>
                <a:tab pos="1339850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Helvetica Neue for HSBC Lt" panose="020B0404020202020204" pitchFamily="34" charset="0"/>
              <a:buChar char="‐"/>
              <a:tabLst>
                <a:tab pos="18827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/>
            <a:r>
              <a:rPr lang="en-GB" sz="1100" dirty="0"/>
              <a:t>Web-browser app</a:t>
            </a:r>
          </a:p>
          <a:p>
            <a:pPr marL="180000" indent="-180000"/>
            <a:r>
              <a:rPr lang="en-GB" sz="1100" dirty="0"/>
              <a:t>In branch system</a:t>
            </a:r>
          </a:p>
          <a:p>
            <a:pPr marL="180000" indent="-180000"/>
            <a:r>
              <a:rPr lang="en-GB" sz="1100" dirty="0"/>
              <a:t>Paper and pen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AE6AE32-26F3-427F-B786-C1846F298491}"/>
              </a:ext>
            </a:extLst>
          </p:cNvPr>
          <p:cNvSpPr/>
          <p:nvPr/>
        </p:nvSpPr>
        <p:spPr>
          <a:xfrm>
            <a:off x="3440984" y="3167865"/>
            <a:ext cx="220489" cy="130492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81AB81AD-7B00-48B3-B381-AB3A42616E75}"/>
              </a:ext>
            </a:extLst>
          </p:cNvPr>
          <p:cNvSpPr/>
          <p:nvPr/>
        </p:nvSpPr>
        <p:spPr>
          <a:xfrm flipH="1">
            <a:off x="2156603" y="3167865"/>
            <a:ext cx="220489" cy="130492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78DDC241-A474-4BF7-A09F-6044BA934D7E}"/>
              </a:ext>
            </a:extLst>
          </p:cNvPr>
          <p:cNvSpPr txBox="1">
            <a:spLocks/>
          </p:cNvSpPr>
          <p:nvPr/>
        </p:nvSpPr>
        <p:spPr>
          <a:xfrm>
            <a:off x="1739550" y="1991686"/>
            <a:ext cx="1041956" cy="365728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Helvetica Neue for HSBC Lt" panose="020B0404020202020204" pitchFamily="34" charset="0"/>
              <a:buChar char="–"/>
              <a:tabLst>
                <a:tab pos="355600" algn="l"/>
                <a:tab pos="1163638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8275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Helvetica Neue for HSBC Lt" panose="020B0404020202020204" pitchFamily="34" charset="0"/>
              <a:buChar char="‐"/>
              <a:tabLst>
                <a:tab pos="88900" algn="l"/>
                <a:tab pos="1339850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Helvetica Neue for HSBC Lt" panose="020B0404020202020204" pitchFamily="34" charset="0"/>
              <a:buChar char="‐"/>
              <a:tabLst>
                <a:tab pos="18827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00" dirty="0"/>
              <a:t>Used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D545791-9B3D-46E5-B189-9F36955FF4BB}"/>
              </a:ext>
            </a:extLst>
          </p:cNvPr>
          <p:cNvSpPr txBox="1">
            <a:spLocks/>
          </p:cNvSpPr>
          <p:nvPr/>
        </p:nvSpPr>
        <p:spPr>
          <a:xfrm>
            <a:off x="4720052" y="1991686"/>
            <a:ext cx="2151931" cy="365728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Helvetica Neue for HSBC Lt" panose="020B0404020202020204" pitchFamily="34" charset="0"/>
              <a:buChar char="–"/>
              <a:tabLst>
                <a:tab pos="355600" algn="l"/>
                <a:tab pos="1163638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8275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Helvetica Neue for HSBC Lt" panose="020B0404020202020204" pitchFamily="34" charset="0"/>
              <a:buChar char="‐"/>
              <a:tabLst>
                <a:tab pos="88900" algn="l"/>
                <a:tab pos="1339850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Helvetica Neue for HSBC Lt" panose="020B0404020202020204" pitchFamily="34" charset="0"/>
              <a:buChar char="‐"/>
              <a:tabLst>
                <a:tab pos="18827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/>
            <a:r>
              <a:rPr lang="en-GB" sz="1100" dirty="0"/>
              <a:t>Claimant</a:t>
            </a:r>
          </a:p>
          <a:p>
            <a:pPr marL="180000" indent="-180000"/>
            <a:r>
              <a:rPr lang="en-GB" sz="1100" dirty="0"/>
              <a:t>Customer</a:t>
            </a:r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1E25D6DF-9FC9-4909-B9EC-7A1FB6D9923F}"/>
              </a:ext>
            </a:extLst>
          </p:cNvPr>
          <p:cNvSpPr/>
          <p:nvPr/>
        </p:nvSpPr>
        <p:spPr>
          <a:xfrm>
            <a:off x="5399157" y="3192549"/>
            <a:ext cx="220489" cy="130492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89554B06-B051-4453-8087-AA20BBDBDADF}"/>
              </a:ext>
            </a:extLst>
          </p:cNvPr>
          <p:cNvSpPr/>
          <p:nvPr/>
        </p:nvSpPr>
        <p:spPr>
          <a:xfrm flipH="1">
            <a:off x="4651805" y="3192549"/>
            <a:ext cx="220489" cy="130492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E183FDB0-3738-4904-A777-84AFA91D4615}"/>
              </a:ext>
            </a:extLst>
          </p:cNvPr>
          <p:cNvSpPr/>
          <p:nvPr/>
        </p:nvSpPr>
        <p:spPr>
          <a:xfrm>
            <a:off x="2576373" y="1393618"/>
            <a:ext cx="2903620" cy="924910"/>
          </a:xfrm>
          <a:prstGeom prst="wedgeRectCallout">
            <a:avLst>
              <a:gd name="adj1" fmla="val -55981"/>
              <a:gd name="adj2" fmla="val 93978"/>
            </a:avLst>
          </a:prstGeom>
          <a:solidFill>
            <a:srgbClr val="06706D"/>
          </a:solidFill>
          <a:ln>
            <a:solidFill>
              <a:srgbClr val="0670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4173106-E22A-43E2-AFE2-CE74C30469C3}"/>
              </a:ext>
            </a:extLst>
          </p:cNvPr>
          <p:cNvSpPr/>
          <p:nvPr/>
        </p:nvSpPr>
        <p:spPr>
          <a:xfrm>
            <a:off x="4066713" y="5352209"/>
            <a:ext cx="2903620" cy="924910"/>
          </a:xfrm>
          <a:prstGeom prst="wedgeRectCallout">
            <a:avLst>
              <a:gd name="adj1" fmla="val 39593"/>
              <a:gd name="adj2" fmla="val -123292"/>
            </a:avLst>
          </a:prstGeom>
          <a:solidFill>
            <a:srgbClr val="06706D"/>
          </a:solidFill>
          <a:ln>
            <a:solidFill>
              <a:srgbClr val="0670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123629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6CA56E-167C-4C24-9F25-A82529EA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As an ecosystem, we will…:</a:t>
            </a:r>
            <a:br>
              <a:rPr lang="en-GB" sz="2400" dirty="0"/>
            </a:br>
            <a:r>
              <a:rPr lang="en-GB" sz="2400" dirty="0"/>
              <a:t>Share vocabularies to make more Events relevant to each other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3DB13B-D96C-450B-B86E-95867CA1D794}"/>
              </a:ext>
            </a:extLst>
          </p:cNvPr>
          <p:cNvGraphicFramePr>
            <a:graphicFrameLocks noGrp="1"/>
          </p:cNvGraphicFramePr>
          <p:nvPr/>
        </p:nvGraphicFramePr>
        <p:xfrm>
          <a:off x="220630" y="1569536"/>
          <a:ext cx="9098808" cy="1990725"/>
        </p:xfrm>
        <a:graphic>
          <a:graphicData uri="http://schemas.openxmlformats.org/drawingml/2006/table">
            <a:tbl>
              <a:tblPr/>
              <a:tblGrid>
                <a:gridCol w="2411560">
                  <a:extLst>
                    <a:ext uri="{9D8B030D-6E8A-4147-A177-3AD203B41FA5}">
                      <a16:colId xmlns:a16="http://schemas.microsoft.com/office/drawing/2014/main" val="3296430878"/>
                    </a:ext>
                  </a:extLst>
                </a:gridCol>
                <a:gridCol w="6687248">
                  <a:extLst>
                    <a:ext uri="{9D8B030D-6E8A-4147-A177-3AD203B41FA5}">
                      <a16:colId xmlns:a16="http://schemas.microsoft.com/office/drawing/2014/main" val="51959526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 dirty="0">
                          <a:effectLst/>
                          <a:latin typeface="+mj-lt"/>
                        </a:rPr>
                        <a:t>Verb</a:t>
                      </a:r>
                      <a:endParaRPr lang="en-GB" sz="105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 dirty="0">
                          <a:effectLst/>
                          <a:latin typeface="+mj-lt"/>
                        </a:rPr>
                        <a:t>Definition</a:t>
                      </a:r>
                      <a:endParaRPr lang="en-GB" sz="105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4023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 err="1">
                          <a:effectLst/>
                          <a:latin typeface="+mj-lt"/>
                        </a:rPr>
                        <a:t>hasIssuedKnowledgeBasedChallenge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>
                          <a:effectLst/>
                          <a:latin typeface="+mj-lt"/>
                        </a:rPr>
                        <a:t>The Actor has issued a Knowledge Based challenge to verify a Claimant's relationship with evidence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81805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 err="1">
                          <a:effectLst/>
                          <a:latin typeface="+mj-lt"/>
                        </a:rPr>
                        <a:t>hasPassedKnowledgeBasedChallenge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>
                          <a:effectLst/>
                          <a:latin typeface="+mj-lt"/>
                        </a:rPr>
                        <a:t>The Actor (e.g. claimant) has responded successfully to a Knowledge Based challenge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61840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 err="1">
                          <a:effectLst/>
                          <a:latin typeface="+mj-lt"/>
                        </a:rPr>
                        <a:t>hasFailedKnowledgeBasedChallenge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>
                          <a:effectLst/>
                          <a:latin typeface="+mj-lt"/>
                        </a:rPr>
                        <a:t>The Actor (e.g. claimant) has responded unsuccessfully to a Knowledge Based challenge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18971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hasSentActivationCode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Actor has sent an activation code to the claimed identity (e.g. debit card]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53076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hasRespondedActivationCode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Actor (e.g. claimant) has responded successfully and used the activation code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4535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 err="1">
                          <a:effectLst/>
                          <a:latin typeface="+mj-lt"/>
                        </a:rPr>
                        <a:t>checkedPhysiologyEvidence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>
                          <a:effectLst/>
                          <a:latin typeface="+mj-lt"/>
                        </a:rPr>
                        <a:t>The Actor checked that the Claimant's appearance was consistent with Evidence Attribute Profile (e.g. sex, age)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5039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 err="1">
                          <a:effectLst/>
                          <a:latin typeface="+mj-lt"/>
                        </a:rPr>
                        <a:t>checkedFacePhotoInPerson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>
                          <a:effectLst/>
                          <a:latin typeface="+mj-lt"/>
                        </a:rPr>
                        <a:t>The Actor checked the face of the Claimant in person, to compare to photo image from evidence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99381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 err="1">
                          <a:effectLst/>
                          <a:latin typeface="+mj-lt"/>
                        </a:rPr>
                        <a:t>checkedFacePhotoRemote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>
                          <a:effectLst/>
                          <a:latin typeface="+mj-lt"/>
                        </a:rPr>
                        <a:t>The Actor checked the face of the Claimant remotely (e.g. video link), to compare to photo image from evidence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61921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 err="1">
                          <a:effectLst/>
                          <a:latin typeface="+mj-lt"/>
                        </a:rPr>
                        <a:t>checkedBiometricsPhysical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>
                          <a:effectLst/>
                          <a:latin typeface="+mj-lt"/>
                        </a:rPr>
                        <a:t>The Actor checked that Claimant's biometrics matched those contained in the Evidence, using physical tools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33474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 err="1">
                          <a:effectLst/>
                          <a:latin typeface="+mj-lt"/>
                        </a:rPr>
                        <a:t>checkedBiometricsDigital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>
                          <a:effectLst/>
                          <a:latin typeface="+mj-lt"/>
                        </a:rPr>
                        <a:t>The Actor checked that Claimant's biometrics matched those contained in the Evidence, using digital technology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7219515"/>
                  </a:ext>
                </a:extLst>
              </a:tr>
            </a:tbl>
          </a:graphicData>
        </a:graphic>
      </p:graphicFrame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2B770719-0C00-4D6F-AAFF-4A719C2DA7B4}"/>
              </a:ext>
            </a:extLst>
          </p:cNvPr>
          <p:cNvSpPr txBox="1">
            <a:spLocks/>
          </p:cNvSpPr>
          <p:nvPr/>
        </p:nvSpPr>
        <p:spPr>
          <a:xfrm>
            <a:off x="457199" y="1186382"/>
            <a:ext cx="6613451" cy="36576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Example: events to check evidence belongs to a Claimant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319FBC-08C7-447D-8FB9-FE99A91B2EA5}"/>
              </a:ext>
            </a:extLst>
          </p:cNvPr>
          <p:cNvSpPr/>
          <p:nvPr/>
        </p:nvSpPr>
        <p:spPr>
          <a:xfrm>
            <a:off x="3740002" y="4162447"/>
            <a:ext cx="1637414" cy="1642730"/>
          </a:xfrm>
          <a:prstGeom prst="ellipse">
            <a:avLst/>
          </a:prstGeom>
          <a:solidFill>
            <a:srgbClr val="06706D">
              <a:alpha val="30196"/>
            </a:srgbClr>
          </a:solidFill>
          <a:ln w="9525">
            <a:solidFill>
              <a:srgbClr val="0670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D4B13F-8A67-479F-83BB-7459991E453F}"/>
              </a:ext>
            </a:extLst>
          </p:cNvPr>
          <p:cNvSpPr/>
          <p:nvPr/>
        </p:nvSpPr>
        <p:spPr>
          <a:xfrm>
            <a:off x="4316818" y="4906074"/>
            <a:ext cx="1637414" cy="1642730"/>
          </a:xfrm>
          <a:prstGeom prst="ellipse">
            <a:avLst/>
          </a:prstGeom>
          <a:solidFill>
            <a:srgbClr val="06706D">
              <a:alpha val="30196"/>
            </a:srgbClr>
          </a:solidFill>
          <a:ln w="9525">
            <a:solidFill>
              <a:srgbClr val="0670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6C3C7-5419-4EE1-86AA-05C2DCCC7C23}"/>
              </a:ext>
            </a:extLst>
          </p:cNvPr>
          <p:cNvSpPr/>
          <p:nvPr/>
        </p:nvSpPr>
        <p:spPr>
          <a:xfrm>
            <a:off x="3163186" y="4906074"/>
            <a:ext cx="1637414" cy="1642730"/>
          </a:xfrm>
          <a:prstGeom prst="ellipse">
            <a:avLst/>
          </a:prstGeom>
          <a:solidFill>
            <a:srgbClr val="06706D">
              <a:alpha val="30196"/>
            </a:srgbClr>
          </a:solidFill>
          <a:ln w="9525">
            <a:solidFill>
              <a:srgbClr val="0670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0DFA676-7D1B-4EDD-8887-CE8B229A03A3}"/>
              </a:ext>
            </a:extLst>
          </p:cNvPr>
          <p:cNvSpPr txBox="1">
            <a:spLocks/>
          </p:cNvSpPr>
          <p:nvPr/>
        </p:nvSpPr>
        <p:spPr>
          <a:xfrm>
            <a:off x="457199" y="3759475"/>
            <a:ext cx="7570382" cy="36576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Illustration: overlapping semantic 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92560-EA1D-4E36-9C5A-83BD19388F82}"/>
              </a:ext>
            </a:extLst>
          </p:cNvPr>
          <p:cNvSpPr txBox="1"/>
          <p:nvPr/>
        </p:nvSpPr>
        <p:spPr>
          <a:xfrm>
            <a:off x="5427921" y="4497572"/>
            <a:ext cx="4600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/>
              <a:t>Banks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B1C78-C2E3-4EC7-8548-EFC8C3B7D5D5}"/>
              </a:ext>
            </a:extLst>
          </p:cNvPr>
          <p:cNvSpPr txBox="1"/>
          <p:nvPr/>
        </p:nvSpPr>
        <p:spPr>
          <a:xfrm>
            <a:off x="2473093" y="5620511"/>
            <a:ext cx="4759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 err="1"/>
              <a:t>Telcos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880AF-572E-4F60-A475-F3761833582B}"/>
              </a:ext>
            </a:extLst>
          </p:cNvPr>
          <p:cNvSpPr txBox="1"/>
          <p:nvPr/>
        </p:nvSpPr>
        <p:spPr>
          <a:xfrm>
            <a:off x="6150186" y="5620511"/>
            <a:ext cx="55624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369764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09528-6091-42B8-9397-185D088C8B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Introductions		 			14.00 – 14.10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Recap of key points from Workshop #5		14.10 – 14.30</a:t>
            </a:r>
          </a:p>
          <a:p>
            <a:endParaRPr lang="en-GB" sz="1800" dirty="0"/>
          </a:p>
          <a:p>
            <a:r>
              <a:rPr lang="en-GB" sz="1800" dirty="0"/>
              <a:t>Discussion – OEF rules of engagement		14.30 – 16.00</a:t>
            </a:r>
          </a:p>
          <a:p>
            <a:endParaRPr lang="en-GB" sz="1800" dirty="0"/>
          </a:p>
          <a:p>
            <a:r>
              <a:rPr lang="en-GB" sz="1800" dirty="0"/>
              <a:t>Target use case – importing wine into the UK	16.00 – 16.45</a:t>
            </a:r>
          </a:p>
          <a:p>
            <a:endParaRPr lang="en-GB" sz="1800" dirty="0"/>
          </a:p>
          <a:p>
            <a:r>
              <a:rPr lang="en-GB" sz="1800" dirty="0"/>
              <a:t>Questions / any other business			16.45 – 17.00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2B846-8BEE-49FE-9848-2D945D5B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1475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24779D-1A44-4BCA-BE36-768322B5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As an ecosystem, we will…:</a:t>
            </a:r>
            <a:br>
              <a:rPr lang="en-GB" sz="2400" dirty="0"/>
            </a:br>
            <a:r>
              <a:rPr lang="en-GB" sz="2400" dirty="0"/>
              <a:t>Store (and explicitly manage</a:t>
            </a:r>
            <a:r>
              <a:rPr lang="en-GB" sz="2400"/>
              <a:t>) Events separately </a:t>
            </a:r>
            <a:r>
              <a:rPr lang="en-GB" sz="2400" dirty="0"/>
              <a:t>from attributes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327C3A5-AD45-4BCD-9AE8-EFE211F9375B}"/>
              </a:ext>
            </a:extLst>
          </p:cNvPr>
          <p:cNvSpPr txBox="1">
            <a:spLocks/>
          </p:cNvSpPr>
          <p:nvPr/>
        </p:nvSpPr>
        <p:spPr>
          <a:xfrm>
            <a:off x="4917558" y="1516844"/>
            <a:ext cx="4311502" cy="444398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06706D"/>
                </a:solidFill>
              </a:rPr>
              <a:t>End users</a:t>
            </a:r>
            <a:r>
              <a:rPr lang="en-GB" sz="1600" b="1" dirty="0"/>
              <a:t> </a:t>
            </a:r>
            <a:r>
              <a:rPr lang="en-GB" sz="1600" dirty="0"/>
              <a:t>engage with applications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b="1" dirty="0">
                <a:solidFill>
                  <a:srgbClr val="06706D"/>
                </a:solidFill>
              </a:rPr>
              <a:t>Applications </a:t>
            </a:r>
            <a:r>
              <a:rPr lang="en-GB" sz="1600" dirty="0"/>
              <a:t>host end user attributes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800" dirty="0"/>
          </a:p>
          <a:p>
            <a:endParaRPr lang="en-GB" sz="1800" dirty="0"/>
          </a:p>
          <a:p>
            <a:r>
              <a:rPr lang="en-GB" sz="1600" dirty="0"/>
              <a:t>Distributed </a:t>
            </a:r>
            <a:r>
              <a:rPr lang="en-GB" sz="1600" b="1" dirty="0">
                <a:solidFill>
                  <a:srgbClr val="06706D"/>
                </a:solidFill>
              </a:rPr>
              <a:t>metadata service provision</a:t>
            </a:r>
          </a:p>
          <a:p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r>
              <a:rPr lang="en-GB" sz="1600" dirty="0"/>
              <a:t>A shared – or shareable – </a:t>
            </a:r>
            <a:r>
              <a:rPr lang="en-GB" sz="1600" b="1" dirty="0">
                <a:solidFill>
                  <a:srgbClr val="06706D"/>
                </a:solidFill>
              </a:rPr>
              <a:t>metadata layer</a:t>
            </a:r>
            <a:endParaRPr lang="en-GB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1B6248-94B7-4CD8-A6E3-1CD859A0783B}"/>
              </a:ext>
            </a:extLst>
          </p:cNvPr>
          <p:cNvCxnSpPr/>
          <p:nvPr/>
        </p:nvCxnSpPr>
        <p:spPr>
          <a:xfrm flipH="1">
            <a:off x="4435249" y="1690882"/>
            <a:ext cx="6148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62E6E2-233D-42A2-BCA0-E651AA8F94A5}"/>
              </a:ext>
            </a:extLst>
          </p:cNvPr>
          <p:cNvCxnSpPr>
            <a:cxnSpLocks/>
          </p:cNvCxnSpPr>
          <p:nvPr/>
        </p:nvCxnSpPr>
        <p:spPr>
          <a:xfrm flipH="1">
            <a:off x="4181787" y="3029126"/>
            <a:ext cx="8683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93CE97-2584-4D02-A07A-240A5D5CBD76}"/>
              </a:ext>
            </a:extLst>
          </p:cNvPr>
          <p:cNvCxnSpPr/>
          <p:nvPr/>
        </p:nvCxnSpPr>
        <p:spPr>
          <a:xfrm flipH="1">
            <a:off x="4449647" y="4604876"/>
            <a:ext cx="6148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A68CF6-1798-4C56-881C-BA6BC45B3C04}"/>
              </a:ext>
            </a:extLst>
          </p:cNvPr>
          <p:cNvCxnSpPr/>
          <p:nvPr/>
        </p:nvCxnSpPr>
        <p:spPr>
          <a:xfrm flipH="1">
            <a:off x="4150101" y="5841309"/>
            <a:ext cx="9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C054BC1-CB00-417B-ABB1-45BD9894773F}"/>
              </a:ext>
            </a:extLst>
          </p:cNvPr>
          <p:cNvSpPr/>
          <p:nvPr/>
        </p:nvSpPr>
        <p:spPr>
          <a:xfrm>
            <a:off x="739134" y="2633787"/>
            <a:ext cx="792000" cy="792000"/>
          </a:xfrm>
          <a:prstGeom prst="ellipse">
            <a:avLst/>
          </a:prstGeom>
          <a:solidFill>
            <a:srgbClr val="BDDDA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38EBBB-B051-431D-9796-110A59CDCB7C}"/>
              </a:ext>
            </a:extLst>
          </p:cNvPr>
          <p:cNvSpPr/>
          <p:nvPr/>
        </p:nvSpPr>
        <p:spPr>
          <a:xfrm>
            <a:off x="3325834" y="2637253"/>
            <a:ext cx="792000" cy="792000"/>
          </a:xfrm>
          <a:prstGeom prst="ellipse">
            <a:avLst/>
          </a:prstGeom>
          <a:solidFill>
            <a:srgbClr val="BDDDA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12AB7-5B54-424D-9979-8E4A34B5582A}"/>
              </a:ext>
            </a:extLst>
          </p:cNvPr>
          <p:cNvSpPr/>
          <p:nvPr/>
        </p:nvSpPr>
        <p:spPr>
          <a:xfrm>
            <a:off x="684558" y="4201086"/>
            <a:ext cx="914418" cy="792000"/>
          </a:xfrm>
          <a:prstGeom prst="rect">
            <a:avLst/>
          </a:prstGeom>
          <a:solidFill>
            <a:srgbClr val="C5CAE7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Metadata Service Provider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11B7904-14AC-4128-A405-F578B8DF39DC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rot="16200000" flipV="1">
            <a:off x="3334115" y="3816973"/>
            <a:ext cx="778183" cy="2744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E9F5BE6-50C1-4EBB-A264-8E198736ADCB}"/>
              </a:ext>
            </a:extLst>
          </p:cNvPr>
          <p:cNvCxnSpPr>
            <a:cxnSpLocks/>
            <a:stCxn id="14" idx="0"/>
            <a:endCxn id="12" idx="4"/>
          </p:cNvCxnSpPr>
          <p:nvPr/>
        </p:nvCxnSpPr>
        <p:spPr>
          <a:xfrm rot="16200000" flipV="1">
            <a:off x="750802" y="3810120"/>
            <a:ext cx="775299" cy="663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AAC96F-7276-4B41-A971-9C77755308D7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531134" y="3029787"/>
            <a:ext cx="1794700" cy="346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2F207-E846-4562-91A7-2F880F85CE64}"/>
              </a:ext>
            </a:extLst>
          </p:cNvPr>
          <p:cNvSpPr/>
          <p:nvPr/>
        </p:nvSpPr>
        <p:spPr>
          <a:xfrm>
            <a:off x="3267369" y="4207436"/>
            <a:ext cx="914418" cy="792000"/>
          </a:xfrm>
          <a:prstGeom prst="rect">
            <a:avLst/>
          </a:prstGeom>
          <a:solidFill>
            <a:srgbClr val="C5CAE7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Metadata Service Provider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9AF35AE-B8C3-4B5E-AB5C-AB6D4F494C62}"/>
              </a:ext>
            </a:extLst>
          </p:cNvPr>
          <p:cNvCxnSpPr>
            <a:cxnSpLocks/>
            <a:stCxn id="21" idx="3"/>
            <a:endCxn id="14" idx="2"/>
          </p:cNvCxnSpPr>
          <p:nvPr/>
        </p:nvCxnSpPr>
        <p:spPr>
          <a:xfrm rot="10800000">
            <a:off x="1141768" y="4993087"/>
            <a:ext cx="729563" cy="987619"/>
          </a:xfrm>
          <a:prstGeom prst="bentConnector2">
            <a:avLst/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D3C0DD0-FA90-4E37-824C-881689752D65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V="1">
            <a:off x="2961167" y="4999436"/>
            <a:ext cx="763411" cy="981269"/>
          </a:xfrm>
          <a:prstGeom prst="bentConnector2">
            <a:avLst/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>
            <a:extLst>
              <a:ext uri="{FF2B5EF4-FFF2-40B4-BE49-F238E27FC236}">
                <a16:creationId xmlns:a16="http://schemas.microsoft.com/office/drawing/2014/main" id="{C160EF21-638B-4CB2-90E5-5AF7711C1920}"/>
              </a:ext>
            </a:extLst>
          </p:cNvPr>
          <p:cNvSpPr/>
          <p:nvPr/>
        </p:nvSpPr>
        <p:spPr>
          <a:xfrm>
            <a:off x="1871330" y="5620705"/>
            <a:ext cx="1089837" cy="7200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216ED-AB1D-493E-8174-9C69C3845AE4}"/>
              </a:ext>
            </a:extLst>
          </p:cNvPr>
          <p:cNvSpPr txBox="1"/>
          <p:nvPr/>
        </p:nvSpPr>
        <p:spPr>
          <a:xfrm>
            <a:off x="509619" y="3734773"/>
            <a:ext cx="12471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/>
              <a:t>…contracts with…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4766CE-A0F1-4004-9922-83E0A792B814}"/>
              </a:ext>
            </a:extLst>
          </p:cNvPr>
          <p:cNvSpPr txBox="1"/>
          <p:nvPr/>
        </p:nvSpPr>
        <p:spPr>
          <a:xfrm>
            <a:off x="3101574" y="3716275"/>
            <a:ext cx="12471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/>
              <a:t>…contracts with…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21754-A849-4542-8C2E-2407BCEC42EC}"/>
              </a:ext>
            </a:extLst>
          </p:cNvPr>
          <p:cNvSpPr txBox="1"/>
          <p:nvPr/>
        </p:nvSpPr>
        <p:spPr>
          <a:xfrm>
            <a:off x="1576363" y="2748766"/>
            <a:ext cx="1678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...exchanges data with…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0EAC38-7C8D-4492-8F51-9D0C69CE1C3C}"/>
              </a:ext>
            </a:extLst>
          </p:cNvPr>
          <p:cNvSpPr txBox="1"/>
          <p:nvPr/>
        </p:nvSpPr>
        <p:spPr>
          <a:xfrm>
            <a:off x="535002" y="5391474"/>
            <a:ext cx="12279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/>
              <a:t>…complies with…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711070-5EE5-423D-9305-8EE62B21A8BA}"/>
              </a:ext>
            </a:extLst>
          </p:cNvPr>
          <p:cNvSpPr txBox="1"/>
          <p:nvPr/>
        </p:nvSpPr>
        <p:spPr>
          <a:xfrm>
            <a:off x="3127849" y="5385136"/>
            <a:ext cx="12279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/>
              <a:t>…complies with…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D066297-4964-4928-BC14-7C08CDD1AFFD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1598976" y="4597086"/>
            <a:ext cx="1668393" cy="6350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09CAD2-9541-4977-861F-53B082D254C7}"/>
              </a:ext>
            </a:extLst>
          </p:cNvPr>
          <p:cNvSpPr txBox="1"/>
          <p:nvPr/>
        </p:nvSpPr>
        <p:spPr>
          <a:xfrm>
            <a:off x="1618378" y="4330400"/>
            <a:ext cx="16459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/>
              <a:t>...communicates with…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F35E0AF-C4C8-4CE7-A3A5-5E6744EDAE0F}"/>
              </a:ext>
            </a:extLst>
          </p:cNvPr>
          <p:cNvSpPr/>
          <p:nvPr/>
        </p:nvSpPr>
        <p:spPr>
          <a:xfrm>
            <a:off x="457200" y="1525926"/>
            <a:ext cx="324000" cy="324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3FA8905-4FEB-44BF-9BF6-AA8CF1DC5006}"/>
              </a:ext>
            </a:extLst>
          </p:cNvPr>
          <p:cNvSpPr/>
          <p:nvPr/>
        </p:nvSpPr>
        <p:spPr>
          <a:xfrm>
            <a:off x="974521" y="1537517"/>
            <a:ext cx="324000" cy="324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4E5196B0-AFF2-4DA8-B452-0C7F72DA46D6}"/>
              </a:ext>
            </a:extLst>
          </p:cNvPr>
          <p:cNvSpPr/>
          <p:nvPr/>
        </p:nvSpPr>
        <p:spPr>
          <a:xfrm>
            <a:off x="1492024" y="1525926"/>
            <a:ext cx="324000" cy="324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BE219F9-2374-470A-A85F-5C67E7027941}"/>
              </a:ext>
            </a:extLst>
          </p:cNvPr>
          <p:cNvSpPr/>
          <p:nvPr/>
        </p:nvSpPr>
        <p:spPr>
          <a:xfrm>
            <a:off x="2015767" y="1534398"/>
            <a:ext cx="324000" cy="324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32AA4DB2-55F1-404F-BBF5-4D506CF59D14}"/>
              </a:ext>
            </a:extLst>
          </p:cNvPr>
          <p:cNvSpPr/>
          <p:nvPr/>
        </p:nvSpPr>
        <p:spPr>
          <a:xfrm>
            <a:off x="2533535" y="1526932"/>
            <a:ext cx="324000" cy="324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719B42D3-E61B-44DB-9312-A1BCF01C4DAA}"/>
              </a:ext>
            </a:extLst>
          </p:cNvPr>
          <p:cNvSpPr/>
          <p:nvPr/>
        </p:nvSpPr>
        <p:spPr>
          <a:xfrm>
            <a:off x="4083171" y="1532816"/>
            <a:ext cx="324000" cy="324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6C58CF5E-7520-4458-B020-4AB836E2EC2D}"/>
              </a:ext>
            </a:extLst>
          </p:cNvPr>
          <p:cNvSpPr/>
          <p:nvPr/>
        </p:nvSpPr>
        <p:spPr>
          <a:xfrm>
            <a:off x="3567237" y="1532816"/>
            <a:ext cx="324000" cy="324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11100A5B-275E-42FA-82A0-4AAB002ED5C5}"/>
              </a:ext>
            </a:extLst>
          </p:cNvPr>
          <p:cNvSpPr/>
          <p:nvPr/>
        </p:nvSpPr>
        <p:spPr>
          <a:xfrm>
            <a:off x="3051303" y="1531029"/>
            <a:ext cx="324000" cy="324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966DFA-7E9C-49B6-A218-BE55333ED45D}"/>
              </a:ext>
            </a:extLst>
          </p:cNvPr>
          <p:cNvCxnSpPr>
            <a:stCxn id="12" idx="0"/>
            <a:endCxn id="29" idx="2"/>
          </p:cNvCxnSpPr>
          <p:nvPr/>
        </p:nvCxnSpPr>
        <p:spPr>
          <a:xfrm flipH="1" flipV="1">
            <a:off x="619200" y="1849926"/>
            <a:ext cx="515934" cy="783861"/>
          </a:xfrm>
          <a:prstGeom prst="straightConnector1">
            <a:avLst/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2A6EC2-49B3-4E2C-87B1-74BA88382314}"/>
              </a:ext>
            </a:extLst>
          </p:cNvPr>
          <p:cNvCxnSpPr>
            <a:cxnSpLocks/>
            <a:stCxn id="12" idx="0"/>
            <a:endCxn id="30" idx="2"/>
          </p:cNvCxnSpPr>
          <p:nvPr/>
        </p:nvCxnSpPr>
        <p:spPr>
          <a:xfrm flipV="1">
            <a:off x="1135134" y="1861517"/>
            <a:ext cx="1387" cy="772270"/>
          </a:xfrm>
          <a:prstGeom prst="straightConnector1">
            <a:avLst/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641E22-54E5-472F-AF5E-0ADB97C17573}"/>
              </a:ext>
            </a:extLst>
          </p:cNvPr>
          <p:cNvCxnSpPr>
            <a:cxnSpLocks/>
            <a:stCxn id="12" idx="0"/>
            <a:endCxn id="31" idx="2"/>
          </p:cNvCxnSpPr>
          <p:nvPr/>
        </p:nvCxnSpPr>
        <p:spPr>
          <a:xfrm flipV="1">
            <a:off x="1135134" y="1849926"/>
            <a:ext cx="518890" cy="783861"/>
          </a:xfrm>
          <a:prstGeom prst="straightConnector1">
            <a:avLst/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34EE8B-36AB-4E2C-AB15-65D9F956059F}"/>
              </a:ext>
            </a:extLst>
          </p:cNvPr>
          <p:cNvCxnSpPr>
            <a:cxnSpLocks/>
            <a:stCxn id="12" idx="0"/>
            <a:endCxn id="32" idx="2"/>
          </p:cNvCxnSpPr>
          <p:nvPr/>
        </p:nvCxnSpPr>
        <p:spPr>
          <a:xfrm flipV="1">
            <a:off x="1135134" y="1858398"/>
            <a:ext cx="1042633" cy="775389"/>
          </a:xfrm>
          <a:prstGeom prst="straightConnector1">
            <a:avLst/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4E4491-0356-471B-B2A8-D10B6BD5956D}"/>
              </a:ext>
            </a:extLst>
          </p:cNvPr>
          <p:cNvCxnSpPr>
            <a:cxnSpLocks/>
            <a:stCxn id="12" idx="0"/>
            <a:endCxn id="33" idx="2"/>
          </p:cNvCxnSpPr>
          <p:nvPr/>
        </p:nvCxnSpPr>
        <p:spPr>
          <a:xfrm flipV="1">
            <a:off x="1135134" y="1850932"/>
            <a:ext cx="1560401" cy="782855"/>
          </a:xfrm>
          <a:prstGeom prst="straightConnector1">
            <a:avLst/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821862-BBCD-403F-8AD1-22C9204D80F3}"/>
              </a:ext>
            </a:extLst>
          </p:cNvPr>
          <p:cNvCxnSpPr>
            <a:cxnSpLocks/>
            <a:stCxn id="13" idx="0"/>
            <a:endCxn id="34" idx="2"/>
          </p:cNvCxnSpPr>
          <p:nvPr/>
        </p:nvCxnSpPr>
        <p:spPr>
          <a:xfrm flipV="1">
            <a:off x="3721834" y="1856816"/>
            <a:ext cx="523337" cy="780437"/>
          </a:xfrm>
          <a:prstGeom prst="straightConnector1">
            <a:avLst/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7E6BA0-6061-4C76-8092-65AD8C142901}"/>
              </a:ext>
            </a:extLst>
          </p:cNvPr>
          <p:cNvCxnSpPr>
            <a:cxnSpLocks/>
            <a:stCxn id="13" idx="0"/>
            <a:endCxn id="35" idx="2"/>
          </p:cNvCxnSpPr>
          <p:nvPr/>
        </p:nvCxnSpPr>
        <p:spPr>
          <a:xfrm flipV="1">
            <a:off x="3721834" y="1856816"/>
            <a:ext cx="7403" cy="780437"/>
          </a:xfrm>
          <a:prstGeom prst="straightConnector1">
            <a:avLst/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B1BE1F-C164-4F57-A533-54A50C06FAC1}"/>
              </a:ext>
            </a:extLst>
          </p:cNvPr>
          <p:cNvCxnSpPr>
            <a:cxnSpLocks/>
            <a:stCxn id="13" idx="0"/>
            <a:endCxn id="36" idx="2"/>
          </p:cNvCxnSpPr>
          <p:nvPr/>
        </p:nvCxnSpPr>
        <p:spPr>
          <a:xfrm flipH="1" flipV="1">
            <a:off x="3213303" y="1855029"/>
            <a:ext cx="508531" cy="782224"/>
          </a:xfrm>
          <a:prstGeom prst="straightConnector1">
            <a:avLst/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7EF3A2-AEA5-4A4D-9A65-C2A18ECFD61F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H="1" flipV="1">
            <a:off x="2695535" y="1850932"/>
            <a:ext cx="1026299" cy="786321"/>
          </a:xfrm>
          <a:prstGeom prst="straightConnector1">
            <a:avLst/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1269FD-1275-4B9A-938C-885A6A71AC01}"/>
              </a:ext>
            </a:extLst>
          </p:cNvPr>
          <p:cNvCxnSpPr>
            <a:cxnSpLocks/>
            <a:stCxn id="13" idx="0"/>
            <a:endCxn id="32" idx="2"/>
          </p:cNvCxnSpPr>
          <p:nvPr/>
        </p:nvCxnSpPr>
        <p:spPr>
          <a:xfrm flipH="1" flipV="1">
            <a:off x="2177767" y="1858398"/>
            <a:ext cx="1544067" cy="778855"/>
          </a:xfrm>
          <a:prstGeom prst="straightConnector1">
            <a:avLst/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CE9FAF-E2F8-4632-BFE0-D01768D47083}"/>
              </a:ext>
            </a:extLst>
          </p:cNvPr>
          <p:cNvSpPr txBox="1"/>
          <p:nvPr/>
        </p:nvSpPr>
        <p:spPr>
          <a:xfrm>
            <a:off x="784307" y="2085913"/>
            <a:ext cx="12471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/>
              <a:t>…contracts with…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DF2507-D624-4087-9CE2-E2D85E512EF8}"/>
              </a:ext>
            </a:extLst>
          </p:cNvPr>
          <p:cNvSpPr txBox="1"/>
          <p:nvPr/>
        </p:nvSpPr>
        <p:spPr>
          <a:xfrm>
            <a:off x="2874201" y="2082427"/>
            <a:ext cx="12471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/>
              <a:t>…contracts with…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F8DEDA-A9EB-4FDF-96C5-9CF2E7A8C711}"/>
              </a:ext>
            </a:extLst>
          </p:cNvPr>
          <p:cNvSpPr txBox="1"/>
          <p:nvPr/>
        </p:nvSpPr>
        <p:spPr>
          <a:xfrm>
            <a:off x="2015767" y="1277944"/>
            <a:ext cx="83676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35386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7" grpId="0" animBg="1"/>
      <p:bldP spid="48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57200" y="1629837"/>
            <a:ext cx="3606792" cy="3040344"/>
            <a:chOff x="463296" y="1929384"/>
            <a:chExt cx="3606792" cy="3040344"/>
          </a:xfrm>
        </p:grpSpPr>
        <p:sp>
          <p:nvSpPr>
            <p:cNvPr id="8" name="Oval 7"/>
            <p:cNvSpPr/>
            <p:nvPr/>
          </p:nvSpPr>
          <p:spPr>
            <a:xfrm>
              <a:off x="466344" y="211226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36408" y="211226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399704" y="211226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710088" y="211226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866384" y="211226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320536" y="211226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92976" y="211226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256272" y="211226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63296" y="441350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33360" y="441350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1396656" y="441350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707040" y="441350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863336" y="441350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317488" y="441350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789928" y="441350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53224" y="441350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4858" y="1929384"/>
              <a:ext cx="134812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000" dirty="0"/>
                <a:t>Providers of information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42467" y="4815840"/>
              <a:ext cx="146193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000" dirty="0"/>
                <a:t>Consumers of information</a:t>
              </a:r>
            </a:p>
          </p:txBody>
        </p:sp>
        <p:cxnSp>
          <p:nvCxnSpPr>
            <p:cNvPr id="27" name="Straight Connector 26"/>
            <p:cNvCxnSpPr>
              <a:stCxn id="8" idx="4"/>
              <a:endCxn id="16" idx="0"/>
            </p:cNvCxnSpPr>
            <p:nvPr/>
          </p:nvCxnSpPr>
          <p:spPr>
            <a:xfrm flipH="1">
              <a:off x="643296" y="2472264"/>
              <a:ext cx="304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4"/>
              <a:endCxn id="17" idx="0"/>
            </p:cNvCxnSpPr>
            <p:nvPr/>
          </p:nvCxnSpPr>
          <p:spPr>
            <a:xfrm>
              <a:off x="646344" y="2472264"/>
              <a:ext cx="467016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4"/>
              <a:endCxn id="18" idx="0"/>
            </p:cNvCxnSpPr>
            <p:nvPr/>
          </p:nvCxnSpPr>
          <p:spPr>
            <a:xfrm>
              <a:off x="646344" y="2472264"/>
              <a:ext cx="930312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4"/>
              <a:endCxn id="20" idx="0"/>
            </p:cNvCxnSpPr>
            <p:nvPr/>
          </p:nvCxnSpPr>
          <p:spPr>
            <a:xfrm>
              <a:off x="646344" y="2472264"/>
              <a:ext cx="1396992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4"/>
              <a:endCxn id="21" idx="0"/>
            </p:cNvCxnSpPr>
            <p:nvPr/>
          </p:nvCxnSpPr>
          <p:spPr>
            <a:xfrm>
              <a:off x="646344" y="2472264"/>
              <a:ext cx="1851144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8" idx="4"/>
              <a:endCxn id="22" idx="0"/>
            </p:cNvCxnSpPr>
            <p:nvPr/>
          </p:nvCxnSpPr>
          <p:spPr>
            <a:xfrm>
              <a:off x="646344" y="2472264"/>
              <a:ext cx="2323584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8" idx="4"/>
              <a:endCxn id="23" idx="0"/>
            </p:cNvCxnSpPr>
            <p:nvPr/>
          </p:nvCxnSpPr>
          <p:spPr>
            <a:xfrm>
              <a:off x="646344" y="2472264"/>
              <a:ext cx="2786880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8" idx="4"/>
              <a:endCxn id="19" idx="0"/>
            </p:cNvCxnSpPr>
            <p:nvPr/>
          </p:nvCxnSpPr>
          <p:spPr>
            <a:xfrm>
              <a:off x="646344" y="2472264"/>
              <a:ext cx="3240696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9" idx="4"/>
              <a:endCxn id="16" idx="0"/>
            </p:cNvCxnSpPr>
            <p:nvPr/>
          </p:nvCxnSpPr>
          <p:spPr>
            <a:xfrm flipH="1">
              <a:off x="643296" y="2472264"/>
              <a:ext cx="473112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9" idx="4"/>
              <a:endCxn id="17" idx="0"/>
            </p:cNvCxnSpPr>
            <p:nvPr/>
          </p:nvCxnSpPr>
          <p:spPr>
            <a:xfrm flipH="1">
              <a:off x="1113360" y="2472264"/>
              <a:ext cx="304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9" idx="4"/>
              <a:endCxn id="18" idx="0"/>
            </p:cNvCxnSpPr>
            <p:nvPr/>
          </p:nvCxnSpPr>
          <p:spPr>
            <a:xfrm>
              <a:off x="1116408" y="2472264"/>
              <a:ext cx="46024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9" idx="4"/>
              <a:endCxn id="20" idx="0"/>
            </p:cNvCxnSpPr>
            <p:nvPr/>
          </p:nvCxnSpPr>
          <p:spPr>
            <a:xfrm>
              <a:off x="1116408" y="2472264"/>
              <a:ext cx="92692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9" idx="4"/>
              <a:endCxn id="21" idx="0"/>
            </p:cNvCxnSpPr>
            <p:nvPr/>
          </p:nvCxnSpPr>
          <p:spPr>
            <a:xfrm>
              <a:off x="1116408" y="2472264"/>
              <a:ext cx="1381080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" idx="4"/>
              <a:endCxn id="22" idx="0"/>
            </p:cNvCxnSpPr>
            <p:nvPr/>
          </p:nvCxnSpPr>
          <p:spPr>
            <a:xfrm>
              <a:off x="1116408" y="2472264"/>
              <a:ext cx="1853520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9" idx="4"/>
              <a:endCxn id="23" idx="0"/>
            </p:cNvCxnSpPr>
            <p:nvPr/>
          </p:nvCxnSpPr>
          <p:spPr>
            <a:xfrm>
              <a:off x="1116408" y="2472264"/>
              <a:ext cx="2316816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9" idx="4"/>
              <a:endCxn id="19" idx="0"/>
            </p:cNvCxnSpPr>
            <p:nvPr/>
          </p:nvCxnSpPr>
          <p:spPr>
            <a:xfrm>
              <a:off x="1116408" y="2472264"/>
              <a:ext cx="2770632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10" idx="4"/>
              <a:endCxn id="16" idx="0"/>
            </p:cNvCxnSpPr>
            <p:nvPr/>
          </p:nvCxnSpPr>
          <p:spPr>
            <a:xfrm flipH="1">
              <a:off x="643296" y="2472264"/>
              <a:ext cx="93640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10" idx="4"/>
              <a:endCxn id="17" idx="0"/>
            </p:cNvCxnSpPr>
            <p:nvPr/>
          </p:nvCxnSpPr>
          <p:spPr>
            <a:xfrm flipH="1">
              <a:off x="1113360" y="2472264"/>
              <a:ext cx="466344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10" idx="4"/>
              <a:endCxn id="18" idx="0"/>
            </p:cNvCxnSpPr>
            <p:nvPr/>
          </p:nvCxnSpPr>
          <p:spPr>
            <a:xfrm flipH="1">
              <a:off x="1576656" y="2472264"/>
              <a:ext cx="304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10" idx="4"/>
              <a:endCxn id="20" idx="0"/>
            </p:cNvCxnSpPr>
            <p:nvPr/>
          </p:nvCxnSpPr>
          <p:spPr>
            <a:xfrm>
              <a:off x="1579704" y="2472264"/>
              <a:ext cx="463632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10" idx="4"/>
              <a:endCxn id="21" idx="0"/>
            </p:cNvCxnSpPr>
            <p:nvPr/>
          </p:nvCxnSpPr>
          <p:spPr>
            <a:xfrm>
              <a:off x="1579704" y="2472264"/>
              <a:ext cx="917784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0" idx="4"/>
              <a:endCxn id="22" idx="0"/>
            </p:cNvCxnSpPr>
            <p:nvPr/>
          </p:nvCxnSpPr>
          <p:spPr>
            <a:xfrm>
              <a:off x="1579704" y="2472264"/>
              <a:ext cx="1390224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0" idx="4"/>
              <a:endCxn id="23" idx="0"/>
            </p:cNvCxnSpPr>
            <p:nvPr/>
          </p:nvCxnSpPr>
          <p:spPr>
            <a:xfrm>
              <a:off x="1579704" y="2472264"/>
              <a:ext cx="1853520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0" idx="4"/>
              <a:endCxn id="19" idx="0"/>
            </p:cNvCxnSpPr>
            <p:nvPr/>
          </p:nvCxnSpPr>
          <p:spPr>
            <a:xfrm>
              <a:off x="1579704" y="2472264"/>
              <a:ext cx="2307336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2" idx="4"/>
              <a:endCxn id="19" idx="0"/>
            </p:cNvCxnSpPr>
            <p:nvPr/>
          </p:nvCxnSpPr>
          <p:spPr>
            <a:xfrm>
              <a:off x="2046384" y="2472264"/>
              <a:ext cx="1840656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" idx="4"/>
              <a:endCxn id="23" idx="0"/>
            </p:cNvCxnSpPr>
            <p:nvPr/>
          </p:nvCxnSpPr>
          <p:spPr>
            <a:xfrm>
              <a:off x="2046384" y="2472264"/>
              <a:ext cx="1386840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2" idx="4"/>
              <a:endCxn id="22" idx="0"/>
            </p:cNvCxnSpPr>
            <p:nvPr/>
          </p:nvCxnSpPr>
          <p:spPr>
            <a:xfrm>
              <a:off x="2046384" y="2472264"/>
              <a:ext cx="923544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2" idx="4"/>
              <a:endCxn id="20" idx="0"/>
            </p:cNvCxnSpPr>
            <p:nvPr/>
          </p:nvCxnSpPr>
          <p:spPr>
            <a:xfrm flipH="1">
              <a:off x="2043336" y="2472264"/>
              <a:ext cx="304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2" idx="4"/>
              <a:endCxn id="21" idx="0"/>
            </p:cNvCxnSpPr>
            <p:nvPr/>
          </p:nvCxnSpPr>
          <p:spPr>
            <a:xfrm>
              <a:off x="2046384" y="2472264"/>
              <a:ext cx="451104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2" idx="4"/>
              <a:endCxn id="18" idx="0"/>
            </p:cNvCxnSpPr>
            <p:nvPr/>
          </p:nvCxnSpPr>
          <p:spPr>
            <a:xfrm flipH="1">
              <a:off x="1576656" y="2472264"/>
              <a:ext cx="46972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2" idx="4"/>
              <a:endCxn id="17" idx="0"/>
            </p:cNvCxnSpPr>
            <p:nvPr/>
          </p:nvCxnSpPr>
          <p:spPr>
            <a:xfrm flipH="1">
              <a:off x="1113360" y="2472264"/>
              <a:ext cx="933024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2" idx="4"/>
              <a:endCxn id="16" idx="0"/>
            </p:cNvCxnSpPr>
            <p:nvPr/>
          </p:nvCxnSpPr>
          <p:spPr>
            <a:xfrm flipH="1">
              <a:off x="643296" y="2472264"/>
              <a:ext cx="140308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3" idx="4"/>
              <a:endCxn id="16" idx="0"/>
            </p:cNvCxnSpPr>
            <p:nvPr/>
          </p:nvCxnSpPr>
          <p:spPr>
            <a:xfrm flipH="1">
              <a:off x="643296" y="2472264"/>
              <a:ext cx="1857240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3" idx="4"/>
              <a:endCxn id="17" idx="0"/>
            </p:cNvCxnSpPr>
            <p:nvPr/>
          </p:nvCxnSpPr>
          <p:spPr>
            <a:xfrm flipH="1">
              <a:off x="1113360" y="2472264"/>
              <a:ext cx="1387176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3" idx="4"/>
              <a:endCxn id="18" idx="0"/>
            </p:cNvCxnSpPr>
            <p:nvPr/>
          </p:nvCxnSpPr>
          <p:spPr>
            <a:xfrm flipH="1">
              <a:off x="1576656" y="2472264"/>
              <a:ext cx="923880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" idx="4"/>
              <a:endCxn id="20" idx="0"/>
            </p:cNvCxnSpPr>
            <p:nvPr/>
          </p:nvCxnSpPr>
          <p:spPr>
            <a:xfrm flipH="1">
              <a:off x="2043336" y="2472264"/>
              <a:ext cx="457200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" idx="4"/>
              <a:endCxn id="21" idx="0"/>
            </p:cNvCxnSpPr>
            <p:nvPr/>
          </p:nvCxnSpPr>
          <p:spPr>
            <a:xfrm flipH="1">
              <a:off x="2497488" y="2472264"/>
              <a:ext cx="304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" idx="4"/>
              <a:endCxn id="22" idx="0"/>
            </p:cNvCxnSpPr>
            <p:nvPr/>
          </p:nvCxnSpPr>
          <p:spPr>
            <a:xfrm>
              <a:off x="2500536" y="2472264"/>
              <a:ext cx="469392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3" idx="4"/>
              <a:endCxn id="23" idx="0"/>
            </p:cNvCxnSpPr>
            <p:nvPr/>
          </p:nvCxnSpPr>
          <p:spPr>
            <a:xfrm>
              <a:off x="2500536" y="2472264"/>
              <a:ext cx="93268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3" idx="4"/>
              <a:endCxn id="19" idx="0"/>
            </p:cNvCxnSpPr>
            <p:nvPr/>
          </p:nvCxnSpPr>
          <p:spPr>
            <a:xfrm>
              <a:off x="2500536" y="2472264"/>
              <a:ext cx="1386504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4" idx="4"/>
              <a:endCxn id="19" idx="0"/>
            </p:cNvCxnSpPr>
            <p:nvPr/>
          </p:nvCxnSpPr>
          <p:spPr>
            <a:xfrm>
              <a:off x="2972976" y="2472264"/>
              <a:ext cx="914064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4" idx="4"/>
              <a:endCxn id="23" idx="0"/>
            </p:cNvCxnSpPr>
            <p:nvPr/>
          </p:nvCxnSpPr>
          <p:spPr>
            <a:xfrm>
              <a:off x="2972976" y="2472264"/>
              <a:ext cx="46024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4" idx="4"/>
              <a:endCxn id="22" idx="0"/>
            </p:cNvCxnSpPr>
            <p:nvPr/>
          </p:nvCxnSpPr>
          <p:spPr>
            <a:xfrm flipH="1">
              <a:off x="2969928" y="2472264"/>
              <a:ext cx="304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4" idx="4"/>
              <a:endCxn id="21" idx="0"/>
            </p:cNvCxnSpPr>
            <p:nvPr/>
          </p:nvCxnSpPr>
          <p:spPr>
            <a:xfrm flipH="1">
              <a:off x="2497488" y="2472264"/>
              <a:ext cx="47548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4" idx="4"/>
              <a:endCxn id="20" idx="0"/>
            </p:cNvCxnSpPr>
            <p:nvPr/>
          </p:nvCxnSpPr>
          <p:spPr>
            <a:xfrm flipH="1">
              <a:off x="2043336" y="2472264"/>
              <a:ext cx="929640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4" idx="4"/>
              <a:endCxn id="18" idx="0"/>
            </p:cNvCxnSpPr>
            <p:nvPr/>
          </p:nvCxnSpPr>
          <p:spPr>
            <a:xfrm flipH="1">
              <a:off x="1576656" y="2472264"/>
              <a:ext cx="1396320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4" idx="4"/>
              <a:endCxn id="17" idx="0"/>
            </p:cNvCxnSpPr>
            <p:nvPr/>
          </p:nvCxnSpPr>
          <p:spPr>
            <a:xfrm flipH="1">
              <a:off x="1113360" y="2472264"/>
              <a:ext cx="1859616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4" idx="4"/>
              <a:endCxn id="16" idx="0"/>
            </p:cNvCxnSpPr>
            <p:nvPr/>
          </p:nvCxnSpPr>
          <p:spPr>
            <a:xfrm flipH="1">
              <a:off x="643296" y="2472264"/>
              <a:ext cx="2329680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5" idx="4"/>
              <a:endCxn id="16" idx="0"/>
            </p:cNvCxnSpPr>
            <p:nvPr/>
          </p:nvCxnSpPr>
          <p:spPr>
            <a:xfrm flipH="1">
              <a:off x="643296" y="2472264"/>
              <a:ext cx="2792976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5" idx="4"/>
              <a:endCxn id="17" idx="0"/>
            </p:cNvCxnSpPr>
            <p:nvPr/>
          </p:nvCxnSpPr>
          <p:spPr>
            <a:xfrm flipH="1">
              <a:off x="1113360" y="2472264"/>
              <a:ext cx="2322912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5" idx="4"/>
              <a:endCxn id="18" idx="0"/>
            </p:cNvCxnSpPr>
            <p:nvPr/>
          </p:nvCxnSpPr>
          <p:spPr>
            <a:xfrm flipH="1">
              <a:off x="1576656" y="2472264"/>
              <a:ext cx="1859616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5" idx="4"/>
              <a:endCxn id="20" idx="0"/>
            </p:cNvCxnSpPr>
            <p:nvPr/>
          </p:nvCxnSpPr>
          <p:spPr>
            <a:xfrm flipH="1">
              <a:off x="2043336" y="2472264"/>
              <a:ext cx="1392936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5" idx="4"/>
              <a:endCxn id="21" idx="0"/>
            </p:cNvCxnSpPr>
            <p:nvPr/>
          </p:nvCxnSpPr>
          <p:spPr>
            <a:xfrm flipH="1">
              <a:off x="2497488" y="2472264"/>
              <a:ext cx="938784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15" idx="4"/>
              <a:endCxn id="22" idx="0"/>
            </p:cNvCxnSpPr>
            <p:nvPr/>
          </p:nvCxnSpPr>
          <p:spPr>
            <a:xfrm flipH="1">
              <a:off x="2969928" y="2472264"/>
              <a:ext cx="466344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5" idx="4"/>
              <a:endCxn id="23" idx="0"/>
            </p:cNvCxnSpPr>
            <p:nvPr/>
          </p:nvCxnSpPr>
          <p:spPr>
            <a:xfrm flipH="1">
              <a:off x="3433224" y="2472264"/>
              <a:ext cx="304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5" idx="4"/>
              <a:endCxn id="19" idx="0"/>
            </p:cNvCxnSpPr>
            <p:nvPr/>
          </p:nvCxnSpPr>
          <p:spPr>
            <a:xfrm>
              <a:off x="3436272" y="2472264"/>
              <a:ext cx="45076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1" idx="4"/>
              <a:endCxn id="19" idx="0"/>
            </p:cNvCxnSpPr>
            <p:nvPr/>
          </p:nvCxnSpPr>
          <p:spPr>
            <a:xfrm flipH="1">
              <a:off x="3887040" y="2472264"/>
              <a:ext cx="304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1" idx="4"/>
              <a:endCxn id="23" idx="0"/>
            </p:cNvCxnSpPr>
            <p:nvPr/>
          </p:nvCxnSpPr>
          <p:spPr>
            <a:xfrm flipH="1">
              <a:off x="3433224" y="2472264"/>
              <a:ext cx="456864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1" idx="4"/>
              <a:endCxn id="22" idx="0"/>
            </p:cNvCxnSpPr>
            <p:nvPr/>
          </p:nvCxnSpPr>
          <p:spPr>
            <a:xfrm flipH="1">
              <a:off x="2969928" y="2472264"/>
              <a:ext cx="920160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1" idx="4"/>
              <a:endCxn id="21" idx="0"/>
            </p:cNvCxnSpPr>
            <p:nvPr/>
          </p:nvCxnSpPr>
          <p:spPr>
            <a:xfrm flipH="1">
              <a:off x="2497488" y="2472264"/>
              <a:ext cx="1392600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1" idx="4"/>
              <a:endCxn id="20" idx="0"/>
            </p:cNvCxnSpPr>
            <p:nvPr/>
          </p:nvCxnSpPr>
          <p:spPr>
            <a:xfrm flipH="1">
              <a:off x="2043336" y="2472264"/>
              <a:ext cx="1846752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1" idx="4"/>
              <a:endCxn id="18" idx="0"/>
            </p:cNvCxnSpPr>
            <p:nvPr/>
          </p:nvCxnSpPr>
          <p:spPr>
            <a:xfrm flipH="1">
              <a:off x="1576656" y="2472264"/>
              <a:ext cx="2313432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1" idx="4"/>
              <a:endCxn id="17" idx="0"/>
            </p:cNvCxnSpPr>
            <p:nvPr/>
          </p:nvCxnSpPr>
          <p:spPr>
            <a:xfrm flipH="1">
              <a:off x="1113360" y="2472264"/>
              <a:ext cx="2776728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11" idx="4"/>
              <a:endCxn id="16" idx="0"/>
            </p:cNvCxnSpPr>
            <p:nvPr/>
          </p:nvCxnSpPr>
          <p:spPr>
            <a:xfrm flipH="1">
              <a:off x="643296" y="2472264"/>
              <a:ext cx="3246792" cy="1941240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34787C0-6281-4E20-A71D-323366207FE5}"/>
              </a:ext>
            </a:extLst>
          </p:cNvPr>
          <p:cNvGrpSpPr/>
          <p:nvPr/>
        </p:nvGrpSpPr>
        <p:grpSpPr>
          <a:xfrm>
            <a:off x="5317752" y="1629837"/>
            <a:ext cx="3606792" cy="3041832"/>
            <a:chOff x="5317752" y="2065773"/>
            <a:chExt cx="3606792" cy="3041832"/>
          </a:xfrm>
        </p:grpSpPr>
        <p:sp>
          <p:nvSpPr>
            <p:cNvPr id="222" name="Oval 221"/>
            <p:cNvSpPr/>
            <p:nvPr/>
          </p:nvSpPr>
          <p:spPr>
            <a:xfrm>
              <a:off x="5320800" y="2248653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Oval 222"/>
            <p:cNvSpPr/>
            <p:nvPr/>
          </p:nvSpPr>
          <p:spPr>
            <a:xfrm>
              <a:off x="5790864" y="2248653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4" name="Oval 223"/>
            <p:cNvSpPr/>
            <p:nvPr/>
          </p:nvSpPr>
          <p:spPr>
            <a:xfrm>
              <a:off x="6254160" y="2248653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8564544" y="2248653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26" name="Oval 225"/>
            <p:cNvSpPr/>
            <p:nvPr/>
          </p:nvSpPr>
          <p:spPr>
            <a:xfrm>
              <a:off x="6720840" y="2248653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7174992" y="2248653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7647432" y="2248653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8110728" y="2248653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5317752" y="4549893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1" name="Oval 230"/>
            <p:cNvSpPr/>
            <p:nvPr/>
          </p:nvSpPr>
          <p:spPr>
            <a:xfrm>
              <a:off x="5787816" y="4549893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2" name="Oval 231"/>
            <p:cNvSpPr/>
            <p:nvPr/>
          </p:nvSpPr>
          <p:spPr>
            <a:xfrm>
              <a:off x="6251112" y="4549893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8561496" y="4549893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6717792" y="4549893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7171944" y="4549893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7644384" y="4549893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8107680" y="4549893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" tIns="73152" rIns="73152" bIns="73152"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458532" y="2065773"/>
              <a:ext cx="134812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000" dirty="0"/>
                <a:t>Providers of information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6396141" y="4953717"/>
              <a:ext cx="146193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000" dirty="0"/>
                <a:t>Consumers of information</a:t>
              </a:r>
            </a:p>
          </p:txBody>
        </p:sp>
        <p:cxnSp>
          <p:nvCxnSpPr>
            <p:cNvPr id="240" name="Straight Connector 239"/>
            <p:cNvCxnSpPr>
              <a:cxnSpLocks/>
              <a:stCxn id="222" idx="4"/>
            </p:cNvCxnSpPr>
            <p:nvPr/>
          </p:nvCxnSpPr>
          <p:spPr>
            <a:xfrm>
              <a:off x="5500800" y="2608653"/>
              <a:ext cx="1631795" cy="777396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cxnSpLocks/>
              <a:stCxn id="223" idx="4"/>
            </p:cNvCxnSpPr>
            <p:nvPr/>
          </p:nvCxnSpPr>
          <p:spPr>
            <a:xfrm>
              <a:off x="5970864" y="2608653"/>
              <a:ext cx="1161731" cy="777396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cxnSpLocks/>
              <a:stCxn id="224" idx="4"/>
            </p:cNvCxnSpPr>
            <p:nvPr/>
          </p:nvCxnSpPr>
          <p:spPr>
            <a:xfrm>
              <a:off x="6434160" y="2608653"/>
              <a:ext cx="698435" cy="777396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cxnSpLocks/>
              <a:stCxn id="226" idx="4"/>
            </p:cNvCxnSpPr>
            <p:nvPr/>
          </p:nvCxnSpPr>
          <p:spPr>
            <a:xfrm>
              <a:off x="6900840" y="2608653"/>
              <a:ext cx="231755" cy="777396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cxnSpLocks/>
              <a:stCxn id="227" idx="4"/>
            </p:cNvCxnSpPr>
            <p:nvPr/>
          </p:nvCxnSpPr>
          <p:spPr>
            <a:xfrm flipH="1">
              <a:off x="7132595" y="2608653"/>
              <a:ext cx="222397" cy="777396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cxnSpLocks/>
              <a:stCxn id="228" idx="4"/>
            </p:cNvCxnSpPr>
            <p:nvPr/>
          </p:nvCxnSpPr>
          <p:spPr>
            <a:xfrm flipH="1">
              <a:off x="7132595" y="2608653"/>
              <a:ext cx="694837" cy="777396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cxnSpLocks/>
              <a:stCxn id="229" idx="4"/>
            </p:cNvCxnSpPr>
            <p:nvPr/>
          </p:nvCxnSpPr>
          <p:spPr>
            <a:xfrm flipH="1">
              <a:off x="7132595" y="2608653"/>
              <a:ext cx="1158133" cy="777396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cxnSpLocks/>
              <a:stCxn id="225" idx="4"/>
            </p:cNvCxnSpPr>
            <p:nvPr/>
          </p:nvCxnSpPr>
          <p:spPr>
            <a:xfrm flipH="1">
              <a:off x="7132595" y="2608653"/>
              <a:ext cx="1611949" cy="777396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cxnSpLocks/>
              <a:stCxn id="233" idx="0"/>
            </p:cNvCxnSpPr>
            <p:nvPr/>
          </p:nvCxnSpPr>
          <p:spPr>
            <a:xfrm flipH="1" flipV="1">
              <a:off x="7132595" y="3838679"/>
              <a:ext cx="1608901" cy="711214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cxnSpLocks/>
              <a:stCxn id="237" idx="0"/>
            </p:cNvCxnSpPr>
            <p:nvPr/>
          </p:nvCxnSpPr>
          <p:spPr>
            <a:xfrm flipH="1" flipV="1">
              <a:off x="7132595" y="3838679"/>
              <a:ext cx="1155085" cy="711214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cxnSpLocks/>
              <a:stCxn id="236" idx="0"/>
            </p:cNvCxnSpPr>
            <p:nvPr/>
          </p:nvCxnSpPr>
          <p:spPr>
            <a:xfrm flipH="1" flipV="1">
              <a:off x="7132595" y="3838679"/>
              <a:ext cx="691789" cy="711214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cxnSpLocks/>
              <a:stCxn id="235" idx="0"/>
            </p:cNvCxnSpPr>
            <p:nvPr/>
          </p:nvCxnSpPr>
          <p:spPr>
            <a:xfrm flipH="1" flipV="1">
              <a:off x="7132595" y="3838679"/>
              <a:ext cx="219349" cy="711214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cxnSpLocks/>
              <a:stCxn id="234" idx="0"/>
            </p:cNvCxnSpPr>
            <p:nvPr/>
          </p:nvCxnSpPr>
          <p:spPr>
            <a:xfrm flipV="1">
              <a:off x="6897792" y="3838679"/>
              <a:ext cx="234803" cy="711214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cxnSpLocks/>
              <a:stCxn id="232" idx="0"/>
            </p:cNvCxnSpPr>
            <p:nvPr/>
          </p:nvCxnSpPr>
          <p:spPr>
            <a:xfrm flipV="1">
              <a:off x="6431112" y="3838679"/>
              <a:ext cx="701483" cy="711214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cxnSpLocks/>
              <a:stCxn id="231" idx="0"/>
            </p:cNvCxnSpPr>
            <p:nvPr/>
          </p:nvCxnSpPr>
          <p:spPr>
            <a:xfrm flipV="1">
              <a:off x="5967816" y="3838679"/>
              <a:ext cx="1164779" cy="711214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cxnSpLocks/>
              <a:stCxn id="230" idx="0"/>
            </p:cNvCxnSpPr>
            <p:nvPr/>
          </p:nvCxnSpPr>
          <p:spPr>
            <a:xfrm flipV="1">
              <a:off x="5497752" y="3838679"/>
              <a:ext cx="1634843" cy="711214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9A22FADC-4ABA-49BA-8635-C7245C00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>
                <a:solidFill>
                  <a:schemeClr val="tx1"/>
                </a:solidFill>
              </a:rPr>
              <a:t>As an ecosystem, we will…:</a:t>
            </a:r>
            <a:br>
              <a:rPr lang="en-GB" sz="2400" b="1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Avoid the need to rely on a single technology / point of failure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48991C-A883-4C1E-BBAE-4F6027948852}"/>
              </a:ext>
            </a:extLst>
          </p:cNvPr>
          <p:cNvSpPr/>
          <p:nvPr/>
        </p:nvSpPr>
        <p:spPr>
          <a:xfrm>
            <a:off x="6910551" y="2950113"/>
            <a:ext cx="453600" cy="4526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2350EAC9-ACF1-465C-982B-657ADCC03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396" y="4886783"/>
            <a:ext cx="914400" cy="914400"/>
          </a:xfrm>
          <a:prstGeom prst="rect">
            <a:avLst/>
          </a:prstGeom>
        </p:spPr>
      </p:pic>
      <p:pic>
        <p:nvPicPr>
          <p:cNvPr id="30" name="Graphic 29" descr="Close">
            <a:extLst>
              <a:ext uri="{FF2B5EF4-FFF2-40B4-BE49-F238E27FC236}">
                <a16:creationId xmlns:a16="http://schemas.microsoft.com/office/drawing/2014/main" id="{16ABBA62-8686-4956-AC46-5853066EF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0151" y="48867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87CC-E1AB-49C1-B49C-C00C6F05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As an Event Consumer, I will…:</a:t>
            </a:r>
            <a:br>
              <a:rPr lang="en-GB" sz="2400" dirty="0"/>
            </a:br>
            <a:r>
              <a:rPr lang="en-GB" sz="2400" dirty="0"/>
              <a:t>Specify my requirements as a machine readable template</a:t>
            </a:r>
          </a:p>
        </p:txBody>
      </p:sp>
      <p:graphicFrame>
        <p:nvGraphicFramePr>
          <p:cNvPr id="3" name="Content Placeholder 7">
            <a:extLst>
              <a:ext uri="{FF2B5EF4-FFF2-40B4-BE49-F238E27FC236}">
                <a16:creationId xmlns:a16="http://schemas.microsoft.com/office/drawing/2014/main" id="{57D8279E-DEF2-4946-BFF9-D8B99AD4D1C7}"/>
              </a:ext>
            </a:extLst>
          </p:cNvPr>
          <p:cNvGraphicFramePr>
            <a:graphicFrameLocks/>
          </p:cNvGraphicFramePr>
          <p:nvPr/>
        </p:nvGraphicFramePr>
        <p:xfrm>
          <a:off x="390525" y="1400406"/>
          <a:ext cx="8753475" cy="1483360"/>
        </p:xfrm>
        <a:graphic>
          <a:graphicData uri="http://schemas.openxmlformats.org/drawingml/2006/table">
            <a:tbl>
              <a:tblPr firstRow="1" bandRow="1"/>
              <a:tblGrid>
                <a:gridCol w="2917825">
                  <a:extLst>
                    <a:ext uri="{9D8B030D-6E8A-4147-A177-3AD203B41FA5}">
                      <a16:colId xmlns:a16="http://schemas.microsoft.com/office/drawing/2014/main" val="1181462696"/>
                    </a:ext>
                  </a:extLst>
                </a:gridCol>
                <a:gridCol w="2917825">
                  <a:extLst>
                    <a:ext uri="{9D8B030D-6E8A-4147-A177-3AD203B41FA5}">
                      <a16:colId xmlns:a16="http://schemas.microsoft.com/office/drawing/2014/main" val="3904919340"/>
                    </a:ext>
                  </a:extLst>
                </a:gridCol>
                <a:gridCol w="2917825">
                  <a:extLst>
                    <a:ext uri="{9D8B030D-6E8A-4147-A177-3AD203B41FA5}">
                      <a16:colId xmlns:a16="http://schemas.microsoft.com/office/drawing/2014/main" val="205173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Description: Natural Language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Description: Structured Language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Execution: code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798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Human Readable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Human and Machine Readable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Machine Readable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458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/>
                        <a:t>Illustrative: JMLSG Guidelines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Required data set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Matching engines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593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mpd="sng">
                      <a:noFill/>
                    </a:lnT>
                    <a:lnB w="317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31885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B01826-837E-470B-BAC4-4D18329594CB}"/>
              </a:ext>
            </a:extLst>
          </p:cNvPr>
          <p:cNvSpPr/>
          <p:nvPr/>
        </p:nvSpPr>
        <p:spPr>
          <a:xfrm>
            <a:off x="457200" y="3111958"/>
            <a:ext cx="2711302" cy="193899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b="1" i="1" dirty="0">
                <a:solidFill>
                  <a:srgbClr val="747474"/>
                </a:solidFill>
                <a:latin typeface="&amp;quot"/>
              </a:rPr>
              <a:t>Electronic ID&amp;V</a:t>
            </a:r>
          </a:p>
          <a:p>
            <a:pPr algn="ctr"/>
            <a:r>
              <a:rPr lang="en-GB" sz="1200" i="1" dirty="0">
                <a:solidFill>
                  <a:srgbClr val="747474"/>
                </a:solidFill>
                <a:latin typeface="&amp;quot"/>
              </a:rPr>
              <a:t>The standard level of confirmation, in circumstances that do not give rise to concern or uncertainty, is:</a:t>
            </a:r>
            <a:endParaRPr lang="en-GB" sz="1200" dirty="0">
              <a:solidFill>
                <a:srgbClr val="747474"/>
              </a:solidFill>
              <a:latin typeface="&amp;quot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rgbClr val="747474"/>
                </a:solidFill>
                <a:latin typeface="&amp;quot"/>
              </a:rPr>
              <a:t>One match on an individual’s full name and current address, </a:t>
            </a:r>
            <a:r>
              <a:rPr lang="en-GB" sz="1200" b="1" i="1" dirty="0">
                <a:solidFill>
                  <a:srgbClr val="747474"/>
                </a:solidFill>
                <a:latin typeface="&amp;quot"/>
              </a:rPr>
              <a:t>and</a:t>
            </a:r>
            <a:endParaRPr lang="en-GB" sz="1200" dirty="0">
              <a:solidFill>
                <a:srgbClr val="747474"/>
              </a:solidFill>
              <a:latin typeface="&amp;quot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rgbClr val="747474"/>
                </a:solidFill>
                <a:latin typeface="&amp;quot"/>
              </a:rPr>
              <a:t>A second match on an individual’s full name and </a:t>
            </a:r>
            <a:r>
              <a:rPr lang="en-GB" sz="1200" b="1" i="1" dirty="0">
                <a:solidFill>
                  <a:srgbClr val="747474"/>
                </a:solidFill>
                <a:latin typeface="&amp;quot"/>
              </a:rPr>
              <a:t>either</a:t>
            </a:r>
            <a:r>
              <a:rPr lang="en-GB" sz="1200" i="1" dirty="0">
                <a:solidFill>
                  <a:srgbClr val="747474"/>
                </a:solidFill>
                <a:latin typeface="&amp;quot"/>
              </a:rPr>
              <a:t> her/his current address </a:t>
            </a:r>
            <a:r>
              <a:rPr lang="en-GB" sz="1200" b="1" i="1" dirty="0">
                <a:solidFill>
                  <a:srgbClr val="747474"/>
                </a:solidFill>
                <a:latin typeface="&amp;quot"/>
              </a:rPr>
              <a:t>or</a:t>
            </a:r>
            <a:r>
              <a:rPr lang="en-GB" sz="1200" i="1" dirty="0">
                <a:solidFill>
                  <a:srgbClr val="747474"/>
                </a:solidFill>
                <a:latin typeface="&amp;quot"/>
              </a:rPr>
              <a:t> his date of birth</a:t>
            </a:r>
            <a:endParaRPr lang="en-GB" sz="1200" dirty="0">
              <a:solidFill>
                <a:srgbClr val="747474"/>
              </a:solidFill>
              <a:latin typeface="&amp;quot"/>
            </a:endParaRPr>
          </a:p>
          <a:p>
            <a:pPr algn="ctr"/>
            <a:endParaRPr lang="en-GB" sz="1200" b="1" i="1" dirty="0">
              <a:solidFill>
                <a:srgbClr val="747474"/>
              </a:solidFill>
              <a:latin typeface="&amp;quot"/>
            </a:endParaRPr>
          </a:p>
        </p:txBody>
      </p:sp>
      <p:pic>
        <p:nvPicPr>
          <p:cNvPr id="5" name="Graphic 4" descr="Playbook">
            <a:extLst>
              <a:ext uri="{FF2B5EF4-FFF2-40B4-BE49-F238E27FC236}">
                <a16:creationId xmlns:a16="http://schemas.microsoft.com/office/drawing/2014/main" id="{E5B9D764-1D01-4584-BF77-E7DC47D1B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6511" y="3624254"/>
            <a:ext cx="914400" cy="914400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A4AD37E-7347-4D1D-B30A-787A743C0418}"/>
              </a:ext>
            </a:extLst>
          </p:cNvPr>
          <p:cNvSpPr/>
          <p:nvPr/>
        </p:nvSpPr>
        <p:spPr>
          <a:xfrm rot="16200000" flipV="1">
            <a:off x="3300092" y="2338246"/>
            <a:ext cx="473174" cy="13964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CF4EC8E-2000-43F5-9BF6-94370987C871}"/>
              </a:ext>
            </a:extLst>
          </p:cNvPr>
          <p:cNvSpPr/>
          <p:nvPr/>
        </p:nvSpPr>
        <p:spPr>
          <a:xfrm rot="16200000" flipV="1">
            <a:off x="6386021" y="2405795"/>
            <a:ext cx="473174" cy="13964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CF2708-B460-4ED4-A550-40259257DAE4}"/>
              </a:ext>
            </a:extLst>
          </p:cNvPr>
          <p:cNvGrpSpPr/>
          <p:nvPr/>
        </p:nvGrpSpPr>
        <p:grpSpPr>
          <a:xfrm>
            <a:off x="2718862" y="5731442"/>
            <a:ext cx="4466067" cy="949576"/>
            <a:chOff x="3954611" y="5344931"/>
            <a:chExt cx="4466067" cy="949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ontent Placeholder 7">
                  <a:extLst>
                    <a:ext uri="{FF2B5EF4-FFF2-40B4-BE49-F238E27FC236}">
                      <a16:creationId xmlns:a16="http://schemas.microsoft.com/office/drawing/2014/main" id="{48CCE75B-F170-4DD4-913A-0C2A71C8A1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54611" y="5344931"/>
                  <a:ext cx="4466067" cy="949576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 anchor="t" anchorCtr="0">
                  <a:noAutofit/>
                </a:bodyPr>
                <a:lstStyle>
                  <a:lvl1pPr marL="360000" indent="-360000" algn="l" defTabSz="914400" rtl="0" eaLnBrk="1" latinLnBrk="0" hangingPunct="1">
                    <a:lnSpc>
                      <a:spcPct val="100000"/>
                    </a:lnSpc>
                    <a:spcBef>
                      <a:spcPts val="1000"/>
                    </a:spcBef>
                    <a:buClr>
                      <a:schemeClr val="accent1"/>
                    </a:buClr>
                    <a:buSzPct val="90000"/>
                    <a:buFont typeface="Wingdings" panose="05000000000000000000" pitchFamily="2" charset="2"/>
                    <a:buChar char="u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19138" indent="-358775" algn="l" defTabSz="914400" rtl="0" eaLnBrk="1" latinLnBrk="0" hangingPunct="1">
                    <a:lnSpc>
                      <a:spcPct val="100000"/>
                    </a:lnSpc>
                    <a:spcBef>
                      <a:spcPts val="500"/>
                    </a:spcBef>
                    <a:buClr>
                      <a:schemeClr val="accent1"/>
                    </a:buClr>
                    <a:buSzPct val="100000"/>
                    <a:buFont typeface="Wingdings 2" panose="05020102010507070707" pitchFamily="18" charset="2"/>
                    <a:buChar char="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74738" indent="-358775" algn="l" defTabSz="914400" rtl="0" eaLnBrk="1" latinLnBrk="0" hangingPunct="1">
                    <a:lnSpc>
                      <a:spcPct val="100000"/>
                    </a:lnSpc>
                    <a:spcBef>
                      <a:spcPts val="500"/>
                    </a:spcBef>
                    <a:buClr>
                      <a:schemeClr val="accent1"/>
                    </a:buClr>
                    <a:buSzPct val="90000"/>
                    <a:buFont typeface="Helvetica Neue for HSBC Lt" panose="020B0404020202020204" pitchFamily="34" charset="0"/>
                    <a:buChar char="–"/>
                    <a:tabLst>
                      <a:tab pos="355600" algn="l"/>
                      <a:tab pos="1163638" algn="l"/>
                    </a:tabLst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8275" indent="-358775" algn="l" defTabSz="914400" rtl="0" eaLnBrk="1" latinLnBrk="0" hangingPunct="1">
                    <a:lnSpc>
                      <a:spcPct val="100000"/>
                    </a:lnSpc>
                    <a:spcBef>
                      <a:spcPts val="500"/>
                    </a:spcBef>
                    <a:buClr>
                      <a:schemeClr val="accent1"/>
                    </a:buClr>
                    <a:buSzPct val="90000"/>
                    <a:buFont typeface="Helvetica Neue for HSBC Lt" panose="020B0404020202020204" pitchFamily="34" charset="0"/>
                    <a:buChar char="‐"/>
                    <a:tabLst>
                      <a:tab pos="88900" algn="l"/>
                      <a:tab pos="1339850" algn="l"/>
                    </a:tabLst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793875" indent="-358775" algn="l" defTabSz="914400" rtl="0" eaLnBrk="1" latinLnBrk="0" hangingPunct="1">
                    <a:lnSpc>
                      <a:spcPct val="100000"/>
                    </a:lnSpc>
                    <a:spcBef>
                      <a:spcPts val="500"/>
                    </a:spcBef>
                    <a:buClr>
                      <a:schemeClr val="accent1"/>
                    </a:buClr>
                    <a:buSzPct val="90000"/>
                    <a:buFont typeface="Helvetica Neue for HSBC Lt" panose="020B0404020202020204" pitchFamily="34" charset="0"/>
                    <a:buChar char="‐"/>
                    <a:tabLst>
                      <a:tab pos="1882775" algn="l"/>
                    </a:tabLst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60363" lvl="1" indent="0" algn="ctr">
                    <a:buNone/>
                  </a:pPr>
                  <a:endParaRPr lang="en-GB" sz="10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360363" lvl="1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𝑁𝑎𝑚𝑒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𝐷𝑜𝐵</m:t>
                            </m:r>
                          </m:e>
                        </m:d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𝑖𝑠𝐶𝑜𝑟𝑟𝑜𝑏𝑜𝑟𝑎𝑡𝑒𝑑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𝐴𝑃</m:t>
                            </m:r>
                          </m:e>
                        </m:d>
                      </m:oMath>
                    </m:oMathPara>
                  </a14:m>
                  <a:endParaRPr lang="en-GB" sz="1000" b="0" i="1" dirty="0">
                    <a:ea typeface="Cambria Math" panose="02040503050406030204" pitchFamily="18" charset="0"/>
                  </a:endParaRPr>
                </a:p>
                <a:p>
                  <a:pPr marL="360363" lvl="1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𝑁𝑎𝑚𝑒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𝐴𝑑𝑑𝑟𝑒𝑠𝑠</m:t>
                            </m:r>
                          </m:e>
                        </m:d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𝑖𝑠𝐶𝑜𝑟𝑟𝑜𝑏𝑜𝑟𝑎𝑡𝑒𝑑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𝐴𝑃</m:t>
                            </m:r>
                          </m:e>
                        </m:d>
                      </m:oMath>
                    </m:oMathPara>
                  </a14:m>
                  <a:endParaRPr lang="en-GB" sz="1000" b="0" i="1" dirty="0">
                    <a:ea typeface="Cambria Math" panose="02040503050406030204" pitchFamily="18" charset="0"/>
                  </a:endParaRPr>
                </a:p>
                <a:p>
                  <a:pPr marL="360363" lvl="1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𝐴𝑢𝑡h𝑜𝑟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𝑐𝑜𝑟𝑟𝑜𝑏𝑜𝑟𝑎𝑡𝑖𝑛𝑔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𝑠𝑡𝑎𝑡𝑒𝑚𝑒𝑛𝑡</m:t>
                        </m:r>
                      </m:oMath>
                    </m:oMathPara>
                  </a14:m>
                  <a:endParaRPr lang="en-GB" sz="1000" b="0" i="1" dirty="0">
                    <a:ea typeface="Cambria Math" panose="02040503050406030204" pitchFamily="18" charset="0"/>
                  </a:endParaRPr>
                </a:p>
                <a:p>
                  <a:pPr marL="360363" lvl="1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𝐴𝑃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𝐸𝑥𝑝𝑒𝑟𝑖𝑎𝑛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𝐶𝑟𝑒𝑑𝑖𝑡𝑆𝑎𝑓𝑒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𝐸𝑞𝑢𝑖𝑓𝑎𝑥</m:t>
                            </m:r>
                          </m:e>
                        </m:d>
                      </m:oMath>
                    </m:oMathPara>
                  </a14:m>
                  <a:endParaRPr lang="en-GB" sz="1000" b="0" i="1" dirty="0">
                    <a:ea typeface="Cambria Math" panose="02040503050406030204" pitchFamily="18" charset="0"/>
                  </a:endParaRPr>
                </a:p>
                <a:p>
                  <a:pPr lvl="1" algn="ctr"/>
                  <a:endParaRPr lang="en-GB" sz="1000" i="1" dirty="0"/>
                </a:p>
              </p:txBody>
            </p:sp>
          </mc:Choice>
          <mc:Fallback xmlns="">
            <p:sp>
              <p:nvSpPr>
                <p:cNvPr id="11" name="Content Placeholder 7">
                  <a:extLst>
                    <a:ext uri="{FF2B5EF4-FFF2-40B4-BE49-F238E27FC236}">
                      <a16:creationId xmlns:a16="http://schemas.microsoft.com/office/drawing/2014/main" id="{2F3E86E7-72C7-4EFA-9849-1E557FB8A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611" y="5344931"/>
                  <a:ext cx="4466067" cy="9495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ECCB2F-08E3-4059-B89B-AF5557166939}"/>
                </a:ext>
              </a:extLst>
            </p:cNvPr>
            <p:cNvSpPr/>
            <p:nvPr/>
          </p:nvSpPr>
          <p:spPr>
            <a:xfrm>
              <a:off x="4477077" y="5344931"/>
              <a:ext cx="3079043" cy="94957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 err="1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1008209-E908-476C-B74E-1F948659A746}"/>
              </a:ext>
            </a:extLst>
          </p:cNvPr>
          <p:cNvSpPr/>
          <p:nvPr/>
        </p:nvSpPr>
        <p:spPr>
          <a:xfrm>
            <a:off x="3867262" y="3181454"/>
            <a:ext cx="1800000" cy="1800000"/>
          </a:xfrm>
          <a:prstGeom prst="ellipse">
            <a:avLst/>
          </a:prstGeom>
          <a:solidFill>
            <a:srgbClr val="FFC5C9">
              <a:alpha val="50196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54C9B-42A4-4436-856D-BA3907994775}"/>
              </a:ext>
            </a:extLst>
          </p:cNvPr>
          <p:cNvSpPr txBox="1"/>
          <p:nvPr/>
        </p:nvSpPr>
        <p:spPr>
          <a:xfrm>
            <a:off x="4449708" y="3653132"/>
            <a:ext cx="635109" cy="856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GB" sz="1100" i="1" dirty="0"/>
              <a:t>Name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GB" sz="1100" i="1" dirty="0"/>
              <a:t>Address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90000"/>
            </a:pPr>
            <a:r>
              <a:rPr lang="en-GB" sz="1100" i="1" dirty="0" err="1"/>
              <a:t>DoB</a:t>
            </a:r>
            <a:endParaRPr lang="en-GB" sz="1100" i="1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5BF361DF-1BF7-45D6-928D-EE625B823290}"/>
              </a:ext>
            </a:extLst>
          </p:cNvPr>
          <p:cNvSpPr txBox="1">
            <a:spLocks/>
          </p:cNvSpPr>
          <p:nvPr/>
        </p:nvSpPr>
        <p:spPr>
          <a:xfrm>
            <a:off x="3706683" y="5444511"/>
            <a:ext cx="2124297" cy="324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200" b="1" dirty="0"/>
              <a:t>Required Assurance Level</a:t>
            </a:r>
          </a:p>
        </p:txBody>
      </p:sp>
      <p:pic>
        <p:nvPicPr>
          <p:cNvPr id="14" name="Graphic 13" descr="Playbook">
            <a:extLst>
              <a:ext uri="{FF2B5EF4-FFF2-40B4-BE49-F238E27FC236}">
                <a16:creationId xmlns:a16="http://schemas.microsoft.com/office/drawing/2014/main" id="{51135FC4-FEF6-41BC-B3F5-968B642FD2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567" y="5731442"/>
            <a:ext cx="914400" cy="914400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68629BA-EFB0-4162-9D56-54C29B4E460C}"/>
              </a:ext>
            </a:extLst>
          </p:cNvPr>
          <p:cNvSpPr/>
          <p:nvPr/>
        </p:nvSpPr>
        <p:spPr>
          <a:xfrm rot="16200000" flipV="1">
            <a:off x="3300092" y="4011633"/>
            <a:ext cx="473174" cy="13964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8ED4DB-AA9D-4D46-BE13-10892CCD9B6F}"/>
              </a:ext>
            </a:extLst>
          </p:cNvPr>
          <p:cNvSpPr/>
          <p:nvPr/>
        </p:nvSpPr>
        <p:spPr>
          <a:xfrm rot="17506442" flipV="1">
            <a:off x="3382872" y="5157240"/>
            <a:ext cx="473174" cy="13964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5E9FC81-AB23-4AB0-B62B-0604FCA10AAE}"/>
              </a:ext>
            </a:extLst>
          </p:cNvPr>
          <p:cNvSpPr/>
          <p:nvPr/>
        </p:nvSpPr>
        <p:spPr>
          <a:xfrm rot="16200000" flipV="1">
            <a:off x="6386021" y="4011634"/>
            <a:ext cx="473174" cy="13964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8CEFE0C-610B-4707-B752-CC7FAB9C6730}"/>
              </a:ext>
            </a:extLst>
          </p:cNvPr>
          <p:cNvSpPr/>
          <p:nvPr/>
        </p:nvSpPr>
        <p:spPr>
          <a:xfrm rot="16200000" flipV="1">
            <a:off x="6431287" y="6136409"/>
            <a:ext cx="473174" cy="13964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74049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4181F9-425C-43D4-8E01-48BE78910F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99032"/>
            <a:ext cx="8686800" cy="365760"/>
          </a:xfrm>
        </p:spPr>
        <p:txBody>
          <a:bodyPr/>
          <a:lstStyle/>
          <a:p>
            <a:r>
              <a:rPr lang="en-GB" sz="1800" dirty="0">
                <a:solidFill>
                  <a:schemeClr val="tx1"/>
                </a:solidFill>
              </a:rPr>
              <a:t>Illustrative example: ID&amp;V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BE88DD-3C05-478F-8A8E-545E52CC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As an Event Consumer, I will…:</a:t>
            </a:r>
            <a:br>
              <a:rPr lang="en-GB" sz="2400" dirty="0"/>
            </a:br>
            <a:r>
              <a:rPr lang="en-GB" sz="2400" dirty="0"/>
              <a:t>Use reasoning to combine Events, assert </a:t>
            </a:r>
            <a:r>
              <a:rPr lang="en-GB" sz="2400" i="1" dirty="0"/>
              <a:t>status </a:t>
            </a:r>
            <a:r>
              <a:rPr lang="en-GB" sz="2400" dirty="0"/>
              <a:t>and place </a:t>
            </a:r>
            <a:r>
              <a:rPr lang="en-GB" sz="2400" i="1" dirty="0"/>
              <a:t>trust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56190A-D4D1-41F4-A9B7-243D2970FAC6}"/>
              </a:ext>
            </a:extLst>
          </p:cNvPr>
          <p:cNvSpPr/>
          <p:nvPr/>
        </p:nvSpPr>
        <p:spPr>
          <a:xfrm>
            <a:off x="7555788" y="2140384"/>
            <a:ext cx="1588212" cy="9232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Conditions precedent have been met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23D306-D973-4564-B85C-F75851D6C6E6}"/>
              </a:ext>
            </a:extLst>
          </p:cNvPr>
          <p:cNvSpPr/>
          <p:nvPr/>
        </p:nvSpPr>
        <p:spPr>
          <a:xfrm>
            <a:off x="7555788" y="3377607"/>
            <a:ext cx="1588212" cy="8799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Successful passport check has been completed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74230-0147-4B4B-BA85-9EF94145C3D1}"/>
              </a:ext>
            </a:extLst>
          </p:cNvPr>
          <p:cNvSpPr/>
          <p:nvPr/>
        </p:nvSpPr>
        <p:spPr>
          <a:xfrm>
            <a:off x="7555788" y="4561013"/>
            <a:ext cx="1588212" cy="902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Successful utility bill check has been completed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7708D-8EB2-485E-ADB8-79B0D8807819}"/>
              </a:ext>
            </a:extLst>
          </p:cNvPr>
          <p:cNvSpPr/>
          <p:nvPr/>
        </p:nvSpPr>
        <p:spPr>
          <a:xfrm>
            <a:off x="3488284" y="2140384"/>
            <a:ext cx="3060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Claimant is present in branch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31FDA-5E70-4AA7-A6BB-D061D372910D}"/>
              </a:ext>
            </a:extLst>
          </p:cNvPr>
          <p:cNvSpPr/>
          <p:nvPr/>
        </p:nvSpPr>
        <p:spPr>
          <a:xfrm>
            <a:off x="3488284" y="2533812"/>
            <a:ext cx="3060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Claimant is in possession of passport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D1DD9-198D-44BD-AFE9-359C4DCF3888}"/>
              </a:ext>
            </a:extLst>
          </p:cNvPr>
          <p:cNvSpPr/>
          <p:nvPr/>
        </p:nvSpPr>
        <p:spPr>
          <a:xfrm>
            <a:off x="3488284" y="2883610"/>
            <a:ext cx="3060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Claimant is in possession of utility bill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64AE0-98E0-4CC2-9DB1-CADB32918C5B}"/>
              </a:ext>
            </a:extLst>
          </p:cNvPr>
          <p:cNvSpPr txBox="1"/>
          <p:nvPr/>
        </p:nvSpPr>
        <p:spPr>
          <a:xfrm>
            <a:off x="4840351" y="2390803"/>
            <a:ext cx="3558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b="1" dirty="0"/>
              <a:t>...and...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69452-2DBE-45DA-80A7-EFBFB28D8308}"/>
              </a:ext>
            </a:extLst>
          </p:cNvPr>
          <p:cNvSpPr txBox="1"/>
          <p:nvPr/>
        </p:nvSpPr>
        <p:spPr>
          <a:xfrm>
            <a:off x="4840351" y="2742898"/>
            <a:ext cx="3558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b="1" dirty="0"/>
              <a:t>...and...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65BF2-8268-429A-91C0-FB6404D0B6B4}"/>
              </a:ext>
            </a:extLst>
          </p:cNvPr>
          <p:cNvSpPr/>
          <p:nvPr/>
        </p:nvSpPr>
        <p:spPr>
          <a:xfrm>
            <a:off x="3488284" y="3377607"/>
            <a:ext cx="3060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Bank staff matches photo to Claimant to confirm ownership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E9CB0-7A1A-40A9-AB6E-E1191DFA10EE}"/>
              </a:ext>
            </a:extLst>
          </p:cNvPr>
          <p:cNvSpPr/>
          <p:nvPr/>
        </p:nvSpPr>
        <p:spPr>
          <a:xfrm>
            <a:off x="3488284" y="3720183"/>
            <a:ext cx="3060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Bank staff checks date to confirm Passport is valid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6343B7-5210-45FC-AE7C-5608763A8EF0}"/>
              </a:ext>
            </a:extLst>
          </p:cNvPr>
          <p:cNvSpPr/>
          <p:nvPr/>
        </p:nvSpPr>
        <p:spPr>
          <a:xfrm>
            <a:off x="3488284" y="4077534"/>
            <a:ext cx="3060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Bank staff checks watermarks to confirm Passport is authentic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075C29-3267-476B-B9ED-03F819C03DBE}"/>
              </a:ext>
            </a:extLst>
          </p:cNvPr>
          <p:cNvSpPr txBox="1"/>
          <p:nvPr/>
        </p:nvSpPr>
        <p:spPr>
          <a:xfrm>
            <a:off x="4840351" y="3584467"/>
            <a:ext cx="3558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b="1" dirty="0"/>
              <a:t>...and...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C7CC10-F8EC-430A-A21A-95345578FD21}"/>
              </a:ext>
            </a:extLst>
          </p:cNvPr>
          <p:cNvSpPr txBox="1"/>
          <p:nvPr/>
        </p:nvSpPr>
        <p:spPr>
          <a:xfrm>
            <a:off x="4840351" y="3931307"/>
            <a:ext cx="3558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b="1" dirty="0"/>
              <a:t>...and...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341627-7DE0-4D82-969E-F89076AD5761}"/>
              </a:ext>
            </a:extLst>
          </p:cNvPr>
          <p:cNvSpPr/>
          <p:nvPr/>
        </p:nvSpPr>
        <p:spPr>
          <a:xfrm>
            <a:off x="3488284" y="4917697"/>
            <a:ext cx="3060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Bank staff checks date to confirm it is recent (within 3 months)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83B9B5-2091-4561-83AF-049CCBEB3CC3}"/>
              </a:ext>
            </a:extLst>
          </p:cNvPr>
          <p:cNvSpPr/>
          <p:nvPr/>
        </p:nvSpPr>
        <p:spPr>
          <a:xfrm>
            <a:off x="3488284" y="4561012"/>
            <a:ext cx="3060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Bank staff checks utility bill to confirm it is authentic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137014-0AEE-414D-AC8E-5A2C3A7E5DE1}"/>
              </a:ext>
            </a:extLst>
          </p:cNvPr>
          <p:cNvSpPr/>
          <p:nvPr/>
        </p:nvSpPr>
        <p:spPr>
          <a:xfrm>
            <a:off x="3488284" y="5283922"/>
            <a:ext cx="30600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Bank staff checks name to correlate with Passport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9BE6E8-4E87-4886-8F98-FE93FC8F4569}"/>
              </a:ext>
            </a:extLst>
          </p:cNvPr>
          <p:cNvSpPr txBox="1"/>
          <p:nvPr/>
        </p:nvSpPr>
        <p:spPr>
          <a:xfrm>
            <a:off x="4840351" y="4761738"/>
            <a:ext cx="3558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b="1" dirty="0"/>
              <a:t>...and...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01F8D7-22B4-4463-BFBF-5A2934A98D19}"/>
              </a:ext>
            </a:extLst>
          </p:cNvPr>
          <p:cNvSpPr txBox="1"/>
          <p:nvPr/>
        </p:nvSpPr>
        <p:spPr>
          <a:xfrm>
            <a:off x="4840351" y="5112842"/>
            <a:ext cx="3558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b="1" dirty="0"/>
              <a:t>...and...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5FAA7A-3B4E-4971-BDF7-FF04E37570E5}"/>
              </a:ext>
            </a:extLst>
          </p:cNvPr>
          <p:cNvSpPr txBox="1"/>
          <p:nvPr/>
        </p:nvSpPr>
        <p:spPr>
          <a:xfrm>
            <a:off x="3022012" y="2334786"/>
            <a:ext cx="2885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/>
              <a:t>If…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A92EAD-F6FB-42D5-A7C8-D1CF03683946}"/>
              </a:ext>
            </a:extLst>
          </p:cNvPr>
          <p:cNvSpPr txBox="1"/>
          <p:nvPr/>
        </p:nvSpPr>
        <p:spPr>
          <a:xfrm>
            <a:off x="3022012" y="3709848"/>
            <a:ext cx="2885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/>
              <a:t>If…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F585B7-D1DB-4F6B-A698-123F6AB88B8C}"/>
              </a:ext>
            </a:extLst>
          </p:cNvPr>
          <p:cNvSpPr txBox="1"/>
          <p:nvPr/>
        </p:nvSpPr>
        <p:spPr>
          <a:xfrm>
            <a:off x="6690906" y="2523213"/>
            <a:ext cx="7357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/>
              <a:t>…then…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3EEC7-E19F-43B4-890C-29D975263E12}"/>
              </a:ext>
            </a:extLst>
          </p:cNvPr>
          <p:cNvSpPr txBox="1"/>
          <p:nvPr/>
        </p:nvSpPr>
        <p:spPr>
          <a:xfrm>
            <a:off x="3022012" y="4890653"/>
            <a:ext cx="2885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/>
              <a:t>If…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405B3-8118-4A0F-A658-3A6312E92125}"/>
              </a:ext>
            </a:extLst>
          </p:cNvPr>
          <p:cNvSpPr txBox="1"/>
          <p:nvPr/>
        </p:nvSpPr>
        <p:spPr>
          <a:xfrm>
            <a:off x="6690906" y="3709848"/>
            <a:ext cx="7357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/>
              <a:t>…then…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9D7FAD-EC98-4E4F-A895-C87A784E2B90}"/>
              </a:ext>
            </a:extLst>
          </p:cNvPr>
          <p:cNvSpPr txBox="1"/>
          <p:nvPr/>
        </p:nvSpPr>
        <p:spPr>
          <a:xfrm>
            <a:off x="6690906" y="4890653"/>
            <a:ext cx="7357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/>
              <a:t>…then…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3E12A9-025A-4672-A3FE-8B9C69B6ACA5}"/>
              </a:ext>
            </a:extLst>
          </p:cNvPr>
          <p:cNvSpPr txBox="1"/>
          <p:nvPr/>
        </p:nvSpPr>
        <p:spPr>
          <a:xfrm>
            <a:off x="8183983" y="1774911"/>
            <a:ext cx="3318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/>
              <a:t>If…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2A1A50-CE12-47F6-9149-9BE19EB5B0A0}"/>
              </a:ext>
            </a:extLst>
          </p:cNvPr>
          <p:cNvSpPr txBox="1"/>
          <p:nvPr/>
        </p:nvSpPr>
        <p:spPr>
          <a:xfrm>
            <a:off x="7994829" y="3083718"/>
            <a:ext cx="71013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/>
              <a:t>...and...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BF09E0-EC94-42FE-969C-7D41201FACAA}"/>
              </a:ext>
            </a:extLst>
          </p:cNvPr>
          <p:cNvSpPr txBox="1"/>
          <p:nvPr/>
        </p:nvSpPr>
        <p:spPr>
          <a:xfrm>
            <a:off x="7994829" y="4270395"/>
            <a:ext cx="71013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/>
              <a:t>...and...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4DC889-0E0E-49FF-B704-112DCC8DBF91}"/>
              </a:ext>
            </a:extLst>
          </p:cNvPr>
          <p:cNvSpPr txBox="1"/>
          <p:nvPr/>
        </p:nvSpPr>
        <p:spPr>
          <a:xfrm>
            <a:off x="7960365" y="5503854"/>
            <a:ext cx="7790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/>
              <a:t>...then...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59505E-B13E-4694-8493-6C555B57FE5F}"/>
              </a:ext>
            </a:extLst>
          </p:cNvPr>
          <p:cNvSpPr/>
          <p:nvPr/>
        </p:nvSpPr>
        <p:spPr>
          <a:xfrm>
            <a:off x="7555788" y="5782254"/>
            <a:ext cx="1588212" cy="383663"/>
          </a:xfrm>
          <a:prstGeom prst="rect">
            <a:avLst/>
          </a:prstGeom>
          <a:solidFill>
            <a:srgbClr val="06706D"/>
          </a:solidFill>
          <a:ln w="9525">
            <a:solidFill>
              <a:srgbClr val="0670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ID&amp;V successful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EAA819-A687-47D1-BCD2-D3FA4EF74EAC}"/>
              </a:ext>
            </a:extLst>
          </p:cNvPr>
          <p:cNvSpPr txBox="1"/>
          <p:nvPr/>
        </p:nvSpPr>
        <p:spPr>
          <a:xfrm>
            <a:off x="3979941" y="5956331"/>
            <a:ext cx="44242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dirty="0"/>
              <a:t>Events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9BBC1-2795-4285-BD8A-80F6759628C2}"/>
              </a:ext>
            </a:extLst>
          </p:cNvPr>
          <p:cNvSpPr txBox="1"/>
          <p:nvPr/>
        </p:nvSpPr>
        <p:spPr>
          <a:xfrm>
            <a:off x="5882314" y="5956331"/>
            <a:ext cx="83676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50" b="1" dirty="0"/>
              <a:t>Rules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4AAC17-C067-43F6-B113-0E82B1326C6E}"/>
              </a:ext>
            </a:extLst>
          </p:cNvPr>
          <p:cNvCxnSpPr>
            <a:cxnSpLocks/>
            <a:stCxn id="36" idx="0"/>
            <a:endCxn id="22" idx="3"/>
          </p:cNvCxnSpPr>
          <p:nvPr/>
        </p:nvCxnSpPr>
        <p:spPr>
          <a:xfrm flipH="1" flipV="1">
            <a:off x="5196218" y="4823294"/>
            <a:ext cx="1104480" cy="113303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64E972-93B9-402B-AAA5-D010228BCE53}"/>
              </a:ext>
            </a:extLst>
          </p:cNvPr>
          <p:cNvCxnSpPr>
            <a:cxnSpLocks/>
            <a:stCxn id="36" idx="0"/>
            <a:endCxn id="29" idx="2"/>
          </p:cNvCxnSpPr>
          <p:nvPr/>
        </p:nvCxnSpPr>
        <p:spPr>
          <a:xfrm flipV="1">
            <a:off x="6300698" y="5106097"/>
            <a:ext cx="758098" cy="85023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DAA898-2043-4703-B788-95DE0D531769}"/>
              </a:ext>
            </a:extLst>
          </p:cNvPr>
          <p:cNvCxnSpPr>
            <a:cxnSpLocks/>
            <a:stCxn id="36" idx="0"/>
            <a:endCxn id="23" idx="3"/>
          </p:cNvCxnSpPr>
          <p:nvPr/>
        </p:nvCxnSpPr>
        <p:spPr>
          <a:xfrm flipH="1" flipV="1">
            <a:off x="5196218" y="5174398"/>
            <a:ext cx="1104480" cy="78193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ADC623-2AD5-4F9C-826B-0E671BB92BB6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201156" y="5463922"/>
            <a:ext cx="332835" cy="4924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4976E0-6C1B-40C7-904F-C259482B6CD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201156" y="5097697"/>
            <a:ext cx="221214" cy="85863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C702A9-73CE-4BC4-913E-226852C734F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201156" y="4741012"/>
            <a:ext cx="0" cy="121531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EE545E-1681-4E45-8218-12ACBD8778EB}"/>
              </a:ext>
            </a:extLst>
          </p:cNvPr>
          <p:cNvCxnSpPr>
            <a:cxnSpLocks/>
            <a:stCxn id="36" idx="0"/>
            <a:endCxn id="33" idx="1"/>
          </p:cNvCxnSpPr>
          <p:nvPr/>
        </p:nvCxnSpPr>
        <p:spPr>
          <a:xfrm flipV="1">
            <a:off x="6300698" y="5626965"/>
            <a:ext cx="1659667" cy="32936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CAA2935-3FC5-40C0-AC28-818D20BBACA3}"/>
              </a:ext>
            </a:extLst>
          </p:cNvPr>
          <p:cNvSpPr/>
          <p:nvPr/>
        </p:nvSpPr>
        <p:spPr>
          <a:xfrm rot="5400000">
            <a:off x="698050" y="4026858"/>
            <a:ext cx="3877808" cy="361102"/>
          </a:xfrm>
          <a:prstGeom prst="triangle">
            <a:avLst/>
          </a:prstGeom>
          <a:solidFill>
            <a:srgbClr val="06706D"/>
          </a:solidFill>
          <a:ln>
            <a:solidFill>
              <a:srgbClr val="0670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EA1EFA-B1B9-4949-BF16-9A6792507A4B}"/>
              </a:ext>
            </a:extLst>
          </p:cNvPr>
          <p:cNvSpPr/>
          <p:nvPr/>
        </p:nvSpPr>
        <p:spPr>
          <a:xfrm>
            <a:off x="432969" y="2140383"/>
            <a:ext cx="1809984" cy="40255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JMLSG Guidelines for the standard Identification and Verification (ID&amp;V) of a private individual:</a:t>
            </a:r>
          </a:p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Identification: record full name, date of birth and residential address of the individual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Verification: obtain documentary or electronic evidence from reliable sources, independent of the individual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GB" sz="1000" dirty="0">
              <a:solidFill>
                <a:srgbClr val="06706D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Standard workflow: verification against document with a photo (e.g. passport) </a:t>
            </a:r>
            <a:r>
              <a:rPr lang="en-GB" sz="1000" b="1" u="sng" dirty="0">
                <a:solidFill>
                  <a:schemeClr val="tx1"/>
                </a:solidFill>
              </a:rPr>
              <a:t>and</a:t>
            </a:r>
            <a:r>
              <a:rPr lang="en-GB" sz="1000" dirty="0">
                <a:solidFill>
                  <a:schemeClr val="tx1"/>
                </a:solidFill>
              </a:rPr>
              <a:t> recent document with address (e.g. utility bill)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2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B84379-68B0-4151-BF3D-D15456BFEFEE}"/>
              </a:ext>
            </a:extLst>
          </p:cNvPr>
          <p:cNvGraphicFramePr>
            <a:graphicFrameLocks noGrp="1"/>
          </p:cNvGraphicFramePr>
          <p:nvPr>
            <p:ph sz="quarter" idx="11"/>
          </p:nvPr>
        </p:nvGraphicFramePr>
        <p:xfrm>
          <a:off x="457200" y="1524711"/>
          <a:ext cx="8686800" cy="4744712"/>
        </p:xfrm>
        <a:graphic>
          <a:graphicData uri="http://schemas.openxmlformats.org/drawingml/2006/table">
            <a:tbl>
              <a:tblPr firstRow="1" bandRow="1">
                <a:tableStyleId>{839DD9DD-9E6C-4910-8AC0-68ADFF6A6AFC}</a:tableStyleId>
              </a:tblPr>
              <a:tblGrid>
                <a:gridCol w="1760483">
                  <a:extLst>
                    <a:ext uri="{9D8B030D-6E8A-4147-A177-3AD203B41FA5}">
                      <a16:colId xmlns:a16="http://schemas.microsoft.com/office/drawing/2014/main" val="2017736690"/>
                    </a:ext>
                  </a:extLst>
                </a:gridCol>
                <a:gridCol w="6926317">
                  <a:extLst>
                    <a:ext uri="{9D8B030D-6E8A-4147-A177-3AD203B41FA5}">
                      <a16:colId xmlns:a16="http://schemas.microsoft.com/office/drawing/2014/main" val="1908132139"/>
                    </a:ext>
                  </a:extLst>
                </a:gridCol>
              </a:tblGrid>
              <a:tr h="677816">
                <a:tc>
                  <a:txBody>
                    <a:bodyPr/>
                    <a:lstStyle/>
                    <a:p>
                      <a:r>
                        <a:rPr lang="en-GB" sz="1800" b="1" dirty="0"/>
                        <a:t>Authority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dirty="0"/>
                        <a:t>I know that Ben is Ben, </a:t>
                      </a:r>
                      <a:r>
                        <a:rPr lang="en-GB" sz="1800" b="0" u="sng" dirty="0"/>
                        <a:t>because</a:t>
                      </a:r>
                      <a:r>
                        <a:rPr lang="en-GB" sz="1800" b="0" u="none" dirty="0"/>
                        <a:t> a trusted authority (e.g. an authorised identity provider) tells me that he is</a:t>
                      </a:r>
                      <a:endParaRPr lang="en-GB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619272"/>
                  </a:ext>
                </a:extLst>
              </a:tr>
              <a:tr h="677816">
                <a:tc>
                  <a:txBody>
                    <a:bodyPr/>
                    <a:lstStyle/>
                    <a:p>
                      <a:r>
                        <a:rPr lang="en-GB" sz="1800" b="1" dirty="0"/>
                        <a:t>Authorship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dirty="0"/>
                        <a:t>I know that Ben has a utility account with Eon, </a:t>
                      </a:r>
                      <a:r>
                        <a:rPr lang="en-GB" sz="1800" b="0" u="sng" dirty="0"/>
                        <a:t>because</a:t>
                      </a:r>
                      <a:r>
                        <a:rPr lang="en-GB" sz="1800" b="0" dirty="0"/>
                        <a:t> Eon (i.e. the author of his account) has told me that Ben has an account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512095"/>
                  </a:ext>
                </a:extLst>
              </a:tr>
              <a:tr h="677816">
                <a:tc>
                  <a:txBody>
                    <a:bodyPr/>
                    <a:lstStyle/>
                    <a:p>
                      <a:r>
                        <a:rPr lang="en-GB" sz="1800" b="1" dirty="0"/>
                        <a:t>Consensus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dirty="0"/>
                        <a:t>I know that Ben owns this financial asset </a:t>
                      </a:r>
                      <a:r>
                        <a:rPr lang="en-GB" sz="1800" b="0" u="sng" dirty="0"/>
                        <a:t>because</a:t>
                      </a:r>
                      <a:r>
                        <a:rPr lang="en-GB" sz="1800" b="0" u="none" dirty="0"/>
                        <a:t> Parties A, B, C and D all agree that he does</a:t>
                      </a:r>
                      <a:endParaRPr lang="en-GB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849963"/>
                  </a:ext>
                </a:extLst>
              </a:tr>
              <a:tr h="677816">
                <a:tc>
                  <a:txBody>
                    <a:bodyPr/>
                    <a:lstStyle/>
                    <a:p>
                      <a:r>
                        <a:rPr lang="en-GB" sz="1800" b="1" dirty="0"/>
                        <a:t>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dirty="0"/>
                        <a:t>I know that Ben lives at 30 Acacia Avenue </a:t>
                      </a:r>
                      <a:r>
                        <a:rPr lang="en-GB" sz="1800" b="0" u="sng" dirty="0"/>
                        <a:t>because</a:t>
                      </a:r>
                      <a:r>
                        <a:rPr lang="en-GB" sz="1800" b="0" dirty="0"/>
                        <a:t> his wife is registered as living at 30 Acacia Avenue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852395"/>
                  </a:ext>
                </a:extLst>
              </a:tr>
              <a:tr h="677816">
                <a:tc>
                  <a:txBody>
                    <a:bodyPr/>
                    <a:lstStyle/>
                    <a:p>
                      <a:r>
                        <a:rPr lang="en-GB" sz="1800" b="1" dirty="0"/>
                        <a:t>Attestation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dirty="0"/>
                        <a:t>I know that this photo is a true likeness of Ben </a:t>
                      </a:r>
                      <a:r>
                        <a:rPr lang="en-GB" sz="1800" b="0" i="0" u="sng" dirty="0"/>
                        <a:t>because</a:t>
                      </a:r>
                      <a:r>
                        <a:rPr lang="en-GB" sz="1800" b="0" dirty="0"/>
                        <a:t> two independent witnesses have signed and attested it to be as such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33939"/>
                  </a:ext>
                </a:extLst>
              </a:tr>
              <a:tr h="677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dirty="0"/>
                        <a:t>I know that Ben’s mobile phone number is 07777 123456 </a:t>
                      </a:r>
                      <a:r>
                        <a:rPr lang="en-GB" sz="1800" b="0" u="sng" dirty="0"/>
                        <a:t>because</a:t>
                      </a:r>
                      <a:r>
                        <a:rPr lang="en-GB" sz="1800" b="0" dirty="0"/>
                        <a:t> it has been used to respond successfully to several OTP checks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570062"/>
                  </a:ext>
                </a:extLst>
              </a:tr>
              <a:tr h="677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Inference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dirty="0"/>
                        <a:t>I know that Ben is over 16 years old </a:t>
                      </a:r>
                      <a:r>
                        <a:rPr lang="en-GB" sz="1800" b="0" u="sng" dirty="0"/>
                        <a:t>because</a:t>
                      </a:r>
                      <a:r>
                        <a:rPr lang="en-GB" sz="1800" b="0" dirty="0"/>
                        <a:t> he has grey hair, a beard, bi-focal glasses, wrinkles and a stooped gait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31945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29469E9-DDCF-4AA2-9424-CE31EBBF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3028"/>
            <a:ext cx="8686800" cy="758952"/>
          </a:xfrm>
        </p:spPr>
        <p:txBody>
          <a:bodyPr/>
          <a:lstStyle/>
          <a:p>
            <a:r>
              <a:rPr lang="en-GB" sz="2400" b="1" dirty="0"/>
              <a:t>As an Event Consumer, I am able to…:</a:t>
            </a:r>
            <a:br>
              <a:rPr lang="en-GB" sz="2400" dirty="0"/>
            </a:br>
            <a:r>
              <a:rPr lang="en-GB" sz="2400" dirty="0"/>
              <a:t>Develop different reasoning models, and to publish outcomes</a:t>
            </a:r>
          </a:p>
        </p:txBody>
      </p:sp>
    </p:spTree>
    <p:extLst>
      <p:ext uri="{BB962C8B-B14F-4D97-AF65-F5344CB8AC3E}">
        <p14:creationId xmlns:p14="http://schemas.microsoft.com/office/powerpoint/2010/main" val="288072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DD0E27-5796-408E-B098-F4370CC8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>
                <a:solidFill>
                  <a:schemeClr val="tx1"/>
                </a:solidFill>
              </a:rPr>
              <a:t>As an Event Producer, I am able to…: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Offer customers a valuable new service to manage their data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9A8942-EB94-4D03-B106-80C3CA1A0366}"/>
              </a:ext>
            </a:extLst>
          </p:cNvPr>
          <p:cNvSpPr txBox="1">
            <a:spLocks/>
          </p:cNvSpPr>
          <p:nvPr/>
        </p:nvSpPr>
        <p:spPr>
          <a:xfrm>
            <a:off x="383631" y="2030807"/>
            <a:ext cx="4367803" cy="442918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Manage authorisations and consents</a:t>
            </a:r>
          </a:p>
          <a:p>
            <a:pPr lvl="1"/>
            <a:r>
              <a:rPr lang="en-GB" sz="1200" dirty="0"/>
              <a:t>For use within an institution</a:t>
            </a:r>
          </a:p>
          <a:p>
            <a:pPr lvl="1"/>
            <a:r>
              <a:rPr lang="en-GB" sz="1200" dirty="0"/>
              <a:t>For use externally</a:t>
            </a:r>
          </a:p>
          <a:p>
            <a:r>
              <a:rPr lang="en-GB" sz="1200" dirty="0"/>
              <a:t>Customer access to:</a:t>
            </a:r>
          </a:p>
          <a:p>
            <a:pPr lvl="1"/>
            <a:r>
              <a:rPr lang="en-GB" sz="1200" dirty="0"/>
              <a:t>A history of communications</a:t>
            </a:r>
          </a:p>
          <a:p>
            <a:pPr lvl="1"/>
            <a:r>
              <a:rPr lang="en-GB" sz="1200" dirty="0"/>
              <a:t>A history of activity</a:t>
            </a:r>
          </a:p>
          <a:p>
            <a:r>
              <a:rPr lang="en-GB" sz="1200" dirty="0"/>
              <a:t>Notification of:</a:t>
            </a:r>
          </a:p>
          <a:p>
            <a:pPr lvl="1"/>
            <a:r>
              <a:rPr lang="en-GB" sz="1200" dirty="0"/>
              <a:t>Request for outstanding action</a:t>
            </a:r>
          </a:p>
          <a:p>
            <a:pPr lvl="1"/>
            <a:r>
              <a:rPr lang="en-GB" sz="1200" dirty="0"/>
              <a:t>Confirmation of completed action</a:t>
            </a:r>
          </a:p>
          <a:p>
            <a:r>
              <a:rPr lang="en-GB" sz="1200" dirty="0"/>
              <a:t>View and manage Available Profile:</a:t>
            </a:r>
          </a:p>
          <a:p>
            <a:pPr lvl="1"/>
            <a:r>
              <a:rPr lang="en-GB" sz="1200" dirty="0"/>
              <a:t>Add </a:t>
            </a:r>
          </a:p>
          <a:p>
            <a:pPr lvl="1"/>
            <a:r>
              <a:rPr lang="en-GB" sz="1200" dirty="0"/>
              <a:t>Confirm</a:t>
            </a:r>
          </a:p>
          <a:p>
            <a:pPr lvl="1"/>
            <a:r>
              <a:rPr lang="en-GB" sz="1200" dirty="0"/>
              <a:t>Amend</a:t>
            </a:r>
          </a:p>
          <a:p>
            <a:pPr lvl="1"/>
            <a:r>
              <a:rPr lang="en-GB" sz="1200" dirty="0"/>
              <a:t>Delete</a:t>
            </a:r>
            <a:endParaRPr lang="en-GB" sz="1200" baseline="30000" dirty="0"/>
          </a:p>
          <a:p>
            <a:r>
              <a:rPr lang="en-GB" sz="1200" dirty="0"/>
              <a:t>View and manage evidence package:</a:t>
            </a:r>
          </a:p>
          <a:p>
            <a:pPr lvl="1"/>
            <a:r>
              <a:rPr lang="en-GB" sz="1200" dirty="0"/>
              <a:t>Take photo / selfie</a:t>
            </a:r>
          </a:p>
          <a:p>
            <a:pPr lvl="1"/>
            <a:r>
              <a:rPr lang="en-GB" sz="1200" dirty="0"/>
              <a:t>Upload document</a:t>
            </a:r>
          </a:p>
          <a:p>
            <a:pPr lvl="1"/>
            <a:r>
              <a:rPr lang="en-GB" sz="1200" dirty="0"/>
              <a:t>Authorise access to data from another account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B99DCC21-68E4-4D49-80DF-0D77EC04B189}"/>
              </a:ext>
            </a:extLst>
          </p:cNvPr>
          <p:cNvSpPr txBox="1">
            <a:spLocks/>
          </p:cNvSpPr>
          <p:nvPr/>
        </p:nvSpPr>
        <p:spPr>
          <a:xfrm>
            <a:off x="383630" y="1514053"/>
            <a:ext cx="4948221" cy="3466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Example data management functionality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2934FCC-7CA7-4D2D-A407-9DAF2E27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949" y="2184164"/>
            <a:ext cx="2125250" cy="41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2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DD0E27-5796-408E-B098-F4370CC8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>
                <a:solidFill>
                  <a:schemeClr val="tx1"/>
                </a:solidFill>
              </a:rPr>
              <a:t>As an Ecosystem Participant, I am able to…: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Give my customers tools to manage Events relating to them</a:t>
            </a:r>
          </a:p>
        </p:txBody>
      </p:sp>
      <p:sp>
        <p:nvSpPr>
          <p:cNvPr id="229" name="Freeform 6">
            <a:extLst>
              <a:ext uri="{FF2B5EF4-FFF2-40B4-BE49-F238E27FC236}">
                <a16:creationId xmlns:a16="http://schemas.microsoft.com/office/drawing/2014/main" id="{452BAD72-D28F-475E-B80E-A0BEA374B8C2}"/>
              </a:ext>
            </a:extLst>
          </p:cNvPr>
          <p:cNvSpPr/>
          <p:nvPr/>
        </p:nvSpPr>
        <p:spPr>
          <a:xfrm rot="5400000">
            <a:off x="6975448" y="3842329"/>
            <a:ext cx="284164" cy="539751"/>
          </a:xfrm>
          <a:custGeom>
            <a:avLst/>
            <a:gdLst/>
            <a:ahLst/>
            <a:cxnLst/>
            <a:rect l="0" t="0" r="0" b="0"/>
            <a:pathLst>
              <a:path w="284164" h="539751">
                <a:moveTo>
                  <a:pt x="0" y="0"/>
                </a:moveTo>
                <a:lnTo>
                  <a:pt x="0" y="133350"/>
                </a:lnTo>
                <a:lnTo>
                  <a:pt x="138113" y="269875"/>
                </a:lnTo>
                <a:lnTo>
                  <a:pt x="0" y="412750"/>
                </a:lnTo>
                <a:lnTo>
                  <a:pt x="0" y="539750"/>
                </a:lnTo>
                <a:lnTo>
                  <a:pt x="284163" y="269875"/>
                </a:lnTo>
                <a:close/>
              </a:path>
            </a:pathLst>
          </a:custGeom>
          <a:solidFill>
            <a:srgbClr val="06706D"/>
          </a:solidFill>
          <a:ln w="9525" cap="flat" cmpd="sng" algn="ctr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898A5-E663-463A-8CE8-7CE76A77D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367" y="1338139"/>
            <a:ext cx="2294552" cy="227555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4B2F7425-B4A7-4F96-839E-B7FAF4D58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70" t="9538" r="11403" b="25008"/>
          <a:stretch/>
        </p:blipFill>
        <p:spPr>
          <a:xfrm>
            <a:off x="365757" y="1899800"/>
            <a:ext cx="4292062" cy="2388060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D532EA5-08A9-4607-900F-E16B654CAFA2}"/>
              </a:ext>
            </a:extLst>
          </p:cNvPr>
          <p:cNvCxnSpPr>
            <a:cxnSpLocks/>
          </p:cNvCxnSpPr>
          <p:nvPr/>
        </p:nvCxnSpPr>
        <p:spPr>
          <a:xfrm flipH="1" flipV="1">
            <a:off x="989705" y="2312894"/>
            <a:ext cx="1260000" cy="2628000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CE12708-72E1-4BDD-9F67-DC2AAE6BFB4A}"/>
              </a:ext>
            </a:extLst>
          </p:cNvPr>
          <p:cNvCxnSpPr>
            <a:cxnSpLocks/>
          </p:cNvCxnSpPr>
          <p:nvPr/>
        </p:nvCxnSpPr>
        <p:spPr>
          <a:xfrm flipV="1">
            <a:off x="903885" y="4152452"/>
            <a:ext cx="0" cy="1188000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3A0FAA4-EF6C-4157-8AE6-D32EFAFA361C}"/>
              </a:ext>
            </a:extLst>
          </p:cNvPr>
          <p:cNvCxnSpPr>
            <a:cxnSpLocks/>
          </p:cNvCxnSpPr>
          <p:nvPr/>
        </p:nvCxnSpPr>
        <p:spPr>
          <a:xfrm flipV="1">
            <a:off x="3094859" y="3469341"/>
            <a:ext cx="0" cy="1152000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09C47A6-15F2-444D-98AD-DA29AF94A55F}"/>
              </a:ext>
            </a:extLst>
          </p:cNvPr>
          <p:cNvCxnSpPr>
            <a:cxnSpLocks/>
          </p:cNvCxnSpPr>
          <p:nvPr/>
        </p:nvCxnSpPr>
        <p:spPr>
          <a:xfrm flipV="1">
            <a:off x="3876581" y="2147943"/>
            <a:ext cx="0" cy="2160000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A129E84-4FC7-42D0-862F-AA86B80EC9A3}"/>
              </a:ext>
            </a:extLst>
          </p:cNvPr>
          <p:cNvSpPr txBox="1"/>
          <p:nvPr/>
        </p:nvSpPr>
        <p:spPr>
          <a:xfrm>
            <a:off x="3394077" y="4390774"/>
            <a:ext cx="96500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User control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29F441C-0402-41A6-A65C-7CAA70526926}"/>
              </a:ext>
            </a:extLst>
          </p:cNvPr>
          <p:cNvSpPr txBox="1"/>
          <p:nvPr/>
        </p:nvSpPr>
        <p:spPr>
          <a:xfrm>
            <a:off x="2722094" y="4718348"/>
            <a:ext cx="74699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Audit trail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5144E1-6F9C-4AB5-8408-2235B046C6B1}"/>
              </a:ext>
            </a:extLst>
          </p:cNvPr>
          <p:cNvSpPr txBox="1"/>
          <p:nvPr/>
        </p:nvSpPr>
        <p:spPr>
          <a:xfrm>
            <a:off x="1883067" y="5084621"/>
            <a:ext cx="18995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Distributed data storage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9AAF594-CB1C-4D84-990F-33D6DB811204}"/>
              </a:ext>
            </a:extLst>
          </p:cNvPr>
          <p:cNvSpPr txBox="1"/>
          <p:nvPr/>
        </p:nvSpPr>
        <p:spPr>
          <a:xfrm>
            <a:off x="502023" y="5437173"/>
            <a:ext cx="33051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/>
              <a:t>Trust scores (e.g. from Service Providers)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BEDCF-2B2A-4F96-87CB-B56E8A3C9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171" y="4609843"/>
            <a:ext cx="1803770" cy="16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9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3AF81-C1F0-4B78-9097-1D4ADAD1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GB" sz="2400" b="1" dirty="0"/>
              <a:t>As a (trusted) Expert System (service), I am able to…:</a:t>
            </a:r>
            <a:br>
              <a:rPr lang="en-GB" sz="2400" b="1" dirty="0"/>
            </a:br>
            <a:r>
              <a:rPr lang="en-GB" sz="2400" dirty="0"/>
              <a:t>Earn a return on effort to store and manage access to Events</a:t>
            </a:r>
            <a:endParaRPr lang="en-GB" sz="24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706268-4F7A-4B7D-B34A-B7BE118D86CC}"/>
              </a:ext>
            </a:extLst>
          </p:cNvPr>
          <p:cNvSpPr/>
          <p:nvPr/>
        </p:nvSpPr>
        <p:spPr>
          <a:xfrm>
            <a:off x="742092" y="2030283"/>
            <a:ext cx="792000" cy="792000"/>
          </a:xfrm>
          <a:prstGeom prst="ellipse">
            <a:avLst/>
          </a:prstGeom>
          <a:solidFill>
            <a:srgbClr val="BDDDA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Parti-cipant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25FEF3-EC95-404C-9127-AE09E11FC6F4}"/>
              </a:ext>
            </a:extLst>
          </p:cNvPr>
          <p:cNvSpPr/>
          <p:nvPr/>
        </p:nvSpPr>
        <p:spPr>
          <a:xfrm>
            <a:off x="3301360" y="2033749"/>
            <a:ext cx="792000" cy="792000"/>
          </a:xfrm>
          <a:prstGeom prst="ellipse">
            <a:avLst/>
          </a:prstGeom>
          <a:solidFill>
            <a:srgbClr val="BDDDA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Parti-cipant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4E8AC5-D34F-490F-80B9-FF108376621C}"/>
              </a:ext>
            </a:extLst>
          </p:cNvPr>
          <p:cNvSpPr/>
          <p:nvPr/>
        </p:nvSpPr>
        <p:spPr>
          <a:xfrm>
            <a:off x="724092" y="3899334"/>
            <a:ext cx="828000" cy="792000"/>
          </a:xfrm>
          <a:prstGeom prst="rect">
            <a:avLst/>
          </a:prstGeom>
          <a:solidFill>
            <a:srgbClr val="C5CAE7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Expert System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BB04A80-5454-4C51-BDF4-C8CD9441CB58}"/>
              </a:ext>
            </a:extLst>
          </p:cNvPr>
          <p:cNvCxnSpPr>
            <a:cxnSpLocks/>
            <a:stCxn id="37" idx="0"/>
            <a:endCxn id="25" idx="4"/>
          </p:cNvCxnSpPr>
          <p:nvPr/>
        </p:nvCxnSpPr>
        <p:spPr>
          <a:xfrm rot="16200000" flipV="1">
            <a:off x="3160021" y="3363089"/>
            <a:ext cx="1079935" cy="525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8F5E71C-8C0F-4C0F-88C4-0D29FC8D6917}"/>
              </a:ext>
            </a:extLst>
          </p:cNvPr>
          <p:cNvCxnSpPr>
            <a:cxnSpLocks/>
            <a:stCxn id="26" idx="0"/>
            <a:endCxn id="24" idx="4"/>
          </p:cNvCxnSpPr>
          <p:nvPr/>
        </p:nvCxnSpPr>
        <p:spPr>
          <a:xfrm rot="5400000" flipH="1" flipV="1">
            <a:off x="599567" y="3360809"/>
            <a:ext cx="1077051" cy="12700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8C9F13D-D12F-4C01-9FFF-4847E4A394DA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1534092" y="2426283"/>
            <a:ext cx="1767268" cy="346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4AECB00-ACA8-4C13-8F2B-321599657054}"/>
              </a:ext>
            </a:extLst>
          </p:cNvPr>
          <p:cNvSpPr/>
          <p:nvPr/>
        </p:nvSpPr>
        <p:spPr>
          <a:xfrm>
            <a:off x="3288615" y="3905684"/>
            <a:ext cx="828000" cy="792000"/>
          </a:xfrm>
          <a:prstGeom prst="rect">
            <a:avLst/>
          </a:prstGeom>
          <a:solidFill>
            <a:srgbClr val="C5CAE7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Expert System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D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A3A5BC3-E469-4596-990B-00E36A174C5A}"/>
              </a:ext>
            </a:extLst>
          </p:cNvPr>
          <p:cNvCxnSpPr>
            <a:cxnSpLocks/>
            <a:stCxn id="46" idx="3"/>
            <a:endCxn id="26" idx="2"/>
          </p:cNvCxnSpPr>
          <p:nvPr/>
        </p:nvCxnSpPr>
        <p:spPr>
          <a:xfrm rot="10800000">
            <a:off x="1138092" y="4691335"/>
            <a:ext cx="739282" cy="1335091"/>
          </a:xfrm>
          <a:prstGeom prst="bentConnector2">
            <a:avLst/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648CF77-289A-4673-8296-E43F4772C9AF}"/>
              </a:ext>
            </a:extLst>
          </p:cNvPr>
          <p:cNvCxnSpPr>
            <a:cxnSpLocks/>
            <a:stCxn id="46" idx="0"/>
            <a:endCxn id="37" idx="2"/>
          </p:cNvCxnSpPr>
          <p:nvPr/>
        </p:nvCxnSpPr>
        <p:spPr>
          <a:xfrm flipV="1">
            <a:off x="2917446" y="4697684"/>
            <a:ext cx="785169" cy="1328741"/>
          </a:xfrm>
          <a:prstGeom prst="bentConnector2">
            <a:avLst/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Hexagon 45">
            <a:extLst>
              <a:ext uri="{FF2B5EF4-FFF2-40B4-BE49-F238E27FC236}">
                <a16:creationId xmlns:a16="http://schemas.microsoft.com/office/drawing/2014/main" id="{A5B24BEA-0A6F-4598-80E4-AD3DAEAB93C8}"/>
              </a:ext>
            </a:extLst>
          </p:cNvPr>
          <p:cNvSpPr/>
          <p:nvPr/>
        </p:nvSpPr>
        <p:spPr>
          <a:xfrm>
            <a:off x="1877374" y="5666425"/>
            <a:ext cx="1040072" cy="7200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71D8DF-3664-4C25-83D8-FA7D6DA5D815}"/>
              </a:ext>
            </a:extLst>
          </p:cNvPr>
          <p:cNvSpPr txBox="1"/>
          <p:nvPr/>
        </p:nvSpPr>
        <p:spPr>
          <a:xfrm>
            <a:off x="494289" y="3286717"/>
            <a:ext cx="12471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/>
              <a:t>…contracts with…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3590DE-BE3B-4D40-A4CF-FEDFE0FB1913}"/>
              </a:ext>
            </a:extLst>
          </p:cNvPr>
          <p:cNvSpPr txBox="1"/>
          <p:nvPr/>
        </p:nvSpPr>
        <p:spPr>
          <a:xfrm>
            <a:off x="3058812" y="3268219"/>
            <a:ext cx="124713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/>
              <a:t>…contracts with…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1A61D7-82B3-4654-8C05-A78206A78490}"/>
              </a:ext>
            </a:extLst>
          </p:cNvPr>
          <p:cNvSpPr txBox="1"/>
          <p:nvPr/>
        </p:nvSpPr>
        <p:spPr>
          <a:xfrm>
            <a:off x="1792402" y="2110324"/>
            <a:ext cx="134011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/>
              <a:t>...exchanges with…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D8F6B-6738-472B-9201-F67FE4870402}"/>
              </a:ext>
            </a:extLst>
          </p:cNvPr>
          <p:cNvSpPr txBox="1"/>
          <p:nvPr/>
        </p:nvSpPr>
        <p:spPr>
          <a:xfrm>
            <a:off x="519672" y="5089722"/>
            <a:ext cx="12279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/>
              <a:t>…complies with…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95AFDE-FA39-4C02-9177-61A428B4F4BF}"/>
              </a:ext>
            </a:extLst>
          </p:cNvPr>
          <p:cNvSpPr txBox="1"/>
          <p:nvPr/>
        </p:nvSpPr>
        <p:spPr>
          <a:xfrm>
            <a:off x="3085087" y="5083384"/>
            <a:ext cx="122790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/>
              <a:t>…complies with…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87EF77-23B7-44A8-AE19-24385A412085}"/>
              </a:ext>
            </a:extLst>
          </p:cNvPr>
          <p:cNvSpPr txBox="1"/>
          <p:nvPr/>
        </p:nvSpPr>
        <p:spPr>
          <a:xfrm>
            <a:off x="494289" y="1456325"/>
            <a:ext cx="16671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/>
              <a:t>4-corner model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5037759-D222-494A-8D00-17E7F0097F7D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>
            <a:off x="1552092" y="4295334"/>
            <a:ext cx="1736523" cy="6350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C6E615-CB20-4C48-AA3A-7F8638ED540F}"/>
              </a:ext>
            </a:extLst>
          </p:cNvPr>
          <p:cNvSpPr txBox="1"/>
          <p:nvPr/>
        </p:nvSpPr>
        <p:spPr>
          <a:xfrm>
            <a:off x="1639506" y="4028648"/>
            <a:ext cx="16459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/>
              <a:t>...communicates with…</a:t>
            </a:r>
          </a:p>
        </p:txBody>
      </p:sp>
      <p:sp>
        <p:nvSpPr>
          <p:cNvPr id="40" name="Content Placeholder 1">
            <a:extLst>
              <a:ext uri="{FF2B5EF4-FFF2-40B4-BE49-F238E27FC236}">
                <a16:creationId xmlns:a16="http://schemas.microsoft.com/office/drawing/2014/main" id="{C998B8DE-92CE-4EB8-9F74-57A864125271}"/>
              </a:ext>
            </a:extLst>
          </p:cNvPr>
          <p:cNvSpPr txBox="1">
            <a:spLocks/>
          </p:cNvSpPr>
          <p:nvPr/>
        </p:nvSpPr>
        <p:spPr>
          <a:xfrm>
            <a:off x="4407408" y="1883664"/>
            <a:ext cx="4736592" cy="444398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Directory: </a:t>
            </a:r>
            <a:r>
              <a:rPr lang="en-US" sz="1600" dirty="0"/>
              <a:t>allows participants to publish the availability of data and services, and for other users to discover and consume them</a:t>
            </a:r>
          </a:p>
          <a:p>
            <a:r>
              <a:rPr lang="en-US" sz="1600" b="1" dirty="0"/>
              <a:t>Relationship mapping:</a:t>
            </a:r>
            <a:r>
              <a:rPr lang="en-US" sz="1600" dirty="0"/>
              <a:t> enables participants to assert linkages between attributes and entities; map is amenable to graph theory </a:t>
            </a:r>
          </a:p>
          <a:p>
            <a:r>
              <a:rPr lang="en-US" sz="1600" b="1" dirty="0"/>
              <a:t>Event Store:</a:t>
            </a:r>
            <a:r>
              <a:rPr lang="en-US" sz="1600" dirty="0"/>
              <a:t> captures a complete and immutable audit trail of activity that is vital to compliance, assurance and governance</a:t>
            </a:r>
          </a:p>
          <a:p>
            <a:r>
              <a:rPr lang="en-US" sz="1600" b="1" dirty="0" err="1"/>
              <a:t>Permissioning</a:t>
            </a:r>
            <a:r>
              <a:rPr lang="en-US" sz="1600" b="1" dirty="0"/>
              <a:t>: </a:t>
            </a:r>
            <a:r>
              <a:rPr lang="en-US" sz="1600" dirty="0"/>
              <a:t>manages </a:t>
            </a:r>
            <a:r>
              <a:rPr lang="en-US" sz="1600" dirty="0" err="1"/>
              <a:t>authorisations</a:t>
            </a:r>
            <a:r>
              <a:rPr lang="en-US" sz="1600" dirty="0"/>
              <a:t> at a field level; handles complex B2B situations; offers data owners a single point of control</a:t>
            </a:r>
          </a:p>
          <a:p>
            <a:r>
              <a:rPr lang="en-US" sz="1600" b="1" dirty="0"/>
              <a:t>Value-added services:</a:t>
            </a:r>
            <a:r>
              <a:rPr lang="en-US" sz="1600" dirty="0"/>
              <a:t> </a:t>
            </a:r>
            <a:r>
              <a:rPr lang="en-GB" sz="1600" dirty="0"/>
              <a:t>including e.g. template access requests, asynchronous routing, attestation / comments, watch / notification services, pricing of resources, etc.</a:t>
            </a:r>
          </a:p>
        </p:txBody>
      </p:sp>
    </p:spTree>
    <p:extLst>
      <p:ext uri="{BB962C8B-B14F-4D97-AF65-F5344CB8AC3E}">
        <p14:creationId xmlns:p14="http://schemas.microsoft.com/office/powerpoint/2010/main" val="85039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7" grpId="0" animBg="1"/>
      <p:bldP spid="46" grpId="0" animBg="1"/>
      <p:bldP spid="55" grpId="0" animBg="1"/>
      <p:bldP spid="56" grpId="0" animBg="1"/>
      <p:bldP spid="57" grpId="0"/>
      <p:bldP spid="59" grpId="0" animBg="1"/>
      <p:bldP spid="60" grpId="0" animBg="1"/>
      <p:bldP spid="6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Target use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889323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4FF76E-AB33-4297-A829-5FCE683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Domain knowledge – configuration of a ship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14C29-BC9B-4AF1-AC40-93AFEBAD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40" y="1143000"/>
            <a:ext cx="8174519" cy="52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8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Recap from Workshop #5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539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06841-F07B-410F-8EDC-2B50C04D071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sz="1600" dirty="0"/>
              <a:t>What has happened to this thing / person? </a:t>
            </a:r>
          </a:p>
          <a:p>
            <a:pPr lvl="1"/>
            <a:endParaRPr lang="en-GB" dirty="0"/>
          </a:p>
          <a:p>
            <a:r>
              <a:rPr lang="en-GB" sz="1600" dirty="0"/>
              <a:t>Is this thing / person the subject of this information set? </a:t>
            </a:r>
          </a:p>
          <a:p>
            <a:pPr lvl="1"/>
            <a:endParaRPr lang="en-GB" dirty="0"/>
          </a:p>
          <a:p>
            <a:r>
              <a:rPr lang="en-GB" sz="1600" dirty="0"/>
              <a:t>Does this information set represent this thing / person? </a:t>
            </a:r>
          </a:p>
          <a:p>
            <a:pPr lvl="1"/>
            <a:endParaRPr lang="en-GB" dirty="0"/>
          </a:p>
          <a:p>
            <a:r>
              <a:rPr lang="en-GB" sz="1600" dirty="0"/>
              <a:t>What is the source of this information set? </a:t>
            </a:r>
          </a:p>
          <a:p>
            <a:pPr lvl="1"/>
            <a:endParaRPr lang="en-GB" sz="1600" dirty="0"/>
          </a:p>
          <a:p>
            <a:r>
              <a:rPr lang="en-GB" sz="1600" dirty="0"/>
              <a:t>What is the relationship between this thing and that thing?</a:t>
            </a:r>
          </a:p>
          <a:p>
            <a:pPr lvl="1"/>
            <a:endParaRPr lang="en-GB" dirty="0"/>
          </a:p>
          <a:p>
            <a:r>
              <a:rPr lang="en-GB" sz="1600" dirty="0"/>
              <a:t>Is this the same thing as that thing? </a:t>
            </a:r>
          </a:p>
          <a:p>
            <a:pPr lvl="1"/>
            <a:endParaRPr lang="en-GB" dirty="0"/>
          </a:p>
          <a:p>
            <a:r>
              <a:rPr lang="en-GB" sz="1600" dirty="0"/>
              <a:t>What is the status of this thing? </a:t>
            </a:r>
          </a:p>
          <a:p>
            <a:pPr lvl="1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524925-7AC8-44D3-A00A-34A758379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1600" dirty="0">
                <a:solidFill>
                  <a:schemeClr val="tx1"/>
                </a:solidFill>
              </a:rPr>
              <a:t>Generalised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05F597-89EE-40C0-A44C-1C49CC1954F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600" dirty="0"/>
              <a:t>Does the consignment originate from the country which it states it does?</a:t>
            </a:r>
          </a:p>
          <a:p>
            <a:r>
              <a:rPr lang="en-GB" sz="1600" dirty="0"/>
              <a:t>Does the consignment contain what is stated on the manifest?</a:t>
            </a:r>
          </a:p>
          <a:p>
            <a:r>
              <a:rPr lang="en-GB" sz="1600" dirty="0"/>
              <a:t>Does the freight forwarder/trader/importer/carrier have a history of (not) being stopped?</a:t>
            </a:r>
          </a:p>
          <a:p>
            <a:r>
              <a:rPr lang="en-GB" sz="1600" dirty="0"/>
              <a:t>Does this freight forwarder / trader / importer / carrier have a history of imports which were "good“?</a:t>
            </a:r>
          </a:p>
          <a:p>
            <a:r>
              <a:rPr lang="en-GB" sz="1600" dirty="0"/>
              <a:t>Has this freight forwarder / trader / importer / carrier been seen before?</a:t>
            </a:r>
          </a:p>
          <a:p>
            <a:r>
              <a:rPr lang="en-GB" sz="1600" dirty="0"/>
              <a:t>Is this freight forwarder / trader / importer / carrier behaving in a way which is unusual?</a:t>
            </a:r>
          </a:p>
          <a:p>
            <a:r>
              <a:rPr lang="en-GB" sz="1600" dirty="0"/>
              <a:t>How is this freight forwarder / trader / importer / carrier linked to others?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070E5-19FA-4E81-B27C-3AFA97B8D6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>
                <a:solidFill>
                  <a:schemeClr val="tx1"/>
                </a:solidFill>
              </a:rPr>
              <a:t>Use case specific events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79CBFD-F8F5-4689-9382-6A0A4DB7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Domain knowledge – Event types</a:t>
            </a:r>
          </a:p>
        </p:txBody>
      </p:sp>
    </p:spTree>
    <p:extLst>
      <p:ext uri="{BB962C8B-B14F-4D97-AF65-F5344CB8AC3E}">
        <p14:creationId xmlns:p14="http://schemas.microsoft.com/office/powerpoint/2010/main" val="741630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Q&amp;A / AOB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1008049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Supporting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3654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303BD-B877-431E-9F23-8C2ABD06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Workshop 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B3DA6C-DF9C-4C75-9F4F-1FCE59AD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028457"/>
              </p:ext>
            </p:extLst>
          </p:nvPr>
        </p:nvGraphicFramePr>
        <p:xfrm>
          <a:off x="457200" y="923545"/>
          <a:ext cx="8686800" cy="5653042"/>
        </p:xfrm>
        <a:graphic>
          <a:graphicData uri="http://schemas.openxmlformats.org/drawingml/2006/table">
            <a:tbl>
              <a:tblPr firstRow="1" firstCol="1" bandRow="1">
                <a:tableStyleId>{839DD9DD-9E6C-4910-8AC0-68ADFF6A6AFC}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191601216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824415841"/>
                    </a:ext>
                  </a:extLst>
                </a:gridCol>
                <a:gridCol w="1655064">
                  <a:extLst>
                    <a:ext uri="{9D8B030D-6E8A-4147-A177-3AD203B41FA5}">
                      <a16:colId xmlns:a16="http://schemas.microsoft.com/office/drawing/2014/main" val="4141798486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706454597"/>
                    </a:ext>
                  </a:extLst>
                </a:gridCol>
                <a:gridCol w="1819656">
                  <a:extLst>
                    <a:ext uri="{9D8B030D-6E8A-4147-A177-3AD203B41FA5}">
                      <a16:colId xmlns:a16="http://schemas.microsoft.com/office/drawing/2014/main" val="287056515"/>
                    </a:ext>
                  </a:extLst>
                </a:gridCol>
              </a:tblGrid>
              <a:tr h="1004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W/s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Date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Deliverable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Agenda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Attendees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684632117"/>
                  </a:ext>
                </a:extLst>
              </a:tr>
              <a:tr h="55268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KO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29/01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Common understanding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Questions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Problem statements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Expressions of interest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5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FB Technical Architect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Technical Architect 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Innovation Lead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285091157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05/02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Standards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Standards to implement and communicate shared knowledge base used in event-based data assurance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98161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12/02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Metadata model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Reasoning models for data assurance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Classification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Events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Chains / sequences / methods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Actors (e.g. source of events)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Relationships (e.g. linking IDs)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Supporting metadata</a:t>
                      </a:r>
                    </a:p>
                    <a:p>
                      <a:pPr marL="342900" lvl="0" indent="-342900">
                        <a:lnSpc>
                          <a:spcPct val="10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Schema / headers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Mandatory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Optional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12264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19/02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090722"/>
                  </a:ext>
                </a:extLst>
              </a:tr>
              <a:tr h="158624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#4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26/02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2-5pm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86522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 dirty="0">
                          <a:effectLst/>
                        </a:rPr>
                        <a:t>04/03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b="1" dirty="0">
                          <a:effectLst/>
                        </a:rPr>
                        <a:t>1-4pm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b="1" dirty="0">
                          <a:effectLst/>
                        </a:rPr>
                        <a:t>Expert input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b="1" dirty="0">
                          <a:effectLst/>
                        </a:rPr>
                        <a:t>Expert assessment of proposed standards and metadata model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b="1" dirty="0">
                          <a:effectLst/>
                        </a:rPr>
                        <a:t>Representatives of </a:t>
                      </a:r>
                      <a:r>
                        <a:rPr lang="en-GB" sz="1100" b="1" dirty="0" err="1">
                          <a:effectLst/>
                        </a:rPr>
                        <a:t>Inrupt</a:t>
                      </a:r>
                      <a:r>
                        <a:rPr lang="en-GB" sz="1100" b="1" dirty="0">
                          <a:effectLst/>
                        </a:rPr>
                        <a:t>, Oxford Semantic Tech</a:t>
                      </a:r>
                    </a:p>
                  </a:txBody>
                  <a:tcPr marL="37747" marR="3774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419300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11/03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Rules of engagement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Boundary of open alliance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Scalable / mutual contractual agreements for value exchange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Value exchange mechanisms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Publication of / subscription to events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 err="1">
                          <a:effectLst/>
                        </a:rPr>
                        <a:t>Permissioning</a:t>
                      </a:r>
                      <a:r>
                        <a:rPr lang="en-GB" sz="1100" dirty="0">
                          <a:effectLst/>
                        </a:rPr>
                        <a:t> (including consent)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Use of standards and metadata model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Governance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HMRC Innovation Lead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HMRC Stakeholders x2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GDS representative(s)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8590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18/03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47486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25/03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9am-12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98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A5C8DA-4544-4109-A7FB-CBB34DDD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290572"/>
            <a:ext cx="2084832" cy="2276856"/>
          </a:xfrm>
        </p:spPr>
        <p:txBody>
          <a:bodyPr/>
          <a:lstStyle/>
          <a:p>
            <a:r>
              <a:rPr lang="en-GB" sz="2400" dirty="0"/>
              <a:t>Illustrative Ecosystem Level [n]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Context Diagram</a:t>
            </a:r>
            <a:endParaRPr lang="en-GB" sz="240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D9DD66E-F641-48DC-8399-34F6C5DCC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"/>
          <a:stretch/>
        </p:blipFill>
        <p:spPr>
          <a:xfrm>
            <a:off x="2748807" y="237744"/>
            <a:ext cx="657246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7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D0EE73-5DD7-4AB5-A6BA-8AC5006ADD9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600" b="1" dirty="0"/>
              <a:t>Entry Point Service</a:t>
            </a:r>
            <a:r>
              <a:rPr lang="en-GB" sz="1600" dirty="0"/>
              <a:t>: at least one addressable API that provides access to the ecosystem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Refinery Service</a:t>
            </a:r>
            <a:r>
              <a:rPr lang="en-GB" sz="1600" dirty="0"/>
              <a:t>: to transform ‘raw’ data from external systems into OEF events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Event Pipeline</a:t>
            </a:r>
            <a:r>
              <a:rPr lang="en-GB" sz="1600" dirty="0"/>
              <a:t>: an external system generating data to be refined as events in the ecosystem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Event Store</a:t>
            </a:r>
            <a:r>
              <a:rPr lang="en-GB" sz="1600" dirty="0"/>
              <a:t>: a store for the refined events posted into the ecosystem by a participant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Registry Service</a:t>
            </a:r>
            <a:r>
              <a:rPr lang="en-GB" sz="1600" dirty="0"/>
              <a:t>: a record of ecosystem participants and their authorised scope of action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Directory Service</a:t>
            </a:r>
            <a:r>
              <a:rPr lang="en-GB" sz="1600" dirty="0"/>
              <a:t>: to facilitate discovery and matching between ecosystem participants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Exchange Service</a:t>
            </a:r>
            <a:r>
              <a:rPr lang="en-GB" sz="1600" dirty="0"/>
              <a:t>: to support information flow and value exchange between participants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Administration Service</a:t>
            </a:r>
            <a:r>
              <a:rPr lang="en-GB" sz="1600" dirty="0"/>
              <a:t>: to maintain shard artefacts critical to the operation of the ecosystem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Ontologies</a:t>
            </a:r>
            <a:r>
              <a:rPr lang="en-GB" sz="1600" dirty="0"/>
              <a:t>: conceptual models of the domain of interest shared by the ecosystem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Reasoning Engines</a:t>
            </a:r>
            <a:r>
              <a:rPr lang="en-GB" sz="1600" dirty="0"/>
              <a:t>: to derive insight and extract value from events in the ecosystem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DDC47-C751-40D6-B402-114BEEF3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Responsibilities that MUST be represented in OEF ecosystems</a:t>
            </a:r>
          </a:p>
        </p:txBody>
      </p:sp>
    </p:spTree>
    <p:extLst>
      <p:ext uri="{BB962C8B-B14F-4D97-AF65-F5344CB8AC3E}">
        <p14:creationId xmlns:p14="http://schemas.microsoft.com/office/powerpoint/2010/main" val="312150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E048A0-30D6-4C64-BD23-BC785F94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Tracing the genesis of an OEF ecosystem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DA0DA76B-6582-4300-8DA5-4F98D1FDF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81" y="1199012"/>
            <a:ext cx="6800959" cy="546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OEF rules of engagement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32443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14B54B-57AF-4A51-9BCD-23915B0372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“Rules of engagement” establish a basic behavioural framework that:</a:t>
            </a:r>
          </a:p>
          <a:p>
            <a:pPr lvl="1"/>
            <a:r>
              <a:rPr lang="en-GB" sz="1800" dirty="0"/>
              <a:t>Requires participants to shoulder a minimum set of responsibilities through the implementation of technical specifications</a:t>
            </a:r>
          </a:p>
          <a:p>
            <a:pPr lvl="1"/>
            <a:r>
              <a:rPr lang="en-GB" sz="1800" dirty="0"/>
              <a:t>Extends beyond technical specifications where necessary, but does not raise any unnecessary barriers to entry into the ecosystem</a:t>
            </a:r>
          </a:p>
          <a:p>
            <a:endParaRPr lang="en-GB" sz="1800" dirty="0"/>
          </a:p>
          <a:p>
            <a:r>
              <a:rPr lang="en-GB" sz="1800" dirty="0"/>
              <a:t>The Discovery Project set out some dimensions to be explored</a:t>
            </a:r>
          </a:p>
          <a:p>
            <a:pPr lvl="1"/>
            <a:r>
              <a:rPr lang="en-GB" sz="1800" dirty="0"/>
              <a:t>Boundary of open alliance</a:t>
            </a:r>
          </a:p>
          <a:p>
            <a:pPr lvl="1"/>
            <a:r>
              <a:rPr lang="en-GB" sz="1800" dirty="0"/>
              <a:t>Scalable / mutual contractual agreements for value exchange</a:t>
            </a:r>
          </a:p>
          <a:p>
            <a:pPr lvl="1"/>
            <a:r>
              <a:rPr lang="en-GB" sz="1800" dirty="0"/>
              <a:t>Value exchange mechanisms</a:t>
            </a:r>
          </a:p>
          <a:p>
            <a:pPr lvl="1"/>
            <a:r>
              <a:rPr lang="en-GB" sz="1800" dirty="0"/>
              <a:t>Publication of / subscription to events</a:t>
            </a:r>
          </a:p>
          <a:p>
            <a:pPr lvl="1"/>
            <a:r>
              <a:rPr lang="en-GB" sz="1800" dirty="0" err="1"/>
              <a:t>Permissioning</a:t>
            </a:r>
            <a:r>
              <a:rPr lang="en-GB" sz="1800" dirty="0"/>
              <a:t> (including consent)</a:t>
            </a:r>
          </a:p>
          <a:p>
            <a:pPr lvl="1"/>
            <a:r>
              <a:rPr lang="en-GB" sz="1800" dirty="0"/>
              <a:t>Use of standards and metadata model</a:t>
            </a:r>
          </a:p>
          <a:p>
            <a:pPr lvl="1"/>
            <a:r>
              <a:rPr lang="en-GB" sz="1800" dirty="0"/>
              <a:t>Governance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456FE-C283-46EA-9E07-B43484EA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Rules of engagement</a:t>
            </a:r>
            <a:br>
              <a:rPr lang="en-GB" sz="2400" b="1" dirty="0"/>
            </a:br>
            <a:r>
              <a:rPr lang="en-GB" sz="2400" dirty="0"/>
              <a:t>Incoming hypotheses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850970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LIEDSTYLE" val="Pag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ctern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StyleProperties xmlns:xsi="http://www.w3.org/2001/XMLSchema-instance" xmlns:xsd="http://www.w3.org/2001/XMLSchema" Name="Ghost" Description="" Type="Shape">
  <ShapeStyle>
    <Location>
      <Left>36</Left>
      <Top>8.64</Top>
    </Location>
    <Size/>
    <Fill>
      <Color>
        <SchemeColor>1</SchemeColor>
        <ObjectThemeColor>14</ObjectThemeColor>
        <ColorType>2</ColorType>
        <Brightness>0</Brightness>
        <TintAndShade>0</TintAndShade>
      </Color>
      <Transparency>0</Transparency>
      <Visible>0</Visible>
      <FillType>1</FillType>
    </Fill>
    <AutoShapeType>1</AutoShapeType>
    <LockAspectRatio>0</LockAspectRatio>
    <BlackWhiteMode>1</BlackWhiteMode>
    <AutoFit>msoAutoSizeShapeToFitText</AutoFit>
    <TextFrame>
      <MarginTop>0</MarginTop>
      <MarginLeft>0</MarginLeft>
      <MarginBottom>0</MarginBottom>
      <MarginRight>0</MarginRight>
    </TextFrame>
    <TextFrame2>
      <WordWrap>0</WordWrap>
      <AutoSize>1</AutoSize>
      <HorizontalAnchor>1</HorizontalAnchor>
      <VerticalAnchor>4</VerticalAnchor>
      <TextDirection>1</TextDirection>
    </TextFrame2>
    <LineStyle>
      <DashStyle>1</DashStyle>
      <Transparency>0</Transparency>
      <Weight>0.75</Weight>
      <Color>
        <ObjectThemeColor>7</ObjectThemeColor>
        <ColorType>2</ColorType>
        <Brightness>0</Brightness>
        <TintAndShade>0</TintAndShade>
      </Color>
      <Visible>0</Visible>
      <Style>1</Style>
      <LinePattern>-2</LinePattern>
    </LineStyle>
  </ShapeStyle>
  <TextStyle>
    <Font>
      <Shadowed/>
      <Color>
        <ObjectThemeColor>8</ObjectThemeColor>
        <ColorType>2</ColorType>
        <Brightness>0</Brightness>
        <TintAndShade>0</TintAndShade>
      </Color>
      <FontName>+mn-lt</FontName>
      <FontNameFarEast>+mn-ea</FontNameFarEast>
      <FontSize>12</FontSize>
      <Bold>0</Bold>
      <Italic>0</Italic>
      <AllCaps>0</AllCaps>
      <Underline>
        <UnderlineStyle>0</UnderlineStyle>
        <Color>
          <SchemeColor>-2</SchemeColor>
          <ObjectThemeColor>-2</ObjectThemeColor>
          <ColorType>-2</ColorType>
          <Brightness>-2.147484E+09</Brightness>
          <TintAndShade>-2.147484E+09</TintAndShade>
        </Color>
      </Underline>
      <Spacing>0</Spacing>
      <Kerning>12</Kerning>
      <FarEastfontType>Normal</FarEastfontType>
      <LatinFontType>Normal</LatinFontType>
    </Font>
    <ParagraphFormat>
      <Alignment>1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  <TabStops/>
    </ParagraphFormat>
  </TextStyle>
  <Sticky>false</Sticky>
</StyleProperties>
</file>

<file path=customXml/item2.xml><?xml version="1.0" encoding="utf-8"?>
<StyleProperties xmlns:xsi="http://www.w3.org/2001/XMLSchema-instance" xmlns:xsd="http://www.w3.org/2001/XMLSchema" Name="Small internal margins" Description="Internal margins: Left/Right: 0.04&quot;, Top/Bottom: 0.02&quot;, Maximum size: 30 rows x 15 columns" Type="Table">
  <TableStyle>
    <Cells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</CellsProps>
  </TableStyle>
  <Sticky>false</Sticky>
</StyleProperties>
</file>

<file path=customXml/item3.xml><?xml version="1.0" encoding="utf-8"?>
<StyleProperties xmlns:xsi="http://www.w3.org/2001/XMLSchema-instance" xmlns:xsd="http://www.w3.org/2001/XMLSchema" Name="Default internal margins" Description="Internal margins: Left/Right: 0.1&quot;, Top/Bottom: 0.05&quot;, Maximum size: 25 rows x 15 columns" Type="Table">
  <TableStyle>
    <Cells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</CellsProps>
  </TableStyle>
  <Sticky>false</Sticky>
</StyleProperties>
</file>

<file path=customXml/item4.xml><?xml version="1.0" encoding="utf-8"?>
<StyleProperties xmlns:xsi="http://www.w3.org/2001/XMLSchema-instance" xmlns:xsd="http://www.w3.org/2001/XMLSchema" Name="OW text box without outline" Description="Fill: No, Border: No, Internal margins: 0, Black Arial, Left, Top aligned" Type="Shape">
  <ShapeStyle>
    <Location/>
    <Size/>
    <Fill>
      <Color>
        <RGBColor>16777215</RGBColor>
        <ColorType>1</ColorType>
        <Brightness>0</Brightness>
        <TintAndShade>0</TintAndShade>
      </Color>
      <Transparency>1</Transparency>
      <Visible>0</Visible>
      <FillType>-2</FillType>
    </Fill>
    <AutoShapeType>1</AutoShapeType>
    <BlackWhiteMode>1</BlackWhiteMode>
    <AutoFit>msoAutoSizeShapeToFitText</AutoFit>
    <TextFrame>
      <MarginTop>0</MarginTop>
      <MarginLeft>0</MarginLeft>
      <MarginBottom>0</MarginBottom>
      <MarginRight>0</MarginRight>
    </TextFrame>
    <TextFrame2>
      <WordWrap>-1</WordWrap>
      <AutoSize>1</AutoSize>
      <HorizontalAnchor>1</HorizontalAnchor>
      <VerticalAnchor>1</VerticalAnchor>
      <TextDirection>1</TextDirection>
    </TextFrame2>
    <LineStyle>
      <DashStyle>-2</DashStyle>
      <Transparency>-2.147484E+09</Transparency>
      <Weight>-2.147484E+09</Weight>
      <Color>
        <RGBColor>16777215</RGBColor>
      </Color>
      <Visible>0</Visible>
      <Style>-2</Style>
      <LinePattern>-2</LinePattern>
    </LineStyle>
  </ShapeStyle>
  <TextStyle>
    <Font>
      <Shadowed/>
      <Color>
        <SchemeColor>2</SchemeColor>
        <ObjectThemeColor>13</ObjectThemeColor>
        <ColorType>2</ColorType>
        <Brightness>0</Brightness>
        <TintAndShade>0</TintAndShade>
      </Color>
      <FontName>+mn-lt</FontName>
      <FontNameFarEast>+mn-ea</FontNameFarEast>
      <AllCaps>0</AllCaps>
      <Spacing>0</Spacing>
      <Kerning>12</Kerning>
      <FarEastfontType>Normal</FarEastfontType>
      <LatinFontType>Normal</LatinFontType>
    </Font>
    <ParagraphFormat>
      <Alignment>1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</ParagraphFormat>
  </TextStyle>
  <Sticky>false</Sticky>
</StyleProperties>
</file>

<file path=customXml/item5.xml><?xml version="1.0" encoding="utf-8"?>
<StyleProperties xmlns:xsi="http://www.w3.org/2001/XMLSchema-instance" xmlns:xsd="http://www.w3.org/2001/XMLSchema" Name="Banded rows" Description="Fill: Table Onyx, Borders: 3/4 Onyx Light, Maximum size: 25 rows x 15 columns" Type="Table">
  <TableStyle>
    <Cells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</CellsProps>
  </TableStyle>
  <Sticky>false</Sticky>
</StyleProperties>
</file>

<file path=customXml/item6.xml><?xml version="1.0" encoding="utf-8"?>
<StyleProperties xmlns:xsi="http://www.w3.org/2001/XMLSchema-instance" xmlns:xsd="http://www.w3.org/2001/XMLSchema" Name="OW shape with outline" Description="Fill: White, Border: 3/4 Onyx, Internal margins: 0.08&quot;, Black Arial, Centered, Middle aligned" Type="Shape">
  <ShapeStyle>
    <Location/>
    <Size/>
    <Fill>
      <Color>
        <SchemeColor>1</SchemeColor>
        <ObjectThemeColor>14</ObjectThemeColor>
        <ColorType>2</ColorType>
        <Brightness>0</Brightness>
        <TintAndShade>0</TintAndShade>
      </Color>
      <Transparency>0</Transparency>
      <Visible>-1</Visible>
      <FillType>1</FillType>
    </Fill>
    <BlackWhiteMode>2</BlackWhiteMode>
    <TextFrame>
      <MarginTop>5.76</MarginTop>
      <MarginLeft>5.76</MarginLeft>
      <MarginBottom>5.76</MarginBottom>
      <MarginRight>5.76</MarginRight>
    </TextFrame>
    <TextFrame2>
      <WordWrap>-1</WordWrap>
      <HorizontalAnchor>1</HorizontalAnchor>
      <VerticalAnchor>3</VerticalAnchor>
      <TextDirection>1</TextDirection>
    </TextFrame2>
    <LineStyle>
      <DashStyle>1</DashStyle>
      <Transparency>0</Transparency>
      <Weight>0.75</Weight>
      <Color>
        <ObjectThemeColor>7</ObjectThemeColor>
        <ColorType>2</ColorType>
        <Brightness>0</Brightness>
        <TintAndShade>0</TintAndShade>
      </Color>
      <Visible>-1</Visible>
      <Style>1</Style>
      <LinePattern>-2</LinePattern>
    </LineStyle>
  </ShapeStyle>
  <TextStyle>
    <Font>
      <Shadowed/>
      <Color>
        <SchemeColor>2</SchemeColor>
        <ObjectThemeColor>13</ObjectThemeColor>
        <ColorType>2</ColorType>
        <Brightness>0</Brightness>
        <TintAndShade>0</TintAndShade>
      </Color>
      <FontName>Arial</FontName>
      <FontNameFarEast>+mn-ea</FontNameFarEast>
      <AllCaps>0</AllCaps>
      <Spacing>0</Spacing>
      <Kerning>12</Kerning>
      <FarEastfontType>Normal</FarEastfontType>
      <LatinFontType>Normal</LatinFontType>
    </Font>
    <ParagraphFormat>
      <Alignment>2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</ParagraphFormat>
  </TextStyle>
  <Sticky>false</Sticky>
</StyleProperties>
</file>

<file path=customXml/itemProps1.xml><?xml version="1.0" encoding="utf-8"?>
<ds:datastoreItem xmlns:ds="http://schemas.openxmlformats.org/officeDocument/2006/customXml" ds:itemID="{24062862-D819-4629-A78B-28746F56C6A6}">
  <ds:schemaRefs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C3FC3FD-7402-43FA-A087-189991168161}">
  <ds:schemaRefs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10912DC-1179-480F-93F2-62CB92A2E685}">
  <ds:schemaRefs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DF8EDFBD-FE51-4FDB-8871-39C1F52F6B17}">
  <ds:schemaRefs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EB6C5D7D-2426-44F3-97B9-92594319DF70}">
  <ds:schemaRefs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97B3659F-BDAC-4BB4-AAA5-B2EB30C6F0EB}">
  <ds:schemaRefs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103251</TotalTime>
  <Words>3061</Words>
  <Application>Microsoft Office PowerPoint</Application>
  <PresentationFormat>Custom</PresentationFormat>
  <Paragraphs>500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&amp;quot</vt:lpstr>
      <vt:lpstr>Arial</vt:lpstr>
      <vt:lpstr>Calibri</vt:lpstr>
      <vt:lpstr>Cambria Math</vt:lpstr>
      <vt:lpstr>Ebrima</vt:lpstr>
      <vt:lpstr>Symbol</vt:lpstr>
      <vt:lpstr>Wingdings</vt:lpstr>
      <vt:lpstr>Wingdings 2</vt:lpstr>
      <vt:lpstr>Factern</vt:lpstr>
      <vt:lpstr>think-cell Slide</vt:lpstr>
      <vt:lpstr>PowerPoint Presentation</vt:lpstr>
      <vt:lpstr>Agenda</vt:lpstr>
      <vt:lpstr>PowerPoint Presentation</vt:lpstr>
      <vt:lpstr>Workshop schedule</vt:lpstr>
      <vt:lpstr>Illustrative Ecosystem Level [n]  System Context Diagram</vt:lpstr>
      <vt:lpstr>Responsibilities that MUST be represented in OEF ecosystems</vt:lpstr>
      <vt:lpstr>Tracing the genesis of an OEF ecosystem</vt:lpstr>
      <vt:lpstr>PowerPoint Presentation</vt:lpstr>
      <vt:lpstr>Rules of engagement Incoming hypotheses</vt:lpstr>
      <vt:lpstr>What is an OEF ecosystem trying to achieve? Incoming hypothesis</vt:lpstr>
      <vt:lpstr>What are the alternatives? Illustrative example: models of e-invoicing*</vt:lpstr>
      <vt:lpstr>As an ecosystem, we will…: Create a consistent, meaningful and accessible metadata layer</vt:lpstr>
      <vt:lpstr>As an ecosystem, we will…: Express key concepts in a consistent, machine readable way</vt:lpstr>
      <vt:lpstr>As an ecosystem, we will…: Express key concepts in a consistent, machine readable way</vt:lpstr>
      <vt:lpstr>As an ecosystem, we will…: Express key concepts in a consistent, machine readable way</vt:lpstr>
      <vt:lpstr>As an ecosystem, we will…: Express key concepts in a consistent, machine readable way</vt:lpstr>
      <vt:lpstr>As an ecosystem, we will…: Express key concepts in a consistent, machine readable way</vt:lpstr>
      <vt:lpstr>As an ecosystem, we will…: Use a consistent syntax; treat all Events as logically the same</vt:lpstr>
      <vt:lpstr>As an ecosystem, we will…: Share vocabularies to make more Events relevant to each other</vt:lpstr>
      <vt:lpstr>As an ecosystem, we will…: Store (and explicitly manage) Events separately from attributes</vt:lpstr>
      <vt:lpstr>As an ecosystem, we will…: Avoid the need to rely on a single technology / point of failure</vt:lpstr>
      <vt:lpstr>As an Event Consumer, I will…: Specify my requirements as a machine readable template</vt:lpstr>
      <vt:lpstr>As an Event Consumer, I will…: Use reasoning to combine Events, assert status and place trust</vt:lpstr>
      <vt:lpstr>As an Event Consumer, I am able to…: Develop different reasoning models, and to publish outcomes</vt:lpstr>
      <vt:lpstr>As an Event Producer, I am able to…: Offer customers a valuable new service to manage their data</vt:lpstr>
      <vt:lpstr>As an Ecosystem Participant, I am able to…: Give my customers tools to manage Events relating to them</vt:lpstr>
      <vt:lpstr>As a (trusted) Expert System (service), I am able to…: Earn a return on effort to store and manage access to Events</vt:lpstr>
      <vt:lpstr>PowerPoint Presentation</vt:lpstr>
      <vt:lpstr>Domain knowledge – configuration of a ship</vt:lpstr>
      <vt:lpstr>Domain knowledge – Event types</vt:lpstr>
      <vt:lpstr>PowerPoint Presentation</vt:lpstr>
      <vt:lpstr>PowerPoint Presentation</vt:lpstr>
    </vt:vector>
  </TitlesOfParts>
  <Company>Oliver Wyman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Lyons, Lauren</dc:creator>
  <cp:keywords>Template version: 2015/11/24;Update Pack: 2015/12/01</cp:keywords>
  <cp:lastModifiedBy>Ben Helps</cp:lastModifiedBy>
  <cp:revision>2480</cp:revision>
  <cp:lastPrinted>2018-07-20T08:02:03Z</cp:lastPrinted>
  <dcterms:created xsi:type="dcterms:W3CDTF">2016-04-26T16:21:37Z</dcterms:created>
  <dcterms:modified xsi:type="dcterms:W3CDTF">2020-03-11T12:11:11Z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2015/11/24</vt:lpwstr>
  </property>
  <property fmtid="{D5CDD505-2E9C-101B-9397-08002B2CF9AE}" pid="3" name="LogoName">
    <vt:lpwstr>Oliver Wyman</vt:lpwstr>
  </property>
  <property fmtid="{D5CDD505-2E9C-101B-9397-08002B2CF9AE}" pid="4" name="DocumentMSOLanguageID">
    <vt:lpwstr>msoLanguageIDEnglishUK</vt:lpwstr>
  </property>
</Properties>
</file>