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135f9fda2f104c06" Type="http://schemas.microsoft.com/office/2007/relationships/ui/extensibility" Target="customUI/customUI14.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7"/>
  </p:sldMasterIdLst>
  <p:notesMasterIdLst>
    <p:notesMasterId r:id="rId38"/>
  </p:notesMasterIdLst>
  <p:handoutMasterIdLst>
    <p:handoutMasterId r:id="rId39"/>
  </p:handoutMasterIdLst>
  <p:sldIdLst>
    <p:sldId id="868" r:id="rId8"/>
    <p:sldId id="909" r:id="rId9"/>
    <p:sldId id="908" r:id="rId10"/>
    <p:sldId id="910" r:id="rId11"/>
    <p:sldId id="999" r:id="rId12"/>
    <p:sldId id="947" r:id="rId13"/>
    <p:sldId id="916" r:id="rId14"/>
    <p:sldId id="1005" r:id="rId15"/>
    <p:sldId id="942" r:id="rId16"/>
    <p:sldId id="943" r:id="rId17"/>
    <p:sldId id="944" r:id="rId18"/>
    <p:sldId id="1006" r:id="rId19"/>
    <p:sldId id="1014" r:id="rId20"/>
    <p:sldId id="1015" r:id="rId21"/>
    <p:sldId id="1007" r:id="rId22"/>
    <p:sldId id="1008" r:id="rId23"/>
    <p:sldId id="1009" r:id="rId24"/>
    <p:sldId id="1010" r:id="rId25"/>
    <p:sldId id="1011" r:id="rId26"/>
    <p:sldId id="1012" r:id="rId27"/>
    <p:sldId id="1013" r:id="rId28"/>
    <p:sldId id="935" r:id="rId29"/>
    <p:sldId id="998" r:id="rId30"/>
    <p:sldId id="1001" r:id="rId31"/>
    <p:sldId id="1002" r:id="rId32"/>
    <p:sldId id="1003" r:id="rId33"/>
    <p:sldId id="932" r:id="rId34"/>
    <p:sldId id="936" r:id="rId35"/>
    <p:sldId id="948" r:id="rId36"/>
    <p:sldId id="1004" r:id="rId37"/>
  </p:sldIdLst>
  <p:sldSz cx="9601200" cy="6858000"/>
  <p:notesSz cx="6805613" cy="99441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
          <p15:clr>
            <a:srgbClr val="A4A3A4"/>
          </p15:clr>
        </p15:guide>
        <p15:guide id="2" orient="horz" pos="882">
          <p15:clr>
            <a:srgbClr val="A4A3A4"/>
          </p15:clr>
        </p15:guide>
        <p15:guide id="3" orient="horz" pos="3992">
          <p15:clr>
            <a:srgbClr val="A4A3A4"/>
          </p15:clr>
        </p15:guide>
        <p15:guide id="4" pos="288">
          <p15:clr>
            <a:srgbClr val="A4A3A4"/>
          </p15:clr>
        </p15:guide>
        <p15:guide id="5" pos="5760">
          <p15:clr>
            <a:srgbClr val="A4A3A4"/>
          </p15:clr>
        </p15:guide>
      </p15:sldGuideLst>
    </p:ext>
    <p:ext uri="{2D200454-40CA-4A62-9FC3-DE9A4176ACB9}">
      <p15:notesGuideLst xmlns:p15="http://schemas.microsoft.com/office/powerpoint/2012/main">
        <p15:guide id="1" orient="horz" pos="5809" userDrawn="1">
          <p15:clr>
            <a:srgbClr val="A4A3A4"/>
          </p15:clr>
        </p15:guide>
        <p15:guide id="2" orient="horz" pos="2983" userDrawn="1">
          <p15:clr>
            <a:srgbClr val="A4A3A4"/>
          </p15:clr>
        </p15:guide>
        <p15:guide id="3" pos="429" userDrawn="1">
          <p15:clr>
            <a:srgbClr val="A4A3A4"/>
          </p15:clr>
        </p15:guide>
        <p15:guide id="4" pos="387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ores, Edward" initials="E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706D"/>
    <a:srgbClr val="BDDDA3"/>
    <a:srgbClr val="60606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0" autoAdjust="0"/>
    <p:restoredTop sz="94764" autoAdjust="0"/>
  </p:normalViewPr>
  <p:slideViewPr>
    <p:cSldViewPr snapToGrid="0" showGuides="1">
      <p:cViewPr>
        <p:scale>
          <a:sx n="103" d="100"/>
          <a:sy n="103" d="100"/>
        </p:scale>
        <p:origin x="684" y="99"/>
      </p:cViewPr>
      <p:guideLst>
        <p:guide orient="horz" pos="242"/>
        <p:guide orient="horz" pos="882"/>
        <p:guide orient="horz" pos="3992"/>
        <p:guide pos="288"/>
        <p:guide pos="57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1" d="100"/>
          <a:sy n="61" d="100"/>
        </p:scale>
        <p:origin x="2691" y="54"/>
      </p:cViewPr>
      <p:guideLst>
        <p:guide orient="horz" pos="5809"/>
        <p:guide orient="horz" pos="2983"/>
        <p:guide pos="429"/>
        <p:guide pos="38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9099" cy="497205"/>
          </a:xfrm>
          <a:prstGeom prst="rect">
            <a:avLst/>
          </a:prstGeom>
        </p:spPr>
        <p:txBody>
          <a:bodyPr vert="horz" lIns="93362" tIns="46682" rIns="93362" bIns="46682" rtlCol="0"/>
          <a:lstStyle>
            <a:lvl1pPr algn="l">
              <a:defRPr sz="1300"/>
            </a:lvl1pPr>
          </a:lstStyle>
          <a:p>
            <a:endParaRPr lang="en-GB" dirty="0"/>
          </a:p>
        </p:txBody>
      </p:sp>
      <p:sp>
        <p:nvSpPr>
          <p:cNvPr id="3" name="Date Placeholder 2"/>
          <p:cNvSpPr>
            <a:spLocks noGrp="1"/>
          </p:cNvSpPr>
          <p:nvPr>
            <p:ph type="dt" sz="quarter" idx="1"/>
          </p:nvPr>
        </p:nvSpPr>
        <p:spPr>
          <a:xfrm>
            <a:off x="3854940" y="2"/>
            <a:ext cx="2949099" cy="497205"/>
          </a:xfrm>
          <a:prstGeom prst="rect">
            <a:avLst/>
          </a:prstGeom>
        </p:spPr>
        <p:txBody>
          <a:bodyPr vert="horz" lIns="93362" tIns="46682" rIns="93362" bIns="46682" rtlCol="0"/>
          <a:lstStyle>
            <a:lvl1pPr algn="r">
              <a:defRPr sz="1300"/>
            </a:lvl1pPr>
          </a:lstStyle>
          <a:p>
            <a:endParaRPr lang="en-GB" dirty="0"/>
          </a:p>
        </p:txBody>
      </p:sp>
      <p:sp>
        <p:nvSpPr>
          <p:cNvPr id="4" name="Footer Placeholder 3"/>
          <p:cNvSpPr>
            <a:spLocks noGrp="1"/>
          </p:cNvSpPr>
          <p:nvPr>
            <p:ph type="ftr" sz="quarter" idx="2"/>
          </p:nvPr>
        </p:nvSpPr>
        <p:spPr>
          <a:xfrm>
            <a:off x="0" y="9445171"/>
            <a:ext cx="2949099" cy="497205"/>
          </a:xfrm>
          <a:prstGeom prst="rect">
            <a:avLst/>
          </a:prstGeom>
        </p:spPr>
        <p:txBody>
          <a:bodyPr vert="horz" lIns="93362" tIns="46682" rIns="93362" bIns="46682" rtlCol="0" anchor="b"/>
          <a:lstStyle>
            <a:lvl1pPr algn="l">
              <a:defRPr sz="1300"/>
            </a:lvl1pPr>
          </a:lstStyle>
          <a:p>
            <a:endParaRPr lang="en-GB" dirty="0">
              <a:solidFill>
                <a:schemeClr val="accent3"/>
              </a:solidFill>
            </a:endParaRPr>
          </a:p>
        </p:txBody>
      </p:sp>
      <p:sp>
        <p:nvSpPr>
          <p:cNvPr id="5" name="Slide Number Placeholder 4"/>
          <p:cNvSpPr>
            <a:spLocks noGrp="1"/>
          </p:cNvSpPr>
          <p:nvPr>
            <p:ph type="sldNum" sz="quarter" idx="3"/>
          </p:nvPr>
        </p:nvSpPr>
        <p:spPr>
          <a:xfrm>
            <a:off x="3854940" y="9445171"/>
            <a:ext cx="2949099" cy="497205"/>
          </a:xfrm>
          <a:prstGeom prst="rect">
            <a:avLst/>
          </a:prstGeom>
        </p:spPr>
        <p:txBody>
          <a:bodyPr vert="horz" lIns="93362" tIns="46682" rIns="93362" bIns="46682" rtlCol="0" anchor="b"/>
          <a:lstStyle>
            <a:lvl1pPr algn="r">
              <a:defRPr sz="1300"/>
            </a:lvl1pPr>
          </a:lstStyle>
          <a:p>
            <a:fld id="{BA3551F4-B388-414C-93DE-355D7B348288}" type="slidenum">
              <a:rPr lang="en-GB" smtClean="0">
                <a:solidFill>
                  <a:schemeClr val="accent3"/>
                </a:solidFill>
              </a:rPr>
              <a:t>‹#›</a:t>
            </a:fld>
            <a:endParaRPr lang="en-GB" dirty="0">
              <a:solidFill>
                <a:schemeClr val="accent3"/>
              </a:solidFill>
            </a:endParaRPr>
          </a:p>
        </p:txBody>
      </p:sp>
    </p:spTree>
    <p:extLst>
      <p:ext uri="{BB962C8B-B14F-4D97-AF65-F5344CB8AC3E}">
        <p14:creationId xmlns:p14="http://schemas.microsoft.com/office/powerpoint/2010/main" val="1667602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9099" cy="497205"/>
          </a:xfrm>
          <a:prstGeom prst="rect">
            <a:avLst/>
          </a:prstGeom>
        </p:spPr>
        <p:txBody>
          <a:bodyPr vert="horz" lIns="93362" tIns="46682" rIns="93362" bIns="46682" rtlCol="0"/>
          <a:lstStyle>
            <a:lvl1pPr algn="l">
              <a:defRPr sz="1300"/>
            </a:lvl1pPr>
          </a:lstStyle>
          <a:p>
            <a:endParaRPr lang="en-GB" dirty="0"/>
          </a:p>
        </p:txBody>
      </p:sp>
      <p:sp>
        <p:nvSpPr>
          <p:cNvPr id="3" name="Date Placeholder 2"/>
          <p:cNvSpPr>
            <a:spLocks noGrp="1"/>
          </p:cNvSpPr>
          <p:nvPr>
            <p:ph type="dt" idx="1"/>
          </p:nvPr>
        </p:nvSpPr>
        <p:spPr>
          <a:xfrm>
            <a:off x="3854940" y="2"/>
            <a:ext cx="2949099" cy="497205"/>
          </a:xfrm>
          <a:prstGeom prst="rect">
            <a:avLst/>
          </a:prstGeom>
        </p:spPr>
        <p:txBody>
          <a:bodyPr vert="horz" lIns="93362" tIns="46682" rIns="93362" bIns="46682" rtlCol="0"/>
          <a:lstStyle>
            <a:lvl1pPr algn="r">
              <a:defRPr sz="1300"/>
            </a:lvl1pPr>
          </a:lstStyle>
          <a:p>
            <a:endParaRPr lang="en-GB" dirty="0"/>
          </a:p>
        </p:txBody>
      </p:sp>
      <p:sp>
        <p:nvSpPr>
          <p:cNvPr id="4" name="Slide Image Placeholder 3"/>
          <p:cNvSpPr>
            <a:spLocks noGrp="1" noRot="1" noChangeAspect="1"/>
          </p:cNvSpPr>
          <p:nvPr>
            <p:ph type="sldImg" idx="2"/>
          </p:nvPr>
        </p:nvSpPr>
        <p:spPr>
          <a:xfrm>
            <a:off x="792163" y="746125"/>
            <a:ext cx="5221287" cy="3730625"/>
          </a:xfrm>
          <a:prstGeom prst="rect">
            <a:avLst/>
          </a:prstGeom>
          <a:noFill/>
          <a:ln w="12700">
            <a:solidFill>
              <a:prstClr val="black"/>
            </a:solidFill>
          </a:ln>
        </p:spPr>
        <p:txBody>
          <a:bodyPr vert="horz" lIns="93362" tIns="46682" rIns="93362" bIns="46682" rtlCol="0" anchor="ctr"/>
          <a:lstStyle/>
          <a:p>
            <a:endParaRPr lang="en-US" dirty="0"/>
          </a:p>
        </p:txBody>
      </p:sp>
      <p:sp>
        <p:nvSpPr>
          <p:cNvPr id="5" name="Notes Placeholder 4"/>
          <p:cNvSpPr>
            <a:spLocks noGrp="1"/>
          </p:cNvSpPr>
          <p:nvPr>
            <p:ph type="body" sz="quarter" idx="3"/>
          </p:nvPr>
        </p:nvSpPr>
        <p:spPr>
          <a:xfrm>
            <a:off x="680562" y="4723448"/>
            <a:ext cx="5444490" cy="447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indent="-228600">
              <a:spcBef>
                <a:spcPct val="60000"/>
              </a:spcBef>
              <a:spcAft>
                <a:spcPts val="600"/>
              </a:spcAft>
              <a:buFontTx/>
              <a:buChar char="•"/>
            </a:pPr>
            <a:r>
              <a:rPr lang="en-GB" dirty="0"/>
              <a:t>Click to edit Master text styles</a:t>
            </a:r>
          </a:p>
          <a:p>
            <a:pPr lvl="1" indent="-233406">
              <a:spcAft>
                <a:spcPts val="612"/>
              </a:spcAft>
              <a:buFont typeface="Arial" charset="0"/>
              <a:buChar char="–"/>
            </a:pPr>
            <a:r>
              <a:rPr lang="en-GB" dirty="0"/>
              <a:t>2nd level</a:t>
            </a:r>
          </a:p>
          <a:p>
            <a:pPr marL="700216" lvl="2" indent="-233406">
              <a:spcAft>
                <a:spcPts val="612"/>
              </a:spcAft>
              <a:buFont typeface="Arial" charset="0"/>
              <a:buChar char="-"/>
            </a:pPr>
            <a:r>
              <a:rPr lang="en-GB" dirty="0"/>
              <a:t>3rd level</a:t>
            </a:r>
          </a:p>
          <a:p>
            <a:pPr marL="933621" lvl="3" indent="-233406">
              <a:spcAft>
                <a:spcPts val="612"/>
              </a:spcAft>
              <a:buFont typeface="Arial" charset="0"/>
              <a:buChar char="-"/>
            </a:pPr>
            <a:r>
              <a:rPr lang="en-GB" dirty="0"/>
              <a:t>4th level</a:t>
            </a:r>
          </a:p>
          <a:p>
            <a:pPr marL="1167027" lvl="4" indent="-233406">
              <a:spcAft>
                <a:spcPts val="612"/>
              </a:spcAft>
              <a:buFont typeface="Arial" panose="020B0604020202020204" pitchFamily="34" charset="0"/>
              <a:buChar char="-"/>
            </a:pPr>
            <a:r>
              <a:rPr lang="en-GB" dirty="0"/>
              <a:t>5th level</a:t>
            </a:r>
          </a:p>
          <a:p>
            <a:pPr marL="1400431" lvl="5" indent="-233406" fontAlgn="base">
              <a:spcAft>
                <a:spcPts val="612"/>
              </a:spcAft>
              <a:buFont typeface="Arial" charset="0"/>
              <a:buChar char="-"/>
            </a:pPr>
            <a:r>
              <a:rPr lang="en-GB" dirty="0"/>
              <a:t>6th level</a:t>
            </a:r>
          </a:p>
          <a:p>
            <a:pPr marL="1633837" lvl="6" indent="-233406" fontAlgn="base">
              <a:spcAft>
                <a:spcPts val="612"/>
              </a:spcAft>
              <a:buFont typeface="Arial" charset="0"/>
              <a:buChar char="-"/>
            </a:pPr>
            <a:r>
              <a:rPr lang="en-GB" dirty="0"/>
              <a:t>7th level</a:t>
            </a:r>
          </a:p>
          <a:p>
            <a:pPr marL="1867241" lvl="7" indent="-233406" fontAlgn="base">
              <a:spcAft>
                <a:spcPts val="612"/>
              </a:spcAft>
              <a:buFont typeface="Arial" charset="0"/>
              <a:buChar char="-"/>
            </a:pPr>
            <a:r>
              <a:rPr lang="en-GB" dirty="0"/>
              <a:t>8th level</a:t>
            </a:r>
          </a:p>
          <a:p>
            <a:pPr marL="2100648" lvl="8" indent="-233406" fontAlgn="base">
              <a:spcAft>
                <a:spcPts val="612"/>
              </a:spcAft>
              <a:buFont typeface="Arial" charset="0"/>
              <a:buChar char="-"/>
            </a:pPr>
            <a:r>
              <a:rPr lang="en-GB" dirty="0"/>
              <a:t>9th level</a:t>
            </a:r>
          </a:p>
        </p:txBody>
      </p:sp>
      <p:sp>
        <p:nvSpPr>
          <p:cNvPr id="6" name="Footer Placeholder 5"/>
          <p:cNvSpPr>
            <a:spLocks noGrp="1"/>
          </p:cNvSpPr>
          <p:nvPr>
            <p:ph type="ftr" sz="quarter" idx="4"/>
          </p:nvPr>
        </p:nvSpPr>
        <p:spPr>
          <a:xfrm>
            <a:off x="0" y="9445171"/>
            <a:ext cx="2949099" cy="497205"/>
          </a:xfrm>
          <a:prstGeom prst="rect">
            <a:avLst/>
          </a:prstGeom>
        </p:spPr>
        <p:txBody>
          <a:bodyPr vert="horz" lIns="93362" tIns="46682" rIns="93362" bIns="46682" rtlCol="0" anchor="b"/>
          <a:lstStyle>
            <a:lvl1pPr algn="l">
              <a:defRPr sz="1300">
                <a:solidFill>
                  <a:schemeClr val="accent3"/>
                </a:solidFill>
              </a:defRPr>
            </a:lvl1pPr>
          </a:lstStyle>
          <a:p>
            <a:endParaRPr lang="en-GB" dirty="0"/>
          </a:p>
        </p:txBody>
      </p:sp>
      <p:sp>
        <p:nvSpPr>
          <p:cNvPr id="7" name="Slide Number Placeholder 6"/>
          <p:cNvSpPr>
            <a:spLocks noGrp="1"/>
          </p:cNvSpPr>
          <p:nvPr>
            <p:ph type="sldNum" sz="quarter" idx="5"/>
          </p:nvPr>
        </p:nvSpPr>
        <p:spPr>
          <a:xfrm>
            <a:off x="3854940" y="9445171"/>
            <a:ext cx="2949099" cy="497205"/>
          </a:xfrm>
          <a:prstGeom prst="rect">
            <a:avLst/>
          </a:prstGeom>
        </p:spPr>
        <p:txBody>
          <a:bodyPr vert="horz" lIns="93362" tIns="46682" rIns="93362" bIns="46682" rtlCol="0" anchor="b"/>
          <a:lstStyle>
            <a:lvl1pPr algn="r">
              <a:defRPr sz="1300">
                <a:solidFill>
                  <a:schemeClr val="accent3"/>
                </a:solidFill>
              </a:defRPr>
            </a:lvl1pPr>
          </a:lstStyle>
          <a:p>
            <a:fld id="{7DD12170-B4D9-4504-9406-AC0F9EF8E6EC}" type="slidenum">
              <a:rPr lang="en-GB" smtClean="0"/>
              <a:pPr/>
              <a:t>‹#›</a:t>
            </a:fld>
            <a:endParaRPr lang="en-GB" dirty="0"/>
          </a:p>
        </p:txBody>
      </p:sp>
    </p:spTree>
    <p:extLst>
      <p:ext uri="{BB962C8B-B14F-4D97-AF65-F5344CB8AC3E}">
        <p14:creationId xmlns:p14="http://schemas.microsoft.com/office/powerpoint/2010/main" val="3960047472"/>
      </p:ext>
    </p:extLst>
  </p:cSld>
  <p:clrMap bg1="lt1" tx1="dk1" bg2="lt2" tx2="dk2" accent1="accent1" accent2="accent2" accent3="accent3" accent4="accent4" accent5="accent5" accent6="accent6" hlink="hlink" folHlink="folHlink"/>
  <p:notesStyle>
    <a:lvl1pPr marL="220828" indent="-220828" algn="l" defTabSz="914400" rtl="0" eaLnBrk="1" latinLnBrk="0" hangingPunct="1">
      <a:spcBef>
        <a:spcPct val="60000"/>
      </a:spcBef>
      <a:spcAft>
        <a:spcPts val="580"/>
      </a:spcAft>
      <a:buFontTx/>
      <a:buChar char="•"/>
      <a:defRPr lang="en-US" sz="1200" kern="1200" dirty="0" smtClean="0">
        <a:solidFill>
          <a:schemeClr val="tx1"/>
        </a:solidFill>
        <a:latin typeface="+mn-lt"/>
        <a:ea typeface="+mn-ea"/>
        <a:cs typeface="+mn-cs"/>
      </a:defRPr>
    </a:lvl1pPr>
    <a:lvl2pPr marL="457200" algn="l" defTabSz="914400" rtl="0" eaLnBrk="1" latinLnBrk="0" hangingPunct="1">
      <a:defRPr lang="en-US" sz="1200" kern="1200" dirty="0" smtClean="0">
        <a:solidFill>
          <a:schemeClr val="tx1"/>
        </a:solidFill>
        <a:latin typeface="+mn-lt"/>
        <a:ea typeface="+mn-ea"/>
        <a:cs typeface="+mn-cs"/>
      </a:defRPr>
    </a:lvl2pPr>
    <a:lvl3pPr marL="914400" algn="l" defTabSz="914400" rtl="0" eaLnBrk="1" latinLnBrk="0" hangingPunct="1">
      <a:defRPr lang="en-US" sz="1200" kern="1200" dirty="0" smtClean="0">
        <a:solidFill>
          <a:schemeClr val="tx1"/>
        </a:solidFill>
        <a:latin typeface="+mn-lt"/>
        <a:ea typeface="+mn-ea"/>
        <a:cs typeface="+mn-cs"/>
      </a:defRPr>
    </a:lvl3pPr>
    <a:lvl4pPr marL="1371600" algn="l" defTabSz="914400" rtl="0" eaLnBrk="1" latinLnBrk="0" hangingPunct="1">
      <a:defRPr lang="en-US" sz="1200" kern="1200" dirty="0" smtClean="0">
        <a:solidFill>
          <a:schemeClr val="tx1"/>
        </a:solidFill>
        <a:latin typeface="+mn-lt"/>
        <a:ea typeface="+mn-ea"/>
        <a:cs typeface="+mn-cs"/>
      </a:defRPr>
    </a:lvl4pPr>
    <a:lvl5pPr marL="1828800" algn="l" defTabSz="914400" rtl="0" eaLnBrk="1" latinLnBrk="0" hangingPunct="1">
      <a:defRPr lang="en-US" sz="1200" kern="1200" dirty="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Backcover">
    <p:bg>
      <p:bgPr>
        <a:solidFill>
          <a:srgbClr val="06706D"/>
        </a:solidFill>
        <a:effectLst/>
      </p:bgPr>
    </p:bg>
    <p:spTree>
      <p:nvGrpSpPr>
        <p:cNvPr id="1" name=""/>
        <p:cNvGrpSpPr/>
        <p:nvPr/>
      </p:nvGrpSpPr>
      <p:grpSpPr>
        <a:xfrm>
          <a:off x="0" y="0"/>
          <a:ext cx="0" cy="0"/>
          <a:chOff x="0" y="0"/>
          <a:chExt cx="0" cy="0"/>
        </a:xfrm>
      </p:grpSpPr>
      <p:pic>
        <p:nvPicPr>
          <p:cNvPr id="6" name="Picture 405" descr="C:\Users\Ben.Helps\Documents\BGH at MOW\BGH projects\current\HPI 143-01 credit passport\D. Intellectual property\1. Logos\Factern\Factern Blue.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7091"/>
          <a:stretch/>
        </p:blipFill>
        <p:spPr bwMode="auto">
          <a:xfrm>
            <a:off x="709613" y="1310270"/>
            <a:ext cx="2438553" cy="2106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037619" y="3246129"/>
            <a:ext cx="1782539" cy="369332"/>
          </a:xfrm>
          <a:prstGeom prst="rect">
            <a:avLst/>
          </a:prstGeom>
          <a:noFill/>
        </p:spPr>
        <p:txBody>
          <a:bodyPr wrap="none" lIns="0" tIns="0" rIns="0" bIns="0" rtlCol="0">
            <a:spAutoFit/>
          </a:bodyPr>
          <a:lstStyle/>
          <a:p>
            <a:pPr algn="r"/>
            <a:r>
              <a:rPr lang="en-GB" sz="2400" dirty="0">
                <a:solidFill>
                  <a:schemeClr val="bg1"/>
                </a:solidFill>
                <a:latin typeface="Ebrima" panose="02000000000000000000" pitchFamily="2" charset="0"/>
                <a:ea typeface="Ebrima" panose="02000000000000000000" pitchFamily="2" charset="0"/>
                <a:cs typeface="Ebrima" panose="02000000000000000000" pitchFamily="2" charset="0"/>
              </a:rPr>
              <a:t>F A C T E R N</a:t>
            </a:r>
          </a:p>
        </p:txBody>
      </p:sp>
      <p:sp>
        <p:nvSpPr>
          <p:cNvPr id="8" name="Rectangle 7"/>
          <p:cNvSpPr/>
          <p:nvPr userDrawn="1"/>
        </p:nvSpPr>
        <p:spPr>
          <a:xfrm>
            <a:off x="1037619" y="5184266"/>
            <a:ext cx="2620589" cy="307777"/>
          </a:xfrm>
          <a:prstGeom prst="rect">
            <a:avLst/>
          </a:prstGeom>
        </p:spPr>
        <p:txBody>
          <a:bodyPr wrap="none" l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bg1"/>
                </a:solidFill>
                <a:effectLst/>
                <a:uLnTx/>
                <a:uFillTx/>
                <a:latin typeface="+mn-lt"/>
                <a:ea typeface="+mn-ea"/>
                <a:cs typeface="+mn-cs"/>
              </a:rPr>
              <a:t>PRIVATE AND CONFIDENTIAL</a:t>
            </a:r>
          </a:p>
        </p:txBody>
      </p:sp>
      <p:sp>
        <p:nvSpPr>
          <p:cNvPr id="9" name="Text Placeholder 8"/>
          <p:cNvSpPr>
            <a:spLocks noGrp="1"/>
          </p:cNvSpPr>
          <p:nvPr>
            <p:ph type="body" sz="quarter" idx="10" hasCustomPrompt="1"/>
          </p:nvPr>
        </p:nvSpPr>
        <p:spPr>
          <a:xfrm>
            <a:off x="1038225" y="3924300"/>
            <a:ext cx="6562725" cy="1057275"/>
          </a:xfrm>
        </p:spPr>
        <p:txBody>
          <a:bodyPr/>
          <a:lstStyle>
            <a:lvl1pPr marL="0" indent="0">
              <a:buNone/>
              <a:defRPr>
                <a:solidFill>
                  <a:schemeClr val="bg1"/>
                </a:solidFill>
              </a:defRPr>
            </a:lvl1pPr>
            <a:lvl2pPr marL="173736" indent="0">
              <a:buNone/>
              <a:defRPr>
                <a:solidFill>
                  <a:schemeClr val="bg1"/>
                </a:solidFill>
              </a:defRPr>
            </a:lvl2pPr>
            <a:lvl3pPr marL="356616" indent="0">
              <a:buNone/>
              <a:defRPr>
                <a:solidFill>
                  <a:schemeClr val="bg1"/>
                </a:solidFill>
              </a:defRPr>
            </a:lvl3pPr>
            <a:lvl4pPr marL="539496" indent="0">
              <a:buNone/>
              <a:defRPr>
                <a:solidFill>
                  <a:schemeClr val="bg1"/>
                </a:solidFill>
              </a:defRPr>
            </a:lvl4pPr>
            <a:lvl5pPr marL="713232" indent="0">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1650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 columns with heading">
    <p:spTree>
      <p:nvGrpSpPr>
        <p:cNvPr id="1" name=""/>
        <p:cNvGrpSpPr/>
        <p:nvPr/>
      </p:nvGrpSpPr>
      <p:grpSpPr>
        <a:xfrm>
          <a:off x="0" y="0"/>
          <a:ext cx="0" cy="0"/>
          <a:chOff x="0" y="0"/>
          <a:chExt cx="0" cy="0"/>
        </a:xfrm>
      </p:grpSpPr>
      <p:sp>
        <p:nvSpPr>
          <p:cNvPr id="26" name="Content Right"/>
          <p:cNvSpPr>
            <a:spLocks noGrp="1"/>
          </p:cNvSpPr>
          <p:nvPr>
            <p:ph sz="quarter" idx="12"/>
          </p:nvPr>
        </p:nvSpPr>
        <p:spPr>
          <a:xfrm>
            <a:off x="5029200" y="1883664"/>
            <a:ext cx="4114800"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Right"/>
          <p:cNvSpPr>
            <a:spLocks noGrp="1"/>
          </p:cNvSpPr>
          <p:nvPr>
            <p:ph type="body" sz="quarter" idx="13" hasCustomPrompt="1"/>
          </p:nvPr>
        </p:nvSpPr>
        <p:spPr>
          <a:xfrm>
            <a:off x="5029200" y="1399032"/>
            <a:ext cx="4114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4" name="Content Left"/>
          <p:cNvSpPr>
            <a:spLocks noGrp="1"/>
          </p:cNvSpPr>
          <p:nvPr>
            <p:ph sz="quarter" idx="11"/>
          </p:nvPr>
        </p:nvSpPr>
        <p:spPr>
          <a:xfrm>
            <a:off x="457200" y="1883664"/>
            <a:ext cx="4114800"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Left"/>
          <p:cNvSpPr>
            <a:spLocks noGrp="1"/>
          </p:cNvSpPr>
          <p:nvPr>
            <p:ph type="body" sz="quarter" idx="10" hasCustomPrompt="1"/>
          </p:nvPr>
        </p:nvSpPr>
        <p:spPr>
          <a:xfrm>
            <a:off x="457200" y="1399032"/>
            <a:ext cx="4114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367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 headings">
    <p:spTree>
      <p:nvGrpSpPr>
        <p:cNvPr id="1" name=""/>
        <p:cNvGrpSpPr/>
        <p:nvPr/>
      </p:nvGrpSpPr>
      <p:grpSpPr>
        <a:xfrm>
          <a:off x="0" y="0"/>
          <a:ext cx="0" cy="0"/>
          <a:chOff x="0" y="0"/>
          <a:chExt cx="0" cy="0"/>
        </a:xfrm>
      </p:grpSpPr>
      <p:sp>
        <p:nvSpPr>
          <p:cNvPr id="27" name="Heading Right"/>
          <p:cNvSpPr>
            <a:spLocks noGrp="1"/>
          </p:cNvSpPr>
          <p:nvPr>
            <p:ph type="body" sz="quarter" idx="13" hasCustomPrompt="1"/>
          </p:nvPr>
        </p:nvSpPr>
        <p:spPr>
          <a:xfrm>
            <a:off x="5029200" y="1399032"/>
            <a:ext cx="4114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2" name="Heading Left"/>
          <p:cNvSpPr>
            <a:spLocks noGrp="1"/>
          </p:cNvSpPr>
          <p:nvPr>
            <p:ph type="body" sz="quarter" idx="10" hasCustomPrompt="1"/>
          </p:nvPr>
        </p:nvSpPr>
        <p:spPr>
          <a:xfrm>
            <a:off x="457200" y="1399032"/>
            <a:ext cx="4114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62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15" name="Content Right Bottom"/>
          <p:cNvSpPr>
            <a:spLocks noGrp="1"/>
          </p:cNvSpPr>
          <p:nvPr>
            <p:ph sz="quarter" idx="20"/>
          </p:nvPr>
        </p:nvSpPr>
        <p:spPr>
          <a:xfrm>
            <a:off x="5029200" y="4005072"/>
            <a:ext cx="4114800"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Left Bottom"/>
          <p:cNvSpPr>
            <a:spLocks noGrp="1"/>
          </p:cNvSpPr>
          <p:nvPr>
            <p:ph sz="quarter" idx="19"/>
          </p:nvPr>
        </p:nvSpPr>
        <p:spPr>
          <a:xfrm>
            <a:off x="457200" y="4005072"/>
            <a:ext cx="4114800"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Right Top"/>
          <p:cNvSpPr>
            <a:spLocks noGrp="1"/>
          </p:cNvSpPr>
          <p:nvPr>
            <p:ph sz="quarter" idx="18"/>
          </p:nvPr>
        </p:nvSpPr>
        <p:spPr>
          <a:xfrm>
            <a:off x="5029200" y="1399032"/>
            <a:ext cx="4114800"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Left Top"/>
          <p:cNvSpPr>
            <a:spLocks noGrp="1"/>
          </p:cNvSpPr>
          <p:nvPr>
            <p:ph sz="quarter" idx="11"/>
          </p:nvPr>
        </p:nvSpPr>
        <p:spPr>
          <a:xfrm>
            <a:off x="457200" y="1399032"/>
            <a:ext cx="4114800"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84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Oval 6">
            <a:extLst>
              <a:ext uri="{FF2B5EF4-FFF2-40B4-BE49-F238E27FC236}">
                <a16:creationId xmlns:a16="http://schemas.microsoft.com/office/drawing/2014/main" id="{5672ECA6-EAD2-49B5-8EB1-46119707712D}"/>
              </a:ext>
            </a:extLst>
          </p:cNvPr>
          <p:cNvSpPr>
            <a:spLocks noChangeAspect="1"/>
          </p:cNvSpPr>
          <p:nvPr userDrawn="1"/>
        </p:nvSpPr>
        <p:spPr>
          <a:xfrm>
            <a:off x="457200" y="1335046"/>
            <a:ext cx="753620" cy="753617"/>
          </a:xfrm>
          <a:prstGeom prst="ellipse">
            <a:avLst/>
          </a:prstGeom>
          <a:solidFill>
            <a:srgbClr val="06706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lang="en-US" sz="3200" b="1" dirty="0">
                <a:solidFill>
                  <a:schemeClr val="bg1"/>
                </a:solidFill>
                <a:latin typeface="+mj-lt"/>
              </a:rPr>
              <a:t>1</a:t>
            </a:r>
          </a:p>
        </p:txBody>
      </p:sp>
      <p:sp>
        <p:nvSpPr>
          <p:cNvPr id="8" name="Oval 7">
            <a:extLst>
              <a:ext uri="{FF2B5EF4-FFF2-40B4-BE49-F238E27FC236}">
                <a16:creationId xmlns:a16="http://schemas.microsoft.com/office/drawing/2014/main" id="{43320EA4-1B52-49B9-A2FB-551947637B44}"/>
              </a:ext>
            </a:extLst>
          </p:cNvPr>
          <p:cNvSpPr>
            <a:spLocks noChangeAspect="1"/>
          </p:cNvSpPr>
          <p:nvPr userDrawn="1"/>
        </p:nvSpPr>
        <p:spPr>
          <a:xfrm>
            <a:off x="3406140" y="1335046"/>
            <a:ext cx="753620" cy="753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lang="en-AU" sz="3200" b="1" dirty="0">
                <a:solidFill>
                  <a:srgbClr val="FFFFFF"/>
                </a:solidFill>
                <a:latin typeface="+mj-lt"/>
              </a:rPr>
              <a:t>2</a:t>
            </a:r>
            <a:endParaRPr lang="en-US" sz="3200" b="1" dirty="0">
              <a:solidFill>
                <a:srgbClr val="FFFFFF"/>
              </a:solidFill>
              <a:latin typeface="+mj-lt"/>
            </a:endParaRPr>
          </a:p>
        </p:txBody>
      </p:sp>
      <p:sp>
        <p:nvSpPr>
          <p:cNvPr id="9" name="Oval 8">
            <a:extLst>
              <a:ext uri="{FF2B5EF4-FFF2-40B4-BE49-F238E27FC236}">
                <a16:creationId xmlns:a16="http://schemas.microsoft.com/office/drawing/2014/main" id="{CA69C3FD-BBD8-4EA9-B784-3A3D8E7B1BF7}"/>
              </a:ext>
            </a:extLst>
          </p:cNvPr>
          <p:cNvSpPr>
            <a:spLocks noChangeAspect="1"/>
          </p:cNvSpPr>
          <p:nvPr userDrawn="1"/>
        </p:nvSpPr>
        <p:spPr>
          <a:xfrm>
            <a:off x="6355080" y="1335046"/>
            <a:ext cx="753620" cy="7536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lang="en-US" sz="3200" b="1" dirty="0">
                <a:solidFill>
                  <a:schemeClr val="bg1"/>
                </a:solidFill>
                <a:latin typeface="+mj-lt"/>
              </a:rPr>
              <a:t>3</a:t>
            </a:r>
          </a:p>
        </p:txBody>
      </p:sp>
    </p:spTree>
    <p:extLst>
      <p:ext uri="{BB962C8B-B14F-4D97-AF65-F5344CB8AC3E}">
        <p14:creationId xmlns:p14="http://schemas.microsoft.com/office/powerpoint/2010/main" val="369019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ounded Rectangle 2"/>
          <p:cNvSpPr/>
          <p:nvPr userDrawn="1"/>
        </p:nvSpPr>
        <p:spPr>
          <a:xfrm>
            <a:off x="552449" y="1714893"/>
            <a:ext cx="4158343" cy="1898099"/>
          </a:xfrm>
          <a:prstGeom prst="roundRect">
            <a:avLst/>
          </a:prstGeom>
          <a:solidFill>
            <a:srgbClr val="06706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a:solidFill>
                <a:schemeClr val="tx1"/>
              </a:solidFill>
            </a:endParaRPr>
          </a:p>
        </p:txBody>
      </p:sp>
      <p:sp>
        <p:nvSpPr>
          <p:cNvPr id="4" name="Rounded Rectangle 3"/>
          <p:cNvSpPr/>
          <p:nvPr userDrawn="1"/>
        </p:nvSpPr>
        <p:spPr>
          <a:xfrm>
            <a:off x="4896644" y="1714892"/>
            <a:ext cx="4158343" cy="1898099"/>
          </a:xfrm>
          <a:prstGeom prst="roundRect">
            <a:avLst/>
          </a:prstGeom>
          <a:solidFill>
            <a:srgbClr val="06706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a:solidFill>
                <a:schemeClr val="tx1"/>
              </a:solidFill>
            </a:endParaRPr>
          </a:p>
        </p:txBody>
      </p:sp>
      <p:sp>
        <p:nvSpPr>
          <p:cNvPr id="5" name="Rounded Rectangle 4"/>
          <p:cNvSpPr/>
          <p:nvPr userDrawn="1"/>
        </p:nvSpPr>
        <p:spPr>
          <a:xfrm>
            <a:off x="540842" y="3930779"/>
            <a:ext cx="4158343" cy="1898099"/>
          </a:xfrm>
          <a:prstGeom prst="roundRect">
            <a:avLst/>
          </a:prstGeom>
          <a:solidFill>
            <a:srgbClr val="06706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a:solidFill>
                <a:schemeClr val="tx1"/>
              </a:solidFill>
            </a:endParaRPr>
          </a:p>
        </p:txBody>
      </p:sp>
      <p:sp>
        <p:nvSpPr>
          <p:cNvPr id="6" name="Rounded Rectangle 5"/>
          <p:cNvSpPr/>
          <p:nvPr userDrawn="1"/>
        </p:nvSpPr>
        <p:spPr>
          <a:xfrm>
            <a:off x="4885037" y="3930778"/>
            <a:ext cx="4158343" cy="1898099"/>
          </a:xfrm>
          <a:prstGeom prst="roundRect">
            <a:avLst/>
          </a:prstGeom>
          <a:solidFill>
            <a:srgbClr val="06706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a:solidFill>
                <a:schemeClr val="tx1"/>
              </a:solidFill>
            </a:endParaRPr>
          </a:p>
        </p:txBody>
      </p:sp>
      <p:sp>
        <p:nvSpPr>
          <p:cNvPr id="8" name="Text Placeholder 7"/>
          <p:cNvSpPr>
            <a:spLocks noGrp="1"/>
          </p:cNvSpPr>
          <p:nvPr>
            <p:ph type="body" sz="quarter" idx="10"/>
          </p:nvPr>
        </p:nvSpPr>
        <p:spPr>
          <a:xfrm>
            <a:off x="628650" y="1790700"/>
            <a:ext cx="3971925" cy="17240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p:cNvSpPr>
            <a:spLocks noGrp="1"/>
          </p:cNvSpPr>
          <p:nvPr>
            <p:ph type="body" sz="quarter" idx="11"/>
          </p:nvPr>
        </p:nvSpPr>
        <p:spPr>
          <a:xfrm>
            <a:off x="4989852" y="1790700"/>
            <a:ext cx="3971925" cy="17240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7"/>
          <p:cNvSpPr>
            <a:spLocks noGrp="1"/>
          </p:cNvSpPr>
          <p:nvPr>
            <p:ph type="body" sz="quarter" idx="12"/>
          </p:nvPr>
        </p:nvSpPr>
        <p:spPr>
          <a:xfrm>
            <a:off x="628650" y="4017814"/>
            <a:ext cx="3971925" cy="17240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7"/>
          <p:cNvSpPr>
            <a:spLocks noGrp="1"/>
          </p:cNvSpPr>
          <p:nvPr>
            <p:ph type="body" sz="quarter" idx="13"/>
          </p:nvPr>
        </p:nvSpPr>
        <p:spPr>
          <a:xfrm>
            <a:off x="4978245" y="4017814"/>
            <a:ext cx="3971925" cy="17240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7788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3" name="Rounded Rectangle 2"/>
          <p:cNvSpPr>
            <a:spLocks noChangeArrowheads="1"/>
          </p:cNvSpPr>
          <p:nvPr userDrawn="1"/>
        </p:nvSpPr>
        <p:spPr bwMode="auto">
          <a:xfrm>
            <a:off x="3447743" y="1619097"/>
            <a:ext cx="2528919" cy="2528919"/>
          </a:xfrm>
          <a:prstGeom prst="roundRect">
            <a:avLst>
              <a:gd name="adj" fmla="val 16667"/>
            </a:avLst>
          </a:prstGeom>
          <a:solidFill>
            <a:srgbClr val="06706D"/>
          </a:solidFill>
          <a:ln w="53975" algn="ctr">
            <a:noFill/>
            <a:round/>
            <a:headEnd/>
            <a:tailEnd/>
          </a:ln>
          <a:effectLst/>
        </p:spPr>
        <p:txBody>
          <a:bodyPr wrap="none" lIns="0" tIns="0" rIns="0" bIns="0" anchor="ctr"/>
          <a:lstStyle/>
          <a:p>
            <a:pPr>
              <a:buFont typeface="Wingdings" pitchFamily="2" charset="2"/>
              <a:buNone/>
            </a:pPr>
            <a:endParaRPr lang="en-GB" sz="1200">
              <a:latin typeface="Arial" pitchFamily="34" charset="0"/>
            </a:endParaRPr>
          </a:p>
        </p:txBody>
      </p:sp>
      <p:sp>
        <p:nvSpPr>
          <p:cNvPr id="5" name="Oval 6"/>
          <p:cNvSpPr/>
          <p:nvPr userDrawn="1"/>
        </p:nvSpPr>
        <p:spPr>
          <a:xfrm>
            <a:off x="3837662" y="2009016"/>
            <a:ext cx="1749078" cy="1749078"/>
          </a:xfrm>
          <a:custGeom>
            <a:avLst/>
            <a:gdLst/>
            <a:ahLst/>
            <a:cxnLst/>
            <a:rect l="l" t="t" r="r" b="b"/>
            <a:pathLst>
              <a:path w="583026" h="583026">
                <a:moveTo>
                  <a:pt x="195846" y="177249"/>
                </a:moveTo>
                <a:cubicBezTo>
                  <a:pt x="199456" y="173622"/>
                  <a:pt x="206676" y="173622"/>
                  <a:pt x="210287" y="177249"/>
                </a:cubicBezTo>
                <a:cubicBezTo>
                  <a:pt x="210287" y="177249"/>
                  <a:pt x="210287" y="177249"/>
                  <a:pt x="387180" y="278817"/>
                </a:cubicBezTo>
                <a:cubicBezTo>
                  <a:pt x="390790" y="282445"/>
                  <a:pt x="394400" y="286072"/>
                  <a:pt x="394400" y="289699"/>
                </a:cubicBezTo>
                <a:cubicBezTo>
                  <a:pt x="394400" y="296954"/>
                  <a:pt x="390790" y="300582"/>
                  <a:pt x="387180" y="304209"/>
                </a:cubicBezTo>
                <a:cubicBezTo>
                  <a:pt x="387180" y="304209"/>
                  <a:pt x="387180" y="304209"/>
                  <a:pt x="210287" y="405777"/>
                </a:cubicBezTo>
                <a:lnTo>
                  <a:pt x="203066" y="409404"/>
                </a:lnTo>
                <a:lnTo>
                  <a:pt x="195846" y="405777"/>
                </a:lnTo>
                <a:cubicBezTo>
                  <a:pt x="192236" y="402149"/>
                  <a:pt x="188626" y="398522"/>
                  <a:pt x="188626" y="394894"/>
                </a:cubicBezTo>
                <a:cubicBezTo>
                  <a:pt x="188626" y="394894"/>
                  <a:pt x="188626" y="394894"/>
                  <a:pt x="188626" y="188132"/>
                </a:cubicBezTo>
                <a:cubicBezTo>
                  <a:pt x="188626" y="184504"/>
                  <a:pt x="192236" y="180877"/>
                  <a:pt x="195846" y="177249"/>
                </a:cubicBezTo>
                <a:close/>
                <a:moveTo>
                  <a:pt x="291513" y="49197"/>
                </a:moveTo>
                <a:cubicBezTo>
                  <a:pt x="157686" y="49197"/>
                  <a:pt x="49197" y="157686"/>
                  <a:pt x="49197" y="291513"/>
                </a:cubicBezTo>
                <a:cubicBezTo>
                  <a:pt x="49197" y="425340"/>
                  <a:pt x="157686" y="533829"/>
                  <a:pt x="291513" y="533829"/>
                </a:cubicBezTo>
                <a:cubicBezTo>
                  <a:pt x="425340" y="533829"/>
                  <a:pt x="533829" y="425340"/>
                  <a:pt x="533829" y="291513"/>
                </a:cubicBezTo>
                <a:cubicBezTo>
                  <a:pt x="533829" y="157686"/>
                  <a:pt x="425340" y="49197"/>
                  <a:pt x="291513" y="49197"/>
                </a:cubicBezTo>
                <a:close/>
                <a:moveTo>
                  <a:pt x="291513" y="0"/>
                </a:moveTo>
                <a:cubicBezTo>
                  <a:pt x="452511" y="0"/>
                  <a:pt x="583026" y="130515"/>
                  <a:pt x="583026" y="291513"/>
                </a:cubicBezTo>
                <a:cubicBezTo>
                  <a:pt x="583026" y="452511"/>
                  <a:pt x="452511" y="583026"/>
                  <a:pt x="291513" y="583026"/>
                </a:cubicBezTo>
                <a:cubicBezTo>
                  <a:pt x="130515" y="583026"/>
                  <a:pt x="0" y="452511"/>
                  <a:pt x="0" y="291513"/>
                </a:cubicBezTo>
                <a:cubicBezTo>
                  <a:pt x="0" y="130515"/>
                  <a:pt x="130515" y="0"/>
                  <a:pt x="291513"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err="1">
              <a:solidFill>
                <a:schemeClr val="tx1"/>
              </a:solidFill>
            </a:endParaRPr>
          </a:p>
        </p:txBody>
      </p:sp>
      <p:sp>
        <p:nvSpPr>
          <p:cNvPr id="6" name="TextBox 5"/>
          <p:cNvSpPr txBox="1"/>
          <p:nvPr userDrawn="1"/>
        </p:nvSpPr>
        <p:spPr>
          <a:xfrm>
            <a:off x="3151909" y="4491319"/>
            <a:ext cx="3124830" cy="430887"/>
          </a:xfrm>
          <a:prstGeom prst="rect">
            <a:avLst/>
          </a:prstGeom>
          <a:noFill/>
        </p:spPr>
        <p:txBody>
          <a:bodyPr wrap="none" lIns="0" tIns="0" rIns="0" bIns="0" rtlCol="0">
            <a:spAutoFit/>
          </a:bodyPr>
          <a:lstStyle/>
          <a:p>
            <a:pPr algn="l">
              <a:lnSpc>
                <a:spcPct val="100000"/>
              </a:lnSpc>
            </a:pPr>
            <a:r>
              <a:rPr lang="en-GB" sz="2800" dirty="0">
                <a:solidFill>
                  <a:schemeClr val="tx1">
                    <a:lumMod val="75000"/>
                    <a:lumOff val="25000"/>
                  </a:schemeClr>
                </a:solidFill>
              </a:rPr>
              <a:t>DEMONSTRATION</a:t>
            </a:r>
          </a:p>
        </p:txBody>
      </p:sp>
      <p:sp>
        <p:nvSpPr>
          <p:cNvPr id="7" name="DTP_Label|1"/>
          <p:cNvSpPr/>
          <p:nvPr userDrawn="1"/>
        </p:nvSpPr>
        <p:spPr>
          <a:xfrm>
            <a:off x="499732" y="84766"/>
            <a:ext cx="1622945" cy="248530"/>
          </a:xfrm>
          <a:prstGeom prst="rect">
            <a:avLst/>
          </a:prstGeom>
          <a:solidFill>
            <a:schemeClr val="bg1"/>
          </a:solidFill>
          <a:ln w="9525">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spAutoFit/>
          </a:bodyPr>
          <a:lstStyle/>
          <a:p>
            <a:pPr algn="r">
              <a:lnSpc>
                <a:spcPct val="100000"/>
              </a:lnSpc>
            </a:pPr>
            <a:r>
              <a:rPr lang="en-GB" sz="1000" b="1" dirty="0">
                <a:solidFill>
                  <a:schemeClr val="accent4"/>
                </a:solidFill>
                <a:latin typeface="+mj-lt"/>
              </a:rPr>
              <a:t>Private and confidential</a:t>
            </a:r>
          </a:p>
        </p:txBody>
      </p:sp>
    </p:spTree>
    <p:extLst>
      <p:ext uri="{BB962C8B-B14F-4D97-AF65-F5344CB8AC3E}">
        <p14:creationId xmlns:p14="http://schemas.microsoft.com/office/powerpoint/2010/main" val="58436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 textboxes with heading">
    <p:spTree>
      <p:nvGrpSpPr>
        <p:cNvPr id="1" name=""/>
        <p:cNvGrpSpPr/>
        <p:nvPr/>
      </p:nvGrpSpPr>
      <p:grpSpPr>
        <a:xfrm>
          <a:off x="0" y="0"/>
          <a:ext cx="0" cy="0"/>
          <a:chOff x="0" y="0"/>
          <a:chExt cx="0" cy="0"/>
        </a:xfrm>
      </p:grpSpPr>
      <p:sp>
        <p:nvSpPr>
          <p:cNvPr id="15" name="Content Right Bottom"/>
          <p:cNvSpPr>
            <a:spLocks noGrp="1"/>
          </p:cNvSpPr>
          <p:nvPr>
            <p:ph sz="quarter" idx="20"/>
          </p:nvPr>
        </p:nvSpPr>
        <p:spPr>
          <a:xfrm>
            <a:off x="5029200" y="4489704"/>
            <a:ext cx="4114800"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Heading Right Bottom"/>
          <p:cNvSpPr>
            <a:spLocks noGrp="1"/>
          </p:cNvSpPr>
          <p:nvPr>
            <p:ph type="body" sz="quarter" idx="17" hasCustomPrompt="1"/>
          </p:nvPr>
        </p:nvSpPr>
        <p:spPr>
          <a:xfrm>
            <a:off x="5029200" y="400507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14" name="Content Left Bottom"/>
          <p:cNvSpPr>
            <a:spLocks noGrp="1"/>
          </p:cNvSpPr>
          <p:nvPr>
            <p:ph sz="quarter" idx="19"/>
          </p:nvPr>
        </p:nvSpPr>
        <p:spPr>
          <a:xfrm>
            <a:off x="457200" y="4489704"/>
            <a:ext cx="4114800"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Left Bottom"/>
          <p:cNvSpPr>
            <a:spLocks noGrp="1"/>
          </p:cNvSpPr>
          <p:nvPr>
            <p:ph type="body" sz="quarter" idx="15" hasCustomPrompt="1"/>
          </p:nvPr>
        </p:nvSpPr>
        <p:spPr>
          <a:xfrm>
            <a:off x="457200" y="400507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12" name="Content Right Top"/>
          <p:cNvSpPr>
            <a:spLocks noGrp="1"/>
          </p:cNvSpPr>
          <p:nvPr>
            <p:ph sz="quarter" idx="18"/>
          </p:nvPr>
        </p:nvSpPr>
        <p:spPr>
          <a:xfrm>
            <a:off x="5029200" y="1883664"/>
            <a:ext cx="4114800"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Right Top"/>
          <p:cNvSpPr>
            <a:spLocks noGrp="1"/>
          </p:cNvSpPr>
          <p:nvPr>
            <p:ph type="body" sz="quarter" idx="13" hasCustomPrompt="1"/>
          </p:nvPr>
        </p:nvSpPr>
        <p:spPr>
          <a:xfrm>
            <a:off x="5029200" y="139903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4" name="Content Left Top"/>
          <p:cNvSpPr>
            <a:spLocks noGrp="1"/>
          </p:cNvSpPr>
          <p:nvPr>
            <p:ph sz="quarter" idx="11"/>
          </p:nvPr>
        </p:nvSpPr>
        <p:spPr>
          <a:xfrm>
            <a:off x="457200" y="1883664"/>
            <a:ext cx="4114800"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Left Top"/>
          <p:cNvSpPr>
            <a:spLocks noGrp="1"/>
          </p:cNvSpPr>
          <p:nvPr>
            <p:ph type="body" sz="quarter" idx="10" hasCustomPrompt="1"/>
          </p:nvPr>
        </p:nvSpPr>
        <p:spPr>
          <a:xfrm>
            <a:off x="457200" y="139903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31" name="Heading Right Bottom"/>
          <p:cNvSpPr>
            <a:spLocks noGrp="1"/>
          </p:cNvSpPr>
          <p:nvPr>
            <p:ph type="body" sz="quarter" idx="17" hasCustomPrompt="1"/>
          </p:nvPr>
        </p:nvSpPr>
        <p:spPr>
          <a:xfrm>
            <a:off x="5029200" y="400507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9" name="Heading Left Bottom"/>
          <p:cNvSpPr>
            <a:spLocks noGrp="1"/>
          </p:cNvSpPr>
          <p:nvPr>
            <p:ph type="body" sz="quarter" idx="15" hasCustomPrompt="1"/>
          </p:nvPr>
        </p:nvSpPr>
        <p:spPr>
          <a:xfrm>
            <a:off x="457200" y="400507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7" name="Heading Right Top"/>
          <p:cNvSpPr>
            <a:spLocks noGrp="1"/>
          </p:cNvSpPr>
          <p:nvPr>
            <p:ph type="body" sz="quarter" idx="13" hasCustomPrompt="1"/>
          </p:nvPr>
        </p:nvSpPr>
        <p:spPr>
          <a:xfrm>
            <a:off x="5029200" y="139903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2" name="Heading Left Top"/>
          <p:cNvSpPr>
            <a:spLocks noGrp="1"/>
          </p:cNvSpPr>
          <p:nvPr>
            <p:ph type="body" sz="quarter" idx="10" hasCustomPrompt="1"/>
          </p:nvPr>
        </p:nvSpPr>
        <p:spPr>
          <a:xfrm>
            <a:off x="457200" y="1399032"/>
            <a:ext cx="4114800"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0485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8" name="Content Right Top"/>
          <p:cNvSpPr>
            <a:spLocks noGrp="1"/>
          </p:cNvSpPr>
          <p:nvPr>
            <p:ph sz="quarter" idx="14"/>
          </p:nvPr>
        </p:nvSpPr>
        <p:spPr>
          <a:xfrm>
            <a:off x="6556248" y="1399032"/>
            <a:ext cx="2587752" cy="4928616"/>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Middle Top"/>
          <p:cNvSpPr>
            <a:spLocks noGrp="1"/>
          </p:cNvSpPr>
          <p:nvPr>
            <p:ph sz="quarter" idx="12"/>
          </p:nvPr>
        </p:nvSpPr>
        <p:spPr>
          <a:xfrm>
            <a:off x="3506724" y="1399032"/>
            <a:ext cx="2587752" cy="4928616"/>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Left Top"/>
          <p:cNvSpPr>
            <a:spLocks noGrp="1"/>
          </p:cNvSpPr>
          <p:nvPr>
            <p:ph sz="quarter" idx="11"/>
          </p:nvPr>
        </p:nvSpPr>
        <p:spPr>
          <a:xfrm>
            <a:off x="457200" y="1399032"/>
            <a:ext cx="2587752" cy="4928616"/>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501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s with heading">
    <p:spTree>
      <p:nvGrpSpPr>
        <p:cNvPr id="1" name=""/>
        <p:cNvGrpSpPr/>
        <p:nvPr/>
      </p:nvGrpSpPr>
      <p:grpSpPr>
        <a:xfrm>
          <a:off x="0" y="0"/>
          <a:ext cx="0" cy="0"/>
          <a:chOff x="0" y="0"/>
          <a:chExt cx="0" cy="0"/>
        </a:xfrm>
      </p:grpSpPr>
      <p:sp>
        <p:nvSpPr>
          <p:cNvPr id="28" name="Content Right Top"/>
          <p:cNvSpPr>
            <a:spLocks noGrp="1"/>
          </p:cNvSpPr>
          <p:nvPr>
            <p:ph sz="quarter" idx="14"/>
          </p:nvPr>
        </p:nvSpPr>
        <p:spPr>
          <a:xfrm>
            <a:off x="6556248" y="1883664"/>
            <a:ext cx="2587752"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Right Top"/>
          <p:cNvSpPr>
            <a:spLocks noGrp="1"/>
          </p:cNvSpPr>
          <p:nvPr>
            <p:ph type="body" sz="quarter" idx="15" hasCustomPrompt="1"/>
          </p:nvPr>
        </p:nvSpPr>
        <p:spPr>
          <a:xfrm>
            <a:off x="6556248"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6" name="Content Middle Top"/>
          <p:cNvSpPr>
            <a:spLocks noGrp="1"/>
          </p:cNvSpPr>
          <p:nvPr>
            <p:ph sz="quarter" idx="12"/>
          </p:nvPr>
        </p:nvSpPr>
        <p:spPr>
          <a:xfrm>
            <a:off x="3506724" y="1883664"/>
            <a:ext cx="2587752"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Middle Top"/>
          <p:cNvSpPr>
            <a:spLocks noGrp="1"/>
          </p:cNvSpPr>
          <p:nvPr>
            <p:ph type="body" sz="quarter" idx="13" hasCustomPrompt="1"/>
          </p:nvPr>
        </p:nvSpPr>
        <p:spPr>
          <a:xfrm>
            <a:off x="3506724"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4" name="Content Left Top"/>
          <p:cNvSpPr>
            <a:spLocks noGrp="1"/>
          </p:cNvSpPr>
          <p:nvPr>
            <p:ph sz="quarter" idx="11"/>
          </p:nvPr>
        </p:nvSpPr>
        <p:spPr>
          <a:xfrm>
            <a:off x="457200" y="1883664"/>
            <a:ext cx="2587752"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Left Top"/>
          <p:cNvSpPr>
            <a:spLocks noGrp="1"/>
          </p:cNvSpPr>
          <p:nvPr>
            <p:ph type="body" sz="quarter" idx="10" hasCustomPrompt="1"/>
          </p:nvPr>
        </p:nvSpPr>
        <p:spPr>
          <a:xfrm>
            <a:off x="457200"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605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706D"/>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21930090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9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9" name="Picture 405" descr="C:\Users\Ben.Helps\Documents\BGH at MOW\BGH projects\current\HPI 143-01 credit passport\D. Intellectual property\1. Logos\Factern\Factern Blue.pn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b="17091"/>
          <a:stretch/>
        </p:blipFill>
        <p:spPr bwMode="auto">
          <a:xfrm>
            <a:off x="709613" y="1310270"/>
            <a:ext cx="2438553" cy="210635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userDrawn="1"/>
        </p:nvSpPr>
        <p:spPr>
          <a:xfrm>
            <a:off x="1037619" y="3246129"/>
            <a:ext cx="1782539" cy="369332"/>
          </a:xfrm>
          <a:prstGeom prst="rect">
            <a:avLst/>
          </a:prstGeom>
          <a:noFill/>
        </p:spPr>
        <p:txBody>
          <a:bodyPr wrap="none" lIns="0" tIns="0" rIns="0" bIns="0" rtlCol="0">
            <a:spAutoFit/>
          </a:bodyPr>
          <a:lstStyle/>
          <a:p>
            <a:pPr algn="r"/>
            <a:r>
              <a:rPr lang="en-GB" sz="2400" dirty="0">
                <a:solidFill>
                  <a:schemeClr val="bg1"/>
                </a:solidFill>
                <a:latin typeface="Ebrima" panose="02000000000000000000" pitchFamily="2" charset="0"/>
                <a:ea typeface="Ebrima" panose="02000000000000000000" pitchFamily="2" charset="0"/>
                <a:cs typeface="Ebrima" panose="02000000000000000000" pitchFamily="2" charset="0"/>
              </a:rPr>
              <a:t>F A C T E R N</a:t>
            </a:r>
          </a:p>
        </p:txBody>
      </p:sp>
      <p:sp>
        <p:nvSpPr>
          <p:cNvPr id="4" name="Rectangle 3"/>
          <p:cNvSpPr/>
          <p:nvPr userDrawn="1"/>
        </p:nvSpPr>
        <p:spPr>
          <a:xfrm>
            <a:off x="1037619" y="5184266"/>
            <a:ext cx="2620589" cy="307777"/>
          </a:xfrm>
          <a:prstGeom prst="rect">
            <a:avLst/>
          </a:prstGeom>
        </p:spPr>
        <p:txBody>
          <a:bodyPr wrap="none" l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bg1"/>
                </a:solidFill>
                <a:effectLst/>
                <a:uLnTx/>
                <a:uFillTx/>
                <a:latin typeface="+mn-lt"/>
                <a:ea typeface="+mn-ea"/>
                <a:cs typeface="+mn-cs"/>
              </a:rPr>
              <a:t>PRIVATE AND CONFIDENTIAL</a:t>
            </a:r>
          </a:p>
        </p:txBody>
      </p:sp>
      <p:sp>
        <p:nvSpPr>
          <p:cNvPr id="10" name="Text Placeholder 9"/>
          <p:cNvSpPr>
            <a:spLocks noGrp="1"/>
          </p:cNvSpPr>
          <p:nvPr>
            <p:ph type="body" sz="quarter" idx="10" hasCustomPrompt="1"/>
          </p:nvPr>
        </p:nvSpPr>
        <p:spPr>
          <a:xfrm>
            <a:off x="1037619" y="3819525"/>
            <a:ext cx="6124575" cy="1047750"/>
          </a:xfrm>
        </p:spPr>
        <p:txBody>
          <a:bodyPr/>
          <a:lstStyle>
            <a:lvl1pPr marL="0" indent="0">
              <a:buNone/>
              <a:defRPr>
                <a:solidFill>
                  <a:schemeClr val="bg1"/>
                </a:solidFill>
              </a:defRPr>
            </a:lvl1pPr>
            <a:lvl2pPr marL="173736" indent="0">
              <a:buNone/>
              <a:defRPr>
                <a:solidFill>
                  <a:schemeClr val="bg1"/>
                </a:solidFill>
              </a:defRPr>
            </a:lvl2pPr>
            <a:lvl3pPr marL="356616" indent="0">
              <a:buNone/>
              <a:defRPr>
                <a:solidFill>
                  <a:schemeClr val="bg1"/>
                </a:solidFill>
              </a:defRPr>
            </a:lvl3pPr>
            <a:lvl4pPr marL="539496" indent="0">
              <a:buNone/>
              <a:defRPr>
                <a:solidFill>
                  <a:schemeClr val="bg1"/>
                </a:solidFill>
              </a:defRPr>
            </a:lvl4pPr>
            <a:lvl5pPr marL="713232" indent="0">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10788281"/>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29" name="Heading Right Top"/>
          <p:cNvSpPr>
            <a:spLocks noGrp="1"/>
          </p:cNvSpPr>
          <p:nvPr>
            <p:ph type="body" sz="quarter" idx="15" hasCustomPrompt="1"/>
          </p:nvPr>
        </p:nvSpPr>
        <p:spPr>
          <a:xfrm>
            <a:off x="6556248"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7" name="Heading Middle Top"/>
          <p:cNvSpPr>
            <a:spLocks noGrp="1"/>
          </p:cNvSpPr>
          <p:nvPr>
            <p:ph type="body" sz="quarter" idx="13" hasCustomPrompt="1"/>
          </p:nvPr>
        </p:nvSpPr>
        <p:spPr>
          <a:xfrm>
            <a:off x="3506724"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2" name="Heading Left Top"/>
          <p:cNvSpPr>
            <a:spLocks noGrp="1"/>
          </p:cNvSpPr>
          <p:nvPr>
            <p:ph type="body" sz="quarter" idx="10" hasCustomPrompt="1"/>
          </p:nvPr>
        </p:nvSpPr>
        <p:spPr>
          <a:xfrm>
            <a:off x="457200"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2899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25" name="Content Right Bottom"/>
          <p:cNvSpPr>
            <a:spLocks noGrp="1"/>
          </p:cNvSpPr>
          <p:nvPr>
            <p:ph sz="quarter" idx="26"/>
          </p:nvPr>
        </p:nvSpPr>
        <p:spPr>
          <a:xfrm>
            <a:off x="6556248" y="400507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3" name="Content Middle Bottom"/>
          <p:cNvSpPr>
            <a:spLocks noGrp="1"/>
          </p:cNvSpPr>
          <p:nvPr>
            <p:ph sz="quarter" idx="25"/>
          </p:nvPr>
        </p:nvSpPr>
        <p:spPr>
          <a:xfrm>
            <a:off x="3506724" y="400507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1" name="Content Left Bottom"/>
          <p:cNvSpPr>
            <a:spLocks noGrp="1"/>
          </p:cNvSpPr>
          <p:nvPr>
            <p:ph sz="quarter" idx="24"/>
          </p:nvPr>
        </p:nvSpPr>
        <p:spPr>
          <a:xfrm>
            <a:off x="457200" y="400507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0" name="Content Right Top"/>
          <p:cNvSpPr>
            <a:spLocks noGrp="1"/>
          </p:cNvSpPr>
          <p:nvPr>
            <p:ph sz="quarter" idx="23"/>
          </p:nvPr>
        </p:nvSpPr>
        <p:spPr>
          <a:xfrm>
            <a:off x="6556248" y="139903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9" name="Content Middle Top"/>
          <p:cNvSpPr>
            <a:spLocks noGrp="1"/>
          </p:cNvSpPr>
          <p:nvPr>
            <p:ph sz="quarter" idx="22"/>
          </p:nvPr>
        </p:nvSpPr>
        <p:spPr>
          <a:xfrm>
            <a:off x="3506724" y="139903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4" name="Content Left Top"/>
          <p:cNvSpPr>
            <a:spLocks noGrp="1"/>
          </p:cNvSpPr>
          <p:nvPr>
            <p:ph sz="quarter" idx="11"/>
          </p:nvPr>
        </p:nvSpPr>
        <p:spPr>
          <a:xfrm>
            <a:off x="457200" y="1399032"/>
            <a:ext cx="2587752" cy="2322576"/>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8045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25" name="Content Right Bottom"/>
          <p:cNvSpPr>
            <a:spLocks noGrp="1"/>
          </p:cNvSpPr>
          <p:nvPr>
            <p:ph sz="quarter" idx="26"/>
          </p:nvPr>
        </p:nvSpPr>
        <p:spPr>
          <a:xfrm>
            <a:off x="6556248" y="448970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35" name="Heading Right Bottom"/>
          <p:cNvSpPr>
            <a:spLocks noGrp="1"/>
          </p:cNvSpPr>
          <p:nvPr>
            <p:ph type="body" sz="quarter" idx="21" hasCustomPrompt="1"/>
          </p:nvPr>
        </p:nvSpPr>
        <p:spPr>
          <a:xfrm>
            <a:off x="6556248"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3" name="Content Middle Bottom"/>
          <p:cNvSpPr>
            <a:spLocks noGrp="1"/>
          </p:cNvSpPr>
          <p:nvPr>
            <p:ph sz="quarter" idx="25"/>
          </p:nvPr>
        </p:nvSpPr>
        <p:spPr>
          <a:xfrm>
            <a:off x="3506724" y="448970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33" name="Heading Middle Bottom"/>
          <p:cNvSpPr>
            <a:spLocks noGrp="1"/>
          </p:cNvSpPr>
          <p:nvPr>
            <p:ph type="body" sz="quarter" idx="19" hasCustomPrompt="1"/>
          </p:nvPr>
        </p:nvSpPr>
        <p:spPr>
          <a:xfrm>
            <a:off x="3506724"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1" name="Content Left Bottom"/>
          <p:cNvSpPr>
            <a:spLocks noGrp="1"/>
          </p:cNvSpPr>
          <p:nvPr>
            <p:ph sz="quarter" idx="24"/>
          </p:nvPr>
        </p:nvSpPr>
        <p:spPr>
          <a:xfrm>
            <a:off x="457200" y="448970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31" name="Heading Left Bottom"/>
          <p:cNvSpPr>
            <a:spLocks noGrp="1"/>
          </p:cNvSpPr>
          <p:nvPr>
            <p:ph type="body" sz="quarter" idx="17" hasCustomPrompt="1"/>
          </p:nvPr>
        </p:nvSpPr>
        <p:spPr>
          <a:xfrm>
            <a:off x="457200"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0" name="Content Right Top"/>
          <p:cNvSpPr>
            <a:spLocks noGrp="1"/>
          </p:cNvSpPr>
          <p:nvPr>
            <p:ph sz="quarter" idx="23"/>
          </p:nvPr>
        </p:nvSpPr>
        <p:spPr>
          <a:xfrm>
            <a:off x="6556248" y="188366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9" name="Heading Right Top"/>
          <p:cNvSpPr>
            <a:spLocks noGrp="1"/>
          </p:cNvSpPr>
          <p:nvPr>
            <p:ph type="body" sz="quarter" idx="15" hasCustomPrompt="1"/>
          </p:nvPr>
        </p:nvSpPr>
        <p:spPr>
          <a:xfrm>
            <a:off x="6556248"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19" name="Content Middle Top"/>
          <p:cNvSpPr>
            <a:spLocks noGrp="1"/>
          </p:cNvSpPr>
          <p:nvPr>
            <p:ph sz="quarter" idx="22"/>
          </p:nvPr>
        </p:nvSpPr>
        <p:spPr>
          <a:xfrm>
            <a:off x="3506724" y="188366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7" name="Heading Middle Top"/>
          <p:cNvSpPr>
            <a:spLocks noGrp="1"/>
          </p:cNvSpPr>
          <p:nvPr>
            <p:ph type="body" sz="quarter" idx="13" hasCustomPrompt="1"/>
          </p:nvPr>
        </p:nvSpPr>
        <p:spPr>
          <a:xfrm>
            <a:off x="3506724"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4" name="Content Left Top"/>
          <p:cNvSpPr>
            <a:spLocks noGrp="1"/>
          </p:cNvSpPr>
          <p:nvPr>
            <p:ph sz="quarter" idx="11"/>
          </p:nvPr>
        </p:nvSpPr>
        <p:spPr>
          <a:xfrm>
            <a:off x="457200" y="1883664"/>
            <a:ext cx="2587752" cy="1837944"/>
          </a:xfrm>
        </p:spPr>
        <p:txBody>
          <a:bodyPr vert="horz" lIns="0" tIns="0" rIns="0" bIns="0" rtlCol="0">
            <a:noAutofit/>
          </a:bodyPr>
          <a:lstStyle>
            <a:lvl1pPr marL="0" indent="-109728">
              <a:spcBef>
                <a:spcPts val="600"/>
              </a:spcBef>
              <a:defRPr lang="en-US" sz="1000" dirty="0" smtClean="0"/>
            </a:lvl1pPr>
            <a:lvl2pPr marL="219456" indent="-109728">
              <a:spcBef>
                <a:spcPts val="200"/>
              </a:spcBef>
              <a:defRPr lang="en-US" sz="1000" dirty="0" smtClean="0"/>
            </a:lvl2pPr>
            <a:lvl3pPr marL="320040" indent="-109728">
              <a:spcBef>
                <a:spcPts val="200"/>
              </a:spcBef>
              <a:defRPr lang="en-US" sz="1000" dirty="0" smtClean="0"/>
            </a:lvl3pPr>
            <a:lvl4pPr marL="429768" indent="-109728">
              <a:spcBef>
                <a:spcPts val="200"/>
              </a:spcBef>
              <a:defRPr lang="en-US" sz="1000" dirty="0" smtClean="0"/>
            </a:lvl4pPr>
            <a:lvl5pPr marL="539496" indent="-109728">
              <a:spcBef>
                <a:spcPts val="200"/>
              </a:spcBef>
              <a:defRPr lang="en-US" sz="1000" dirty="0" smtClean="0"/>
            </a:lvl5pPr>
            <a:lvl6pPr marL="649224" indent="-109728">
              <a:spcBef>
                <a:spcPts val="200"/>
              </a:spcBef>
              <a:defRPr lang="en-US" sz="1000" dirty="0" smtClean="0"/>
            </a:lvl6pPr>
            <a:lvl7pPr marL="758952" indent="-109728">
              <a:spcBef>
                <a:spcPts val="200"/>
              </a:spcBef>
              <a:defRPr lang="en-US" sz="1000" dirty="0" smtClean="0"/>
            </a:lvl7pPr>
            <a:lvl8pPr marL="868680" indent="-109728">
              <a:spcBef>
                <a:spcPts val="200"/>
              </a:spcBef>
              <a:defRPr lang="en-US" sz="1000" dirty="0" smtClean="0"/>
            </a:lvl8pPr>
            <a:lvl9pPr marL="969264" indent="-109728">
              <a:spcBef>
                <a:spcPts val="200"/>
              </a:spcBef>
              <a:defRPr lang="en-US"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22" name="Heading Left Top"/>
          <p:cNvSpPr>
            <a:spLocks noGrp="1"/>
          </p:cNvSpPr>
          <p:nvPr>
            <p:ph type="body" sz="quarter" idx="10" hasCustomPrompt="1"/>
          </p:nvPr>
        </p:nvSpPr>
        <p:spPr>
          <a:xfrm>
            <a:off x="457200"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541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35" name="Heading Right Bottom"/>
          <p:cNvSpPr>
            <a:spLocks noGrp="1"/>
          </p:cNvSpPr>
          <p:nvPr>
            <p:ph type="body" sz="quarter" idx="21" hasCustomPrompt="1"/>
          </p:nvPr>
        </p:nvSpPr>
        <p:spPr>
          <a:xfrm>
            <a:off x="6556248"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3" name="Heading Middle Bottom"/>
          <p:cNvSpPr>
            <a:spLocks noGrp="1"/>
          </p:cNvSpPr>
          <p:nvPr>
            <p:ph type="body" sz="quarter" idx="19" hasCustomPrompt="1"/>
          </p:nvPr>
        </p:nvSpPr>
        <p:spPr>
          <a:xfrm>
            <a:off x="3506724"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1" name="Heading Left Bottom"/>
          <p:cNvSpPr>
            <a:spLocks noGrp="1"/>
          </p:cNvSpPr>
          <p:nvPr>
            <p:ph type="body" sz="quarter" idx="17" hasCustomPrompt="1"/>
          </p:nvPr>
        </p:nvSpPr>
        <p:spPr>
          <a:xfrm>
            <a:off x="457200" y="400507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9" name="Heading Right Top"/>
          <p:cNvSpPr>
            <a:spLocks noGrp="1"/>
          </p:cNvSpPr>
          <p:nvPr>
            <p:ph type="body" sz="quarter" idx="15" hasCustomPrompt="1"/>
          </p:nvPr>
        </p:nvSpPr>
        <p:spPr>
          <a:xfrm>
            <a:off x="6556248"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7" name="Heading Middle Top"/>
          <p:cNvSpPr>
            <a:spLocks noGrp="1"/>
          </p:cNvSpPr>
          <p:nvPr>
            <p:ph type="body" sz="quarter" idx="13" hasCustomPrompt="1"/>
          </p:nvPr>
        </p:nvSpPr>
        <p:spPr>
          <a:xfrm>
            <a:off x="3506724"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2" name="Heading Left Top"/>
          <p:cNvSpPr>
            <a:spLocks noGrp="1"/>
          </p:cNvSpPr>
          <p:nvPr>
            <p:ph type="body" sz="quarter" idx="10" hasCustomPrompt="1"/>
          </p:nvPr>
        </p:nvSpPr>
        <p:spPr>
          <a:xfrm>
            <a:off x="457200" y="1399032"/>
            <a:ext cx="2587752" cy="301752"/>
          </a:xfrm>
        </p:spPr>
        <p:txBody>
          <a:bodyPr/>
          <a:lstStyle>
            <a:lvl1pPr marL="0" indent="0">
              <a:spcBef>
                <a:spcPts val="0"/>
              </a:spcBef>
              <a:buNone/>
              <a:defRPr sz="1000" b="1" baseline="0">
                <a:solidFill>
                  <a:schemeClr val="bg2">
                    <a:lumMod val="50000"/>
                  </a:schemeClr>
                </a:solidFill>
                <a:latin typeface="+mj-lt"/>
                <a:ea typeface="+mj-ea"/>
              </a:defRPr>
            </a:lvl1pPr>
            <a:lvl2pPr marL="0" indent="0">
              <a:spcBef>
                <a:spcPts val="0"/>
              </a:spcBef>
              <a:buNone/>
              <a:defRPr sz="1000" baseline="0">
                <a:solidFill>
                  <a:schemeClr val="bg2">
                    <a:lumMod val="50000"/>
                  </a:schemeClr>
                </a:solidFill>
                <a:latin typeface="+mj-lt"/>
                <a:ea typeface="+mj-ea"/>
              </a:defRPr>
            </a:lvl2pPr>
            <a:lvl3pPr marL="0" indent="0">
              <a:spcBef>
                <a:spcPts val="0"/>
              </a:spcBef>
              <a:buNone/>
              <a:defRPr sz="1000" baseline="0"/>
            </a:lvl3pPr>
            <a:lvl4pPr marL="0" indent="0">
              <a:spcBef>
                <a:spcPts val="0"/>
              </a:spcBef>
              <a:buNone/>
              <a:defRPr sz="1000" baseline="0"/>
            </a:lvl4pPr>
            <a:lvl5pPr marL="0" indent="0">
              <a:spcBef>
                <a:spcPts val="0"/>
              </a:spcBef>
              <a:buNone/>
              <a:defRPr sz="1000" baseline="0"/>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2823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26" name="Content Right"/>
          <p:cNvSpPr>
            <a:spLocks noGrp="1"/>
          </p:cNvSpPr>
          <p:nvPr>
            <p:ph sz="quarter" idx="12"/>
          </p:nvPr>
        </p:nvSpPr>
        <p:spPr>
          <a:xfrm>
            <a:off x="3502152" y="1883664"/>
            <a:ext cx="5641848"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Right"/>
          <p:cNvSpPr>
            <a:spLocks noGrp="1"/>
          </p:cNvSpPr>
          <p:nvPr>
            <p:ph type="body" sz="quarter" idx="13" hasCustomPrompt="1"/>
          </p:nvPr>
        </p:nvSpPr>
        <p:spPr>
          <a:xfrm>
            <a:off x="3502152" y="1399032"/>
            <a:ext cx="5641848"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4" name="Content Left"/>
          <p:cNvSpPr>
            <a:spLocks noGrp="1"/>
          </p:cNvSpPr>
          <p:nvPr>
            <p:ph sz="quarter" idx="11"/>
          </p:nvPr>
        </p:nvSpPr>
        <p:spPr>
          <a:xfrm>
            <a:off x="457200" y="1883664"/>
            <a:ext cx="2587752"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Left"/>
          <p:cNvSpPr>
            <a:spLocks noGrp="1"/>
          </p:cNvSpPr>
          <p:nvPr>
            <p:ph type="body" sz="quarter" idx="10" hasCustomPrompt="1"/>
          </p:nvPr>
        </p:nvSpPr>
        <p:spPr>
          <a:xfrm>
            <a:off x="457200"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a:xfrm>
            <a:off x="457200" y="384048"/>
            <a:ext cx="8686800" cy="758952"/>
          </a:xfrm>
        </p:spPr>
        <p:txBody>
          <a:bodyPr/>
          <a:lstStyle/>
          <a:p>
            <a:r>
              <a:rPr lang="en-US"/>
              <a:t>Click to edit Master title style</a:t>
            </a:r>
          </a:p>
        </p:txBody>
      </p:sp>
    </p:spTree>
    <p:extLst>
      <p:ext uri="{BB962C8B-B14F-4D97-AF65-F5344CB8AC3E}">
        <p14:creationId xmlns:p14="http://schemas.microsoft.com/office/powerpoint/2010/main" val="2500207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26" name="Content Right"/>
          <p:cNvSpPr>
            <a:spLocks noGrp="1"/>
          </p:cNvSpPr>
          <p:nvPr>
            <p:ph sz="quarter" idx="12"/>
          </p:nvPr>
        </p:nvSpPr>
        <p:spPr>
          <a:xfrm>
            <a:off x="6556248" y="1883664"/>
            <a:ext cx="2587752"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Right"/>
          <p:cNvSpPr>
            <a:spLocks noGrp="1"/>
          </p:cNvSpPr>
          <p:nvPr>
            <p:ph type="body" sz="quarter" idx="13" hasCustomPrompt="1"/>
          </p:nvPr>
        </p:nvSpPr>
        <p:spPr>
          <a:xfrm>
            <a:off x="6556248" y="1399032"/>
            <a:ext cx="2587752"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4" name="Content Left"/>
          <p:cNvSpPr>
            <a:spLocks noGrp="1"/>
          </p:cNvSpPr>
          <p:nvPr>
            <p:ph sz="quarter" idx="11"/>
          </p:nvPr>
        </p:nvSpPr>
        <p:spPr>
          <a:xfrm>
            <a:off x="457200" y="1883664"/>
            <a:ext cx="5641848" cy="444398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Left"/>
          <p:cNvSpPr>
            <a:spLocks noGrp="1"/>
          </p:cNvSpPr>
          <p:nvPr>
            <p:ph type="body" sz="quarter" idx="10" hasCustomPrompt="1"/>
          </p:nvPr>
        </p:nvSpPr>
        <p:spPr>
          <a:xfrm>
            <a:off x="457200" y="1399032"/>
            <a:ext cx="5641848"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a:xfrm>
            <a:off x="457200" y="384048"/>
            <a:ext cx="8686800" cy="758952"/>
          </a:xfrm>
        </p:spPr>
        <p:txBody>
          <a:bodyPr/>
          <a:lstStyle/>
          <a:p>
            <a:r>
              <a:rPr lang="en-US"/>
              <a:t>Click to edit Master title style</a:t>
            </a:r>
          </a:p>
        </p:txBody>
      </p:sp>
    </p:spTree>
    <p:extLst>
      <p:ext uri="{BB962C8B-B14F-4D97-AF65-F5344CB8AC3E}">
        <p14:creationId xmlns:p14="http://schemas.microsoft.com/office/powerpoint/2010/main" val="1367089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24" name="Content"/>
          <p:cNvSpPr>
            <a:spLocks noGrp="1"/>
          </p:cNvSpPr>
          <p:nvPr>
            <p:ph sz="quarter" idx="11"/>
          </p:nvPr>
        </p:nvSpPr>
        <p:spPr>
          <a:xfrm>
            <a:off x="457200" y="1399032"/>
            <a:ext cx="8686800" cy="4928616"/>
          </a:xfr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US" sz="1400" dirty="0" smtClean="0"/>
            </a:lvl5pPr>
            <a:lvl6pPr>
              <a:defRPr lang="en-US" sz="1400" dirty="0" smtClean="0"/>
            </a:lvl6pPr>
            <a:lvl7pPr>
              <a:defRPr lang="en-US" sz="1400" dirty="0" smtClean="0"/>
            </a:lvl7pPr>
            <a:lvl8pPr>
              <a:defRPr lang="en-US" sz="1400" dirty="0" smtClean="0"/>
            </a:lvl8pPr>
            <a:lvl9pPr>
              <a:defRPr lang="en-US" sz="14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cNvSpPr>
            <a:spLocks noGrp="1"/>
          </p:cNvSpPr>
          <p:nvPr>
            <p:ph type="pic" sz="quarter" idx="12"/>
          </p:nvPr>
        </p:nvSpPr>
        <p:spPr bwMode="gray">
          <a:xfrm>
            <a:off x="8382000" y="384048"/>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a:t>Click icon to add picture</a:t>
            </a:r>
            <a:endParaRPr lang="en-US" dirty="0"/>
          </a:p>
        </p:txBody>
      </p:sp>
      <p:sp>
        <p:nvSpPr>
          <p:cNvPr id="2" name="Title"/>
          <p:cNvSpPr>
            <a:spLocks noGrp="1"/>
          </p:cNvSpPr>
          <p:nvPr>
            <p:ph type="title"/>
          </p:nvPr>
        </p:nvSpPr>
        <p:spPr>
          <a:xfrm>
            <a:off x="457200" y="384048"/>
            <a:ext cx="7818120" cy="758952"/>
          </a:xfrm>
        </p:spPr>
        <p:txBody>
          <a:bodyPr/>
          <a:lstStyle/>
          <a:p>
            <a:r>
              <a:rPr lang="en-US"/>
              <a:t>Click to edit Master title style</a:t>
            </a:r>
            <a:endParaRPr lang="en-US" dirty="0"/>
          </a:p>
        </p:txBody>
      </p:sp>
    </p:spTree>
    <p:extLst>
      <p:ext uri="{BB962C8B-B14F-4D97-AF65-F5344CB8AC3E}">
        <p14:creationId xmlns:p14="http://schemas.microsoft.com/office/powerpoint/2010/main" val="23239002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384048"/>
            <a:ext cx="8686800" cy="758952"/>
          </a:xfrm>
        </p:spPr>
        <p:txBody>
          <a:bodyPr/>
          <a:lstStyle>
            <a:lvl1pPr>
              <a:defRPr/>
            </a:lvl1pPr>
          </a:lstStyle>
          <a:p>
            <a:r>
              <a:rPr lang="en-US"/>
              <a:t>Contents</a:t>
            </a:r>
            <a:endParaRPr lang="en-US" dirty="0"/>
          </a:p>
        </p:txBody>
      </p:sp>
    </p:spTree>
    <p:extLst>
      <p:ext uri="{BB962C8B-B14F-4D97-AF65-F5344CB8AC3E}">
        <p14:creationId xmlns:p14="http://schemas.microsoft.com/office/powerpoint/2010/main" val="340281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ckcover">
    <p:bg>
      <p:bgPr>
        <a:solidFill>
          <a:srgbClr val="06706D"/>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4255217" y="5101220"/>
            <a:ext cx="1090766" cy="1041499"/>
            <a:chOff x="4276725" y="5101220"/>
            <a:chExt cx="1090766" cy="1041499"/>
          </a:xfrm>
        </p:grpSpPr>
        <p:pic>
          <p:nvPicPr>
            <p:cNvPr id="3" name="Picture 405" descr="C:\Users\Ben.Helps\Documents\BGH at MOW\BGH projects\current\HPI 143-01 credit passport\D. Intellectual property\1. Logos\Factern\Factern Blue.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7091"/>
            <a:stretch/>
          </p:blipFill>
          <p:spPr bwMode="auto">
            <a:xfrm>
              <a:off x="4276725" y="5101220"/>
              <a:ext cx="1090766" cy="9421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4414945" y="5973442"/>
              <a:ext cx="814325" cy="169277"/>
            </a:xfrm>
            <a:prstGeom prst="rect">
              <a:avLst/>
            </a:prstGeom>
            <a:noFill/>
          </p:spPr>
          <p:txBody>
            <a:bodyPr wrap="none" lIns="0" tIns="0" rIns="0" bIns="0" rtlCol="0">
              <a:spAutoFit/>
            </a:bodyPr>
            <a:lstStyle/>
            <a:p>
              <a:pPr algn="r"/>
              <a:r>
                <a:rPr lang="en-GB" sz="1100" dirty="0">
                  <a:solidFill>
                    <a:schemeClr val="bg1"/>
                  </a:solidFill>
                  <a:latin typeface="Ebrima" panose="02000000000000000000" pitchFamily="2" charset="0"/>
                  <a:ea typeface="Ebrima" panose="02000000000000000000" pitchFamily="2" charset="0"/>
                  <a:cs typeface="Ebrima" panose="02000000000000000000" pitchFamily="2" charset="0"/>
                </a:rPr>
                <a:t>F A C T E R N</a:t>
              </a:r>
            </a:p>
          </p:txBody>
        </p:sp>
      </p:grpSp>
    </p:spTree>
    <p:extLst>
      <p:ext uri="{BB962C8B-B14F-4D97-AF65-F5344CB8AC3E}">
        <p14:creationId xmlns:p14="http://schemas.microsoft.com/office/powerpoint/2010/main" val="38928444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cxnSp>
        <p:nvCxnSpPr>
          <p:cNvPr id="4" name="Straight Connector 8"/>
          <p:cNvCxnSpPr/>
          <p:nvPr userDrawn="1"/>
        </p:nvCxnSpPr>
        <p:spPr>
          <a:xfrm>
            <a:off x="450058" y="785813"/>
            <a:ext cx="8694420" cy="0"/>
          </a:xfrm>
          <a:prstGeom prst="line">
            <a:avLst/>
          </a:prstGeom>
          <a:ln w="31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 name="Straight Connector 9"/>
          <p:cNvCxnSpPr/>
          <p:nvPr userDrawn="1"/>
        </p:nvCxnSpPr>
        <p:spPr>
          <a:xfrm>
            <a:off x="1200153" y="6500817"/>
            <a:ext cx="7944326" cy="1587"/>
          </a:xfrm>
          <a:prstGeom prst="line">
            <a:avLst/>
          </a:prstGeom>
          <a:ln w="3175" cmpd="sng">
            <a:solidFill>
              <a:schemeClr val="bg1">
                <a:lumMod val="50000"/>
              </a:schemeClr>
            </a:solidFill>
          </a:ln>
          <a:effectLst/>
        </p:spPr>
        <p:style>
          <a:lnRef idx="1">
            <a:schemeClr val="dk1"/>
          </a:lnRef>
          <a:fillRef idx="0">
            <a:schemeClr val="dk1"/>
          </a:fillRef>
          <a:effectRef idx="0">
            <a:schemeClr val="dk1"/>
          </a:effectRef>
          <a:fontRef idx="minor">
            <a:schemeClr val="tx1"/>
          </a:fontRef>
        </p:style>
      </p:cxnSp>
      <p:sp>
        <p:nvSpPr>
          <p:cNvPr id="10" name="Text Placeholder 9"/>
          <p:cNvSpPr>
            <a:spLocks noGrp="1"/>
          </p:cNvSpPr>
          <p:nvPr>
            <p:ph type="body" sz="quarter" idx="13" hasCustomPrompt="1"/>
          </p:nvPr>
        </p:nvSpPr>
        <p:spPr>
          <a:xfrm>
            <a:off x="415192" y="908650"/>
            <a:ext cx="8729285" cy="5184775"/>
          </a:xfrm>
          <a:prstGeom prst="rect">
            <a:avLst/>
          </a:prstGeom>
        </p:spPr>
        <p:txBody>
          <a:bodyPr>
            <a:noAutofit/>
          </a:bodyPr>
          <a:lstStyle>
            <a:lvl1pPr marL="0" indent="0">
              <a:lnSpc>
                <a:spcPct val="130000"/>
              </a:lnSpc>
              <a:spcBef>
                <a:spcPts val="582"/>
              </a:spcBef>
              <a:spcAft>
                <a:spcPts val="582"/>
              </a:spcAft>
              <a:buNone/>
              <a:defRPr sz="1066"/>
            </a:lvl1pPr>
            <a:lvl2pPr marL="175401" indent="-175401">
              <a:lnSpc>
                <a:spcPct val="150000"/>
              </a:lnSpc>
              <a:spcBef>
                <a:spcPts val="0"/>
              </a:spcBef>
              <a:spcAft>
                <a:spcPts val="0"/>
              </a:spcAft>
              <a:buFont typeface="Symbol" pitchFamily="18" charset="2"/>
              <a:buChar char=""/>
              <a:defRPr sz="1066"/>
            </a:lvl2pPr>
            <a:lvl3pPr marL="526203" indent="-175401">
              <a:lnSpc>
                <a:spcPct val="150000"/>
              </a:lnSpc>
              <a:spcBef>
                <a:spcPts val="0"/>
              </a:spcBef>
              <a:spcAft>
                <a:spcPts val="0"/>
              </a:spcAft>
              <a:buFont typeface="Calibri" pitchFamily="34" charset="0"/>
              <a:buChar char="–"/>
              <a:defRPr sz="1066" baseline="0"/>
            </a:lvl3pPr>
            <a:lvl4pPr marL="692372" indent="-175401">
              <a:lnSpc>
                <a:spcPct val="150000"/>
              </a:lnSpc>
              <a:spcBef>
                <a:spcPts val="0"/>
              </a:spcBef>
              <a:spcAft>
                <a:spcPts val="0"/>
              </a:spcAft>
              <a:defRPr sz="1066"/>
            </a:lvl4pPr>
            <a:lvl5pPr>
              <a:defRPr sz="1066"/>
            </a:lvl5pPr>
          </a:lstStyle>
          <a:p>
            <a:pPr lvl="0"/>
            <a:r>
              <a:rPr lang="en-US" dirty="0"/>
              <a:t>Some text in here</a:t>
            </a:r>
          </a:p>
          <a:p>
            <a:pPr lvl="1"/>
            <a:r>
              <a:rPr lang="en-US" dirty="0"/>
              <a:t>First level bullet</a:t>
            </a:r>
          </a:p>
          <a:p>
            <a:pPr lvl="2"/>
            <a:r>
              <a:rPr lang="en-US" dirty="0"/>
              <a:t>Second level bullet</a:t>
            </a:r>
          </a:p>
          <a:p>
            <a:pPr lvl="3"/>
            <a:r>
              <a:rPr lang="en-US" dirty="0"/>
              <a:t>Third level bullet</a:t>
            </a:r>
          </a:p>
        </p:txBody>
      </p:sp>
      <p:sp>
        <p:nvSpPr>
          <p:cNvPr id="11" name="Slide Number Placeholder 5"/>
          <p:cNvSpPr>
            <a:spLocks noGrp="1"/>
          </p:cNvSpPr>
          <p:nvPr>
            <p:ph type="sldNum" sz="quarter" idx="14"/>
          </p:nvPr>
        </p:nvSpPr>
        <p:spPr>
          <a:xfrm>
            <a:off x="6985873" y="6492879"/>
            <a:ext cx="2240280" cy="365125"/>
          </a:xfrm>
          <a:prstGeom prst="rect">
            <a:avLst/>
          </a:prstGeom>
        </p:spPr>
        <p:txBody>
          <a:bodyPr anchor="ctr"/>
          <a:lstStyle>
            <a:lvl1pPr algn="r">
              <a:lnSpc>
                <a:spcPct val="100000"/>
              </a:lnSpc>
              <a:defRPr sz="775">
                <a:solidFill>
                  <a:schemeClr val="bg1">
                    <a:lumMod val="50000"/>
                  </a:schemeClr>
                </a:solidFill>
                <a:latin typeface="+mn-lt"/>
              </a:defRPr>
            </a:lvl1pPr>
          </a:lstStyle>
          <a:p>
            <a:pPr>
              <a:defRPr/>
            </a:pPr>
            <a:fld id="{B8F36C0F-44A5-44A9-9567-E0DFC591CE9B}" type="slidenum">
              <a:rPr lang="en-GB" smtClean="0"/>
              <a:pPr>
                <a:defRPr/>
              </a:pPr>
              <a:t>‹#›</a:t>
            </a:fld>
            <a:endParaRPr lang="en-GB" dirty="0"/>
          </a:p>
        </p:txBody>
      </p:sp>
      <p:sp>
        <p:nvSpPr>
          <p:cNvPr id="9" name="Text Placeholder 9"/>
          <p:cNvSpPr>
            <a:spLocks noGrp="1"/>
          </p:cNvSpPr>
          <p:nvPr>
            <p:ph type="body" sz="quarter" idx="19" hasCustomPrompt="1"/>
          </p:nvPr>
        </p:nvSpPr>
        <p:spPr>
          <a:xfrm>
            <a:off x="413015" y="278580"/>
            <a:ext cx="6880860" cy="360066"/>
          </a:xfrm>
          <a:prstGeom prst="rect">
            <a:avLst/>
          </a:prstGeom>
        </p:spPr>
        <p:txBody>
          <a:bodyPr>
            <a:noAutofit/>
          </a:bodyPr>
          <a:lstStyle>
            <a:lvl1pPr marL="0" indent="0">
              <a:spcBef>
                <a:spcPts val="0"/>
              </a:spcBef>
              <a:buNone/>
              <a:defRPr sz="1745" baseline="0">
                <a:solidFill>
                  <a:schemeClr val="tx2">
                    <a:lumMod val="50000"/>
                  </a:schemeClr>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Subtitle</a:t>
            </a:r>
          </a:p>
        </p:txBody>
      </p:sp>
      <p:sp>
        <p:nvSpPr>
          <p:cNvPr id="14" name="Text Placeholder 9"/>
          <p:cNvSpPr>
            <a:spLocks noGrp="1"/>
          </p:cNvSpPr>
          <p:nvPr>
            <p:ph type="body" sz="quarter" idx="20" hasCustomPrompt="1"/>
          </p:nvPr>
        </p:nvSpPr>
        <p:spPr>
          <a:xfrm>
            <a:off x="413015" y="98556"/>
            <a:ext cx="6880860" cy="360066"/>
          </a:xfrm>
          <a:prstGeom prst="rect">
            <a:avLst/>
          </a:prstGeom>
        </p:spPr>
        <p:txBody>
          <a:bodyPr>
            <a:noAutofit/>
          </a:bodyPr>
          <a:lstStyle>
            <a:lvl1pPr marL="0" indent="0">
              <a:spcBef>
                <a:spcPts val="0"/>
              </a:spcBef>
              <a:buNone/>
              <a:defRPr sz="1357" baseline="0">
                <a:solidFill>
                  <a:schemeClr val="tx1">
                    <a:lumMod val="65000"/>
                    <a:lumOff val="35000"/>
                  </a:schemeClr>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Section Title</a:t>
            </a:r>
          </a:p>
        </p:txBody>
      </p:sp>
      <p:sp>
        <p:nvSpPr>
          <p:cNvPr id="15" name="Text Placeholder 9"/>
          <p:cNvSpPr>
            <a:spLocks noGrp="1"/>
          </p:cNvSpPr>
          <p:nvPr>
            <p:ph type="body" sz="quarter" idx="21" hasCustomPrompt="1"/>
          </p:nvPr>
        </p:nvSpPr>
        <p:spPr>
          <a:xfrm>
            <a:off x="1227681" y="6338812"/>
            <a:ext cx="6880860" cy="119263"/>
          </a:xfrm>
          <a:prstGeom prst="rect">
            <a:avLst/>
          </a:prstGeom>
        </p:spPr>
        <p:txBody>
          <a:bodyPr anchor="ctr">
            <a:spAutoFit/>
          </a:bodyPr>
          <a:lstStyle>
            <a:lvl1pPr marL="0" indent="0">
              <a:lnSpc>
                <a:spcPct val="100000"/>
              </a:lnSpc>
              <a:spcBef>
                <a:spcPts val="0"/>
              </a:spcBef>
              <a:buNone/>
              <a:defRPr sz="775" baseline="0">
                <a:solidFill>
                  <a:schemeClr val="tx1"/>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Footnotes (Calibri, 8, Black)</a:t>
            </a:r>
          </a:p>
        </p:txBody>
      </p:sp>
      <p:pic>
        <p:nvPicPr>
          <p:cNvPr id="12" name="Picture 405" descr="C:\Users\Ben.Helps\Documents\BGH at MOW\BGH projects\current\HPI 143-01 credit passport\D. Intellectual property\1. Logos\Factern\Factern Blu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1645" y="6129361"/>
            <a:ext cx="475383" cy="50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0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3412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plit Page">
    <p:spTree>
      <p:nvGrpSpPr>
        <p:cNvPr id="1" name=""/>
        <p:cNvGrpSpPr/>
        <p:nvPr/>
      </p:nvGrpSpPr>
      <p:grpSpPr>
        <a:xfrm>
          <a:off x="0" y="0"/>
          <a:ext cx="0" cy="0"/>
          <a:chOff x="0" y="0"/>
          <a:chExt cx="0" cy="0"/>
        </a:xfrm>
      </p:grpSpPr>
      <p:cxnSp>
        <p:nvCxnSpPr>
          <p:cNvPr id="4" name="Straight Connector 8"/>
          <p:cNvCxnSpPr/>
          <p:nvPr userDrawn="1"/>
        </p:nvCxnSpPr>
        <p:spPr>
          <a:xfrm>
            <a:off x="450058" y="785813"/>
            <a:ext cx="8694420" cy="0"/>
          </a:xfrm>
          <a:prstGeom prst="line">
            <a:avLst/>
          </a:prstGeom>
          <a:ln w="31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 name="Straight Connector 9"/>
          <p:cNvCxnSpPr/>
          <p:nvPr userDrawn="1"/>
        </p:nvCxnSpPr>
        <p:spPr>
          <a:xfrm>
            <a:off x="1200153" y="6500817"/>
            <a:ext cx="7944326" cy="1587"/>
          </a:xfrm>
          <a:prstGeom prst="line">
            <a:avLst/>
          </a:prstGeom>
          <a:ln w="3175" cmpd="sng">
            <a:solidFill>
              <a:schemeClr val="bg1">
                <a:lumMod val="50000"/>
              </a:schemeClr>
            </a:solidFill>
          </a:ln>
          <a:effectLst/>
        </p:spPr>
        <p:style>
          <a:lnRef idx="1">
            <a:schemeClr val="dk1"/>
          </a:lnRef>
          <a:fillRef idx="0">
            <a:schemeClr val="dk1"/>
          </a:fillRef>
          <a:effectRef idx="0">
            <a:schemeClr val="dk1"/>
          </a:effectRef>
          <a:fontRef idx="minor">
            <a:schemeClr val="tx1"/>
          </a:fontRef>
        </p:style>
      </p:cxnSp>
      <p:sp>
        <p:nvSpPr>
          <p:cNvPr id="10" name="Text Placeholder 9"/>
          <p:cNvSpPr>
            <a:spLocks noGrp="1"/>
          </p:cNvSpPr>
          <p:nvPr>
            <p:ph type="body" sz="quarter" idx="13"/>
          </p:nvPr>
        </p:nvSpPr>
        <p:spPr>
          <a:xfrm>
            <a:off x="415193" y="908650"/>
            <a:ext cx="4290896" cy="5184775"/>
          </a:xfrm>
          <a:prstGeom prst="rect">
            <a:avLst/>
          </a:prstGeom>
        </p:spPr>
        <p:txBody>
          <a:bodyPr>
            <a:noAutofit/>
          </a:bodyPr>
          <a:lstStyle>
            <a:lvl1pPr marL="0" indent="0">
              <a:lnSpc>
                <a:spcPct val="130000"/>
              </a:lnSpc>
              <a:spcBef>
                <a:spcPts val="582"/>
              </a:spcBef>
              <a:spcAft>
                <a:spcPts val="582"/>
              </a:spcAft>
              <a:buNone/>
              <a:defRPr sz="1066"/>
            </a:lvl1pPr>
            <a:lvl2pPr marL="175401" indent="-175401">
              <a:lnSpc>
                <a:spcPct val="150000"/>
              </a:lnSpc>
              <a:spcBef>
                <a:spcPts val="0"/>
              </a:spcBef>
              <a:spcAft>
                <a:spcPts val="0"/>
              </a:spcAft>
              <a:buFont typeface="Symbol" pitchFamily="18" charset="2"/>
              <a:buChar char=""/>
              <a:defRPr sz="1066"/>
            </a:lvl2pPr>
            <a:lvl3pPr marL="526203" indent="-175401">
              <a:lnSpc>
                <a:spcPct val="150000"/>
              </a:lnSpc>
              <a:spcBef>
                <a:spcPts val="0"/>
              </a:spcBef>
              <a:spcAft>
                <a:spcPts val="0"/>
              </a:spcAft>
              <a:buFont typeface="Calibri" pitchFamily="34" charset="0"/>
              <a:buChar char="–"/>
              <a:defRPr sz="1066"/>
            </a:lvl3pPr>
            <a:lvl4pPr marL="692372" indent="-175401">
              <a:lnSpc>
                <a:spcPct val="150000"/>
              </a:lnSpc>
              <a:spcBef>
                <a:spcPts val="0"/>
              </a:spcBef>
              <a:spcAft>
                <a:spcPts val="0"/>
              </a:spcAft>
              <a:defRPr sz="1066"/>
            </a:lvl4pPr>
            <a:lvl5pPr>
              <a:defRPr sz="10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9"/>
          <p:cNvSpPr>
            <a:spLocks noGrp="1"/>
          </p:cNvSpPr>
          <p:nvPr>
            <p:ph type="body" sz="quarter" idx="21"/>
          </p:nvPr>
        </p:nvSpPr>
        <p:spPr>
          <a:xfrm>
            <a:off x="4853582" y="908668"/>
            <a:ext cx="4290896" cy="5184775"/>
          </a:xfrm>
          <a:prstGeom prst="rect">
            <a:avLst/>
          </a:prstGeom>
        </p:spPr>
        <p:txBody>
          <a:bodyPr>
            <a:noAutofit/>
          </a:bodyPr>
          <a:lstStyle>
            <a:lvl1pPr marL="0" indent="0">
              <a:lnSpc>
                <a:spcPct val="130000"/>
              </a:lnSpc>
              <a:spcBef>
                <a:spcPts val="0"/>
              </a:spcBef>
              <a:spcAft>
                <a:spcPts val="1163"/>
              </a:spcAft>
              <a:buNone/>
              <a:defRPr lang="en-US" sz="1066" kern="1200" dirty="0" smtClean="0">
                <a:solidFill>
                  <a:schemeClr val="tx1"/>
                </a:solidFill>
                <a:latin typeface="Calibri" pitchFamily="34" charset="0"/>
                <a:ea typeface="+mn-ea"/>
                <a:cs typeface="+mn-cs"/>
              </a:defRPr>
            </a:lvl1pPr>
            <a:lvl2pPr marL="175401" indent="-175401">
              <a:lnSpc>
                <a:spcPct val="150000"/>
              </a:lnSpc>
              <a:spcBef>
                <a:spcPts val="0"/>
              </a:spcBef>
              <a:spcAft>
                <a:spcPts val="0"/>
              </a:spcAft>
              <a:buFont typeface="Symbol" pitchFamily="18" charset="2"/>
              <a:buChar char=""/>
              <a:defRPr sz="1066"/>
            </a:lvl2pPr>
            <a:lvl3pPr marL="526203" indent="-175401">
              <a:lnSpc>
                <a:spcPct val="150000"/>
              </a:lnSpc>
              <a:spcBef>
                <a:spcPts val="0"/>
              </a:spcBef>
              <a:spcAft>
                <a:spcPts val="0"/>
              </a:spcAft>
              <a:buFont typeface="Calibri" pitchFamily="34" charset="0"/>
              <a:buChar char="–"/>
              <a:defRPr sz="1066"/>
            </a:lvl3pPr>
            <a:lvl4pPr marL="692372" indent="-175401">
              <a:lnSpc>
                <a:spcPct val="150000"/>
              </a:lnSpc>
              <a:spcBef>
                <a:spcPts val="0"/>
              </a:spcBef>
              <a:spcAft>
                <a:spcPts val="0"/>
              </a:spcAft>
              <a:defRPr sz="1066"/>
            </a:lvl4pPr>
            <a:lvl5pPr>
              <a:defRPr sz="1066"/>
            </a:lvl5pPr>
          </a:lstStyle>
          <a:p>
            <a:pPr marL="0" lvl="0" indent="0" algn="l" rtl="0" eaLnBrk="0" fontAlgn="base" hangingPunct="0">
              <a:lnSpc>
                <a:spcPct val="130000"/>
              </a:lnSpc>
              <a:spcBef>
                <a:spcPts val="582"/>
              </a:spcBef>
              <a:spcAft>
                <a:spcPts val="582"/>
              </a:spcAft>
              <a:buFont typeface="Symbol" pitchFamily="18" charset="2"/>
              <a:buNone/>
            </a:pPr>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3" name="Straight Connector 2"/>
          <p:cNvCxnSpPr/>
          <p:nvPr userDrawn="1"/>
        </p:nvCxnSpPr>
        <p:spPr>
          <a:xfrm>
            <a:off x="4800600" y="908664"/>
            <a:ext cx="0" cy="5220696"/>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14"/>
          </p:nvPr>
        </p:nvSpPr>
        <p:spPr>
          <a:xfrm>
            <a:off x="6985873" y="6492879"/>
            <a:ext cx="2240280" cy="365125"/>
          </a:xfrm>
          <a:prstGeom prst="rect">
            <a:avLst/>
          </a:prstGeom>
        </p:spPr>
        <p:txBody>
          <a:bodyPr anchor="ctr"/>
          <a:lstStyle>
            <a:lvl1pPr algn="r">
              <a:lnSpc>
                <a:spcPct val="100000"/>
              </a:lnSpc>
              <a:defRPr sz="775">
                <a:solidFill>
                  <a:schemeClr val="bg1">
                    <a:lumMod val="50000"/>
                  </a:schemeClr>
                </a:solidFill>
                <a:latin typeface="+mn-lt"/>
              </a:defRPr>
            </a:lvl1pPr>
          </a:lstStyle>
          <a:p>
            <a:pPr>
              <a:defRPr/>
            </a:pPr>
            <a:fld id="{B8F36C0F-44A5-44A9-9567-E0DFC591CE9B}" type="slidenum">
              <a:rPr lang="en-GB" smtClean="0"/>
              <a:pPr>
                <a:defRPr/>
              </a:pPr>
              <a:t>‹#›</a:t>
            </a:fld>
            <a:endParaRPr lang="en-GB" dirty="0"/>
          </a:p>
        </p:txBody>
      </p:sp>
      <p:sp>
        <p:nvSpPr>
          <p:cNvPr id="15" name="Text Placeholder 9"/>
          <p:cNvSpPr>
            <a:spLocks noGrp="1"/>
          </p:cNvSpPr>
          <p:nvPr>
            <p:ph type="body" sz="quarter" idx="19" hasCustomPrompt="1"/>
          </p:nvPr>
        </p:nvSpPr>
        <p:spPr>
          <a:xfrm>
            <a:off x="413015" y="278580"/>
            <a:ext cx="6880860" cy="360066"/>
          </a:xfrm>
          <a:prstGeom prst="rect">
            <a:avLst/>
          </a:prstGeom>
        </p:spPr>
        <p:txBody>
          <a:bodyPr>
            <a:noAutofit/>
          </a:bodyPr>
          <a:lstStyle>
            <a:lvl1pPr marL="0" indent="0">
              <a:spcBef>
                <a:spcPts val="0"/>
              </a:spcBef>
              <a:buNone/>
              <a:defRPr sz="1745" baseline="0">
                <a:solidFill>
                  <a:schemeClr val="tx2">
                    <a:lumMod val="50000"/>
                  </a:schemeClr>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Subtitle</a:t>
            </a:r>
          </a:p>
        </p:txBody>
      </p:sp>
      <p:sp>
        <p:nvSpPr>
          <p:cNvPr id="16" name="Text Placeholder 9"/>
          <p:cNvSpPr>
            <a:spLocks noGrp="1"/>
          </p:cNvSpPr>
          <p:nvPr>
            <p:ph type="body" sz="quarter" idx="20" hasCustomPrompt="1"/>
          </p:nvPr>
        </p:nvSpPr>
        <p:spPr>
          <a:xfrm>
            <a:off x="413015" y="98556"/>
            <a:ext cx="6880860" cy="360066"/>
          </a:xfrm>
          <a:prstGeom prst="rect">
            <a:avLst/>
          </a:prstGeom>
        </p:spPr>
        <p:txBody>
          <a:bodyPr>
            <a:noAutofit/>
          </a:bodyPr>
          <a:lstStyle>
            <a:lvl1pPr marL="0" indent="0">
              <a:spcBef>
                <a:spcPts val="0"/>
              </a:spcBef>
              <a:buNone/>
              <a:defRPr sz="1357" baseline="0">
                <a:solidFill>
                  <a:schemeClr val="tx1">
                    <a:lumMod val="65000"/>
                    <a:lumOff val="35000"/>
                  </a:schemeClr>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Section Title</a:t>
            </a:r>
          </a:p>
        </p:txBody>
      </p:sp>
      <p:sp>
        <p:nvSpPr>
          <p:cNvPr id="18" name="Text Placeholder 9"/>
          <p:cNvSpPr>
            <a:spLocks noGrp="1"/>
          </p:cNvSpPr>
          <p:nvPr>
            <p:ph type="body" sz="quarter" idx="22" hasCustomPrompt="1"/>
          </p:nvPr>
        </p:nvSpPr>
        <p:spPr>
          <a:xfrm>
            <a:off x="1227681" y="6337329"/>
            <a:ext cx="6880860" cy="119263"/>
          </a:xfrm>
          <a:prstGeom prst="rect">
            <a:avLst/>
          </a:prstGeom>
        </p:spPr>
        <p:txBody>
          <a:bodyPr anchor="ctr">
            <a:spAutoFit/>
          </a:bodyPr>
          <a:lstStyle>
            <a:lvl1pPr marL="0" indent="0">
              <a:lnSpc>
                <a:spcPct val="100000"/>
              </a:lnSpc>
              <a:spcBef>
                <a:spcPts val="0"/>
              </a:spcBef>
              <a:buNone/>
              <a:defRPr sz="775" baseline="0">
                <a:solidFill>
                  <a:schemeClr val="tx1"/>
                </a:solidFill>
                <a:latin typeface="Calibri" pitchFamily="34" charset="0"/>
                <a:cs typeface="Calibri" pitchFamily="34" charset="0"/>
              </a:defRPr>
            </a:lvl1pPr>
            <a:lvl2pPr marL="350802" indent="-175401">
              <a:buNone/>
              <a:defRPr sz="1066"/>
            </a:lvl2pPr>
            <a:lvl3pPr marL="526203" indent="-175401">
              <a:defRPr sz="1066"/>
            </a:lvl3pPr>
            <a:lvl4pPr marL="692372" indent="-166169">
              <a:defRPr sz="1066"/>
            </a:lvl4pPr>
            <a:lvl5pPr>
              <a:defRPr sz="1066"/>
            </a:lvl5pPr>
          </a:lstStyle>
          <a:p>
            <a:pPr lvl="0"/>
            <a:r>
              <a:rPr lang="en-US" dirty="0"/>
              <a:t>Footnotes (Calibri, 8, Black)</a:t>
            </a:r>
          </a:p>
        </p:txBody>
      </p:sp>
      <p:pic>
        <p:nvPicPr>
          <p:cNvPr id="12" name="Picture 405" descr="C:\Users\Ben.Helps\Documents\BGH at MOW\BGH projects\current\HPI 143-01 credit passport\D. Intellectual property\1. Logos\Factern\Factern Blu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1645" y="6129361"/>
            <a:ext cx="475383" cy="50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20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4" name="Content"/>
          <p:cNvSpPr>
            <a:spLocks noGrp="1"/>
          </p:cNvSpPr>
          <p:nvPr>
            <p:ph sz="quarter" idx="11"/>
          </p:nvPr>
        </p:nvSpPr>
        <p:spPr>
          <a:xfrm>
            <a:off x="457200" y="1399032"/>
            <a:ext cx="8686800" cy="4928616"/>
          </a:xfr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US" sz="1400" dirty="0" smtClean="0"/>
            </a:lvl5pPr>
            <a:lvl6pPr>
              <a:defRPr lang="en-US" sz="1400" dirty="0" smtClean="0"/>
            </a:lvl6pPr>
            <a:lvl7pPr>
              <a:defRPr lang="en-US" sz="1400" dirty="0" smtClean="0"/>
            </a:lvl7pPr>
            <a:lvl8pPr>
              <a:defRPr lang="en-US" sz="1400" dirty="0" smtClean="0"/>
            </a:lvl8pPr>
            <a:lvl9pPr>
              <a:defRPr lang="en-US" sz="14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95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eading">
    <p:spTree>
      <p:nvGrpSpPr>
        <p:cNvPr id="1" name=""/>
        <p:cNvGrpSpPr/>
        <p:nvPr/>
      </p:nvGrpSpPr>
      <p:grpSpPr>
        <a:xfrm>
          <a:off x="0" y="0"/>
          <a:ext cx="0" cy="0"/>
          <a:chOff x="0" y="0"/>
          <a:chExt cx="0" cy="0"/>
        </a:xfrm>
      </p:grpSpPr>
      <p:sp>
        <p:nvSpPr>
          <p:cNvPr id="22" name="Heading"/>
          <p:cNvSpPr>
            <a:spLocks noGrp="1"/>
          </p:cNvSpPr>
          <p:nvPr>
            <p:ph type="body" sz="quarter" idx="10" hasCustomPrompt="1"/>
          </p:nvPr>
        </p:nvSpPr>
        <p:spPr>
          <a:xfrm>
            <a:off x="457200" y="1399032"/>
            <a:ext cx="8686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2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719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heading">
    <p:spTree>
      <p:nvGrpSpPr>
        <p:cNvPr id="1" name=""/>
        <p:cNvGrpSpPr/>
        <p:nvPr/>
      </p:nvGrpSpPr>
      <p:grpSpPr>
        <a:xfrm>
          <a:off x="0" y="0"/>
          <a:ext cx="0" cy="0"/>
          <a:chOff x="0" y="0"/>
          <a:chExt cx="0" cy="0"/>
        </a:xfrm>
      </p:grpSpPr>
      <p:sp>
        <p:nvSpPr>
          <p:cNvPr id="24" name="Content"/>
          <p:cNvSpPr>
            <a:spLocks noGrp="1"/>
          </p:cNvSpPr>
          <p:nvPr>
            <p:ph sz="quarter" idx="11"/>
          </p:nvPr>
        </p:nvSpPr>
        <p:spPr>
          <a:xfrm>
            <a:off x="457200" y="1883664"/>
            <a:ext cx="8686800" cy="4443984"/>
          </a:xfr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US" sz="1400" dirty="0" smtClean="0"/>
            </a:lvl5pPr>
            <a:lvl6pPr>
              <a:defRPr lang="en-US" sz="1400" dirty="0" smtClean="0"/>
            </a:lvl6pPr>
            <a:lvl7pPr>
              <a:defRPr lang="en-US" sz="1400" dirty="0" smtClean="0"/>
            </a:lvl7pPr>
            <a:lvl8pPr>
              <a:defRPr lang="en-US" sz="1400" dirty="0" smtClean="0"/>
            </a:lvl8pPr>
            <a:lvl9pPr>
              <a:defRPr lang="en-US" sz="14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p:cNvSpPr>
            <a:spLocks noGrp="1"/>
          </p:cNvSpPr>
          <p:nvPr>
            <p:ph type="body" sz="quarter" idx="10" hasCustomPrompt="1"/>
          </p:nvPr>
        </p:nvSpPr>
        <p:spPr>
          <a:xfrm>
            <a:off x="457200" y="1399032"/>
            <a:ext cx="8686800" cy="429768"/>
          </a:xfrm>
        </p:spPr>
        <p:txBody>
          <a:bodyPr/>
          <a:lstStyle>
            <a:lvl1pPr marL="0" indent="0">
              <a:spcBef>
                <a:spcPts val="0"/>
              </a:spcBef>
              <a:buNone/>
              <a:defRPr sz="1400" b="1" baseline="0">
                <a:solidFill>
                  <a:schemeClr val="bg2">
                    <a:lumMod val="50000"/>
                  </a:schemeClr>
                </a:solidFill>
                <a:latin typeface="+mj-lt"/>
                <a:ea typeface="+mj-ea"/>
              </a:defRPr>
            </a:lvl1pPr>
            <a:lvl2pPr marL="0" indent="0">
              <a:spcBef>
                <a:spcPts val="0"/>
              </a:spcBef>
              <a:buNone/>
              <a:defRPr sz="1400" baseline="0">
                <a:solidFill>
                  <a:schemeClr val="bg2">
                    <a:lumMod val="50000"/>
                  </a:schemeClr>
                </a:solidFill>
                <a:latin typeface="+mj-lt"/>
                <a:ea typeface="+mj-ea"/>
              </a:defRPr>
            </a:lvl2pPr>
            <a:lvl3pPr marL="0" indent="0">
              <a:spcBef>
                <a:spcPts val="0"/>
              </a:spcBef>
              <a:buNone/>
              <a:defRPr sz="1400" baseline="0"/>
            </a:lvl3pPr>
            <a:lvl4pPr marL="0" indent="0">
              <a:spcBef>
                <a:spcPts val="0"/>
              </a:spcBef>
              <a:buNone/>
              <a:defRPr sz="1400" baseline="0"/>
            </a:lvl4pPr>
            <a:lvl5pPr marL="0" indent="0">
              <a:spcBef>
                <a:spcPts val="0"/>
              </a:spcBef>
              <a:buNone/>
              <a:defRPr sz="1400" baseline="0"/>
            </a:lvl5pPr>
          </a:lstStyle>
          <a:p>
            <a:pPr lvl="0"/>
            <a:r>
              <a:rPr lang="en-US" dirty="0"/>
              <a:t>Heading 14 </a:t>
            </a:r>
            <a:r>
              <a:rPr lang="en-US" dirty="0" err="1"/>
              <a:t>pt</a:t>
            </a:r>
            <a:endParaRPr lang="en-US" dirty="0"/>
          </a:p>
          <a:p>
            <a:pPr lvl="1"/>
            <a:r>
              <a:rPr lang="en-US" dirty="0"/>
              <a:t>Subheading 14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37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26" name="Content Bottom"/>
          <p:cNvSpPr>
            <a:spLocks noGrp="1"/>
          </p:cNvSpPr>
          <p:nvPr>
            <p:ph sz="quarter" idx="12"/>
          </p:nvPr>
        </p:nvSpPr>
        <p:spPr>
          <a:xfrm>
            <a:off x="457200" y="4489704"/>
            <a:ext cx="8686800" cy="183794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Bottom"/>
          <p:cNvSpPr>
            <a:spLocks noGrp="1"/>
          </p:cNvSpPr>
          <p:nvPr>
            <p:ph type="body" sz="quarter" idx="13" hasCustomPrompt="1"/>
          </p:nvPr>
        </p:nvSpPr>
        <p:spPr>
          <a:xfrm>
            <a:off x="457200" y="4005072"/>
            <a:ext cx="8686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4" name="Content Top"/>
          <p:cNvSpPr>
            <a:spLocks noGrp="1"/>
          </p:cNvSpPr>
          <p:nvPr>
            <p:ph sz="quarter" idx="11"/>
          </p:nvPr>
        </p:nvSpPr>
        <p:spPr>
          <a:xfrm>
            <a:off x="457200" y="1883664"/>
            <a:ext cx="8686800" cy="1837944"/>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Heading Top"/>
          <p:cNvSpPr>
            <a:spLocks noGrp="1"/>
          </p:cNvSpPr>
          <p:nvPr>
            <p:ph type="body" sz="quarter" idx="10" hasCustomPrompt="1"/>
          </p:nvPr>
        </p:nvSpPr>
        <p:spPr>
          <a:xfrm>
            <a:off x="457200" y="1399032"/>
            <a:ext cx="8686800" cy="365760"/>
          </a:xfrm>
        </p:spPr>
        <p:txBody>
          <a:bodyPr/>
          <a:lstStyle>
            <a:lvl1pPr marL="0" indent="0">
              <a:spcBef>
                <a:spcPts val="0"/>
              </a:spcBef>
              <a:buNone/>
              <a:defRPr sz="1200" b="1" baseline="0">
                <a:solidFill>
                  <a:schemeClr val="bg2">
                    <a:lumMod val="50000"/>
                  </a:schemeClr>
                </a:solidFill>
                <a:latin typeface="+mj-lt"/>
                <a:ea typeface="+mj-ea"/>
              </a:defRPr>
            </a:lvl1pPr>
            <a:lvl2pPr marL="0" indent="0">
              <a:spcBef>
                <a:spcPts val="0"/>
              </a:spcBef>
              <a:buNone/>
              <a:defRPr sz="1200" baseline="0">
                <a:solidFill>
                  <a:schemeClr val="bg2">
                    <a:lumMod val="50000"/>
                  </a:schemeClr>
                </a:solidFill>
                <a:latin typeface="+mj-lt"/>
                <a:ea typeface="+mj-ea"/>
              </a:defRPr>
            </a:lvl2pPr>
            <a:lvl3pPr marL="0" indent="0">
              <a:spcBef>
                <a:spcPts val="0"/>
              </a:spcBef>
              <a:buNone/>
              <a:defRPr sz="1200" baseline="0"/>
            </a:lvl3pPr>
            <a:lvl4pPr marL="0" indent="0">
              <a:spcBef>
                <a:spcPts val="0"/>
              </a:spcBef>
              <a:buNone/>
              <a:defRPr sz="1200" baseline="0"/>
            </a:lvl4pPr>
            <a:lvl5pPr marL="0" indent="0">
              <a:spcBef>
                <a:spcPts val="0"/>
              </a:spcBef>
              <a:buNone/>
              <a:defRPr sz="1000" baseline="0"/>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557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6"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None/>
              <a:defRPr lang="en-US" sz="2800" kern="0" baseline="0" dirty="0" smtClean="0">
                <a:solidFill>
                  <a:schemeClr val="tx1">
                    <a:lumMod val="75000"/>
                    <a:lumOff val="25000"/>
                  </a:schemeClr>
                </a:solidFill>
                <a:latin typeface="+mn-lt"/>
                <a:sym typeface="+mn-lt"/>
              </a:defRPr>
            </a:lvl1pPr>
            <a:lvl2pPr marL="0" indent="0" algn="l">
              <a:lnSpc>
                <a:spcPct val="100000"/>
              </a:lnSpc>
              <a:spcBef>
                <a:spcPts val="0"/>
              </a:spcBef>
              <a:spcAft>
                <a:spcPts val="0"/>
              </a:spcAft>
              <a:buFont typeface="Arial" panose="020B0604020202020204" pitchFamily="34" charset="0"/>
              <a:buNone/>
              <a:defRPr lang="en-US" sz="2800" kern="0" baseline="0" dirty="0" smtClean="0">
                <a:solidFill>
                  <a:schemeClr val="tx1">
                    <a:lumMod val="75000"/>
                    <a:lumOff val="25000"/>
                  </a:schemeClr>
                </a:solidFill>
                <a:ea typeface="+mn-ea"/>
              </a:defRPr>
            </a:lvl2pPr>
            <a:lvl3pPr marL="0" indent="0">
              <a:lnSpc>
                <a:spcPct val="100000"/>
              </a:lnSpc>
              <a:spcBef>
                <a:spcPts val="0"/>
              </a:spcBef>
              <a:spcAft>
                <a:spcPts val="0"/>
              </a:spcAft>
              <a:buNone/>
              <a:defRPr sz="2800">
                <a:solidFill>
                  <a:schemeClr val="accent1"/>
                </a:solidFill>
              </a:defRPr>
            </a:lvl3pPr>
            <a:lvl4pPr marL="0" indent="0">
              <a:lnSpc>
                <a:spcPct val="100000"/>
              </a:lnSpc>
              <a:spcBef>
                <a:spcPts val="0"/>
              </a:spcBef>
              <a:spcAft>
                <a:spcPts val="0"/>
              </a:spcAft>
              <a:buNone/>
              <a:defRPr sz="2800">
                <a:solidFill>
                  <a:schemeClr val="accent1"/>
                </a:solidFill>
              </a:defRPr>
            </a:lvl4pPr>
            <a:lvl5pPr marL="0" indent="0">
              <a:lnSpc>
                <a:spcPct val="100000"/>
              </a:lnSpc>
              <a:spcBef>
                <a:spcPts val="0"/>
              </a:spcBef>
              <a:spcAft>
                <a:spcPts val="0"/>
              </a:spcAft>
              <a:buNone/>
              <a:defRPr sz="2800">
                <a:solidFill>
                  <a:schemeClr val="accent1"/>
                </a:solidFill>
              </a:defRPr>
            </a:lvl5pPr>
            <a:lvl6pPr marL="0" indent="0">
              <a:lnSpc>
                <a:spcPct val="100000"/>
              </a:lnSpc>
              <a:spcBef>
                <a:spcPts val="0"/>
              </a:spcBef>
              <a:spcAft>
                <a:spcPts val="0"/>
              </a:spcAft>
              <a:buNone/>
              <a:defRPr sz="2800">
                <a:solidFill>
                  <a:schemeClr val="accent1"/>
                </a:solidFill>
              </a:defRPr>
            </a:lvl6pPr>
            <a:lvl7pPr marL="0" indent="0">
              <a:lnSpc>
                <a:spcPct val="100000"/>
              </a:lnSpc>
              <a:spcBef>
                <a:spcPts val="0"/>
              </a:spcBef>
              <a:spcAft>
                <a:spcPts val="0"/>
              </a:spcAft>
              <a:buNone/>
              <a:defRPr sz="2800">
                <a:solidFill>
                  <a:schemeClr val="accent1"/>
                </a:solidFill>
              </a:defRPr>
            </a:lvl7pPr>
            <a:lvl8pPr marL="0" indent="0">
              <a:lnSpc>
                <a:spcPct val="100000"/>
              </a:lnSpc>
              <a:spcBef>
                <a:spcPts val="0"/>
              </a:spcBef>
              <a:spcAft>
                <a:spcPts val="0"/>
              </a:spcAft>
              <a:buNone/>
              <a:defRPr sz="2800">
                <a:solidFill>
                  <a:schemeClr val="accent1"/>
                </a:solidFill>
              </a:defRPr>
            </a:lvl8pPr>
            <a:lvl9pPr marL="0" indent="0">
              <a:lnSpc>
                <a:spcPct val="100000"/>
              </a:lnSpc>
              <a:spcBef>
                <a:spcPts val="0"/>
              </a:spcBef>
              <a:spcAft>
                <a:spcPts val="0"/>
              </a:spcAft>
              <a:buNone/>
              <a:defRPr sz="2800">
                <a:solidFill>
                  <a:schemeClr val="accent1"/>
                </a:solidFill>
              </a:defRPr>
            </a:lvl9pPr>
          </a:lstStyle>
          <a:p>
            <a:pPr lvl="0"/>
            <a:r>
              <a:rPr lang="en-US" dirty="0"/>
              <a:t>Click to add section title</a:t>
            </a:r>
            <a:endParaRPr lang="pl-PL" dirty="0"/>
          </a:p>
          <a:p>
            <a:pPr lvl="1"/>
            <a:r>
              <a:rPr lang="en-US" noProof="0" dirty="0"/>
              <a:t>Click to add section subtitle</a:t>
            </a:r>
            <a:endParaRPr lang="pl-PL" noProof="0" dirty="0"/>
          </a:p>
        </p:txBody>
      </p:sp>
      <p:sp>
        <p:nvSpPr>
          <p:cNvPr id="7" name="SectionNumber"/>
          <p:cNvSpPr>
            <a:spLocks noGrp="1"/>
          </p:cNvSpPr>
          <p:nvPr>
            <p:ph type="body" sz="quarter" idx="12" hasCustomPrompt="1"/>
          </p:nvPr>
        </p:nvSpPr>
        <p:spPr bwMode="gray">
          <a:xfrm>
            <a:off x="457200" y="2934393"/>
            <a:ext cx="2422179" cy="1007181"/>
          </a:xfrm>
        </p:spPr>
        <p:txBody>
          <a:bodyPr lIns="0" tIns="72000" rIns="0" bIns="72000"/>
          <a:lstStyle>
            <a:lvl1pPr marL="0" indent="0" algn="r" fontAlgn="base">
              <a:lnSpc>
                <a:spcPct val="100000"/>
              </a:lnSpc>
              <a:spcBef>
                <a:spcPct val="0"/>
              </a:spcBef>
              <a:spcAft>
                <a:spcPct val="0"/>
              </a:spcAft>
              <a:buNone/>
              <a:defRPr sz="2800" kern="0" baseline="0">
                <a:solidFill>
                  <a:schemeClr val="accent3"/>
                </a:solidFill>
                <a:latin typeface="+mn-lt"/>
                <a:sym typeface="+mn-lt"/>
              </a:defRPr>
            </a:lvl1pPr>
          </a:lstStyle>
          <a:p>
            <a:pPr lvl="0"/>
            <a:r>
              <a:rPr lang="en-US" dirty="0"/>
              <a:t>Section #</a:t>
            </a:r>
          </a:p>
        </p:txBody>
      </p:sp>
    </p:spTree>
    <p:extLst>
      <p:ext uri="{BB962C8B-B14F-4D97-AF65-F5344CB8AC3E}">
        <p14:creationId xmlns:p14="http://schemas.microsoft.com/office/powerpoint/2010/main" val="37711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 columns">
    <p:spTree>
      <p:nvGrpSpPr>
        <p:cNvPr id="1" name=""/>
        <p:cNvGrpSpPr/>
        <p:nvPr/>
      </p:nvGrpSpPr>
      <p:grpSpPr>
        <a:xfrm>
          <a:off x="0" y="0"/>
          <a:ext cx="0" cy="0"/>
          <a:chOff x="0" y="0"/>
          <a:chExt cx="0" cy="0"/>
        </a:xfrm>
      </p:grpSpPr>
      <p:sp>
        <p:nvSpPr>
          <p:cNvPr id="26" name="Content Right"/>
          <p:cNvSpPr>
            <a:spLocks noGrp="1"/>
          </p:cNvSpPr>
          <p:nvPr>
            <p:ph sz="quarter" idx="12"/>
          </p:nvPr>
        </p:nvSpPr>
        <p:spPr>
          <a:xfrm>
            <a:off x="5029200" y="1399032"/>
            <a:ext cx="4114800" cy="4928616"/>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Left"/>
          <p:cNvSpPr>
            <a:spLocks noGrp="1"/>
          </p:cNvSpPr>
          <p:nvPr>
            <p:ph sz="quarter" idx="11"/>
          </p:nvPr>
        </p:nvSpPr>
        <p:spPr>
          <a:xfrm>
            <a:off x="457200" y="1399032"/>
            <a:ext cx="4114800" cy="4928616"/>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smtClean="0"/>
            </a:lvl5pPr>
            <a:lvl6pPr>
              <a:defRPr lang="en-US" sz="1200" dirty="0" smtClean="0"/>
            </a:lvl6pPr>
            <a:lvl7pPr>
              <a:defRPr lang="en-US" sz="1200" dirty="0" smtClean="0"/>
            </a:lvl7pPr>
            <a:lvl8pPr>
              <a:defRPr lang="en-US" sz="1200" dirty="0" smtClean="0"/>
            </a:lvl8pPr>
            <a:lvl9pPr>
              <a:defRPr lang="en-US"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911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3"/>
            </p:custDataLst>
            <p:extLst>
              <p:ext uri="{D42A27DB-BD31-4B8C-83A1-F6EECF244321}">
                <p14:modId xmlns:p14="http://schemas.microsoft.com/office/powerpoint/2010/main" val="37765908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956"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4" name="SlideNumber"/>
          <p:cNvSpPr txBox="1">
            <a:spLocks/>
          </p:cNvSpPr>
          <p:nvPr>
            <p:custDataLst>
              <p:tags r:id="rId34"/>
            </p:custDataLst>
          </p:nvPr>
        </p:nvSpPr>
        <p:spPr bwMode="gray">
          <a:xfrm>
            <a:off x="8986906" y="6547104"/>
            <a:ext cx="157094" cy="153888"/>
          </a:xfrm>
          <a:prstGeom prst="rect">
            <a:avLst/>
          </a:prstGeom>
          <a:noFill/>
          <a:ln w="6350" cmpd="sng">
            <a:noFill/>
            <a:prstDash val="solid"/>
          </a:ln>
        </p:spPr>
        <p:txBody>
          <a:bodyPr wrap="none" lIns="0" tIns="0" rIns="0" bIns="0" rtlCol="0" anchor="b">
            <a:spAutoFit/>
          </a:bodyPr>
          <a:lstStyle/>
          <a:p>
            <a:pPr marL="0" indent="0" algn="r" defTabSz="914400" rtl="0" eaLnBrk="1" latinLnBrk="0" hangingPunct="0">
              <a:lnSpc>
                <a:spcPct val="100000"/>
              </a:lnSpc>
              <a:spcBef>
                <a:spcPct val="0"/>
              </a:spcBef>
              <a:spcAft>
                <a:spcPct val="0"/>
              </a:spcAft>
              <a:buFontTx/>
              <a:buNone/>
            </a:pPr>
            <a:fld id="{4CF6A944-D9EA-4008-9CF7-44283426B6A9}" type="slidenum">
              <a:rPr lang="en-GB" sz="1000" b="0" i="0" u="none" baseline="0" smtClean="0">
                <a:solidFill>
                  <a:schemeClr val="accent3"/>
                </a:solidFill>
                <a:latin typeface="+mn-lt"/>
                <a:ea typeface="+mn-ea"/>
              </a:rPr>
              <a:pPr marL="0" indent="0" algn="r" defTabSz="914400" rtl="0" eaLnBrk="1" latinLnBrk="0" hangingPunct="0">
                <a:lnSpc>
                  <a:spcPct val="100000"/>
                </a:lnSpc>
                <a:spcBef>
                  <a:spcPct val="0"/>
                </a:spcBef>
                <a:spcAft>
                  <a:spcPct val="0"/>
                </a:spcAft>
                <a:buFontTx/>
                <a:buNone/>
              </a:pPr>
              <a:t>‹#›</a:t>
            </a:fld>
            <a:endParaRPr lang="en-GB" sz="1000" b="0" i="0" u="none" baseline="0" dirty="0">
              <a:solidFill>
                <a:schemeClr val="accent3"/>
              </a:solidFill>
              <a:latin typeface="+mn-lt"/>
              <a:ea typeface="+mn-ea"/>
            </a:endParaRPr>
          </a:p>
        </p:txBody>
      </p:sp>
      <p:sp>
        <p:nvSpPr>
          <p:cNvPr id="3" name="BodyText"/>
          <p:cNvSpPr>
            <a:spLocks noGrp="1"/>
          </p:cNvSpPr>
          <p:nvPr>
            <p:ph type="body" idx="1"/>
          </p:nvPr>
        </p:nvSpPr>
        <p:spPr>
          <a:xfrm>
            <a:off x="457200" y="1399032"/>
            <a:ext cx="8686800" cy="4928616"/>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Title"/>
          <p:cNvSpPr>
            <a:spLocks noGrp="1"/>
          </p:cNvSpPr>
          <p:nvPr>
            <p:ph type="title"/>
          </p:nvPr>
        </p:nvSpPr>
        <p:spPr>
          <a:xfrm>
            <a:off x="457200" y="384048"/>
            <a:ext cx="8686800" cy="758952"/>
          </a:xfrm>
          <a:prstGeom prst="rect">
            <a:avLst/>
          </a:prstGeom>
        </p:spPr>
        <p:txBody>
          <a:bodyPr vert="horz" lIns="0" tIns="0" rIns="0" bIns="0" rtlCol="0" anchor="t" anchorCtr="0">
            <a:noAutofit/>
          </a:bodyPr>
          <a:lstStyle/>
          <a:p>
            <a:r>
              <a:rPr lang="en-GB" dirty="0"/>
              <a:t>Click to edit Master title style</a:t>
            </a:r>
          </a:p>
        </p:txBody>
      </p:sp>
      <p:sp>
        <p:nvSpPr>
          <p:cNvPr id="5" name="DTP_Label|1"/>
          <p:cNvSpPr/>
          <p:nvPr/>
        </p:nvSpPr>
        <p:spPr>
          <a:xfrm>
            <a:off x="499732" y="84766"/>
            <a:ext cx="1622945" cy="248530"/>
          </a:xfrm>
          <a:prstGeom prst="rect">
            <a:avLst/>
          </a:prstGeom>
          <a:solidFill>
            <a:schemeClr val="bg1"/>
          </a:solidFill>
          <a:ln w="9525">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0043" tIns="46863" rIns="90043" bIns="46863" rtlCol="0" anchor="b">
            <a:spAutoFit/>
          </a:bodyPr>
          <a:lstStyle/>
          <a:p>
            <a:pPr algn="r">
              <a:lnSpc>
                <a:spcPct val="100000"/>
              </a:lnSpc>
            </a:pPr>
            <a:r>
              <a:rPr lang="en-GB" sz="1000" b="1" dirty="0">
                <a:solidFill>
                  <a:schemeClr val="accent4"/>
                </a:solidFill>
                <a:latin typeface="+mj-lt"/>
              </a:rPr>
              <a:t>Private and confidential</a:t>
            </a:r>
          </a:p>
        </p:txBody>
      </p:sp>
    </p:spTree>
    <p:extLst>
      <p:ext uri="{BB962C8B-B14F-4D97-AF65-F5344CB8AC3E}">
        <p14:creationId xmlns:p14="http://schemas.microsoft.com/office/powerpoint/2010/main" val="1324294128"/>
      </p:ext>
    </p:extLst>
  </p:cSld>
  <p:clrMap bg1="lt1" tx1="dk1" bg2="lt2" tx2="dk2" accent1="accent1" accent2="accent2" accent3="accent3" accent4="accent4" accent5="accent5" accent6="accent6" hlink="hlink" folHlink="folHlink"/>
  <p:sldLayoutIdLst>
    <p:sldLayoutId id="2147483689" r:id="rId1"/>
    <p:sldLayoutId id="2147483684" r:id="rId2"/>
    <p:sldLayoutId id="2147483651" r:id="rId3"/>
    <p:sldLayoutId id="2147483668" r:id="rId4"/>
    <p:sldLayoutId id="2147483667" r:id="rId5"/>
    <p:sldLayoutId id="2147483666" r:id="rId6"/>
    <p:sldLayoutId id="2147483665" r:id="rId7"/>
    <p:sldLayoutId id="2147483673" r:id="rId8"/>
    <p:sldLayoutId id="2147483663" r:id="rId9"/>
    <p:sldLayoutId id="2147483662" r:id="rId10"/>
    <p:sldLayoutId id="2147483664" r:id="rId11"/>
    <p:sldLayoutId id="2147483683" r:id="rId12"/>
    <p:sldLayoutId id="2147483685" r:id="rId13"/>
    <p:sldLayoutId id="2147483688" r:id="rId14"/>
    <p:sldLayoutId id="2147483687" r:id="rId15"/>
    <p:sldLayoutId id="2147483659" r:id="rId16"/>
    <p:sldLayoutId id="2147483658" r:id="rId17"/>
    <p:sldLayoutId id="2147483661" r:id="rId18"/>
    <p:sldLayoutId id="2147483656" r:id="rId19"/>
    <p:sldLayoutId id="2147483660" r:id="rId20"/>
    <p:sldLayoutId id="2147483682" r:id="rId21"/>
    <p:sldLayoutId id="2147483653" r:id="rId22"/>
    <p:sldLayoutId id="2147483654" r:id="rId23"/>
    <p:sldLayoutId id="2147483669" r:id="rId24"/>
    <p:sldLayoutId id="2147483670" r:id="rId25"/>
    <p:sldLayoutId id="2147483675" r:id="rId26"/>
    <p:sldLayoutId id="2147483672" r:id="rId27"/>
    <p:sldLayoutId id="2147483681" r:id="rId28"/>
    <p:sldLayoutId id="2147483690" r:id="rId29"/>
    <p:sldLayoutId id="2147483691" r:id="rId30"/>
  </p:sldLayoutIdLst>
  <p:hf sldNum="0" hdr="0" ftr="0" dt="0"/>
  <p:txStyles>
    <p:titleStyle>
      <a:lvl1pPr algn="l" defTabSz="914400" rtl="0" eaLnBrk="1" latinLnBrk="0" hangingPunct="1">
        <a:lnSpc>
          <a:spcPct val="88000"/>
        </a:lnSpc>
        <a:spcBef>
          <a:spcPct val="0"/>
        </a:spcBef>
        <a:buNone/>
        <a:defRPr sz="2000" kern="0" baseline="0">
          <a:solidFill>
            <a:schemeClr val="tx1">
              <a:lumMod val="75000"/>
              <a:lumOff val="25000"/>
            </a:schemeClr>
          </a:solidFill>
          <a:latin typeface="+mj-lt"/>
          <a:ea typeface="+mj-ea"/>
          <a:cs typeface="+mj-cs"/>
        </a:defRPr>
      </a:lvl1pPr>
    </p:titleStyle>
    <p:body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p:bodyStyle>
    <p:otherStyle>
      <a:defPPr>
        <a:defRPr lang="en-US"/>
      </a:defPPr>
      <a:lvl1pPr marL="0" algn="l" defTabSz="914400" rtl="0" eaLnBrk="1" latinLnBrk="0" hangingPunct="1">
        <a:defRPr sz="1200" kern="0">
          <a:solidFill>
            <a:schemeClr val="tx1"/>
          </a:solidFill>
          <a:latin typeface="+mn-lt"/>
          <a:ea typeface="+mn-ea"/>
          <a:cs typeface="+mn-cs"/>
        </a:defRPr>
      </a:lvl1pPr>
      <a:lvl2pPr marL="457200" algn="l" defTabSz="914400" rtl="0" eaLnBrk="1" latinLnBrk="0" hangingPunct="1">
        <a:defRPr sz="1200" kern="0">
          <a:solidFill>
            <a:schemeClr val="tx1"/>
          </a:solidFill>
          <a:latin typeface="+mn-lt"/>
          <a:ea typeface="+mn-ea"/>
          <a:cs typeface="+mn-cs"/>
        </a:defRPr>
      </a:lvl2pPr>
      <a:lvl3pPr marL="914400" algn="l" defTabSz="914400" rtl="0" eaLnBrk="1" latinLnBrk="0" hangingPunct="1">
        <a:defRPr sz="1200" kern="0">
          <a:solidFill>
            <a:schemeClr val="tx1"/>
          </a:solidFill>
          <a:latin typeface="+mn-lt"/>
          <a:ea typeface="+mn-ea"/>
          <a:cs typeface="+mn-cs"/>
        </a:defRPr>
      </a:lvl3pPr>
      <a:lvl4pPr marL="1371600" algn="l" defTabSz="914400" rtl="0" eaLnBrk="1" latinLnBrk="0" hangingPunct="1">
        <a:defRPr sz="1200" kern="0">
          <a:solidFill>
            <a:schemeClr val="tx1"/>
          </a:solidFill>
          <a:latin typeface="+mn-lt"/>
          <a:ea typeface="+mn-ea"/>
          <a:cs typeface="+mn-cs"/>
        </a:defRPr>
      </a:lvl4pPr>
      <a:lvl5pPr marL="1828800" algn="l" defTabSz="914400" rtl="0" eaLnBrk="1" latinLnBrk="0" hangingPunct="1">
        <a:defRPr sz="1200" kern="0">
          <a:solidFill>
            <a:schemeClr val="tx1"/>
          </a:solidFill>
          <a:latin typeface="+mn-lt"/>
          <a:ea typeface="+mn-ea"/>
          <a:cs typeface="+mn-cs"/>
        </a:defRPr>
      </a:lvl5pPr>
      <a:lvl6pPr marL="2286000" algn="l" defTabSz="914400" rtl="0" eaLnBrk="1" latinLnBrk="0" hangingPunct="1">
        <a:defRPr sz="1200" kern="0">
          <a:solidFill>
            <a:schemeClr val="tx1"/>
          </a:solidFill>
          <a:latin typeface="+mn-lt"/>
          <a:ea typeface="+mn-ea"/>
          <a:cs typeface="+mn-cs"/>
        </a:defRPr>
      </a:lvl6pPr>
      <a:lvl7pPr marL="2743200" algn="l" defTabSz="914400" rtl="0" eaLnBrk="1" latinLnBrk="0" hangingPunct="1">
        <a:defRPr sz="1200" kern="0">
          <a:solidFill>
            <a:schemeClr val="tx1"/>
          </a:solidFill>
          <a:latin typeface="+mn-lt"/>
          <a:ea typeface="+mn-ea"/>
          <a:cs typeface="+mn-cs"/>
        </a:defRPr>
      </a:lvl7pPr>
      <a:lvl8pPr marL="3200400" algn="l" defTabSz="914400" rtl="0" eaLnBrk="1" latinLnBrk="0" hangingPunct="1">
        <a:defRPr sz="1200" kern="0">
          <a:solidFill>
            <a:schemeClr val="tx1"/>
          </a:solidFill>
          <a:latin typeface="+mn-lt"/>
          <a:ea typeface="+mn-ea"/>
          <a:cs typeface="+mn-cs"/>
        </a:defRPr>
      </a:lvl8pPr>
      <a:lvl9pPr marL="3657600" algn="l" defTabSz="914400" rtl="0" eaLnBrk="1" latinLnBrk="0" hangingPunct="1">
        <a:defRPr sz="1200" kern="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E93EE-71C8-4B5A-B928-961EF2C078C0}"/>
              </a:ext>
            </a:extLst>
          </p:cNvPr>
          <p:cNvSpPr>
            <a:spLocks noGrp="1"/>
          </p:cNvSpPr>
          <p:nvPr>
            <p:ph type="body" sz="quarter" idx="10"/>
          </p:nvPr>
        </p:nvSpPr>
        <p:spPr/>
        <p:txBody>
          <a:bodyPr/>
          <a:lstStyle/>
          <a:p>
            <a:r>
              <a:rPr lang="en-GB" sz="2000" dirty="0"/>
              <a:t>EVENT-BASED DATA ASSURANCE</a:t>
            </a:r>
          </a:p>
          <a:p>
            <a:r>
              <a:rPr lang="en-GB" sz="1600" dirty="0"/>
              <a:t>WORKSHOP #3: ONTOLOGY (2)</a:t>
            </a:r>
          </a:p>
          <a:p>
            <a:r>
              <a:rPr lang="en-GB" sz="1200" dirty="0"/>
              <a:t>18</a:t>
            </a:r>
            <a:r>
              <a:rPr lang="en-GB" sz="1200" baseline="30000" dirty="0"/>
              <a:t>th</a:t>
            </a:r>
            <a:r>
              <a:rPr lang="en-GB" sz="1200" dirty="0"/>
              <a:t> February 2020</a:t>
            </a:r>
          </a:p>
        </p:txBody>
      </p:sp>
    </p:spTree>
    <p:extLst>
      <p:ext uri="{BB962C8B-B14F-4D97-AF65-F5344CB8AC3E}">
        <p14:creationId xmlns:p14="http://schemas.microsoft.com/office/powerpoint/2010/main" val="278707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04C1285-7695-4213-978B-8F86B6102B76}"/>
              </a:ext>
            </a:extLst>
          </p:cNvPr>
          <p:cNvGraphicFramePr>
            <a:graphicFrameLocks noGrp="1"/>
          </p:cNvGraphicFramePr>
          <p:nvPr>
            <p:ph sz="quarter" idx="11"/>
          </p:nvPr>
        </p:nvGraphicFramePr>
        <p:xfrm>
          <a:off x="462337" y="1604068"/>
          <a:ext cx="8280000" cy="4485640"/>
        </p:xfrm>
        <a:graphic>
          <a:graphicData uri="http://schemas.openxmlformats.org/drawingml/2006/table">
            <a:tbl>
              <a:tblPr firstRow="1" bandRow="1">
                <a:tableStyleId>{839DD9DD-9E6C-4910-8AC0-68ADFF6A6AFC}</a:tableStyleId>
              </a:tblPr>
              <a:tblGrid>
                <a:gridCol w="2520000">
                  <a:extLst>
                    <a:ext uri="{9D8B030D-6E8A-4147-A177-3AD203B41FA5}">
                      <a16:colId xmlns:a16="http://schemas.microsoft.com/office/drawing/2014/main" val="472205836"/>
                    </a:ext>
                  </a:extLst>
                </a:gridCol>
                <a:gridCol w="360000">
                  <a:extLst>
                    <a:ext uri="{9D8B030D-6E8A-4147-A177-3AD203B41FA5}">
                      <a16:colId xmlns:a16="http://schemas.microsoft.com/office/drawing/2014/main" val="1325395374"/>
                    </a:ext>
                  </a:extLst>
                </a:gridCol>
                <a:gridCol w="2520000">
                  <a:extLst>
                    <a:ext uri="{9D8B030D-6E8A-4147-A177-3AD203B41FA5}">
                      <a16:colId xmlns:a16="http://schemas.microsoft.com/office/drawing/2014/main" val="3919578759"/>
                    </a:ext>
                  </a:extLst>
                </a:gridCol>
                <a:gridCol w="360000">
                  <a:extLst>
                    <a:ext uri="{9D8B030D-6E8A-4147-A177-3AD203B41FA5}">
                      <a16:colId xmlns:a16="http://schemas.microsoft.com/office/drawing/2014/main" val="2869764999"/>
                    </a:ext>
                  </a:extLst>
                </a:gridCol>
                <a:gridCol w="2520000">
                  <a:extLst>
                    <a:ext uri="{9D8B030D-6E8A-4147-A177-3AD203B41FA5}">
                      <a16:colId xmlns:a16="http://schemas.microsoft.com/office/drawing/2014/main" val="2539894565"/>
                    </a:ext>
                  </a:extLst>
                </a:gridCol>
              </a:tblGrid>
              <a:tr h="370840">
                <a:tc>
                  <a:txBody>
                    <a:bodyPr/>
                    <a:lstStyle/>
                    <a:p>
                      <a:pPr algn="ctr"/>
                      <a:r>
                        <a:rPr lang="en-GB" dirty="0"/>
                        <a:t>Given these conditions...:</a:t>
                      </a:r>
                    </a:p>
                  </a:txBody>
                  <a:tcPr>
                    <a:lnB w="12700" cap="flat" cmpd="sng" algn="ctr">
                      <a:solidFill>
                        <a:schemeClr val="tx1"/>
                      </a:solidFill>
                      <a:prstDash val="solid"/>
                      <a:round/>
                      <a:headEnd type="none" w="med" len="med"/>
                      <a:tailEnd type="none" w="med" len="med"/>
                    </a:lnB>
                  </a:tcPr>
                </a:tc>
                <a:tc>
                  <a:txBody>
                    <a:bodyPr/>
                    <a:lstStyle/>
                    <a:p>
                      <a:pPr algn="ctr"/>
                      <a:endParaRPr lang="en-GB" dirty="0"/>
                    </a:p>
                  </a:txBody>
                  <a:tcPr>
                    <a:lnB w="12700" cap="flat" cmpd="sng" algn="ctr">
                      <a:solidFill>
                        <a:schemeClr val="tx1"/>
                      </a:solidFill>
                      <a:prstDash val="solid"/>
                      <a:round/>
                      <a:headEnd type="none" w="med" len="med"/>
                      <a:tailEnd type="none" w="med" len="med"/>
                    </a:lnB>
                  </a:tcPr>
                </a:tc>
                <a:tc>
                  <a:txBody>
                    <a:bodyPr/>
                    <a:lstStyle/>
                    <a:p>
                      <a:pPr algn="ctr"/>
                      <a:r>
                        <a:rPr lang="en-GB" dirty="0"/>
                        <a:t>…I will assign a status of…:</a:t>
                      </a:r>
                    </a:p>
                  </a:txBody>
                  <a:tcPr>
                    <a:lnB w="12700" cap="flat" cmpd="sng" algn="ctr">
                      <a:solidFill>
                        <a:schemeClr val="tx1"/>
                      </a:solidFill>
                      <a:prstDash val="solid"/>
                      <a:round/>
                      <a:headEnd type="none" w="med" len="med"/>
                      <a:tailEnd type="none" w="med" len="med"/>
                    </a:lnB>
                  </a:tcPr>
                </a:tc>
                <a:tc>
                  <a:txBody>
                    <a:bodyPr/>
                    <a:lstStyle/>
                    <a:p>
                      <a:pPr algn="ctr"/>
                      <a:endParaRPr lang="en-GB" dirty="0"/>
                    </a:p>
                  </a:txBody>
                  <a:tcPr>
                    <a:lnB w="12700" cap="flat" cmpd="sng" algn="ctr">
                      <a:solidFill>
                        <a:schemeClr val="tx1"/>
                      </a:solidFill>
                      <a:prstDash val="solid"/>
                      <a:round/>
                      <a:headEnd type="none" w="med" len="med"/>
                      <a:tailEnd type="none" w="med" len="med"/>
                    </a:lnB>
                  </a:tcPr>
                </a:tc>
                <a:tc>
                  <a:txBody>
                    <a:bodyPr/>
                    <a:lstStyle/>
                    <a:p>
                      <a:pPr algn="ctr"/>
                      <a:r>
                        <a:rPr lang="en-GB" dirty="0"/>
                        <a:t>…and then allocate resources: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19848"/>
                  </a:ext>
                </a:extLst>
              </a:tr>
              <a:tr h="370840">
                <a:tc>
                  <a:txBody>
                    <a:bodyPr/>
                    <a:lstStyle/>
                    <a:p>
                      <a:r>
                        <a:rPr lang="en-GB" dirty="0"/>
                        <a:t>Evidence of negative indicators:</a:t>
                      </a:r>
                    </a:p>
                    <a:p>
                      <a:pPr marL="171450" indent="-171450">
                        <a:buFontTx/>
                        <a:buChar char="-"/>
                      </a:pPr>
                      <a:r>
                        <a:rPr lang="en-GB" dirty="0"/>
                        <a:t>Ship deviated from course OR</a:t>
                      </a:r>
                    </a:p>
                    <a:p>
                      <a:pPr marL="171450" indent="-171450">
                        <a:buFontTx/>
                        <a:buChar char="-"/>
                      </a:pPr>
                      <a:r>
                        <a:rPr lang="en-GB" dirty="0"/>
                        <a:t>V1 has been tampered with OR</a:t>
                      </a:r>
                    </a:p>
                    <a:p>
                      <a:pPr marL="171450" indent="-171450">
                        <a:buFontTx/>
                        <a:buChar char="-"/>
                      </a:pPr>
                      <a:r>
                        <a:rPr lang="en-GB" dirty="0"/>
                        <a:t>Seal was broken on arrival OR</a:t>
                      </a:r>
                    </a:p>
                    <a:p>
                      <a:pPr marL="171450" indent="-171450">
                        <a:buFontTx/>
                        <a:buChar char="-"/>
                      </a:pPr>
                      <a:r>
                        <a:rPr lang="en-GB" dirty="0"/>
                        <a:t>Configuration did not match OR</a:t>
                      </a:r>
                    </a:p>
                    <a:p>
                      <a:pPr marL="171450" indent="-171450">
                        <a:buFontTx/>
                        <a:buChar char="-"/>
                      </a:pPr>
                      <a:r>
                        <a:rPr lang="en-GB" dirty="0"/>
                        <a:t>Goods are not the same OR</a:t>
                      </a:r>
                    </a:p>
                    <a:p>
                      <a:pPr marL="171450" indent="-171450">
                        <a:buFontTx/>
                        <a:buChar char="-"/>
                      </a:pPr>
                      <a:r>
                        <a:rPr lang="en-GB" dirty="0"/>
                        <a:t>…</a:t>
                      </a:r>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GB" dirty="0"/>
                        <a:t>High risk</a:t>
                      </a:r>
                    </a:p>
                  </a:txBody>
                  <a:tcPr anchor="ctr">
                    <a:lnT w="12700" cap="flat" cmpd="sng" algn="ctr">
                      <a:solidFill>
                        <a:schemeClr val="tx1"/>
                      </a:solidFill>
                      <a:prstDash val="solid"/>
                      <a:round/>
                      <a:headEnd type="none" w="med" len="med"/>
                      <a:tailEnd type="none" w="med" len="med"/>
                    </a:lnT>
                  </a:tcPr>
                </a:tc>
                <a:tc>
                  <a:txBody>
                    <a:bodyPr/>
                    <a:lstStyle/>
                    <a:p>
                      <a:pPr algn="ctr"/>
                      <a:endParaRPr lang="en-GB"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a:t>100% inspection rate</a:t>
                      </a:r>
                    </a:p>
                    <a:p>
                      <a:pPr algn="ctr"/>
                      <a:endParaRPr lang="en-GB" dirty="0"/>
                    </a:p>
                    <a:p>
                      <a:pPr algn="ctr"/>
                      <a:r>
                        <a:rPr lang="en-GB" dirty="0"/>
                        <a:t>(Tiny minority of volume)</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77088270"/>
                  </a:ext>
                </a:extLst>
              </a:tr>
              <a:tr h="370840">
                <a:tc>
                  <a:txBody>
                    <a:bodyPr/>
                    <a:lstStyle/>
                    <a:p>
                      <a:r>
                        <a:rPr lang="en-GB" dirty="0"/>
                        <a:t>No evidence (positive or negative)</a:t>
                      </a:r>
                    </a:p>
                    <a:p>
                      <a:pPr marL="171450" indent="-171450">
                        <a:buFontTx/>
                        <a:buChar char="-"/>
                      </a:pPr>
                      <a:r>
                        <a:rPr lang="en-GB" dirty="0"/>
                        <a:t>It is uncertain if ship deviated</a:t>
                      </a:r>
                    </a:p>
                    <a:p>
                      <a:pPr marL="171450" indent="-171450">
                        <a:buFontTx/>
                        <a:buChar char="-"/>
                      </a:pPr>
                      <a:r>
                        <a:rPr lang="en-GB" dirty="0"/>
                        <a:t>It is uncertain if V1 tampered</a:t>
                      </a:r>
                    </a:p>
                    <a:p>
                      <a:pPr marL="171450" indent="-171450">
                        <a:buFontTx/>
                        <a:buChar char="-"/>
                      </a:pPr>
                      <a:r>
                        <a:rPr lang="en-GB" dirty="0"/>
                        <a:t>It is uncertain if seal intact</a:t>
                      </a:r>
                    </a:p>
                    <a:p>
                      <a:pPr marL="171450" indent="-171450">
                        <a:buFontTx/>
                        <a:buChar char="-"/>
                      </a:pPr>
                      <a:r>
                        <a:rPr lang="en-GB" dirty="0"/>
                        <a:t>It is uncertain if config matches</a:t>
                      </a:r>
                    </a:p>
                    <a:p>
                      <a:pPr marL="171450" indent="-171450">
                        <a:buFontTx/>
                        <a:buChar char="-"/>
                      </a:pPr>
                      <a:r>
                        <a:rPr lang="en-GB" dirty="0"/>
                        <a:t>It is uncertain if goods are same</a:t>
                      </a:r>
                    </a:p>
                    <a:p>
                      <a:pPr marL="171450" indent="-171450">
                        <a:buFontTx/>
                        <a:buChar char="-"/>
                      </a:pPr>
                      <a:r>
                        <a:rPr lang="en-GB" dirty="0"/>
                        <a:t>…</a:t>
                      </a:r>
                    </a:p>
                  </a:txBody>
                  <a:tcPr/>
                </a:tc>
                <a:tc>
                  <a:txBody>
                    <a:bodyPr/>
                    <a:lstStyle/>
                    <a:p>
                      <a:endParaRPr lang="en-GB"/>
                    </a:p>
                  </a:txBody>
                  <a:tcPr/>
                </a:tc>
                <a:tc>
                  <a:txBody>
                    <a:bodyPr/>
                    <a:lstStyle/>
                    <a:p>
                      <a:pPr algn="ctr"/>
                      <a:r>
                        <a:rPr lang="en-GB" dirty="0"/>
                        <a:t>Medium risk</a:t>
                      </a:r>
                    </a:p>
                  </a:txBody>
                  <a:tcPr anchor="ctr"/>
                </a:tc>
                <a:tc>
                  <a:txBody>
                    <a:bodyPr/>
                    <a:lstStyle/>
                    <a:p>
                      <a:pPr algn="ctr"/>
                      <a:endParaRPr lang="en-GB" dirty="0"/>
                    </a:p>
                  </a:txBody>
                  <a:tcPr anchor="ctr"/>
                </a:tc>
                <a:tc>
                  <a:txBody>
                    <a:bodyPr/>
                    <a:lstStyle/>
                    <a:p>
                      <a:pPr algn="ctr"/>
                      <a:r>
                        <a:rPr lang="en-GB" dirty="0"/>
                        <a:t>20% inspection rate</a:t>
                      </a:r>
                    </a:p>
                    <a:p>
                      <a:pPr algn="ctr"/>
                      <a:endParaRPr lang="en-GB" dirty="0"/>
                    </a:p>
                    <a:p>
                      <a:pPr algn="ctr"/>
                      <a:r>
                        <a:rPr lang="en-GB" dirty="0"/>
                        <a:t>(Significant minority of volume)</a:t>
                      </a:r>
                    </a:p>
                  </a:txBody>
                  <a:tcPr anchor="ctr"/>
                </a:tc>
                <a:extLst>
                  <a:ext uri="{0D108BD9-81ED-4DB2-BD59-A6C34878D82A}">
                    <a16:rowId xmlns:a16="http://schemas.microsoft.com/office/drawing/2014/main" val="56110063"/>
                  </a:ext>
                </a:extLst>
              </a:tr>
              <a:tr h="370840">
                <a:tc>
                  <a:txBody>
                    <a:bodyPr/>
                    <a:lstStyle/>
                    <a:p>
                      <a:r>
                        <a:rPr lang="en-GB" dirty="0"/>
                        <a:t>Evidence of positive indicators</a:t>
                      </a:r>
                    </a:p>
                    <a:p>
                      <a:pPr marL="171450" indent="-171450">
                        <a:buFontTx/>
                        <a:buChar char="-"/>
                      </a:pPr>
                      <a:r>
                        <a:rPr lang="en-GB" dirty="0"/>
                        <a:t>Ship did not deviate AND</a:t>
                      </a:r>
                    </a:p>
                    <a:p>
                      <a:pPr marL="171450" indent="-171450">
                        <a:buFontTx/>
                        <a:buChar char="-"/>
                      </a:pPr>
                      <a:r>
                        <a:rPr lang="en-GB" dirty="0"/>
                        <a:t>V1 has not been tampered AND</a:t>
                      </a:r>
                    </a:p>
                    <a:p>
                      <a:pPr marL="171450" indent="-171450">
                        <a:buFontTx/>
                        <a:buChar char="-"/>
                      </a:pPr>
                      <a:r>
                        <a:rPr lang="en-GB" dirty="0"/>
                        <a:t>Seal was intact on arrival AND</a:t>
                      </a:r>
                    </a:p>
                    <a:p>
                      <a:pPr marL="171450" indent="-171450">
                        <a:buFontTx/>
                        <a:buChar char="-"/>
                      </a:pPr>
                      <a:r>
                        <a:rPr lang="en-GB" dirty="0"/>
                        <a:t>Configuration matches AND</a:t>
                      </a:r>
                    </a:p>
                    <a:p>
                      <a:pPr marL="171450" indent="-171450">
                        <a:buFontTx/>
                        <a:buChar char="-"/>
                      </a:pPr>
                      <a:r>
                        <a:rPr lang="en-GB" dirty="0"/>
                        <a:t>Goods are the same AND</a:t>
                      </a:r>
                    </a:p>
                    <a:p>
                      <a:pPr marL="171450" indent="-171450">
                        <a:buFontTx/>
                        <a:buChar char="-"/>
                      </a:pPr>
                      <a:r>
                        <a:rPr lang="en-GB" dirty="0"/>
                        <a:t>…</a:t>
                      </a:r>
                    </a:p>
                  </a:txBody>
                  <a:tcPr/>
                </a:tc>
                <a:tc>
                  <a:txBody>
                    <a:bodyPr/>
                    <a:lstStyle/>
                    <a:p>
                      <a:endParaRPr lang="en-GB"/>
                    </a:p>
                  </a:txBody>
                  <a:tcPr/>
                </a:tc>
                <a:tc>
                  <a:txBody>
                    <a:bodyPr/>
                    <a:lstStyle/>
                    <a:p>
                      <a:pPr algn="ctr"/>
                      <a:r>
                        <a:rPr lang="en-GB" dirty="0"/>
                        <a:t>Low risk</a:t>
                      </a:r>
                    </a:p>
                  </a:txBody>
                  <a:tcPr anchor="ctr"/>
                </a:tc>
                <a:tc>
                  <a:txBody>
                    <a:bodyPr/>
                    <a:lstStyle/>
                    <a:p>
                      <a:pPr algn="ctr"/>
                      <a:endParaRPr lang="en-GB"/>
                    </a:p>
                  </a:txBody>
                  <a:tcPr anchor="ctr"/>
                </a:tc>
                <a:tc>
                  <a:txBody>
                    <a:bodyPr/>
                    <a:lstStyle/>
                    <a:p>
                      <a:pPr algn="ctr"/>
                      <a:r>
                        <a:rPr lang="en-GB" dirty="0"/>
                        <a:t>1% inspection rate</a:t>
                      </a:r>
                    </a:p>
                    <a:p>
                      <a:pPr algn="ctr"/>
                      <a:endParaRPr lang="en-GB" dirty="0"/>
                    </a:p>
                    <a:p>
                      <a:pPr algn="ctr"/>
                      <a:r>
                        <a:rPr lang="en-GB" dirty="0"/>
                        <a:t>(Majority of volume)</a:t>
                      </a:r>
                    </a:p>
                  </a:txBody>
                  <a:tcPr anchor="ctr"/>
                </a:tc>
                <a:extLst>
                  <a:ext uri="{0D108BD9-81ED-4DB2-BD59-A6C34878D82A}">
                    <a16:rowId xmlns:a16="http://schemas.microsoft.com/office/drawing/2014/main" val="3193099026"/>
                  </a:ext>
                </a:extLst>
              </a:tr>
            </a:tbl>
          </a:graphicData>
        </a:graphic>
      </p:graphicFrame>
      <p:sp>
        <p:nvSpPr>
          <p:cNvPr id="3" name="Title 2">
            <a:extLst>
              <a:ext uri="{FF2B5EF4-FFF2-40B4-BE49-F238E27FC236}">
                <a16:creationId xmlns:a16="http://schemas.microsoft.com/office/drawing/2014/main" id="{48DF0EDA-7ED5-4890-95CE-BD19CA83C261}"/>
              </a:ext>
            </a:extLst>
          </p:cNvPr>
          <p:cNvSpPr>
            <a:spLocks noGrp="1"/>
          </p:cNvSpPr>
          <p:nvPr>
            <p:ph type="title"/>
          </p:nvPr>
        </p:nvSpPr>
        <p:spPr/>
        <p:txBody>
          <a:bodyPr/>
          <a:lstStyle/>
          <a:p>
            <a:r>
              <a:rPr lang="en-GB" sz="2400" dirty="0"/>
              <a:t>What kind of decisions does this expertise affect?</a:t>
            </a:r>
          </a:p>
        </p:txBody>
      </p:sp>
      <p:sp>
        <p:nvSpPr>
          <p:cNvPr id="7" name="Isosceles Triangle 6">
            <a:extLst>
              <a:ext uri="{FF2B5EF4-FFF2-40B4-BE49-F238E27FC236}">
                <a16:creationId xmlns:a16="http://schemas.microsoft.com/office/drawing/2014/main" id="{CCE9A816-2416-4E06-9B68-65155B75E4BF}"/>
              </a:ext>
            </a:extLst>
          </p:cNvPr>
          <p:cNvSpPr/>
          <p:nvPr/>
        </p:nvSpPr>
        <p:spPr>
          <a:xfrm rot="5400000">
            <a:off x="3025739" y="2560833"/>
            <a:ext cx="693506" cy="213189"/>
          </a:xfrm>
          <a:prstGeom prst="triangl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8" name="Isosceles Triangle 7">
            <a:extLst>
              <a:ext uri="{FF2B5EF4-FFF2-40B4-BE49-F238E27FC236}">
                <a16:creationId xmlns:a16="http://schemas.microsoft.com/office/drawing/2014/main" id="{36EBA328-6081-4891-87AB-B07BCE3BD4D2}"/>
              </a:ext>
            </a:extLst>
          </p:cNvPr>
          <p:cNvSpPr/>
          <p:nvPr/>
        </p:nvSpPr>
        <p:spPr>
          <a:xfrm rot="5400000">
            <a:off x="5785636" y="2560833"/>
            <a:ext cx="693506" cy="213189"/>
          </a:xfrm>
          <a:prstGeom prst="triangl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9" name="Isosceles Triangle 8">
            <a:extLst>
              <a:ext uri="{FF2B5EF4-FFF2-40B4-BE49-F238E27FC236}">
                <a16:creationId xmlns:a16="http://schemas.microsoft.com/office/drawing/2014/main" id="{E3ACB6AE-5B96-4EC6-89E6-F5191645ED9E}"/>
              </a:ext>
            </a:extLst>
          </p:cNvPr>
          <p:cNvSpPr/>
          <p:nvPr/>
        </p:nvSpPr>
        <p:spPr>
          <a:xfrm rot="5400000">
            <a:off x="3034303" y="3930714"/>
            <a:ext cx="693506" cy="213189"/>
          </a:xfrm>
          <a:prstGeom prst="triangle">
            <a:avLst/>
          </a:prstGeom>
          <a:solidFill>
            <a:srgbClr val="FFC000"/>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10" name="Isosceles Triangle 9">
            <a:extLst>
              <a:ext uri="{FF2B5EF4-FFF2-40B4-BE49-F238E27FC236}">
                <a16:creationId xmlns:a16="http://schemas.microsoft.com/office/drawing/2014/main" id="{C2B7C423-5FED-49BD-8D9D-8ADB2668FE00}"/>
              </a:ext>
            </a:extLst>
          </p:cNvPr>
          <p:cNvSpPr/>
          <p:nvPr/>
        </p:nvSpPr>
        <p:spPr>
          <a:xfrm rot="5400000">
            <a:off x="5794200" y="3930714"/>
            <a:ext cx="693506" cy="213189"/>
          </a:xfrm>
          <a:prstGeom prst="triangle">
            <a:avLst/>
          </a:prstGeom>
          <a:solidFill>
            <a:srgbClr val="FFC000"/>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11" name="Isosceles Triangle 10">
            <a:extLst>
              <a:ext uri="{FF2B5EF4-FFF2-40B4-BE49-F238E27FC236}">
                <a16:creationId xmlns:a16="http://schemas.microsoft.com/office/drawing/2014/main" id="{A9C2B5D0-A4BE-4485-AD34-342B106F1880}"/>
              </a:ext>
            </a:extLst>
          </p:cNvPr>
          <p:cNvSpPr/>
          <p:nvPr/>
        </p:nvSpPr>
        <p:spPr>
          <a:xfrm rot="5400000">
            <a:off x="3037730" y="5300597"/>
            <a:ext cx="693506" cy="213189"/>
          </a:xfrm>
          <a:prstGeom prst="triangle">
            <a:avLst/>
          </a:prstGeom>
          <a:solidFill>
            <a:srgbClr val="41A441"/>
          </a:solidFill>
          <a:ln w="9525">
            <a:solidFill>
              <a:srgbClr val="41A44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12" name="Isosceles Triangle 11">
            <a:extLst>
              <a:ext uri="{FF2B5EF4-FFF2-40B4-BE49-F238E27FC236}">
                <a16:creationId xmlns:a16="http://schemas.microsoft.com/office/drawing/2014/main" id="{D87370AB-B79D-4CA7-BDAB-3CCF6DCF5BF2}"/>
              </a:ext>
            </a:extLst>
          </p:cNvPr>
          <p:cNvSpPr/>
          <p:nvPr/>
        </p:nvSpPr>
        <p:spPr>
          <a:xfrm rot="5400000">
            <a:off x="5797627" y="5300597"/>
            <a:ext cx="693506" cy="213189"/>
          </a:xfrm>
          <a:prstGeom prst="triangle">
            <a:avLst/>
          </a:prstGeom>
          <a:solidFill>
            <a:srgbClr val="41A441"/>
          </a:solidFill>
          <a:ln w="9525">
            <a:solidFill>
              <a:srgbClr val="41A44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Tree>
    <p:extLst>
      <p:ext uri="{BB962C8B-B14F-4D97-AF65-F5344CB8AC3E}">
        <p14:creationId xmlns:p14="http://schemas.microsoft.com/office/powerpoint/2010/main" val="236032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17C838-7A59-444D-B754-DF6E1656733C}"/>
              </a:ext>
            </a:extLst>
          </p:cNvPr>
          <p:cNvSpPr>
            <a:spLocks noGrp="1"/>
          </p:cNvSpPr>
          <p:nvPr>
            <p:ph type="title"/>
          </p:nvPr>
        </p:nvSpPr>
        <p:spPr/>
        <p:txBody>
          <a:bodyPr/>
          <a:lstStyle/>
          <a:p>
            <a:r>
              <a:rPr lang="en-GB" sz="2400" dirty="0"/>
              <a:t>Which actors are producing / consuming the expertise?</a:t>
            </a:r>
          </a:p>
        </p:txBody>
      </p:sp>
      <p:sp>
        <p:nvSpPr>
          <p:cNvPr id="8" name="Rectangle 7">
            <a:extLst>
              <a:ext uri="{FF2B5EF4-FFF2-40B4-BE49-F238E27FC236}">
                <a16:creationId xmlns:a16="http://schemas.microsoft.com/office/drawing/2014/main" id="{6AEBE098-F0C4-4F3E-9939-92AAEA241DEA}"/>
              </a:ext>
            </a:extLst>
          </p:cNvPr>
          <p:cNvSpPr/>
          <p:nvPr/>
        </p:nvSpPr>
        <p:spPr>
          <a:xfrm>
            <a:off x="6909371" y="2121613"/>
            <a:ext cx="1710647" cy="1402423"/>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9" name="TextBox 8">
            <a:extLst>
              <a:ext uri="{FF2B5EF4-FFF2-40B4-BE49-F238E27FC236}">
                <a16:creationId xmlns:a16="http://schemas.microsoft.com/office/drawing/2014/main" id="{1196BF43-9E26-4473-8301-C1D522EE59C3}"/>
              </a:ext>
            </a:extLst>
          </p:cNvPr>
          <p:cNvSpPr txBox="1"/>
          <p:nvPr/>
        </p:nvSpPr>
        <p:spPr>
          <a:xfrm>
            <a:off x="7030091" y="2208944"/>
            <a:ext cx="1469205" cy="215444"/>
          </a:xfrm>
          <a:prstGeom prst="rect">
            <a:avLst/>
          </a:prstGeom>
          <a:noFill/>
        </p:spPr>
        <p:txBody>
          <a:bodyPr wrap="square" lIns="0" tIns="0" rIns="0" bIns="0" rtlCol="0">
            <a:spAutoFit/>
          </a:bodyPr>
          <a:lstStyle/>
          <a:p>
            <a:pPr algn="ctr"/>
            <a:r>
              <a:rPr lang="en-GB" sz="1400" b="1" dirty="0"/>
              <a:t>FSA</a:t>
            </a:r>
          </a:p>
        </p:txBody>
      </p:sp>
      <p:sp>
        <p:nvSpPr>
          <p:cNvPr id="10" name="TextBox 9">
            <a:extLst>
              <a:ext uri="{FF2B5EF4-FFF2-40B4-BE49-F238E27FC236}">
                <a16:creationId xmlns:a16="http://schemas.microsoft.com/office/drawing/2014/main" id="{9B27FEF1-7D40-4360-9962-75E54D9D0896}"/>
              </a:ext>
            </a:extLst>
          </p:cNvPr>
          <p:cNvSpPr txBox="1"/>
          <p:nvPr/>
        </p:nvSpPr>
        <p:spPr>
          <a:xfrm>
            <a:off x="7030090" y="2516856"/>
            <a:ext cx="1469205" cy="861774"/>
          </a:xfrm>
          <a:prstGeom prst="rect">
            <a:avLst/>
          </a:prstGeom>
          <a:noFill/>
        </p:spPr>
        <p:txBody>
          <a:bodyPr wrap="square" lIns="0" tIns="0" rIns="0" bIns="0" rtlCol="0">
            <a:spAutoFit/>
          </a:bodyPr>
          <a:lstStyle/>
          <a:p>
            <a:pPr algn="ctr"/>
            <a:r>
              <a:rPr lang="en-GB" sz="1400" dirty="0"/>
              <a:t>Should we send an FSA inspector to inspect </a:t>
            </a:r>
            <a:r>
              <a:rPr lang="en-GB" sz="1400" i="1" u="sng" dirty="0"/>
              <a:t>this </a:t>
            </a:r>
            <a:r>
              <a:rPr lang="en-GB" sz="1400" dirty="0"/>
              <a:t>consignment?</a:t>
            </a:r>
          </a:p>
        </p:txBody>
      </p:sp>
      <p:sp>
        <p:nvSpPr>
          <p:cNvPr id="11" name="TextBox 10">
            <a:extLst>
              <a:ext uri="{FF2B5EF4-FFF2-40B4-BE49-F238E27FC236}">
                <a16:creationId xmlns:a16="http://schemas.microsoft.com/office/drawing/2014/main" id="{9E46214C-4FC7-4AB5-919E-4290C79EECE2}"/>
              </a:ext>
            </a:extLst>
          </p:cNvPr>
          <p:cNvSpPr txBox="1"/>
          <p:nvPr/>
        </p:nvSpPr>
        <p:spPr>
          <a:xfrm>
            <a:off x="508570" y="1773690"/>
            <a:ext cx="1469205" cy="215444"/>
          </a:xfrm>
          <a:prstGeom prst="rect">
            <a:avLst/>
          </a:prstGeom>
          <a:noFill/>
        </p:spPr>
        <p:txBody>
          <a:bodyPr wrap="square" lIns="0" tIns="0" rIns="0" bIns="0" rtlCol="0">
            <a:spAutoFit/>
          </a:bodyPr>
          <a:lstStyle/>
          <a:p>
            <a:pPr algn="ctr"/>
            <a:r>
              <a:rPr lang="en-GB" sz="1400" b="1" dirty="0"/>
              <a:t>Shipping Co.</a:t>
            </a:r>
          </a:p>
        </p:txBody>
      </p:sp>
      <p:sp>
        <p:nvSpPr>
          <p:cNvPr id="12" name="TextBox 11">
            <a:extLst>
              <a:ext uri="{FF2B5EF4-FFF2-40B4-BE49-F238E27FC236}">
                <a16:creationId xmlns:a16="http://schemas.microsoft.com/office/drawing/2014/main" id="{CA330E8C-385D-4473-9BD4-3F665B84008E}"/>
              </a:ext>
            </a:extLst>
          </p:cNvPr>
          <p:cNvSpPr txBox="1"/>
          <p:nvPr/>
        </p:nvSpPr>
        <p:spPr>
          <a:xfrm>
            <a:off x="4065703" y="1727932"/>
            <a:ext cx="1469205" cy="215444"/>
          </a:xfrm>
          <a:prstGeom prst="rect">
            <a:avLst/>
          </a:prstGeom>
          <a:noFill/>
        </p:spPr>
        <p:txBody>
          <a:bodyPr wrap="square" lIns="0" tIns="0" rIns="0" bIns="0" rtlCol="0">
            <a:spAutoFit/>
          </a:bodyPr>
          <a:lstStyle/>
          <a:p>
            <a:pPr algn="ctr"/>
            <a:r>
              <a:rPr lang="en-GB" sz="1400" b="1" dirty="0"/>
              <a:t>HMRC</a:t>
            </a:r>
          </a:p>
        </p:txBody>
      </p:sp>
      <p:sp>
        <p:nvSpPr>
          <p:cNvPr id="13" name="TextBox 12">
            <a:extLst>
              <a:ext uri="{FF2B5EF4-FFF2-40B4-BE49-F238E27FC236}">
                <a16:creationId xmlns:a16="http://schemas.microsoft.com/office/drawing/2014/main" id="{69795B24-F585-4F3C-9164-520045A3A15E}"/>
              </a:ext>
            </a:extLst>
          </p:cNvPr>
          <p:cNvSpPr txBox="1"/>
          <p:nvPr/>
        </p:nvSpPr>
        <p:spPr>
          <a:xfrm>
            <a:off x="4100502" y="5346560"/>
            <a:ext cx="1469205" cy="215444"/>
          </a:xfrm>
          <a:prstGeom prst="rect">
            <a:avLst/>
          </a:prstGeom>
          <a:noFill/>
        </p:spPr>
        <p:txBody>
          <a:bodyPr wrap="square" lIns="0" tIns="0" rIns="0" bIns="0" rtlCol="0">
            <a:spAutoFit/>
          </a:bodyPr>
          <a:lstStyle/>
          <a:p>
            <a:pPr algn="ctr"/>
            <a:r>
              <a:rPr lang="en-GB" sz="1400" b="1" dirty="0"/>
              <a:t>Port Health</a:t>
            </a:r>
          </a:p>
        </p:txBody>
      </p:sp>
      <p:sp>
        <p:nvSpPr>
          <p:cNvPr id="14" name="TextBox 13">
            <a:extLst>
              <a:ext uri="{FF2B5EF4-FFF2-40B4-BE49-F238E27FC236}">
                <a16:creationId xmlns:a16="http://schemas.microsoft.com/office/drawing/2014/main" id="{E0788569-B762-4B60-BE21-93E4B8BF52AD}"/>
              </a:ext>
            </a:extLst>
          </p:cNvPr>
          <p:cNvSpPr txBox="1"/>
          <p:nvPr/>
        </p:nvSpPr>
        <p:spPr>
          <a:xfrm>
            <a:off x="339906" y="5346560"/>
            <a:ext cx="1637869" cy="215444"/>
          </a:xfrm>
          <a:prstGeom prst="rect">
            <a:avLst/>
          </a:prstGeom>
          <a:noFill/>
        </p:spPr>
        <p:txBody>
          <a:bodyPr wrap="square" lIns="0" tIns="0" rIns="0" bIns="0" rtlCol="0">
            <a:spAutoFit/>
          </a:bodyPr>
          <a:lstStyle/>
          <a:p>
            <a:pPr algn="ctr"/>
            <a:r>
              <a:rPr lang="en-GB" sz="1400" b="1" dirty="0"/>
              <a:t>Country of Export</a:t>
            </a:r>
          </a:p>
        </p:txBody>
      </p:sp>
      <p:grpSp>
        <p:nvGrpSpPr>
          <p:cNvPr id="25" name="Group 24">
            <a:extLst>
              <a:ext uri="{FF2B5EF4-FFF2-40B4-BE49-F238E27FC236}">
                <a16:creationId xmlns:a16="http://schemas.microsoft.com/office/drawing/2014/main" id="{5C92BD2E-3E32-4449-8F0B-E31FCC0EFFFD}"/>
              </a:ext>
            </a:extLst>
          </p:cNvPr>
          <p:cNvGrpSpPr/>
          <p:nvPr/>
        </p:nvGrpSpPr>
        <p:grpSpPr>
          <a:xfrm>
            <a:off x="1243173" y="1828800"/>
            <a:ext cx="3591932" cy="3600501"/>
            <a:chOff x="1243173" y="1828800"/>
            <a:chExt cx="3591932" cy="3600501"/>
          </a:xfrm>
        </p:grpSpPr>
        <p:sp>
          <p:nvSpPr>
            <p:cNvPr id="4" name="Oval 3">
              <a:extLst>
                <a:ext uri="{FF2B5EF4-FFF2-40B4-BE49-F238E27FC236}">
                  <a16:creationId xmlns:a16="http://schemas.microsoft.com/office/drawing/2014/main" id="{47286100-226D-4AC5-94E0-C629BEE153E8}"/>
                </a:ext>
              </a:extLst>
            </p:cNvPr>
            <p:cNvSpPr/>
            <p:nvPr/>
          </p:nvSpPr>
          <p:spPr>
            <a:xfrm>
              <a:off x="1243173" y="1828800"/>
              <a:ext cx="2520000" cy="252000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5" name="Oval 4">
              <a:extLst>
                <a:ext uri="{FF2B5EF4-FFF2-40B4-BE49-F238E27FC236}">
                  <a16:creationId xmlns:a16="http://schemas.microsoft.com/office/drawing/2014/main" id="{A579C66D-14A9-47CE-92DF-703644CB9DB5}"/>
                </a:ext>
              </a:extLst>
            </p:cNvPr>
            <p:cNvSpPr/>
            <p:nvPr/>
          </p:nvSpPr>
          <p:spPr>
            <a:xfrm>
              <a:off x="1243173" y="2905874"/>
              <a:ext cx="2520000" cy="252000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6" name="Oval 5">
              <a:extLst>
                <a:ext uri="{FF2B5EF4-FFF2-40B4-BE49-F238E27FC236}">
                  <a16:creationId xmlns:a16="http://schemas.microsoft.com/office/drawing/2014/main" id="{664E10B2-C6ED-4924-A3B3-CB6F353B4AC9}"/>
                </a:ext>
              </a:extLst>
            </p:cNvPr>
            <p:cNvSpPr/>
            <p:nvPr/>
          </p:nvSpPr>
          <p:spPr>
            <a:xfrm>
              <a:off x="2315105" y="1832227"/>
              <a:ext cx="2520000" cy="252000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7" name="Oval 6">
              <a:extLst>
                <a:ext uri="{FF2B5EF4-FFF2-40B4-BE49-F238E27FC236}">
                  <a16:creationId xmlns:a16="http://schemas.microsoft.com/office/drawing/2014/main" id="{61EF8E60-7A69-4A3E-8E93-AE7BA13C9ECC}"/>
                </a:ext>
              </a:extLst>
            </p:cNvPr>
            <p:cNvSpPr/>
            <p:nvPr/>
          </p:nvSpPr>
          <p:spPr>
            <a:xfrm>
              <a:off x="2315105" y="2909301"/>
              <a:ext cx="2520000" cy="2520000"/>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a:solidFill>
                  <a:schemeClr val="tx1"/>
                </a:solidFill>
              </a:endParaRPr>
            </a:p>
          </p:txBody>
        </p:sp>
        <p:sp>
          <p:nvSpPr>
            <p:cNvPr id="15" name="TextBox 14">
              <a:extLst>
                <a:ext uri="{FF2B5EF4-FFF2-40B4-BE49-F238E27FC236}">
                  <a16:creationId xmlns:a16="http://schemas.microsoft.com/office/drawing/2014/main" id="{F4398796-B5FA-440D-AE90-BE360A2A4A00}"/>
                </a:ext>
              </a:extLst>
            </p:cNvPr>
            <p:cNvSpPr txBox="1"/>
            <p:nvPr/>
          </p:nvSpPr>
          <p:spPr>
            <a:xfrm>
              <a:off x="2557412" y="3429000"/>
              <a:ext cx="971762" cy="307777"/>
            </a:xfrm>
            <a:prstGeom prst="rect">
              <a:avLst/>
            </a:prstGeom>
            <a:noFill/>
          </p:spPr>
          <p:txBody>
            <a:bodyPr wrap="square" lIns="0" tIns="0" rIns="0" bIns="0" rtlCol="0">
              <a:spAutoFit/>
            </a:bodyPr>
            <a:lstStyle/>
            <a:p>
              <a:pPr algn="ctr"/>
              <a:r>
                <a:rPr lang="en-GB" sz="1000" dirty="0"/>
                <a:t>V1 documentation</a:t>
              </a:r>
            </a:p>
          </p:txBody>
        </p:sp>
        <p:sp>
          <p:nvSpPr>
            <p:cNvPr id="16" name="TextBox 15">
              <a:extLst>
                <a:ext uri="{FF2B5EF4-FFF2-40B4-BE49-F238E27FC236}">
                  <a16:creationId xmlns:a16="http://schemas.microsoft.com/office/drawing/2014/main" id="{395F0353-89C6-4169-8D4E-38D4557A95AB}"/>
                </a:ext>
              </a:extLst>
            </p:cNvPr>
            <p:cNvSpPr txBox="1"/>
            <p:nvPr/>
          </p:nvSpPr>
          <p:spPr>
            <a:xfrm>
              <a:off x="3644593" y="3491079"/>
              <a:ext cx="971762" cy="307777"/>
            </a:xfrm>
            <a:prstGeom prst="rect">
              <a:avLst/>
            </a:prstGeom>
            <a:noFill/>
          </p:spPr>
          <p:txBody>
            <a:bodyPr wrap="square" lIns="0" tIns="0" rIns="0" bIns="0" rtlCol="0">
              <a:spAutoFit/>
            </a:bodyPr>
            <a:lstStyle/>
            <a:p>
              <a:pPr algn="ctr"/>
              <a:r>
                <a:rPr lang="en-GB" sz="1000" dirty="0"/>
                <a:t>Configuration check</a:t>
              </a:r>
            </a:p>
          </p:txBody>
        </p:sp>
        <p:sp>
          <p:nvSpPr>
            <p:cNvPr id="17" name="TextBox 16">
              <a:extLst>
                <a:ext uri="{FF2B5EF4-FFF2-40B4-BE49-F238E27FC236}">
                  <a16:creationId xmlns:a16="http://schemas.microsoft.com/office/drawing/2014/main" id="{B5085CDE-E17B-45B2-9754-257676BDAB37}"/>
                </a:ext>
              </a:extLst>
            </p:cNvPr>
            <p:cNvSpPr txBox="1"/>
            <p:nvPr/>
          </p:nvSpPr>
          <p:spPr>
            <a:xfrm>
              <a:off x="2517143" y="4615134"/>
              <a:ext cx="971762" cy="153888"/>
            </a:xfrm>
            <a:prstGeom prst="rect">
              <a:avLst/>
            </a:prstGeom>
            <a:noFill/>
          </p:spPr>
          <p:txBody>
            <a:bodyPr wrap="square" lIns="0" tIns="0" rIns="0" bIns="0" rtlCol="0">
              <a:spAutoFit/>
            </a:bodyPr>
            <a:lstStyle/>
            <a:p>
              <a:pPr algn="ctr"/>
              <a:r>
                <a:rPr lang="en-GB" sz="1000" dirty="0"/>
                <a:t>Seal check</a:t>
              </a:r>
            </a:p>
          </p:txBody>
        </p:sp>
        <p:sp>
          <p:nvSpPr>
            <p:cNvPr id="18" name="TextBox 17">
              <a:extLst>
                <a:ext uri="{FF2B5EF4-FFF2-40B4-BE49-F238E27FC236}">
                  <a16:creationId xmlns:a16="http://schemas.microsoft.com/office/drawing/2014/main" id="{0ECB72C1-512A-4CF3-A466-BAA250F93672}"/>
                </a:ext>
              </a:extLst>
            </p:cNvPr>
            <p:cNvSpPr txBox="1"/>
            <p:nvPr/>
          </p:nvSpPr>
          <p:spPr>
            <a:xfrm>
              <a:off x="1325931" y="2586640"/>
              <a:ext cx="971762" cy="153888"/>
            </a:xfrm>
            <a:prstGeom prst="rect">
              <a:avLst/>
            </a:prstGeom>
            <a:noFill/>
          </p:spPr>
          <p:txBody>
            <a:bodyPr wrap="square" lIns="0" tIns="0" rIns="0" bIns="0" rtlCol="0">
              <a:spAutoFit/>
            </a:bodyPr>
            <a:lstStyle/>
            <a:p>
              <a:pPr algn="ctr"/>
              <a:r>
                <a:rPr lang="en-GB" sz="1000" dirty="0"/>
                <a:t>Routing</a:t>
              </a:r>
            </a:p>
          </p:txBody>
        </p:sp>
        <p:sp>
          <p:nvSpPr>
            <p:cNvPr id="19" name="TextBox 18">
              <a:extLst>
                <a:ext uri="{FF2B5EF4-FFF2-40B4-BE49-F238E27FC236}">
                  <a16:creationId xmlns:a16="http://schemas.microsoft.com/office/drawing/2014/main" id="{4EBE6442-ACA4-41F8-9522-EBA330E13EAC}"/>
                </a:ext>
              </a:extLst>
            </p:cNvPr>
            <p:cNvSpPr txBox="1"/>
            <p:nvPr/>
          </p:nvSpPr>
          <p:spPr>
            <a:xfrm>
              <a:off x="3703883" y="2519002"/>
              <a:ext cx="971762" cy="153888"/>
            </a:xfrm>
            <a:prstGeom prst="rect">
              <a:avLst/>
            </a:prstGeom>
            <a:noFill/>
          </p:spPr>
          <p:txBody>
            <a:bodyPr wrap="square" lIns="0" tIns="0" rIns="0" bIns="0" rtlCol="0">
              <a:spAutoFit/>
            </a:bodyPr>
            <a:lstStyle/>
            <a:p>
              <a:pPr algn="ctr"/>
              <a:r>
                <a:rPr lang="en-GB" sz="1000" dirty="0"/>
                <a:t>Goods match</a:t>
              </a:r>
            </a:p>
          </p:txBody>
        </p:sp>
        <p:sp>
          <p:nvSpPr>
            <p:cNvPr id="20" name="TextBox 19">
              <a:extLst>
                <a:ext uri="{FF2B5EF4-FFF2-40B4-BE49-F238E27FC236}">
                  <a16:creationId xmlns:a16="http://schemas.microsoft.com/office/drawing/2014/main" id="{8C1B3408-1ACF-4131-925A-A09DED989AA3}"/>
                </a:ext>
              </a:extLst>
            </p:cNvPr>
            <p:cNvSpPr txBox="1"/>
            <p:nvPr/>
          </p:nvSpPr>
          <p:spPr>
            <a:xfrm>
              <a:off x="3703883" y="4548752"/>
              <a:ext cx="971762" cy="307777"/>
            </a:xfrm>
            <a:prstGeom prst="rect">
              <a:avLst/>
            </a:prstGeom>
            <a:noFill/>
          </p:spPr>
          <p:txBody>
            <a:bodyPr wrap="square" lIns="0" tIns="0" rIns="0" bIns="0" rtlCol="0">
              <a:spAutoFit/>
            </a:bodyPr>
            <a:lstStyle/>
            <a:p>
              <a:pPr algn="ctr"/>
              <a:r>
                <a:rPr lang="en-GB" sz="1000" dirty="0"/>
                <a:t>Container inspection</a:t>
              </a:r>
            </a:p>
          </p:txBody>
        </p:sp>
        <p:sp>
          <p:nvSpPr>
            <p:cNvPr id="21" name="TextBox 20">
              <a:extLst>
                <a:ext uri="{FF2B5EF4-FFF2-40B4-BE49-F238E27FC236}">
                  <a16:creationId xmlns:a16="http://schemas.microsoft.com/office/drawing/2014/main" id="{C644D313-2C30-4399-8B08-48A82A67E827}"/>
                </a:ext>
              </a:extLst>
            </p:cNvPr>
            <p:cNvSpPr txBox="1"/>
            <p:nvPr/>
          </p:nvSpPr>
          <p:spPr>
            <a:xfrm>
              <a:off x="1437892" y="4609924"/>
              <a:ext cx="971762" cy="153888"/>
            </a:xfrm>
            <a:prstGeom prst="rect">
              <a:avLst/>
            </a:prstGeom>
            <a:noFill/>
          </p:spPr>
          <p:txBody>
            <a:bodyPr wrap="square" lIns="0" tIns="0" rIns="0" bIns="0" rtlCol="0">
              <a:spAutoFit/>
            </a:bodyPr>
            <a:lstStyle/>
            <a:p>
              <a:pPr algn="ctr"/>
              <a:r>
                <a:rPr lang="en-GB" sz="1000" dirty="0"/>
                <a:t>Provenance</a:t>
              </a:r>
            </a:p>
          </p:txBody>
        </p:sp>
        <p:sp>
          <p:nvSpPr>
            <p:cNvPr id="22" name="TextBox 21">
              <a:extLst>
                <a:ext uri="{FF2B5EF4-FFF2-40B4-BE49-F238E27FC236}">
                  <a16:creationId xmlns:a16="http://schemas.microsoft.com/office/drawing/2014/main" id="{8068475F-67A8-4319-9A09-508999A033A7}"/>
                </a:ext>
              </a:extLst>
            </p:cNvPr>
            <p:cNvSpPr txBox="1"/>
            <p:nvPr/>
          </p:nvSpPr>
          <p:spPr>
            <a:xfrm>
              <a:off x="2557412" y="2526707"/>
              <a:ext cx="971762" cy="153888"/>
            </a:xfrm>
            <a:prstGeom prst="rect">
              <a:avLst/>
            </a:prstGeom>
            <a:noFill/>
          </p:spPr>
          <p:txBody>
            <a:bodyPr wrap="square" lIns="0" tIns="0" rIns="0" bIns="0" rtlCol="0">
              <a:spAutoFit/>
            </a:bodyPr>
            <a:lstStyle/>
            <a:p>
              <a:pPr algn="ctr"/>
              <a:r>
                <a:rPr lang="en-GB" sz="1000" dirty="0"/>
                <a:t>Sample test</a:t>
              </a:r>
            </a:p>
          </p:txBody>
        </p:sp>
        <p:sp>
          <p:nvSpPr>
            <p:cNvPr id="23" name="TextBox 22">
              <a:extLst>
                <a:ext uri="{FF2B5EF4-FFF2-40B4-BE49-F238E27FC236}">
                  <a16:creationId xmlns:a16="http://schemas.microsoft.com/office/drawing/2014/main" id="{2E251010-F02B-47EF-9FAF-6C2C0F0419BD}"/>
                </a:ext>
              </a:extLst>
            </p:cNvPr>
            <p:cNvSpPr txBox="1"/>
            <p:nvPr/>
          </p:nvSpPr>
          <p:spPr>
            <a:xfrm>
              <a:off x="1485480" y="3580324"/>
              <a:ext cx="971762" cy="153888"/>
            </a:xfrm>
            <a:prstGeom prst="rect">
              <a:avLst/>
            </a:prstGeom>
            <a:noFill/>
          </p:spPr>
          <p:txBody>
            <a:bodyPr wrap="square" lIns="0" tIns="0" rIns="0" bIns="0" rtlCol="0">
              <a:spAutoFit/>
            </a:bodyPr>
            <a:lstStyle/>
            <a:p>
              <a:pPr algn="ctr"/>
              <a:r>
                <a:rPr lang="en-GB" sz="1000" dirty="0"/>
                <a:t>…</a:t>
              </a:r>
            </a:p>
          </p:txBody>
        </p:sp>
      </p:grpSp>
      <p:cxnSp>
        <p:nvCxnSpPr>
          <p:cNvPr id="27" name="Connector: Curved 26">
            <a:extLst>
              <a:ext uri="{FF2B5EF4-FFF2-40B4-BE49-F238E27FC236}">
                <a16:creationId xmlns:a16="http://schemas.microsoft.com/office/drawing/2014/main" id="{3D7E58B2-78F2-4ACC-BDF3-BCDCCE6E1298}"/>
              </a:ext>
            </a:extLst>
          </p:cNvPr>
          <p:cNvCxnSpPr>
            <a:endCxn id="8" idx="1"/>
          </p:cNvCxnSpPr>
          <p:nvPr/>
        </p:nvCxnSpPr>
        <p:spPr>
          <a:xfrm flipV="1">
            <a:off x="4854539" y="2822825"/>
            <a:ext cx="2054832" cy="798815"/>
          </a:xfrm>
          <a:prstGeom prst="curvedConnector3">
            <a:avLst/>
          </a:prstGeom>
          <a:ln w="38100">
            <a:solidFill>
              <a:schemeClr val="bg1">
                <a:lumMod val="6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5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72A32-92DB-423F-83A0-4C67D4666E3C}"/>
              </a:ext>
            </a:extLst>
          </p:cNvPr>
          <p:cNvSpPr>
            <a:spLocks noGrp="1"/>
          </p:cNvSpPr>
          <p:nvPr>
            <p:ph type="body" sz="quarter" idx="11"/>
          </p:nvPr>
        </p:nvSpPr>
        <p:spPr>
          <a:xfrm>
            <a:off x="3034146" y="2934392"/>
            <a:ext cx="6106679" cy="576293"/>
          </a:xfrm>
        </p:spPr>
        <p:txBody>
          <a:bodyPr/>
          <a:lstStyle/>
          <a:p>
            <a:r>
              <a:rPr lang="en-GB" dirty="0"/>
              <a:t>Components of the toolkit</a:t>
            </a:r>
          </a:p>
        </p:txBody>
      </p:sp>
      <p:sp>
        <p:nvSpPr>
          <p:cNvPr id="4" name="Text Placeholder 3">
            <a:extLst>
              <a:ext uri="{FF2B5EF4-FFF2-40B4-BE49-F238E27FC236}">
                <a16:creationId xmlns:a16="http://schemas.microsoft.com/office/drawing/2014/main" id="{E3554B6B-C02F-49CA-A0A6-CB3CA82CC186}"/>
              </a:ext>
            </a:extLst>
          </p:cNvPr>
          <p:cNvSpPr>
            <a:spLocks noGrp="1"/>
          </p:cNvSpPr>
          <p:nvPr>
            <p:ph type="body" sz="quarter" idx="12"/>
          </p:nvPr>
        </p:nvSpPr>
        <p:spPr/>
        <p:txBody>
          <a:bodyPr/>
          <a:lstStyle/>
          <a:p>
            <a:r>
              <a:rPr lang="en-GB" dirty="0"/>
              <a:t>Section 3</a:t>
            </a:r>
          </a:p>
        </p:txBody>
      </p:sp>
    </p:spTree>
    <p:extLst>
      <p:ext uri="{BB962C8B-B14F-4D97-AF65-F5344CB8AC3E}">
        <p14:creationId xmlns:p14="http://schemas.microsoft.com/office/powerpoint/2010/main" val="26458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71CF6-E2C7-4C24-A988-D99C30526FD9}"/>
              </a:ext>
            </a:extLst>
          </p:cNvPr>
          <p:cNvSpPr>
            <a:spLocks noGrp="1"/>
          </p:cNvSpPr>
          <p:nvPr>
            <p:ph type="title"/>
          </p:nvPr>
        </p:nvSpPr>
        <p:spPr/>
        <p:txBody>
          <a:bodyPr/>
          <a:lstStyle/>
          <a:p>
            <a:r>
              <a:rPr lang="en-GB" sz="2400" dirty="0"/>
              <a:t>OEF Ecosystem – Operations System Context Diagram</a:t>
            </a:r>
            <a:br>
              <a:rPr lang="en-GB" sz="2400" dirty="0"/>
            </a:br>
            <a:r>
              <a:rPr lang="en-GB" sz="1600" dirty="0"/>
              <a:t>Extracting both raw data and refined data from a mixed economy of ‘Thing’ Event Pipelines</a:t>
            </a:r>
          </a:p>
        </p:txBody>
      </p:sp>
      <p:pic>
        <p:nvPicPr>
          <p:cNvPr id="6" name="Picture 5" descr="A screenshot of a cell phone&#10;&#10;Description automatically generated">
            <a:extLst>
              <a:ext uri="{FF2B5EF4-FFF2-40B4-BE49-F238E27FC236}">
                <a16:creationId xmlns:a16="http://schemas.microsoft.com/office/drawing/2014/main" id="{6CB0D65D-F09D-4156-8D90-56B575AC33EC}"/>
              </a:ext>
            </a:extLst>
          </p:cNvPr>
          <p:cNvPicPr>
            <a:picLocks noChangeAspect="1"/>
          </p:cNvPicPr>
          <p:nvPr/>
        </p:nvPicPr>
        <p:blipFill rotWithShape="1">
          <a:blip r:embed="rId2">
            <a:extLst>
              <a:ext uri="{28A0092B-C50C-407E-A947-70E740481C1C}">
                <a14:useLocalDpi xmlns:a14="http://schemas.microsoft.com/office/drawing/2010/main" val="0"/>
              </a:ext>
            </a:extLst>
          </a:blip>
          <a:srcRect t="12210"/>
          <a:stretch/>
        </p:blipFill>
        <p:spPr>
          <a:xfrm>
            <a:off x="1237051" y="1206132"/>
            <a:ext cx="7016034" cy="5622317"/>
          </a:xfrm>
          <a:prstGeom prst="rect">
            <a:avLst/>
          </a:prstGeom>
        </p:spPr>
      </p:pic>
    </p:spTree>
    <p:extLst>
      <p:ext uri="{BB962C8B-B14F-4D97-AF65-F5344CB8AC3E}">
        <p14:creationId xmlns:p14="http://schemas.microsoft.com/office/powerpoint/2010/main" val="27887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7D1AB8-4E67-4F3C-98CB-B5543F270E3E}"/>
              </a:ext>
            </a:extLst>
          </p:cNvPr>
          <p:cNvSpPr>
            <a:spLocks noGrp="1"/>
          </p:cNvSpPr>
          <p:nvPr>
            <p:ph sz="quarter" idx="11"/>
          </p:nvPr>
        </p:nvSpPr>
        <p:spPr/>
        <p:txBody>
          <a:bodyPr/>
          <a:lstStyle/>
          <a:p>
            <a:r>
              <a:rPr lang="en-GB" sz="1800" dirty="0"/>
              <a:t>Systems Thinking to provision for evolving ecosystems</a:t>
            </a:r>
          </a:p>
          <a:p>
            <a:endParaRPr lang="en-GB" sz="1800" dirty="0"/>
          </a:p>
          <a:p>
            <a:r>
              <a:rPr lang="en-GB" sz="1800" dirty="0"/>
              <a:t>API First</a:t>
            </a:r>
          </a:p>
          <a:p>
            <a:endParaRPr lang="en-GB" sz="1800" dirty="0"/>
          </a:p>
          <a:p>
            <a:r>
              <a:rPr lang="en-GB" sz="1800" dirty="0"/>
              <a:t>Negotiable protocols and resource representations</a:t>
            </a:r>
          </a:p>
          <a:p>
            <a:endParaRPr lang="en-GB" sz="1800" dirty="0"/>
          </a:p>
          <a:p>
            <a:r>
              <a:rPr lang="en-GB" sz="1800" dirty="0"/>
              <a:t>Event information exchange model agnostic</a:t>
            </a:r>
          </a:p>
          <a:p>
            <a:endParaRPr lang="en-GB" sz="1800" dirty="0"/>
          </a:p>
          <a:p>
            <a:r>
              <a:rPr lang="en-GB" sz="1800" dirty="0"/>
              <a:t>Event pipeline technology agnostic through a standard/specification for events</a:t>
            </a:r>
          </a:p>
          <a:p>
            <a:endParaRPr lang="en-GB" sz="1800" dirty="0"/>
          </a:p>
          <a:p>
            <a:r>
              <a:rPr lang="en-GB" sz="1800" dirty="0"/>
              <a:t>Observable at design time and run time, message passing (channels)</a:t>
            </a:r>
          </a:p>
          <a:p>
            <a:endParaRPr lang="en-GB" sz="1800" dirty="0"/>
          </a:p>
          <a:p>
            <a:endParaRPr lang="en-GB" sz="1800" dirty="0"/>
          </a:p>
        </p:txBody>
      </p:sp>
      <p:sp>
        <p:nvSpPr>
          <p:cNvPr id="3" name="Title 2">
            <a:extLst>
              <a:ext uri="{FF2B5EF4-FFF2-40B4-BE49-F238E27FC236}">
                <a16:creationId xmlns:a16="http://schemas.microsoft.com/office/drawing/2014/main" id="{64A5666E-7B76-4189-B9DC-E31AE6A72CE3}"/>
              </a:ext>
            </a:extLst>
          </p:cNvPr>
          <p:cNvSpPr>
            <a:spLocks noGrp="1"/>
          </p:cNvSpPr>
          <p:nvPr>
            <p:ph type="title"/>
          </p:nvPr>
        </p:nvSpPr>
        <p:spPr>
          <a:xfrm>
            <a:off x="457200" y="348089"/>
            <a:ext cx="8686800" cy="758952"/>
          </a:xfrm>
        </p:spPr>
        <p:txBody>
          <a:bodyPr/>
          <a:lstStyle/>
          <a:p>
            <a:r>
              <a:rPr lang="en-GB" sz="2400" dirty="0"/>
              <a:t>OEF architecture constraints</a:t>
            </a:r>
          </a:p>
        </p:txBody>
      </p:sp>
    </p:spTree>
    <p:extLst>
      <p:ext uri="{BB962C8B-B14F-4D97-AF65-F5344CB8AC3E}">
        <p14:creationId xmlns:p14="http://schemas.microsoft.com/office/powerpoint/2010/main" val="263450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6F6B01-5158-4E70-A2A9-8BF41BC3AD56}"/>
              </a:ext>
            </a:extLst>
          </p:cNvPr>
          <p:cNvSpPr>
            <a:spLocks noGrp="1"/>
          </p:cNvSpPr>
          <p:nvPr>
            <p:ph sz="quarter" idx="11"/>
          </p:nvPr>
        </p:nvSpPr>
        <p:spPr/>
        <p:txBody>
          <a:bodyPr/>
          <a:lstStyle/>
          <a:p>
            <a:r>
              <a:rPr lang="en-GB" sz="1600" b="1" dirty="0"/>
              <a:t>Registry:</a:t>
            </a:r>
            <a:r>
              <a:rPr lang="en-GB" sz="1600" dirty="0"/>
              <a:t> a formal record of the participants authorised to operate within the ecosystem as both Event Consumers and Event Providers</a:t>
            </a:r>
          </a:p>
          <a:p>
            <a:pPr lvl="1"/>
            <a:endParaRPr lang="en-GB" sz="1600" dirty="0"/>
          </a:p>
          <a:p>
            <a:r>
              <a:rPr lang="en-GB" sz="1600" b="1" dirty="0"/>
              <a:t>Ontology:</a:t>
            </a:r>
            <a:r>
              <a:rPr lang="en-GB" sz="1600" dirty="0"/>
              <a:t> a conceptual model of the domain of interest shared by the ecosystem, formulated as an ontology expressed in a logic-based language</a:t>
            </a:r>
          </a:p>
          <a:p>
            <a:pPr lvl="1"/>
            <a:endParaRPr lang="en-GB" sz="1600" dirty="0"/>
          </a:p>
          <a:p>
            <a:r>
              <a:rPr lang="en-GB" sz="1600" b="1" dirty="0"/>
              <a:t>Directory:</a:t>
            </a:r>
            <a:r>
              <a:rPr lang="en-GB" sz="1600" dirty="0"/>
              <a:t> a mapping between the conceptual model and the logical/physical level of the information system that facilitates discovery and matching between ecosystem participants</a:t>
            </a:r>
          </a:p>
          <a:p>
            <a:pPr lvl="1"/>
            <a:endParaRPr lang="en-GB" sz="1600" dirty="0"/>
          </a:p>
          <a:p>
            <a:r>
              <a:rPr lang="en-GB" sz="1600" b="1" dirty="0"/>
              <a:t>Exchange services:</a:t>
            </a:r>
            <a:r>
              <a:rPr lang="en-GB" sz="1600" dirty="0"/>
              <a:t> the services and protocols that manage both access to the information and any concomitant value exchange between participants </a:t>
            </a:r>
          </a:p>
          <a:p>
            <a:pPr lvl="1"/>
            <a:endParaRPr lang="en-GB" sz="1600" dirty="0"/>
          </a:p>
          <a:p>
            <a:r>
              <a:rPr lang="en-GB" sz="1600" b="1" dirty="0"/>
              <a:t>Data: </a:t>
            </a:r>
            <a:r>
              <a:rPr lang="en-GB" sz="1600" dirty="0"/>
              <a:t>the logical/physical manifestation of the information being made available for access as part of the ecosystem, in conformance with the published ontology</a:t>
            </a:r>
          </a:p>
          <a:p>
            <a:pPr lvl="1"/>
            <a:endParaRPr lang="en-GB" sz="1600" dirty="0"/>
          </a:p>
          <a:p>
            <a:r>
              <a:rPr lang="en-GB" sz="1600" b="1" dirty="0"/>
              <a:t>Reasoning:</a:t>
            </a:r>
            <a:r>
              <a:rPr lang="en-GB" sz="1600" dirty="0"/>
              <a:t> the ability to reason over information (including Event data accessed via the ecosystem) to support decisions and applications that may be specific to each participant</a:t>
            </a:r>
          </a:p>
        </p:txBody>
      </p:sp>
      <p:sp>
        <p:nvSpPr>
          <p:cNvPr id="4" name="Title 3">
            <a:extLst>
              <a:ext uri="{FF2B5EF4-FFF2-40B4-BE49-F238E27FC236}">
                <a16:creationId xmlns:a16="http://schemas.microsoft.com/office/drawing/2014/main" id="{30AB63BA-E80E-405A-9C45-1F29AFFF952D}"/>
              </a:ext>
            </a:extLst>
          </p:cNvPr>
          <p:cNvSpPr>
            <a:spLocks noGrp="1"/>
          </p:cNvSpPr>
          <p:nvPr>
            <p:ph type="title"/>
          </p:nvPr>
        </p:nvSpPr>
        <p:spPr/>
        <p:txBody>
          <a:bodyPr/>
          <a:lstStyle/>
          <a:p>
            <a:r>
              <a:rPr lang="en-GB" sz="2400" dirty="0"/>
              <a:t>Target architecture (for discussion)</a:t>
            </a:r>
          </a:p>
        </p:txBody>
      </p:sp>
    </p:spTree>
    <p:extLst>
      <p:ext uri="{BB962C8B-B14F-4D97-AF65-F5344CB8AC3E}">
        <p14:creationId xmlns:p14="http://schemas.microsoft.com/office/powerpoint/2010/main" val="317545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DE7406-7DF2-49E6-AABE-8155AC7A5966}"/>
              </a:ext>
            </a:extLst>
          </p:cNvPr>
          <p:cNvSpPr>
            <a:spLocks noGrp="1"/>
          </p:cNvSpPr>
          <p:nvPr>
            <p:ph sz="quarter" idx="11"/>
          </p:nvPr>
        </p:nvSpPr>
        <p:spPr/>
        <p:txBody>
          <a:bodyPr/>
          <a:lstStyle/>
          <a:p>
            <a:r>
              <a:rPr lang="en-GB" sz="1600" dirty="0"/>
              <a:t>The registry is a role that a system might perform by mediating the creation and verification of identifiers, keys and other relevant data pertaining to the ecosystem participants that are authorised to operate as Event Consumers and Event Providers</a:t>
            </a:r>
          </a:p>
          <a:p>
            <a:endParaRPr lang="en-GB" sz="1600" dirty="0"/>
          </a:p>
          <a:p>
            <a:r>
              <a:rPr lang="en-GB" sz="1600" dirty="0"/>
              <a:t>Information accessible through the registry must be machine readable and must include:</a:t>
            </a:r>
          </a:p>
          <a:p>
            <a:pPr lvl="1"/>
            <a:r>
              <a:rPr lang="en-GB" sz="1600" dirty="0"/>
              <a:t>Identifier: unique identifier that identifies the entity authorised to participate in the ecosystem</a:t>
            </a:r>
          </a:p>
          <a:p>
            <a:pPr lvl="1"/>
            <a:r>
              <a:rPr lang="en-GB" sz="1600" dirty="0"/>
              <a:t>Authentication: a means to authenticate the entity identified by the identifier</a:t>
            </a:r>
          </a:p>
          <a:p>
            <a:pPr lvl="1"/>
            <a:r>
              <a:rPr lang="en-GB" sz="1600" dirty="0"/>
              <a:t>Verifiable credentials: materials that authorise the entity to participate in the ecosystem </a:t>
            </a:r>
          </a:p>
          <a:p>
            <a:endParaRPr lang="en-GB" sz="1600" dirty="0"/>
          </a:p>
          <a:p>
            <a:r>
              <a:rPr lang="en-GB" sz="1600" dirty="0"/>
              <a:t>The registry may be implemented as a centralised, federated or decentralised identity management system</a:t>
            </a:r>
          </a:p>
          <a:p>
            <a:pPr lvl="1"/>
            <a:endParaRPr lang="en-GB" sz="1600" dirty="0"/>
          </a:p>
          <a:p>
            <a:r>
              <a:rPr lang="en-GB" sz="1600" dirty="0"/>
              <a:t>The Open Ecosystem Federation may comprise of more than one ecosystem operating more than one implementation of a registry</a:t>
            </a:r>
          </a:p>
          <a:p>
            <a:endParaRPr lang="en-GB" sz="1600" dirty="0"/>
          </a:p>
          <a:p>
            <a:r>
              <a:rPr lang="en-GB" sz="1600" dirty="0"/>
              <a:t>It is a condition of participation in the Open Ecosystem Federation that ecosystems implement registries that are interoperable with all other registries within the Open Ecosystem Federation</a:t>
            </a:r>
          </a:p>
        </p:txBody>
      </p:sp>
      <p:sp>
        <p:nvSpPr>
          <p:cNvPr id="3" name="Title 2">
            <a:extLst>
              <a:ext uri="{FF2B5EF4-FFF2-40B4-BE49-F238E27FC236}">
                <a16:creationId xmlns:a16="http://schemas.microsoft.com/office/drawing/2014/main" id="{15A04741-D9E5-49B2-B286-891B619EB04C}"/>
              </a:ext>
            </a:extLst>
          </p:cNvPr>
          <p:cNvSpPr>
            <a:spLocks noGrp="1"/>
          </p:cNvSpPr>
          <p:nvPr>
            <p:ph type="title"/>
          </p:nvPr>
        </p:nvSpPr>
        <p:spPr/>
        <p:txBody>
          <a:bodyPr/>
          <a:lstStyle/>
          <a:p>
            <a:r>
              <a:rPr lang="en-GB" sz="2400" dirty="0"/>
              <a:t>Registry</a:t>
            </a:r>
          </a:p>
        </p:txBody>
      </p:sp>
    </p:spTree>
    <p:extLst>
      <p:ext uri="{BB962C8B-B14F-4D97-AF65-F5344CB8AC3E}">
        <p14:creationId xmlns:p14="http://schemas.microsoft.com/office/powerpoint/2010/main" val="373392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7BF6A7-C748-48B5-B537-48387A3CA8B6}"/>
              </a:ext>
            </a:extLst>
          </p:cNvPr>
          <p:cNvSpPr>
            <a:spLocks noGrp="1"/>
          </p:cNvSpPr>
          <p:nvPr>
            <p:ph sz="quarter" idx="11"/>
          </p:nvPr>
        </p:nvSpPr>
        <p:spPr/>
        <p:txBody>
          <a:bodyPr/>
          <a:lstStyle/>
          <a:p>
            <a:r>
              <a:rPr lang="en-GB" sz="1600" dirty="0"/>
              <a:t>The ontology describes the conceptual model of the domain of interest. For all ecosystems within the Open Ecosystem Federation, the primary domain of interest is data assurance. </a:t>
            </a:r>
          </a:p>
          <a:p>
            <a:pPr lvl="1"/>
            <a:endParaRPr lang="en-GB" sz="1600" dirty="0"/>
          </a:p>
          <a:p>
            <a:r>
              <a:rPr lang="en-GB" sz="1600" dirty="0"/>
              <a:t>The ontology is used by all participants to derive a common conceptual understanding of the terms that are referenced by any given Event within any ecosystem or context. The ontology must be expressed in RDF, RDFS and OWL (i.e. a logic-based, machine-readable language).</a:t>
            </a:r>
          </a:p>
          <a:p>
            <a:pPr lvl="1"/>
            <a:endParaRPr lang="en-GB" sz="1600" dirty="0"/>
          </a:p>
          <a:p>
            <a:r>
              <a:rPr lang="en-GB" sz="1600" dirty="0"/>
              <a:t>Participants must map proprietary data schema to the ontology and – where they reference data objects in their directory information that are not already described in the ontology – participants must publish definitions of these incremental terms as part of the ontology. </a:t>
            </a:r>
          </a:p>
          <a:p>
            <a:pPr lvl="1"/>
            <a:endParaRPr lang="en-GB" sz="1600" dirty="0"/>
          </a:p>
          <a:p>
            <a:r>
              <a:rPr lang="en-GB" sz="1600" dirty="0"/>
              <a:t>The Open Ecosystem Federation may comprise multiple different ecosystems – i.e. groups who collaborate to facilitate data assurance within different contexts and use cases.</a:t>
            </a:r>
          </a:p>
          <a:p>
            <a:pPr lvl="1"/>
            <a:endParaRPr lang="en-GB" sz="1600" dirty="0"/>
          </a:p>
          <a:p>
            <a:r>
              <a:rPr lang="en-GB" sz="1600" dirty="0"/>
              <a:t>There is no obligation for one ecosystem to collaborate with another ecosystem, but the Open Ecosystem Federation is designed to enable this to happen, where there is value or need.</a:t>
            </a:r>
          </a:p>
          <a:p>
            <a:pPr lvl="1"/>
            <a:endParaRPr lang="en-GB" sz="1600" dirty="0"/>
          </a:p>
          <a:p>
            <a:r>
              <a:rPr lang="en-GB" sz="1600" dirty="0"/>
              <a:t>The ontology may [must?] be published to any participant in the Open Ecosystem Federation</a:t>
            </a:r>
          </a:p>
        </p:txBody>
      </p:sp>
      <p:sp>
        <p:nvSpPr>
          <p:cNvPr id="3" name="Title 2">
            <a:extLst>
              <a:ext uri="{FF2B5EF4-FFF2-40B4-BE49-F238E27FC236}">
                <a16:creationId xmlns:a16="http://schemas.microsoft.com/office/drawing/2014/main" id="{6331FF82-54BD-484E-9E22-78C0542F9A25}"/>
              </a:ext>
            </a:extLst>
          </p:cNvPr>
          <p:cNvSpPr>
            <a:spLocks noGrp="1"/>
          </p:cNvSpPr>
          <p:nvPr>
            <p:ph type="title"/>
          </p:nvPr>
        </p:nvSpPr>
        <p:spPr/>
        <p:txBody>
          <a:bodyPr/>
          <a:lstStyle/>
          <a:p>
            <a:r>
              <a:rPr lang="en-GB" sz="2400" dirty="0"/>
              <a:t>Ontology</a:t>
            </a:r>
          </a:p>
        </p:txBody>
      </p:sp>
    </p:spTree>
    <p:extLst>
      <p:ext uri="{BB962C8B-B14F-4D97-AF65-F5344CB8AC3E}">
        <p14:creationId xmlns:p14="http://schemas.microsoft.com/office/powerpoint/2010/main" val="385130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21645C-A55F-48BE-BFD5-BEE0BAAFCFA3}"/>
              </a:ext>
            </a:extLst>
          </p:cNvPr>
          <p:cNvSpPr>
            <a:spLocks noGrp="1"/>
          </p:cNvSpPr>
          <p:nvPr>
            <p:ph sz="quarter" idx="11"/>
          </p:nvPr>
        </p:nvSpPr>
        <p:spPr/>
        <p:txBody>
          <a:bodyPr/>
          <a:lstStyle/>
          <a:p>
            <a:r>
              <a:rPr lang="en-GB" sz="1600" dirty="0"/>
              <a:t>The directory is a role that a system might perform by mediating the discovery and matching of resources associated with the concepts described in the ontology. Participants use the directory to engage with the information system at a practical level. </a:t>
            </a:r>
          </a:p>
          <a:p>
            <a:pPr lvl="1"/>
            <a:endParaRPr lang="en-GB" sz="1600" dirty="0"/>
          </a:p>
          <a:p>
            <a:r>
              <a:rPr lang="en-GB" sz="1600" dirty="0"/>
              <a:t>The directory information set that Event Providers can choose to make available may include:</a:t>
            </a:r>
          </a:p>
          <a:p>
            <a:pPr lvl="1"/>
            <a:r>
              <a:rPr lang="en-GB" sz="1600" dirty="0"/>
              <a:t>Scope of information that they provide</a:t>
            </a:r>
          </a:p>
          <a:p>
            <a:pPr lvl="1"/>
            <a:r>
              <a:rPr lang="en-GB" sz="1600" dirty="0"/>
              <a:t>Reference information (e.g. identification schemes / registries used to identify target entities)</a:t>
            </a:r>
          </a:p>
          <a:p>
            <a:pPr lvl="1"/>
            <a:r>
              <a:rPr lang="en-GB" sz="1600" dirty="0"/>
              <a:t>Condition set that governs access to instance data (e.g. consent from subject, etc.)</a:t>
            </a:r>
          </a:p>
          <a:p>
            <a:pPr lvl="1"/>
            <a:r>
              <a:rPr lang="en-GB" sz="1600" dirty="0"/>
              <a:t>Service endpoint(s) which govern access to the scope of information described</a:t>
            </a:r>
          </a:p>
          <a:p>
            <a:pPr lvl="1"/>
            <a:endParaRPr lang="en-GB" sz="1600" dirty="0"/>
          </a:p>
          <a:p>
            <a:r>
              <a:rPr lang="en-GB" sz="1600" dirty="0"/>
              <a:t>Directory information set that Event Consumers can choose to make available may include:</a:t>
            </a:r>
          </a:p>
          <a:p>
            <a:pPr lvl="1"/>
            <a:r>
              <a:rPr lang="en-GB" sz="1600" dirty="0"/>
              <a:t>Scope of information that they consume</a:t>
            </a:r>
          </a:p>
          <a:p>
            <a:pPr lvl="1"/>
            <a:r>
              <a:rPr lang="en-GB" sz="1600" dirty="0"/>
              <a:t>Reference information (e.g. target entities for which the information is sought)</a:t>
            </a:r>
          </a:p>
          <a:p>
            <a:pPr lvl="1"/>
            <a:r>
              <a:rPr lang="en-GB" sz="1600" dirty="0"/>
              <a:t>Permissions that they hold for the instances that they seek (e.g. consent from subject)</a:t>
            </a:r>
          </a:p>
          <a:p>
            <a:pPr lvl="1"/>
            <a:r>
              <a:rPr lang="en-GB" sz="1600" dirty="0"/>
              <a:t>Service endpoint(s) to which the information sought can be posted</a:t>
            </a:r>
          </a:p>
          <a:p>
            <a:pPr lvl="1"/>
            <a:endParaRPr lang="en-GB" sz="1600" dirty="0"/>
          </a:p>
          <a:p>
            <a:r>
              <a:rPr lang="en-GB" sz="1600" dirty="0"/>
              <a:t>The purpose of the directory is to facilitate automated discovery and matching between ecosystem participants who are acting as either Event Providers and Event Consumers. As with the registry, therefore, directory information must be machine readable. Furthermore, directory information must be understandable – i.e. it must reference terms that have been defined in the ontology.</a:t>
            </a:r>
          </a:p>
          <a:p>
            <a:r>
              <a:rPr lang="en-GB" sz="1600" dirty="0"/>
              <a:t>Participants are free to include more or less directory information depending on their own needs and may choose to make their directory information available to none, some or all participants in the ecosystem. Clearly, the richer the directory information and the more widely that it is available, the more interaction that a participant is likely to have with the rest of the ecosystem.</a:t>
            </a:r>
          </a:p>
          <a:p>
            <a:endParaRPr lang="en-GB" sz="1600" dirty="0"/>
          </a:p>
        </p:txBody>
      </p:sp>
      <p:sp>
        <p:nvSpPr>
          <p:cNvPr id="3" name="Title 2">
            <a:extLst>
              <a:ext uri="{FF2B5EF4-FFF2-40B4-BE49-F238E27FC236}">
                <a16:creationId xmlns:a16="http://schemas.microsoft.com/office/drawing/2014/main" id="{45B339F2-AB57-44B7-817F-FAE0C62327C7}"/>
              </a:ext>
            </a:extLst>
          </p:cNvPr>
          <p:cNvSpPr>
            <a:spLocks noGrp="1"/>
          </p:cNvSpPr>
          <p:nvPr>
            <p:ph type="title"/>
          </p:nvPr>
        </p:nvSpPr>
        <p:spPr/>
        <p:txBody>
          <a:bodyPr/>
          <a:lstStyle/>
          <a:p>
            <a:r>
              <a:rPr lang="en-GB" sz="2400" dirty="0"/>
              <a:t>Directory (1 of 2)</a:t>
            </a:r>
          </a:p>
        </p:txBody>
      </p:sp>
    </p:spTree>
    <p:extLst>
      <p:ext uri="{BB962C8B-B14F-4D97-AF65-F5344CB8AC3E}">
        <p14:creationId xmlns:p14="http://schemas.microsoft.com/office/powerpoint/2010/main" val="264455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21645C-A55F-48BE-BFD5-BEE0BAAFCFA3}"/>
              </a:ext>
            </a:extLst>
          </p:cNvPr>
          <p:cNvSpPr>
            <a:spLocks noGrp="1"/>
          </p:cNvSpPr>
          <p:nvPr>
            <p:ph sz="quarter" idx="11"/>
          </p:nvPr>
        </p:nvSpPr>
        <p:spPr/>
        <p:txBody>
          <a:bodyPr/>
          <a:lstStyle/>
          <a:p>
            <a:r>
              <a:rPr lang="en-GB" sz="1600" dirty="0"/>
              <a:t>Directory information must be machine readable. Furthermore, directory information must be understandable – i.e. it must reference terms that have been defined in the ontology.</a:t>
            </a:r>
          </a:p>
          <a:p>
            <a:pPr lvl="1"/>
            <a:endParaRPr lang="en-GB" sz="1600" dirty="0"/>
          </a:p>
          <a:p>
            <a:r>
              <a:rPr lang="en-GB" sz="1600" dirty="0"/>
              <a:t>Participants may include more or less directory information depending on their own needs and may choose to make their directory information available to none, some or all participants in the ecosystem. The richer the directory information and the more widely that it is available, the more interaction that a participant is likely to have with the rest of the ecosystem.</a:t>
            </a:r>
          </a:p>
          <a:p>
            <a:pPr lvl="1"/>
            <a:endParaRPr lang="en-GB" sz="1600" dirty="0"/>
          </a:p>
          <a:p>
            <a:r>
              <a:rPr lang="en-GB" sz="1600" dirty="0"/>
              <a:t>The identification schemes used by the participant to identify individual entities form an important component of the directory information set. These might fall into one of four types:</a:t>
            </a:r>
          </a:p>
          <a:p>
            <a:pPr lvl="1"/>
            <a:r>
              <a:rPr lang="en-GB" sz="1600" dirty="0"/>
              <a:t>Self-sovereign identifiers through which the identified entity exerts agency</a:t>
            </a:r>
          </a:p>
          <a:p>
            <a:pPr lvl="2"/>
            <a:r>
              <a:rPr lang="en-GB" sz="1600" dirty="0"/>
              <a:t>As a registered participant in the Open Ecosystem Federation</a:t>
            </a:r>
          </a:p>
          <a:p>
            <a:pPr lvl="2"/>
            <a:r>
              <a:rPr lang="en-GB" sz="1600" dirty="0"/>
              <a:t>As an actor in the Open Ecosystem Federation (but not a registered participant)</a:t>
            </a:r>
          </a:p>
          <a:p>
            <a:pPr lvl="1"/>
            <a:r>
              <a:rPr lang="en-GB" sz="1600" dirty="0"/>
              <a:t>Common identifiers (e.g. public asset registers, LEIs, Web IDs, etc.)</a:t>
            </a:r>
          </a:p>
          <a:p>
            <a:pPr lvl="1"/>
            <a:r>
              <a:rPr lang="en-GB" sz="1600" dirty="0"/>
              <a:t>Application-specific identifiers (e.g. bank account, email address, employee number, etc.)</a:t>
            </a:r>
          </a:p>
          <a:p>
            <a:pPr lvl="1"/>
            <a:endParaRPr lang="en-GB" sz="1600" dirty="0"/>
          </a:p>
          <a:p>
            <a:r>
              <a:rPr lang="en-GB" sz="1600" dirty="0"/>
              <a:t>Where the participant references [their own] application-specific identifiers, it may also choose to offer an entity resolution service to allow other participants [and actors] to assert linkages between entities that are described using different identification schemes</a:t>
            </a:r>
          </a:p>
          <a:p>
            <a:endParaRPr lang="en-GB" sz="1600" dirty="0"/>
          </a:p>
        </p:txBody>
      </p:sp>
      <p:sp>
        <p:nvSpPr>
          <p:cNvPr id="3" name="Title 2">
            <a:extLst>
              <a:ext uri="{FF2B5EF4-FFF2-40B4-BE49-F238E27FC236}">
                <a16:creationId xmlns:a16="http://schemas.microsoft.com/office/drawing/2014/main" id="{45B339F2-AB57-44B7-817F-FAE0C62327C7}"/>
              </a:ext>
            </a:extLst>
          </p:cNvPr>
          <p:cNvSpPr>
            <a:spLocks noGrp="1"/>
          </p:cNvSpPr>
          <p:nvPr>
            <p:ph type="title"/>
          </p:nvPr>
        </p:nvSpPr>
        <p:spPr/>
        <p:txBody>
          <a:bodyPr/>
          <a:lstStyle/>
          <a:p>
            <a:r>
              <a:rPr lang="en-GB" sz="2400" dirty="0"/>
              <a:t>Directory (2 of 2)</a:t>
            </a:r>
          </a:p>
        </p:txBody>
      </p:sp>
    </p:spTree>
    <p:extLst>
      <p:ext uri="{BB962C8B-B14F-4D97-AF65-F5344CB8AC3E}">
        <p14:creationId xmlns:p14="http://schemas.microsoft.com/office/powerpoint/2010/main" val="374629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9303BD-B877-431E-9F23-8C2ABD064A78}"/>
              </a:ext>
            </a:extLst>
          </p:cNvPr>
          <p:cNvSpPr>
            <a:spLocks noGrp="1"/>
          </p:cNvSpPr>
          <p:nvPr>
            <p:ph type="title"/>
          </p:nvPr>
        </p:nvSpPr>
        <p:spPr/>
        <p:txBody>
          <a:bodyPr/>
          <a:lstStyle/>
          <a:p>
            <a:r>
              <a:rPr lang="en-GB" sz="2400" dirty="0"/>
              <a:t>Workshop schedule</a:t>
            </a:r>
          </a:p>
        </p:txBody>
      </p:sp>
      <p:graphicFrame>
        <p:nvGraphicFramePr>
          <p:cNvPr id="4" name="Table 3">
            <a:extLst>
              <a:ext uri="{FF2B5EF4-FFF2-40B4-BE49-F238E27FC236}">
                <a16:creationId xmlns:a16="http://schemas.microsoft.com/office/drawing/2014/main" id="{3CB3DA6C-DF9C-4C75-9F4F-1FCE59AD302B}"/>
              </a:ext>
            </a:extLst>
          </p:cNvPr>
          <p:cNvGraphicFramePr>
            <a:graphicFrameLocks noGrp="1"/>
          </p:cNvGraphicFramePr>
          <p:nvPr>
            <p:extLst>
              <p:ext uri="{D42A27DB-BD31-4B8C-83A1-F6EECF244321}">
                <p14:modId xmlns:p14="http://schemas.microsoft.com/office/powerpoint/2010/main" val="1706993763"/>
              </p:ext>
            </p:extLst>
          </p:nvPr>
        </p:nvGraphicFramePr>
        <p:xfrm>
          <a:off x="457200" y="923545"/>
          <a:ext cx="8686800" cy="5653042"/>
        </p:xfrm>
        <a:graphic>
          <a:graphicData uri="http://schemas.openxmlformats.org/drawingml/2006/table">
            <a:tbl>
              <a:tblPr firstRow="1" firstCol="1" bandRow="1">
                <a:tableStyleId>{839DD9DD-9E6C-4910-8AC0-68ADFF6A6AFC}</a:tableStyleId>
              </a:tblPr>
              <a:tblGrid>
                <a:gridCol w="374904">
                  <a:extLst>
                    <a:ext uri="{9D8B030D-6E8A-4147-A177-3AD203B41FA5}">
                      <a16:colId xmlns:a16="http://schemas.microsoft.com/office/drawing/2014/main" val="1916012163"/>
                    </a:ext>
                  </a:extLst>
                </a:gridCol>
                <a:gridCol w="585216">
                  <a:extLst>
                    <a:ext uri="{9D8B030D-6E8A-4147-A177-3AD203B41FA5}">
                      <a16:colId xmlns:a16="http://schemas.microsoft.com/office/drawing/2014/main" val="824415841"/>
                    </a:ext>
                  </a:extLst>
                </a:gridCol>
                <a:gridCol w="1655064">
                  <a:extLst>
                    <a:ext uri="{9D8B030D-6E8A-4147-A177-3AD203B41FA5}">
                      <a16:colId xmlns:a16="http://schemas.microsoft.com/office/drawing/2014/main" val="4141798486"/>
                    </a:ext>
                  </a:extLst>
                </a:gridCol>
                <a:gridCol w="4251960">
                  <a:extLst>
                    <a:ext uri="{9D8B030D-6E8A-4147-A177-3AD203B41FA5}">
                      <a16:colId xmlns:a16="http://schemas.microsoft.com/office/drawing/2014/main" val="2706454597"/>
                    </a:ext>
                  </a:extLst>
                </a:gridCol>
                <a:gridCol w="1819656">
                  <a:extLst>
                    <a:ext uri="{9D8B030D-6E8A-4147-A177-3AD203B41FA5}">
                      <a16:colId xmlns:a16="http://schemas.microsoft.com/office/drawing/2014/main" val="287056515"/>
                    </a:ext>
                  </a:extLst>
                </a:gridCol>
              </a:tblGrid>
              <a:tr h="100400">
                <a:tc>
                  <a:txBody>
                    <a:bodyPr/>
                    <a:lstStyle/>
                    <a:p>
                      <a:pPr>
                        <a:lnSpc>
                          <a:spcPct val="200000"/>
                        </a:lnSpc>
                        <a:spcAft>
                          <a:spcPts val="600"/>
                        </a:spcAft>
                      </a:pPr>
                      <a:r>
                        <a:rPr lang="en-GB" sz="1100">
                          <a:effectLst/>
                        </a:rPr>
                        <a:t>W/s</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lnSpc>
                          <a:spcPct val="200000"/>
                        </a:lnSpc>
                        <a:spcAft>
                          <a:spcPts val="600"/>
                        </a:spcAft>
                      </a:pPr>
                      <a:r>
                        <a:rPr lang="en-GB" sz="1100">
                          <a:effectLst/>
                        </a:rPr>
                        <a:t>Date</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lnSpc>
                          <a:spcPct val="200000"/>
                        </a:lnSpc>
                        <a:spcAft>
                          <a:spcPts val="600"/>
                        </a:spcAft>
                      </a:pPr>
                      <a:r>
                        <a:rPr lang="en-GB" sz="1100" dirty="0">
                          <a:effectLst/>
                        </a:rPr>
                        <a:t>Deliverable</a:t>
                      </a:r>
                      <a:endParaRPr lang="en-GB" sz="1100" dirty="0">
                        <a:effectLst/>
                        <a:latin typeface="Calibri" panose="020F0502020204030204" pitchFamily="34" charset="0"/>
                        <a:ea typeface="Calibri" panose="020F0502020204030204" pitchFamily="34" charset="0"/>
                      </a:endParaRPr>
                    </a:p>
                  </a:txBody>
                  <a:tcPr marL="37747" marR="37747" marT="0" marB="0"/>
                </a:tc>
                <a:tc>
                  <a:txBody>
                    <a:bodyPr/>
                    <a:lstStyle/>
                    <a:p>
                      <a:pPr>
                        <a:lnSpc>
                          <a:spcPct val="200000"/>
                        </a:lnSpc>
                        <a:spcAft>
                          <a:spcPts val="600"/>
                        </a:spcAft>
                      </a:pPr>
                      <a:r>
                        <a:rPr lang="en-GB" sz="1100" dirty="0">
                          <a:effectLst/>
                        </a:rPr>
                        <a:t>Agenda</a:t>
                      </a:r>
                      <a:endParaRPr lang="en-GB" sz="1100" dirty="0">
                        <a:effectLst/>
                        <a:latin typeface="Calibri" panose="020F0502020204030204" pitchFamily="34" charset="0"/>
                        <a:ea typeface="Calibri" panose="020F0502020204030204" pitchFamily="34" charset="0"/>
                      </a:endParaRPr>
                    </a:p>
                  </a:txBody>
                  <a:tcPr marL="37747" marR="37747" marT="0" marB="0"/>
                </a:tc>
                <a:tc>
                  <a:txBody>
                    <a:bodyPr/>
                    <a:lstStyle/>
                    <a:p>
                      <a:pPr>
                        <a:lnSpc>
                          <a:spcPct val="200000"/>
                        </a:lnSpc>
                        <a:spcAft>
                          <a:spcPts val="600"/>
                        </a:spcAft>
                      </a:pPr>
                      <a:r>
                        <a:rPr lang="en-GB" sz="1100" dirty="0">
                          <a:effectLst/>
                        </a:rPr>
                        <a:t>Attendees</a:t>
                      </a:r>
                      <a:endParaRPr lang="en-GB" sz="1100" dirty="0">
                        <a:effectLst/>
                        <a:latin typeface="Calibri" panose="020F0502020204030204" pitchFamily="34" charset="0"/>
                        <a:ea typeface="Calibri" panose="020F0502020204030204" pitchFamily="34" charset="0"/>
                      </a:endParaRPr>
                    </a:p>
                  </a:txBody>
                  <a:tcPr marL="37747" marR="37747" marT="0" marB="0"/>
                </a:tc>
                <a:extLst>
                  <a:ext uri="{0D108BD9-81ED-4DB2-BD59-A6C34878D82A}">
                    <a16:rowId xmlns:a16="http://schemas.microsoft.com/office/drawing/2014/main" val="684632117"/>
                  </a:ext>
                </a:extLst>
              </a:tr>
              <a:tr h="552688">
                <a:tc>
                  <a:txBody>
                    <a:bodyPr/>
                    <a:lstStyle/>
                    <a:p>
                      <a:pPr>
                        <a:spcBef>
                          <a:spcPts val="720"/>
                        </a:spcBef>
                        <a:spcAft>
                          <a:spcPts val="720"/>
                        </a:spcAft>
                      </a:pPr>
                      <a:r>
                        <a:rPr lang="en-GB" sz="1100">
                          <a:effectLst/>
                        </a:rPr>
                        <a:t>KO</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29/01</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tc>
                <a:tc>
                  <a:txBody>
                    <a:bodyPr/>
                    <a:lstStyle/>
                    <a:p>
                      <a:pPr>
                        <a:spcBef>
                          <a:spcPts val="720"/>
                        </a:spcBef>
                        <a:spcAft>
                          <a:spcPts val="720"/>
                        </a:spcAft>
                      </a:pPr>
                      <a:r>
                        <a:rPr lang="en-GB" sz="1100">
                          <a:effectLst/>
                        </a:rPr>
                        <a:t>Common understanding</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marL="342900" lvl="0" indent="-342900">
                        <a:lnSpc>
                          <a:spcPct val="100000"/>
                        </a:lnSpc>
                        <a:spcBef>
                          <a:spcPts val="300"/>
                        </a:spcBef>
                        <a:spcAft>
                          <a:spcPts val="300"/>
                        </a:spcAft>
                        <a:buFont typeface="Symbol" panose="05050102010706020507" pitchFamily="18" charset="2"/>
                        <a:buChar char=""/>
                      </a:pPr>
                      <a:r>
                        <a:rPr lang="en-GB" sz="1100" dirty="0">
                          <a:effectLst/>
                        </a:rPr>
                        <a:t>Questions</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Problem statements</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Expressions of interest</a:t>
                      </a:r>
                      <a:endParaRPr lang="en-GB" sz="1100" dirty="0">
                        <a:effectLst/>
                        <a:latin typeface="Calibri" panose="020F0502020204030204" pitchFamily="34" charset="0"/>
                        <a:ea typeface="Calibri" panose="020F0502020204030204" pitchFamily="34" charset="0"/>
                      </a:endParaRPr>
                    </a:p>
                  </a:txBody>
                  <a:tcPr marL="37747" marR="37747" marT="0" marB="0"/>
                </a:tc>
                <a:tc rowSpan="5">
                  <a:txBody>
                    <a:bodyPr/>
                    <a:lstStyle/>
                    <a:p>
                      <a:pPr>
                        <a:spcBef>
                          <a:spcPts val="720"/>
                        </a:spcBef>
                        <a:spcAft>
                          <a:spcPts val="720"/>
                        </a:spcAft>
                      </a:pPr>
                      <a:r>
                        <a:rPr lang="en-GB" sz="1100">
                          <a:effectLst/>
                        </a:rPr>
                        <a:t>FB Technical Architect</a:t>
                      </a:r>
                    </a:p>
                    <a:p>
                      <a:pPr>
                        <a:spcBef>
                          <a:spcPts val="720"/>
                        </a:spcBef>
                        <a:spcAft>
                          <a:spcPts val="720"/>
                        </a:spcAft>
                      </a:pPr>
                      <a:r>
                        <a:rPr lang="en-GB" sz="1100">
                          <a:effectLst/>
                        </a:rPr>
                        <a:t>HMRC Technical Architect </a:t>
                      </a:r>
                    </a:p>
                    <a:p>
                      <a:pPr>
                        <a:spcBef>
                          <a:spcPts val="720"/>
                        </a:spcBef>
                        <a:spcAft>
                          <a:spcPts val="720"/>
                        </a:spcAft>
                      </a:pPr>
                      <a:r>
                        <a:rPr lang="en-GB" sz="1100">
                          <a:effectLst/>
                        </a:rPr>
                        <a:t>HMRC Innovation Lead</a:t>
                      </a:r>
                      <a:endParaRPr lang="en-GB" sz="1100">
                        <a:effectLst/>
                        <a:latin typeface="Calibri" panose="020F0502020204030204" pitchFamily="34" charset="0"/>
                        <a:ea typeface="Calibri" panose="020F0502020204030204" pitchFamily="34" charset="0"/>
                      </a:endParaRPr>
                    </a:p>
                  </a:txBody>
                  <a:tcPr marL="37747" marR="37747" marT="0" marB="0"/>
                </a:tc>
                <a:extLst>
                  <a:ext uri="{0D108BD9-81ED-4DB2-BD59-A6C34878D82A}">
                    <a16:rowId xmlns:a16="http://schemas.microsoft.com/office/drawing/2014/main" val="285091157"/>
                  </a:ext>
                </a:extLst>
              </a:tr>
              <a:tr h="311869">
                <a:tc>
                  <a:txBody>
                    <a:bodyPr/>
                    <a:lstStyle/>
                    <a:p>
                      <a:pPr>
                        <a:spcBef>
                          <a:spcPts val="720"/>
                        </a:spcBef>
                        <a:spcAft>
                          <a:spcPts val="720"/>
                        </a:spcAft>
                      </a:pPr>
                      <a:r>
                        <a:rPr lang="en-GB" sz="1100" dirty="0">
                          <a:effectLst/>
                        </a:rPr>
                        <a:t>#1</a:t>
                      </a:r>
                      <a:endParaRPr lang="en-GB" sz="1100" dirty="0">
                        <a:effectLst/>
                        <a:latin typeface="Calibri" panose="020F0502020204030204" pitchFamily="34" charset="0"/>
                        <a:ea typeface="Calibri" panose="020F0502020204030204" pitchFamily="34" charset="0"/>
                      </a:endParaRPr>
                    </a:p>
                  </a:txBody>
                  <a:tcPr marL="37747" marR="37747" marT="0" marB="0">
                    <a:noFill/>
                  </a:tcPr>
                </a:tc>
                <a:tc>
                  <a:txBody>
                    <a:bodyPr/>
                    <a:lstStyle/>
                    <a:p>
                      <a:pPr>
                        <a:spcBef>
                          <a:spcPts val="300"/>
                        </a:spcBef>
                        <a:spcAft>
                          <a:spcPts val="300"/>
                        </a:spcAft>
                      </a:pPr>
                      <a:r>
                        <a:rPr lang="en-GB" sz="1100" dirty="0">
                          <a:effectLst/>
                        </a:rPr>
                        <a:t>05/02</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noFill/>
                  </a:tcPr>
                </a:tc>
                <a:tc>
                  <a:txBody>
                    <a:bodyPr/>
                    <a:lstStyle/>
                    <a:p>
                      <a:pPr>
                        <a:spcBef>
                          <a:spcPts val="720"/>
                        </a:spcBef>
                        <a:spcAft>
                          <a:spcPts val="720"/>
                        </a:spcAft>
                      </a:pPr>
                      <a:r>
                        <a:rPr lang="en-GB" sz="1100" dirty="0">
                          <a:effectLst/>
                        </a:rPr>
                        <a:t>Standards</a:t>
                      </a:r>
                      <a:endParaRPr lang="en-GB" sz="1100" dirty="0">
                        <a:effectLst/>
                        <a:latin typeface="Calibri" panose="020F0502020204030204" pitchFamily="34" charset="0"/>
                        <a:ea typeface="Calibri" panose="020F0502020204030204" pitchFamily="34" charset="0"/>
                      </a:endParaRPr>
                    </a:p>
                  </a:txBody>
                  <a:tcPr marL="37747" marR="37747" marT="0" marB="0">
                    <a:noFill/>
                  </a:tcPr>
                </a:tc>
                <a:tc>
                  <a:txBody>
                    <a:bodyPr/>
                    <a:lstStyle/>
                    <a:p>
                      <a:pPr marL="342900" lvl="0" indent="-342900">
                        <a:lnSpc>
                          <a:spcPct val="100000"/>
                        </a:lnSpc>
                        <a:spcBef>
                          <a:spcPts val="300"/>
                        </a:spcBef>
                        <a:spcAft>
                          <a:spcPts val="300"/>
                        </a:spcAft>
                        <a:buFont typeface="Symbol" panose="05050102010706020507" pitchFamily="18" charset="2"/>
                        <a:buChar char=""/>
                      </a:pPr>
                      <a:r>
                        <a:rPr lang="en-GB" sz="1100" dirty="0">
                          <a:effectLst/>
                        </a:rPr>
                        <a:t>Standards to implement and communicate shared knowledge base used in event-based data assurance</a:t>
                      </a:r>
                      <a:endParaRPr lang="en-GB" sz="1100" dirty="0">
                        <a:effectLst/>
                        <a:latin typeface="Calibri" panose="020F0502020204030204" pitchFamily="34" charset="0"/>
                        <a:ea typeface="Calibri" panose="020F0502020204030204" pitchFamily="34" charset="0"/>
                      </a:endParaRPr>
                    </a:p>
                  </a:txBody>
                  <a:tcPr marL="37747" marR="37747" marT="0" marB="0">
                    <a:noFill/>
                  </a:tcPr>
                </a:tc>
                <a:tc vMerge="1">
                  <a:txBody>
                    <a:bodyPr/>
                    <a:lstStyle/>
                    <a:p>
                      <a:endParaRPr lang="en-GB"/>
                    </a:p>
                  </a:txBody>
                  <a:tcPr/>
                </a:tc>
                <a:extLst>
                  <a:ext uri="{0D108BD9-81ED-4DB2-BD59-A6C34878D82A}">
                    <a16:rowId xmlns:a16="http://schemas.microsoft.com/office/drawing/2014/main" val="3367998161"/>
                  </a:ext>
                </a:extLst>
              </a:tr>
              <a:tr h="311869">
                <a:tc>
                  <a:txBody>
                    <a:bodyPr/>
                    <a:lstStyle/>
                    <a:p>
                      <a:pPr>
                        <a:spcBef>
                          <a:spcPts val="720"/>
                        </a:spcBef>
                        <a:spcAft>
                          <a:spcPts val="720"/>
                        </a:spcAft>
                      </a:pPr>
                      <a:r>
                        <a:rPr lang="en-GB" sz="1100" dirty="0">
                          <a:effectLst/>
                        </a:rPr>
                        <a:t>#2</a:t>
                      </a:r>
                      <a:endParaRPr lang="en-GB" sz="1100" dirty="0">
                        <a:effectLst/>
                        <a:latin typeface="Calibri" panose="020F0502020204030204" pitchFamily="34" charset="0"/>
                        <a:ea typeface="Calibri" panose="020F0502020204030204" pitchFamily="34" charset="0"/>
                      </a:endParaRPr>
                    </a:p>
                  </a:txBody>
                  <a:tcPr marL="37747" marR="37747" marT="0" marB="0">
                    <a:noFill/>
                  </a:tcPr>
                </a:tc>
                <a:tc>
                  <a:txBody>
                    <a:bodyPr/>
                    <a:lstStyle/>
                    <a:p>
                      <a:pPr>
                        <a:spcBef>
                          <a:spcPts val="300"/>
                        </a:spcBef>
                        <a:spcAft>
                          <a:spcPts val="300"/>
                        </a:spcAft>
                      </a:pPr>
                      <a:r>
                        <a:rPr lang="en-GB" sz="1100" dirty="0">
                          <a:effectLst/>
                        </a:rPr>
                        <a:t>12/02</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noFill/>
                  </a:tcPr>
                </a:tc>
                <a:tc rowSpan="3">
                  <a:txBody>
                    <a:bodyPr/>
                    <a:lstStyle/>
                    <a:p>
                      <a:pPr>
                        <a:spcBef>
                          <a:spcPts val="720"/>
                        </a:spcBef>
                        <a:spcAft>
                          <a:spcPts val="720"/>
                        </a:spcAft>
                      </a:pPr>
                      <a:r>
                        <a:rPr lang="en-GB" sz="1100" dirty="0">
                          <a:effectLst/>
                        </a:rPr>
                        <a:t>Metadata model</a:t>
                      </a:r>
                      <a:endParaRPr lang="en-GB" sz="1100" dirty="0">
                        <a:effectLst/>
                        <a:latin typeface="Calibri" panose="020F0502020204030204" pitchFamily="34" charset="0"/>
                        <a:ea typeface="Calibri" panose="020F0502020204030204" pitchFamily="34" charset="0"/>
                      </a:endParaRPr>
                    </a:p>
                  </a:txBody>
                  <a:tcPr marL="37747" marR="37747" marT="0" marB="0">
                    <a:solidFill>
                      <a:schemeClr val="bg1">
                        <a:lumMod val="85000"/>
                      </a:schemeClr>
                    </a:solidFill>
                  </a:tcPr>
                </a:tc>
                <a:tc rowSpan="3">
                  <a:txBody>
                    <a:bodyPr/>
                    <a:lstStyle/>
                    <a:p>
                      <a:pPr marL="342900" lvl="0" indent="-342900">
                        <a:lnSpc>
                          <a:spcPct val="100000"/>
                        </a:lnSpc>
                        <a:spcBef>
                          <a:spcPts val="300"/>
                        </a:spcBef>
                        <a:spcAft>
                          <a:spcPts val="300"/>
                        </a:spcAft>
                        <a:buFont typeface="Symbol" panose="05050102010706020507" pitchFamily="18" charset="2"/>
                        <a:buChar char=""/>
                      </a:pPr>
                      <a:r>
                        <a:rPr lang="en-GB" sz="1100" dirty="0">
                          <a:effectLst/>
                        </a:rPr>
                        <a:t>Reasoning models for data assurance</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Classification</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Events</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Chains / sequences / methods</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Actors (e.g. source of events)</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Relationships (e.g. linking IDs)</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Supporting metadata</a:t>
                      </a:r>
                    </a:p>
                    <a:p>
                      <a:pPr marL="342900" lvl="0" indent="-342900">
                        <a:lnSpc>
                          <a:spcPct val="105000"/>
                        </a:lnSpc>
                        <a:spcBef>
                          <a:spcPts val="720"/>
                        </a:spcBef>
                        <a:spcAft>
                          <a:spcPts val="720"/>
                        </a:spcAft>
                        <a:buFont typeface="Symbol" panose="05050102010706020507" pitchFamily="18" charset="2"/>
                        <a:buChar char=""/>
                      </a:pPr>
                      <a:r>
                        <a:rPr lang="en-GB" sz="1100" dirty="0">
                          <a:effectLst/>
                        </a:rPr>
                        <a:t>Schema / headers</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Mandatory</a:t>
                      </a:r>
                    </a:p>
                    <a:p>
                      <a:pPr marL="742950" lvl="1" indent="-285750">
                        <a:lnSpc>
                          <a:spcPct val="100000"/>
                        </a:lnSpc>
                        <a:spcBef>
                          <a:spcPts val="200"/>
                        </a:spcBef>
                        <a:spcAft>
                          <a:spcPts val="200"/>
                        </a:spcAft>
                        <a:buFont typeface="Symbol" panose="05050102010706020507" pitchFamily="18" charset="2"/>
                        <a:buChar char=""/>
                      </a:pPr>
                      <a:r>
                        <a:rPr lang="en-GB" sz="1100" dirty="0">
                          <a:effectLst/>
                        </a:rPr>
                        <a:t>Optional</a:t>
                      </a:r>
                      <a:endParaRPr lang="en-GB" sz="1100" dirty="0">
                        <a:effectLst/>
                        <a:latin typeface="Calibri" panose="020F0502020204030204" pitchFamily="34" charset="0"/>
                        <a:ea typeface="Calibri" panose="020F0502020204030204" pitchFamily="34" charset="0"/>
                      </a:endParaRPr>
                    </a:p>
                  </a:txBody>
                  <a:tcPr marL="37747" marR="37747" marT="0" marB="0">
                    <a:solidFill>
                      <a:schemeClr val="bg1">
                        <a:lumMod val="85000"/>
                      </a:schemeClr>
                    </a:solidFill>
                  </a:tcPr>
                </a:tc>
                <a:tc vMerge="1">
                  <a:txBody>
                    <a:bodyPr/>
                    <a:lstStyle/>
                    <a:p>
                      <a:endParaRPr lang="en-GB"/>
                    </a:p>
                  </a:txBody>
                  <a:tcPr/>
                </a:tc>
                <a:extLst>
                  <a:ext uri="{0D108BD9-81ED-4DB2-BD59-A6C34878D82A}">
                    <a16:rowId xmlns:a16="http://schemas.microsoft.com/office/drawing/2014/main" val="3824212264"/>
                  </a:ext>
                </a:extLst>
              </a:tr>
              <a:tr h="311869">
                <a:tc>
                  <a:txBody>
                    <a:bodyPr/>
                    <a:lstStyle/>
                    <a:p>
                      <a:pPr>
                        <a:spcBef>
                          <a:spcPts val="720"/>
                        </a:spcBef>
                        <a:spcAft>
                          <a:spcPts val="720"/>
                        </a:spcAft>
                      </a:pPr>
                      <a:r>
                        <a:rPr lang="en-GB" sz="1100">
                          <a:effectLst/>
                        </a:rPr>
                        <a:t>#3</a:t>
                      </a:r>
                      <a:endParaRPr lang="en-GB" sz="1100">
                        <a:effectLst/>
                        <a:latin typeface="Calibri" panose="020F0502020204030204" pitchFamily="34" charset="0"/>
                        <a:ea typeface="Calibri" panose="020F0502020204030204" pitchFamily="34" charset="0"/>
                      </a:endParaRPr>
                    </a:p>
                  </a:txBody>
                  <a:tcPr marL="37747" marR="37747" marT="0" marB="0">
                    <a:solidFill>
                      <a:schemeClr val="bg1">
                        <a:lumMod val="85000"/>
                      </a:schemeClr>
                    </a:solidFill>
                  </a:tcPr>
                </a:tc>
                <a:tc>
                  <a:txBody>
                    <a:bodyPr/>
                    <a:lstStyle/>
                    <a:p>
                      <a:pPr>
                        <a:spcBef>
                          <a:spcPts val="300"/>
                        </a:spcBef>
                        <a:spcAft>
                          <a:spcPts val="300"/>
                        </a:spcAft>
                      </a:pPr>
                      <a:r>
                        <a:rPr lang="en-GB" sz="1100" dirty="0">
                          <a:effectLst/>
                        </a:rPr>
                        <a:t>19/02</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solidFill>
                      <a:schemeClr val="bg1">
                        <a:lumMod val="85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952090722"/>
                  </a:ext>
                </a:extLst>
              </a:tr>
              <a:tr h="1586248">
                <a:tc>
                  <a:txBody>
                    <a:bodyPr/>
                    <a:lstStyle/>
                    <a:p>
                      <a:pPr>
                        <a:spcBef>
                          <a:spcPts val="720"/>
                        </a:spcBef>
                        <a:spcAft>
                          <a:spcPts val="720"/>
                        </a:spcAft>
                      </a:pPr>
                      <a:r>
                        <a:rPr lang="en-GB" sz="1100">
                          <a:effectLst/>
                        </a:rPr>
                        <a:t>#4</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26/02</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467786522"/>
                  </a:ext>
                </a:extLst>
              </a:tr>
              <a:tr h="311869">
                <a:tc>
                  <a:txBody>
                    <a:bodyPr/>
                    <a:lstStyle/>
                    <a:p>
                      <a:pPr>
                        <a:spcBef>
                          <a:spcPts val="720"/>
                        </a:spcBef>
                        <a:spcAft>
                          <a:spcPts val="720"/>
                        </a:spcAft>
                      </a:pPr>
                      <a:r>
                        <a:rPr lang="en-GB" sz="1100">
                          <a:effectLst/>
                        </a:rPr>
                        <a:t>#5</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04/03</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tc>
                <a:tc>
                  <a:txBody>
                    <a:bodyPr/>
                    <a:lstStyle/>
                    <a:p>
                      <a:pPr>
                        <a:spcBef>
                          <a:spcPts val="720"/>
                        </a:spcBef>
                        <a:spcAft>
                          <a:spcPts val="720"/>
                        </a:spcAft>
                      </a:pPr>
                      <a:r>
                        <a:rPr lang="en-GB" sz="1100">
                          <a:effectLst/>
                        </a:rPr>
                        <a:t>Security</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marL="342900" lvl="0" indent="-342900">
                        <a:lnSpc>
                          <a:spcPct val="100000"/>
                        </a:lnSpc>
                        <a:spcBef>
                          <a:spcPts val="300"/>
                        </a:spcBef>
                        <a:spcAft>
                          <a:spcPts val="300"/>
                        </a:spcAft>
                        <a:buFont typeface="Symbol" panose="05050102010706020507" pitchFamily="18" charset="2"/>
                        <a:buChar char=""/>
                      </a:pPr>
                      <a:r>
                        <a:rPr lang="en-GB" sz="1100" dirty="0">
                          <a:effectLst/>
                        </a:rPr>
                        <a:t>Security assessment of proposed standards and metadata model</a:t>
                      </a:r>
                      <a:endParaRPr lang="en-GB" sz="1100" dirty="0">
                        <a:effectLst/>
                        <a:latin typeface="Calibri" panose="020F0502020204030204" pitchFamily="34" charset="0"/>
                        <a:ea typeface="Calibri" panose="020F0502020204030204" pitchFamily="34" charset="0"/>
                      </a:endParaRPr>
                    </a:p>
                  </a:txBody>
                  <a:tcPr marL="37747" marR="37747" marT="0" marB="0"/>
                </a:tc>
                <a:tc>
                  <a:txBody>
                    <a:bodyPr/>
                    <a:lstStyle/>
                    <a:p>
                      <a:pPr>
                        <a:spcBef>
                          <a:spcPts val="720"/>
                        </a:spcBef>
                        <a:spcAft>
                          <a:spcPts val="720"/>
                        </a:spcAft>
                      </a:pPr>
                      <a:r>
                        <a:rPr lang="en-GB" sz="1100">
                          <a:effectLst/>
                        </a:rPr>
                        <a:t>NCSC representative</a:t>
                      </a:r>
                      <a:endParaRPr lang="en-GB" sz="1100">
                        <a:effectLst/>
                        <a:latin typeface="Calibri" panose="020F0502020204030204" pitchFamily="34" charset="0"/>
                        <a:ea typeface="Calibri" panose="020F0502020204030204" pitchFamily="34" charset="0"/>
                      </a:endParaRPr>
                    </a:p>
                  </a:txBody>
                  <a:tcPr marL="37747" marR="37747" marT="0" marB="0"/>
                </a:tc>
                <a:extLst>
                  <a:ext uri="{0D108BD9-81ED-4DB2-BD59-A6C34878D82A}">
                    <a16:rowId xmlns:a16="http://schemas.microsoft.com/office/drawing/2014/main" val="996419300"/>
                  </a:ext>
                </a:extLst>
              </a:tr>
              <a:tr h="311869">
                <a:tc>
                  <a:txBody>
                    <a:bodyPr/>
                    <a:lstStyle/>
                    <a:p>
                      <a:pPr>
                        <a:spcBef>
                          <a:spcPts val="720"/>
                        </a:spcBef>
                        <a:spcAft>
                          <a:spcPts val="720"/>
                        </a:spcAft>
                      </a:pPr>
                      <a:r>
                        <a:rPr lang="en-GB" sz="1100">
                          <a:effectLst/>
                        </a:rPr>
                        <a:t>#6</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11/03</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tc>
                <a:tc rowSpan="3">
                  <a:txBody>
                    <a:bodyPr/>
                    <a:lstStyle/>
                    <a:p>
                      <a:pPr>
                        <a:spcBef>
                          <a:spcPts val="720"/>
                        </a:spcBef>
                        <a:spcAft>
                          <a:spcPts val="720"/>
                        </a:spcAft>
                      </a:pPr>
                      <a:r>
                        <a:rPr lang="en-GB" sz="1100" dirty="0">
                          <a:effectLst/>
                        </a:rPr>
                        <a:t>Rules of engagement</a:t>
                      </a:r>
                      <a:endParaRPr lang="en-GB" sz="1100" dirty="0">
                        <a:effectLst/>
                        <a:latin typeface="Calibri" panose="020F0502020204030204" pitchFamily="34" charset="0"/>
                        <a:ea typeface="Calibri" panose="020F0502020204030204" pitchFamily="34" charset="0"/>
                      </a:endParaRPr>
                    </a:p>
                  </a:txBody>
                  <a:tcPr marL="37747" marR="37747" marT="0" marB="0"/>
                </a:tc>
                <a:tc rowSpan="3">
                  <a:txBody>
                    <a:bodyPr/>
                    <a:lstStyle/>
                    <a:p>
                      <a:pPr marL="342900" lvl="0" indent="-342900">
                        <a:lnSpc>
                          <a:spcPct val="100000"/>
                        </a:lnSpc>
                        <a:spcBef>
                          <a:spcPts val="300"/>
                        </a:spcBef>
                        <a:spcAft>
                          <a:spcPts val="300"/>
                        </a:spcAft>
                        <a:buFont typeface="Symbol" panose="05050102010706020507" pitchFamily="18" charset="2"/>
                        <a:buChar char=""/>
                      </a:pPr>
                      <a:r>
                        <a:rPr lang="en-GB" sz="1100" dirty="0">
                          <a:effectLst/>
                        </a:rPr>
                        <a:t>Boundary of open alliance</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Scalable / mutual contractual agreements for value exchange</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Value exchange mechanisms</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Publication of / subscription to events</a:t>
                      </a:r>
                    </a:p>
                    <a:p>
                      <a:pPr marL="342900" lvl="0" indent="-342900">
                        <a:lnSpc>
                          <a:spcPct val="100000"/>
                        </a:lnSpc>
                        <a:spcBef>
                          <a:spcPts val="300"/>
                        </a:spcBef>
                        <a:spcAft>
                          <a:spcPts val="300"/>
                        </a:spcAft>
                        <a:buFont typeface="Symbol" panose="05050102010706020507" pitchFamily="18" charset="2"/>
                        <a:buChar char=""/>
                      </a:pPr>
                      <a:r>
                        <a:rPr lang="en-GB" sz="1100" dirty="0" err="1">
                          <a:effectLst/>
                        </a:rPr>
                        <a:t>Permissioning</a:t>
                      </a:r>
                      <a:r>
                        <a:rPr lang="en-GB" sz="1100" dirty="0">
                          <a:effectLst/>
                        </a:rPr>
                        <a:t> (including consent)</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Use of standards and metadata model</a:t>
                      </a:r>
                    </a:p>
                    <a:p>
                      <a:pPr marL="342900" lvl="0" indent="-342900">
                        <a:lnSpc>
                          <a:spcPct val="100000"/>
                        </a:lnSpc>
                        <a:spcBef>
                          <a:spcPts val="300"/>
                        </a:spcBef>
                        <a:spcAft>
                          <a:spcPts val="300"/>
                        </a:spcAft>
                        <a:buFont typeface="Symbol" panose="05050102010706020507" pitchFamily="18" charset="2"/>
                        <a:buChar char=""/>
                      </a:pPr>
                      <a:r>
                        <a:rPr lang="en-GB" sz="1100" dirty="0">
                          <a:effectLst/>
                        </a:rPr>
                        <a:t>Governance</a:t>
                      </a:r>
                      <a:endParaRPr lang="en-GB" sz="1100" dirty="0">
                        <a:effectLst/>
                        <a:latin typeface="Calibri" panose="020F0502020204030204" pitchFamily="34" charset="0"/>
                        <a:ea typeface="Calibri" panose="020F0502020204030204" pitchFamily="34" charset="0"/>
                      </a:endParaRPr>
                    </a:p>
                  </a:txBody>
                  <a:tcPr marL="37747" marR="37747" marT="0" marB="0"/>
                </a:tc>
                <a:tc rowSpan="3">
                  <a:txBody>
                    <a:bodyPr/>
                    <a:lstStyle/>
                    <a:p>
                      <a:pPr>
                        <a:spcBef>
                          <a:spcPts val="720"/>
                        </a:spcBef>
                        <a:spcAft>
                          <a:spcPts val="720"/>
                        </a:spcAft>
                      </a:pPr>
                      <a:r>
                        <a:rPr lang="en-GB" sz="1100">
                          <a:effectLst/>
                        </a:rPr>
                        <a:t>HMRC Innovation Lead</a:t>
                      </a:r>
                    </a:p>
                    <a:p>
                      <a:pPr>
                        <a:spcBef>
                          <a:spcPts val="720"/>
                        </a:spcBef>
                        <a:spcAft>
                          <a:spcPts val="720"/>
                        </a:spcAft>
                      </a:pPr>
                      <a:r>
                        <a:rPr lang="en-GB" sz="1100">
                          <a:effectLst/>
                        </a:rPr>
                        <a:t>HMRC Stakeholders x2</a:t>
                      </a:r>
                    </a:p>
                    <a:p>
                      <a:pPr>
                        <a:spcBef>
                          <a:spcPts val="720"/>
                        </a:spcBef>
                        <a:spcAft>
                          <a:spcPts val="720"/>
                        </a:spcAft>
                      </a:pPr>
                      <a:r>
                        <a:rPr lang="en-GB" sz="1100">
                          <a:effectLst/>
                        </a:rPr>
                        <a:t>GDS representative(s)</a:t>
                      </a:r>
                      <a:endParaRPr lang="en-GB" sz="1100">
                        <a:effectLst/>
                        <a:latin typeface="Calibri" panose="020F0502020204030204" pitchFamily="34" charset="0"/>
                        <a:ea typeface="Calibri" panose="020F0502020204030204" pitchFamily="34" charset="0"/>
                      </a:endParaRPr>
                    </a:p>
                  </a:txBody>
                  <a:tcPr marL="37747" marR="37747" marT="0" marB="0"/>
                </a:tc>
                <a:extLst>
                  <a:ext uri="{0D108BD9-81ED-4DB2-BD59-A6C34878D82A}">
                    <a16:rowId xmlns:a16="http://schemas.microsoft.com/office/drawing/2014/main" val="307408590"/>
                  </a:ext>
                </a:extLst>
              </a:tr>
              <a:tr h="311869">
                <a:tc>
                  <a:txBody>
                    <a:bodyPr/>
                    <a:lstStyle/>
                    <a:p>
                      <a:pPr>
                        <a:spcBef>
                          <a:spcPts val="720"/>
                        </a:spcBef>
                        <a:spcAft>
                          <a:spcPts val="720"/>
                        </a:spcAft>
                      </a:pPr>
                      <a:r>
                        <a:rPr lang="en-GB" sz="1100">
                          <a:effectLst/>
                        </a:rPr>
                        <a:t>#7</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18/03</a:t>
                      </a:r>
                    </a:p>
                    <a:p>
                      <a:pPr>
                        <a:spcBef>
                          <a:spcPts val="0"/>
                        </a:spcBef>
                        <a:spcAft>
                          <a:spcPts val="300"/>
                        </a:spcAft>
                      </a:pPr>
                      <a:r>
                        <a:rPr lang="en-GB" sz="1100" dirty="0">
                          <a:effectLst/>
                        </a:rPr>
                        <a:t>1-4pm</a:t>
                      </a:r>
                      <a:endParaRPr lang="en-GB" sz="1100" dirty="0">
                        <a:effectLst/>
                        <a:latin typeface="Calibri" panose="020F0502020204030204" pitchFamily="34" charset="0"/>
                        <a:ea typeface="Calibri" panose="020F0502020204030204" pitchFamily="34" charset="0"/>
                      </a:endParaRPr>
                    </a:p>
                  </a:txBody>
                  <a:tcPr marL="37747" marR="37747" marT="0" marB="0"/>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50147486"/>
                  </a:ext>
                </a:extLst>
              </a:tr>
              <a:tr h="875978">
                <a:tc>
                  <a:txBody>
                    <a:bodyPr/>
                    <a:lstStyle/>
                    <a:p>
                      <a:pPr>
                        <a:spcBef>
                          <a:spcPts val="720"/>
                        </a:spcBef>
                        <a:spcAft>
                          <a:spcPts val="720"/>
                        </a:spcAft>
                      </a:pPr>
                      <a:r>
                        <a:rPr lang="en-GB" sz="1100">
                          <a:effectLst/>
                        </a:rPr>
                        <a:t>#8</a:t>
                      </a:r>
                      <a:endParaRPr lang="en-GB" sz="1100">
                        <a:effectLst/>
                        <a:latin typeface="Calibri" panose="020F0502020204030204" pitchFamily="34" charset="0"/>
                        <a:ea typeface="Calibri" panose="020F0502020204030204" pitchFamily="34" charset="0"/>
                      </a:endParaRPr>
                    </a:p>
                  </a:txBody>
                  <a:tcPr marL="37747" marR="37747" marT="0" marB="0"/>
                </a:tc>
                <a:tc>
                  <a:txBody>
                    <a:bodyPr/>
                    <a:lstStyle/>
                    <a:p>
                      <a:pPr>
                        <a:spcBef>
                          <a:spcPts val="300"/>
                        </a:spcBef>
                        <a:spcAft>
                          <a:spcPts val="300"/>
                        </a:spcAft>
                      </a:pPr>
                      <a:r>
                        <a:rPr lang="en-GB" sz="1100" dirty="0">
                          <a:effectLst/>
                        </a:rPr>
                        <a:t>25/03</a:t>
                      </a:r>
                    </a:p>
                    <a:p>
                      <a:pPr>
                        <a:spcBef>
                          <a:spcPts val="0"/>
                        </a:spcBef>
                        <a:spcAft>
                          <a:spcPts val="720"/>
                        </a:spcAft>
                      </a:pPr>
                      <a:r>
                        <a:rPr lang="en-GB" sz="1100" dirty="0">
                          <a:effectLst/>
                        </a:rPr>
                        <a:t>9am-12</a:t>
                      </a:r>
                      <a:endParaRPr lang="en-GB" sz="1100" dirty="0">
                        <a:effectLst/>
                        <a:latin typeface="Calibri" panose="020F0502020204030204" pitchFamily="34" charset="0"/>
                        <a:ea typeface="Calibri" panose="020F0502020204030204" pitchFamily="34" charset="0"/>
                      </a:endParaRPr>
                    </a:p>
                  </a:txBody>
                  <a:tcPr marL="37747" marR="37747" marT="0" marB="0"/>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43226494"/>
                  </a:ext>
                </a:extLst>
              </a:tr>
            </a:tbl>
          </a:graphicData>
        </a:graphic>
      </p:graphicFrame>
    </p:spTree>
    <p:extLst>
      <p:ext uri="{BB962C8B-B14F-4D97-AF65-F5344CB8AC3E}">
        <p14:creationId xmlns:p14="http://schemas.microsoft.com/office/powerpoint/2010/main" val="336498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21645C-A55F-48BE-BFD5-BEE0BAAFCFA3}"/>
              </a:ext>
            </a:extLst>
          </p:cNvPr>
          <p:cNvSpPr>
            <a:spLocks noGrp="1"/>
          </p:cNvSpPr>
          <p:nvPr>
            <p:ph sz="quarter" idx="11"/>
          </p:nvPr>
        </p:nvSpPr>
        <p:spPr/>
        <p:txBody>
          <a:bodyPr/>
          <a:lstStyle/>
          <a:p>
            <a:r>
              <a:rPr lang="en-GB" sz="1600" dirty="0"/>
              <a:t>If Participant B does not satisfy Participant A’s conditions of access to the resources Participant A controls, Participant A must offer protocols that enable Participant B to acquire the permissions and commit to the value exchange that are required. </a:t>
            </a:r>
          </a:p>
          <a:p>
            <a:pPr lvl="1"/>
            <a:endParaRPr lang="en-GB" sz="1600" dirty="0"/>
          </a:p>
          <a:p>
            <a:r>
              <a:rPr lang="en-GB" sz="1600" dirty="0"/>
              <a:t>These protocols may not be standardised or digitally executable. Each participant is free to specify their own conditions for access to the resources that they control, and – with that – the protocols required to satisfy those conditions .</a:t>
            </a:r>
          </a:p>
          <a:p>
            <a:pPr lvl="1"/>
            <a:endParaRPr lang="en-GB" sz="1600" dirty="0"/>
          </a:p>
          <a:p>
            <a:r>
              <a:rPr lang="en-GB" sz="1600" dirty="0"/>
              <a:t>Where the protocols are digitally executable, participants may publish service endpoint(s) that enable their execution. Where protocols are not digitally executable, participants may publish a URL that resolves into a description of the protocol.</a:t>
            </a:r>
          </a:p>
          <a:p>
            <a:pPr lvl="1"/>
            <a:endParaRPr lang="en-GB" sz="1600" dirty="0"/>
          </a:p>
          <a:p>
            <a:r>
              <a:rPr lang="en-GB" sz="1600" dirty="0"/>
              <a:t>The services that execute the protocols must make the outcome of each transaction available to the relevant parties as an Event. In this way, Events can be used as permissions to satisfy conditions of access in an automated, machine readable way.</a:t>
            </a:r>
          </a:p>
          <a:p>
            <a:pPr lvl="1"/>
            <a:endParaRPr lang="en-GB" sz="1600" dirty="0"/>
          </a:p>
          <a:p>
            <a:r>
              <a:rPr lang="en-GB" sz="1600" dirty="0"/>
              <a:t>Value exchange mechanisms are described as a rule of engagement, not a technical requirement.</a:t>
            </a:r>
          </a:p>
          <a:p>
            <a:endParaRPr lang="en-GB" sz="1600" dirty="0"/>
          </a:p>
        </p:txBody>
      </p:sp>
      <p:sp>
        <p:nvSpPr>
          <p:cNvPr id="3" name="Title 2">
            <a:extLst>
              <a:ext uri="{FF2B5EF4-FFF2-40B4-BE49-F238E27FC236}">
                <a16:creationId xmlns:a16="http://schemas.microsoft.com/office/drawing/2014/main" id="{45B339F2-AB57-44B7-817F-FAE0C62327C7}"/>
              </a:ext>
            </a:extLst>
          </p:cNvPr>
          <p:cNvSpPr>
            <a:spLocks noGrp="1"/>
          </p:cNvSpPr>
          <p:nvPr>
            <p:ph type="title"/>
          </p:nvPr>
        </p:nvSpPr>
        <p:spPr/>
        <p:txBody>
          <a:bodyPr/>
          <a:lstStyle/>
          <a:p>
            <a:r>
              <a:rPr lang="en-GB" sz="2400" dirty="0"/>
              <a:t>Exchange services</a:t>
            </a:r>
          </a:p>
        </p:txBody>
      </p:sp>
    </p:spTree>
    <p:extLst>
      <p:ext uri="{BB962C8B-B14F-4D97-AF65-F5344CB8AC3E}">
        <p14:creationId xmlns:p14="http://schemas.microsoft.com/office/powerpoint/2010/main" val="425149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21645C-A55F-48BE-BFD5-BEE0BAAFCFA3}"/>
              </a:ext>
            </a:extLst>
          </p:cNvPr>
          <p:cNvSpPr>
            <a:spLocks noGrp="1"/>
          </p:cNvSpPr>
          <p:nvPr>
            <p:ph sz="quarter" idx="11"/>
          </p:nvPr>
        </p:nvSpPr>
        <p:spPr/>
        <p:txBody>
          <a:bodyPr/>
          <a:lstStyle/>
          <a:p>
            <a:r>
              <a:rPr lang="en-GB" sz="1600" dirty="0"/>
              <a:t>Data schema used by individual ecosystem participants are likely to be application-specific. </a:t>
            </a:r>
          </a:p>
          <a:p>
            <a:pPr lvl="1"/>
            <a:endParaRPr lang="en-GB" sz="1600" dirty="0"/>
          </a:p>
          <a:p>
            <a:r>
              <a:rPr lang="en-GB" sz="1600" dirty="0"/>
              <a:t>Participation in the Open Ecosystem Federation does not require the standardisation of the different applications that collaborate in an ecosystem. Neither does it require the integration of data schema required to support them. </a:t>
            </a:r>
          </a:p>
          <a:p>
            <a:pPr lvl="1"/>
            <a:endParaRPr lang="en-GB" sz="1600" dirty="0"/>
          </a:p>
          <a:p>
            <a:r>
              <a:rPr lang="en-GB" sz="1600" dirty="0"/>
              <a:t>Ecosystem participants must, however, map their proprietary data schema to the ontology used by the ecosystem, such that the directory information set is universally expressed as concepts that are described by that ontology. </a:t>
            </a:r>
          </a:p>
          <a:p>
            <a:pPr lvl="1"/>
            <a:endParaRPr lang="en-GB" sz="1600" dirty="0"/>
          </a:p>
          <a:p>
            <a:r>
              <a:rPr lang="en-GB" sz="1600" dirty="0"/>
              <a:t>If necessary, participants must publish extensions to the ontology to reflect concepts that are unique or idiosyncratic to their own data schema, such that other participants can interpret these concepts in the context of others described in the ontology. </a:t>
            </a:r>
          </a:p>
          <a:p>
            <a:pPr lvl="1"/>
            <a:endParaRPr lang="en-GB" sz="1600" dirty="0"/>
          </a:p>
          <a:p>
            <a:r>
              <a:rPr lang="en-GB" sz="1600" dirty="0"/>
              <a:t>Participants must also maintain a transformation layer that executes the mapping between their own data schema (logical/physical layer) and the ontology (conceptual layer) such that Event information is made available to other participants as the latter. </a:t>
            </a:r>
          </a:p>
          <a:p>
            <a:endParaRPr lang="en-GB" sz="1600" dirty="0"/>
          </a:p>
        </p:txBody>
      </p:sp>
      <p:sp>
        <p:nvSpPr>
          <p:cNvPr id="3" name="Title 2">
            <a:extLst>
              <a:ext uri="{FF2B5EF4-FFF2-40B4-BE49-F238E27FC236}">
                <a16:creationId xmlns:a16="http://schemas.microsoft.com/office/drawing/2014/main" id="{45B339F2-AB57-44B7-817F-FAE0C62327C7}"/>
              </a:ext>
            </a:extLst>
          </p:cNvPr>
          <p:cNvSpPr>
            <a:spLocks noGrp="1"/>
          </p:cNvSpPr>
          <p:nvPr>
            <p:ph type="title"/>
          </p:nvPr>
        </p:nvSpPr>
        <p:spPr/>
        <p:txBody>
          <a:bodyPr/>
          <a:lstStyle/>
          <a:p>
            <a:r>
              <a:rPr lang="en-GB" sz="2400" dirty="0"/>
              <a:t>Data</a:t>
            </a:r>
          </a:p>
        </p:txBody>
      </p:sp>
    </p:spTree>
    <p:extLst>
      <p:ext uri="{BB962C8B-B14F-4D97-AF65-F5344CB8AC3E}">
        <p14:creationId xmlns:p14="http://schemas.microsoft.com/office/powerpoint/2010/main" val="314768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72A32-92DB-423F-83A0-4C67D4666E3C}"/>
              </a:ext>
            </a:extLst>
          </p:cNvPr>
          <p:cNvSpPr>
            <a:spLocks noGrp="1"/>
          </p:cNvSpPr>
          <p:nvPr>
            <p:ph type="body" sz="quarter" idx="11"/>
          </p:nvPr>
        </p:nvSpPr>
        <p:spPr>
          <a:xfrm>
            <a:off x="3034146" y="2934392"/>
            <a:ext cx="6106679" cy="576293"/>
          </a:xfrm>
        </p:spPr>
        <p:txBody>
          <a:bodyPr/>
          <a:lstStyle/>
          <a:p>
            <a:r>
              <a:rPr lang="en-GB" dirty="0"/>
              <a:t>Supporting slides</a:t>
            </a:r>
          </a:p>
        </p:txBody>
      </p:sp>
      <p:sp>
        <p:nvSpPr>
          <p:cNvPr id="4" name="Text Placeholder 3">
            <a:extLst>
              <a:ext uri="{FF2B5EF4-FFF2-40B4-BE49-F238E27FC236}">
                <a16:creationId xmlns:a16="http://schemas.microsoft.com/office/drawing/2014/main" id="{E3554B6B-C02F-49CA-A0A6-CB3CA82CC186}"/>
              </a:ext>
            </a:extLst>
          </p:cNvPr>
          <p:cNvSpPr>
            <a:spLocks noGrp="1"/>
          </p:cNvSpPr>
          <p:nvPr>
            <p:ph type="body" sz="quarter" idx="12"/>
          </p:nvPr>
        </p:nvSpPr>
        <p:spPr/>
        <p:txBody>
          <a:bodyPr/>
          <a:lstStyle/>
          <a:p>
            <a:r>
              <a:rPr lang="en-GB" dirty="0"/>
              <a:t>Appendix</a:t>
            </a:r>
          </a:p>
        </p:txBody>
      </p:sp>
    </p:spTree>
    <p:extLst>
      <p:ext uri="{BB962C8B-B14F-4D97-AF65-F5344CB8AC3E}">
        <p14:creationId xmlns:p14="http://schemas.microsoft.com/office/powerpoint/2010/main" val="380236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8941-ECFE-4104-941C-B5D461B11534}"/>
              </a:ext>
            </a:extLst>
          </p:cNvPr>
          <p:cNvSpPr>
            <a:spLocks noGrp="1"/>
          </p:cNvSpPr>
          <p:nvPr>
            <p:ph type="title"/>
          </p:nvPr>
        </p:nvSpPr>
        <p:spPr/>
        <p:txBody>
          <a:bodyPr/>
          <a:lstStyle/>
          <a:p>
            <a:r>
              <a:rPr lang="en-GB" sz="2400" dirty="0"/>
              <a:t>Common statement structure</a:t>
            </a:r>
          </a:p>
        </p:txBody>
      </p:sp>
      <p:sp>
        <p:nvSpPr>
          <p:cNvPr id="17" name="Oval 16">
            <a:extLst>
              <a:ext uri="{FF2B5EF4-FFF2-40B4-BE49-F238E27FC236}">
                <a16:creationId xmlns:a16="http://schemas.microsoft.com/office/drawing/2014/main" id="{789BABCA-F452-4B17-8418-D7D3979B8292}"/>
              </a:ext>
            </a:extLst>
          </p:cNvPr>
          <p:cNvSpPr/>
          <p:nvPr/>
        </p:nvSpPr>
        <p:spPr>
          <a:xfrm>
            <a:off x="2459736" y="3314379"/>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Speaker</a:t>
            </a:r>
          </a:p>
        </p:txBody>
      </p:sp>
      <p:sp>
        <p:nvSpPr>
          <p:cNvPr id="19" name="Oval 18">
            <a:extLst>
              <a:ext uri="{FF2B5EF4-FFF2-40B4-BE49-F238E27FC236}">
                <a16:creationId xmlns:a16="http://schemas.microsoft.com/office/drawing/2014/main" id="{FAFD4FC8-2A5A-46C6-A609-4939F4D41AC1}"/>
              </a:ext>
            </a:extLst>
          </p:cNvPr>
          <p:cNvSpPr/>
          <p:nvPr/>
        </p:nvSpPr>
        <p:spPr>
          <a:xfrm>
            <a:off x="4311502" y="331437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20" name="Oval 19">
            <a:extLst>
              <a:ext uri="{FF2B5EF4-FFF2-40B4-BE49-F238E27FC236}">
                <a16:creationId xmlns:a16="http://schemas.microsoft.com/office/drawing/2014/main" id="{73C4F2C3-BFAC-44C1-B2D2-BBD15D70A9C2}"/>
              </a:ext>
            </a:extLst>
          </p:cNvPr>
          <p:cNvSpPr/>
          <p:nvPr/>
        </p:nvSpPr>
        <p:spPr>
          <a:xfrm>
            <a:off x="5898092" y="331437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21" name="Oval 20">
            <a:extLst>
              <a:ext uri="{FF2B5EF4-FFF2-40B4-BE49-F238E27FC236}">
                <a16:creationId xmlns:a16="http://schemas.microsoft.com/office/drawing/2014/main" id="{8555CADC-0065-45AA-B2D3-6F8F0B86B9D2}"/>
              </a:ext>
            </a:extLst>
          </p:cNvPr>
          <p:cNvSpPr/>
          <p:nvPr/>
        </p:nvSpPr>
        <p:spPr>
          <a:xfrm>
            <a:off x="7493826" y="330108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sp>
        <p:nvSpPr>
          <p:cNvPr id="23" name="Rectangle 22">
            <a:extLst>
              <a:ext uri="{FF2B5EF4-FFF2-40B4-BE49-F238E27FC236}">
                <a16:creationId xmlns:a16="http://schemas.microsoft.com/office/drawing/2014/main" id="{B1372B4D-C8E1-435C-9866-7B8E4024EB93}"/>
              </a:ext>
            </a:extLst>
          </p:cNvPr>
          <p:cNvSpPr/>
          <p:nvPr/>
        </p:nvSpPr>
        <p:spPr>
          <a:xfrm>
            <a:off x="1700784" y="5035731"/>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Account</a:t>
            </a:r>
          </a:p>
        </p:txBody>
      </p:sp>
      <p:sp>
        <p:nvSpPr>
          <p:cNvPr id="24" name="Rectangle 23">
            <a:extLst>
              <a:ext uri="{FF2B5EF4-FFF2-40B4-BE49-F238E27FC236}">
                <a16:creationId xmlns:a16="http://schemas.microsoft.com/office/drawing/2014/main" id="{0D496DB3-E071-41C9-9CE7-778E9220154C}"/>
              </a:ext>
            </a:extLst>
          </p:cNvPr>
          <p:cNvSpPr/>
          <p:nvPr/>
        </p:nvSpPr>
        <p:spPr>
          <a:xfrm>
            <a:off x="2782647" y="5035731"/>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System</a:t>
            </a:r>
          </a:p>
        </p:txBody>
      </p:sp>
      <p:sp>
        <p:nvSpPr>
          <p:cNvPr id="25" name="Rectangle 24">
            <a:extLst>
              <a:ext uri="{FF2B5EF4-FFF2-40B4-BE49-F238E27FC236}">
                <a16:creationId xmlns:a16="http://schemas.microsoft.com/office/drawing/2014/main" id="{E093AD0E-1C68-4CF7-9FDE-334CBBF1EDB5}"/>
              </a:ext>
            </a:extLst>
          </p:cNvPr>
          <p:cNvSpPr/>
          <p:nvPr/>
        </p:nvSpPr>
        <p:spPr>
          <a:xfrm>
            <a:off x="3864510" y="5035731"/>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OBO</a:t>
            </a:r>
          </a:p>
        </p:txBody>
      </p:sp>
      <p:cxnSp>
        <p:nvCxnSpPr>
          <p:cNvPr id="56" name="Straight Connector 55">
            <a:extLst>
              <a:ext uri="{FF2B5EF4-FFF2-40B4-BE49-F238E27FC236}">
                <a16:creationId xmlns:a16="http://schemas.microsoft.com/office/drawing/2014/main" id="{30364044-8030-4662-86D7-CA8A601E7BC1}"/>
              </a:ext>
            </a:extLst>
          </p:cNvPr>
          <p:cNvCxnSpPr>
            <a:cxnSpLocks/>
            <a:stCxn id="17" idx="4"/>
            <a:endCxn id="25" idx="0"/>
          </p:cNvCxnSpPr>
          <p:nvPr/>
        </p:nvCxnSpPr>
        <p:spPr>
          <a:xfrm>
            <a:off x="3225281" y="3936384"/>
            <a:ext cx="1088455" cy="1099347"/>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D515FDA-1350-4452-B450-CF029AEE7C4B}"/>
              </a:ext>
            </a:extLst>
          </p:cNvPr>
          <p:cNvCxnSpPr>
            <a:cxnSpLocks/>
            <a:stCxn id="17" idx="4"/>
            <a:endCxn id="24" idx="0"/>
          </p:cNvCxnSpPr>
          <p:nvPr/>
        </p:nvCxnSpPr>
        <p:spPr>
          <a:xfrm>
            <a:off x="3225281" y="3936384"/>
            <a:ext cx="6592" cy="1099347"/>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EA40D1-5053-4EC9-A741-C29FC336BB59}"/>
              </a:ext>
            </a:extLst>
          </p:cNvPr>
          <p:cNvCxnSpPr>
            <a:cxnSpLocks/>
            <a:stCxn id="17" idx="4"/>
            <a:endCxn id="23" idx="0"/>
          </p:cNvCxnSpPr>
          <p:nvPr/>
        </p:nvCxnSpPr>
        <p:spPr>
          <a:xfrm flipH="1">
            <a:off x="2150010" y="3936384"/>
            <a:ext cx="1075271" cy="1099347"/>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A7191B5-3120-438B-9E2B-80B4AA891AC4}"/>
              </a:ext>
            </a:extLst>
          </p:cNvPr>
          <p:cNvSpPr/>
          <p:nvPr/>
        </p:nvSpPr>
        <p:spPr>
          <a:xfrm>
            <a:off x="873146" y="330108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House keeping</a:t>
            </a:r>
          </a:p>
        </p:txBody>
      </p:sp>
      <p:sp>
        <p:nvSpPr>
          <p:cNvPr id="52" name="Content Placeholder 1">
            <a:extLst>
              <a:ext uri="{FF2B5EF4-FFF2-40B4-BE49-F238E27FC236}">
                <a16:creationId xmlns:a16="http://schemas.microsoft.com/office/drawing/2014/main" id="{969101D8-D1C5-44A2-A481-28BE20116645}"/>
              </a:ext>
            </a:extLst>
          </p:cNvPr>
          <p:cNvSpPr txBox="1">
            <a:spLocks/>
          </p:cNvSpPr>
          <p:nvPr/>
        </p:nvSpPr>
        <p:spPr>
          <a:xfrm>
            <a:off x="457200" y="6444340"/>
            <a:ext cx="8686800" cy="150005"/>
          </a:xfrm>
          <a:prstGeom prst="rect">
            <a:avLst/>
          </a:prstGeom>
        </p:spPr>
        <p:txBody>
          <a:bodyPr vert="horz" lIns="0" tIns="0" rIns="0" bIns="0" rtlCol="0">
            <a:noAutofit/>
          </a:bodyPr>
          <a:lstStyle>
            <a:lvl1pPr marL="182880" indent="-182880" algn="l" defTabSz="914400" rtl="0" eaLnBrk="1" latinLnBrk="0" hangingPunct="1">
              <a:spcBef>
                <a:spcPts val="700"/>
              </a:spcBef>
              <a:buFont typeface="Arial" panose="020B0604020202020204" pitchFamily="34" charset="0"/>
              <a:buChar char="•"/>
              <a:defRPr lang="en-US" sz="1400" kern="0" baseline="0" dirty="0" smtClean="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lang="en-US" sz="1400" kern="0" baseline="0" dirty="0" smtClean="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lang="en-US" sz="1400" kern="0" baseline="0" dirty="0" smtClean="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lang="en-US" sz="1400" kern="0" baseline="0" dirty="0" smtClean="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lang="en-US" sz="1400" kern="0" baseline="0" dirty="0" smtClean="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lang="en-US" sz="1400" kern="0" dirty="0" smtClea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lang="en-US" sz="1400" kern="0" dirty="0" smtClea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lang="en-US" sz="1400" kern="0" dirty="0" smtClea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lang="en-US" sz="1400" kern="0" dirty="0" smtClean="0">
                <a:solidFill>
                  <a:schemeClr val="tx1"/>
                </a:solidFill>
                <a:latin typeface="+mn-lt"/>
                <a:ea typeface="+mn-ea"/>
                <a:cs typeface="+mn-cs"/>
              </a:defRPr>
            </a:lvl9pPr>
          </a:lstStyle>
          <a:p>
            <a:pPr marL="0" indent="0">
              <a:buNone/>
            </a:pPr>
            <a:r>
              <a:rPr lang="en-GB" sz="1000" dirty="0"/>
              <a:t>Source: </a:t>
            </a:r>
            <a:r>
              <a:rPr lang="en-GB" sz="1000" dirty="0" err="1"/>
              <a:t>Factern’s</a:t>
            </a:r>
            <a:r>
              <a:rPr lang="en-GB" sz="1000" dirty="0"/>
              <a:t> Metadata Meta Protocol (MDMP)</a:t>
            </a:r>
          </a:p>
        </p:txBody>
      </p:sp>
      <p:sp>
        <p:nvSpPr>
          <p:cNvPr id="54" name="Rectangle 53">
            <a:extLst>
              <a:ext uri="{FF2B5EF4-FFF2-40B4-BE49-F238E27FC236}">
                <a16:creationId xmlns:a16="http://schemas.microsoft.com/office/drawing/2014/main" id="{A6731643-B97E-43BC-A22E-0BA70CEA4339}"/>
              </a:ext>
            </a:extLst>
          </p:cNvPr>
          <p:cNvSpPr/>
          <p:nvPr/>
        </p:nvSpPr>
        <p:spPr>
          <a:xfrm>
            <a:off x="202018" y="1914063"/>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Statement Identifier</a:t>
            </a:r>
          </a:p>
        </p:txBody>
      </p:sp>
      <p:sp>
        <p:nvSpPr>
          <p:cNvPr id="55" name="Rectangle 54">
            <a:extLst>
              <a:ext uri="{FF2B5EF4-FFF2-40B4-BE49-F238E27FC236}">
                <a16:creationId xmlns:a16="http://schemas.microsoft.com/office/drawing/2014/main" id="{98FD80F2-A573-4C44-8930-0093953DAF99}"/>
              </a:ext>
            </a:extLst>
          </p:cNvPr>
          <p:cNvSpPr/>
          <p:nvPr/>
        </p:nvSpPr>
        <p:spPr>
          <a:xfrm>
            <a:off x="1283881" y="1914063"/>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Statement Timestamp</a:t>
            </a:r>
          </a:p>
        </p:txBody>
      </p:sp>
      <p:sp>
        <p:nvSpPr>
          <p:cNvPr id="57" name="Rectangle 56">
            <a:extLst>
              <a:ext uri="{FF2B5EF4-FFF2-40B4-BE49-F238E27FC236}">
                <a16:creationId xmlns:a16="http://schemas.microsoft.com/office/drawing/2014/main" id="{0D6ED15E-8A6D-4425-A18B-81C7BF4F23BD}"/>
              </a:ext>
            </a:extLst>
          </p:cNvPr>
          <p:cNvSpPr/>
          <p:nvPr/>
        </p:nvSpPr>
        <p:spPr>
          <a:xfrm>
            <a:off x="2365744" y="1914063"/>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Statement Location</a:t>
            </a:r>
          </a:p>
        </p:txBody>
      </p:sp>
      <p:sp>
        <p:nvSpPr>
          <p:cNvPr id="71" name="Rectangle 70">
            <a:extLst>
              <a:ext uri="{FF2B5EF4-FFF2-40B4-BE49-F238E27FC236}">
                <a16:creationId xmlns:a16="http://schemas.microsoft.com/office/drawing/2014/main" id="{5AE655E1-D52C-4403-B646-8AF206FE733A}"/>
              </a:ext>
            </a:extLst>
          </p:cNvPr>
          <p:cNvSpPr/>
          <p:nvPr/>
        </p:nvSpPr>
        <p:spPr>
          <a:xfrm>
            <a:off x="3447607" y="1914063"/>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Speaker Signature(s)</a:t>
            </a:r>
          </a:p>
        </p:txBody>
      </p:sp>
      <p:sp>
        <p:nvSpPr>
          <p:cNvPr id="72" name="Rectangle 71">
            <a:extLst>
              <a:ext uri="{FF2B5EF4-FFF2-40B4-BE49-F238E27FC236}">
                <a16:creationId xmlns:a16="http://schemas.microsoft.com/office/drawing/2014/main" id="{F532C6B4-75CA-4C6C-BD5E-40672C617694}"/>
              </a:ext>
            </a:extLst>
          </p:cNvPr>
          <p:cNvSpPr/>
          <p:nvPr/>
        </p:nvSpPr>
        <p:spPr>
          <a:xfrm>
            <a:off x="4521814" y="1914063"/>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Batch ID</a:t>
            </a:r>
          </a:p>
        </p:txBody>
      </p:sp>
      <p:sp>
        <p:nvSpPr>
          <p:cNvPr id="74" name="Rectangle 73">
            <a:extLst>
              <a:ext uri="{FF2B5EF4-FFF2-40B4-BE49-F238E27FC236}">
                <a16:creationId xmlns:a16="http://schemas.microsoft.com/office/drawing/2014/main" id="{7633BFFF-142F-4E1C-A9AA-A2F1E7A4275A}"/>
              </a:ext>
            </a:extLst>
          </p:cNvPr>
          <p:cNvSpPr/>
          <p:nvPr/>
        </p:nvSpPr>
        <p:spPr>
          <a:xfrm>
            <a:off x="4946373" y="5044672"/>
            <a:ext cx="898451" cy="377456"/>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tx1"/>
                </a:solidFill>
              </a:rPr>
              <a:t>Publisher / TSP</a:t>
            </a:r>
          </a:p>
        </p:txBody>
      </p:sp>
      <p:cxnSp>
        <p:nvCxnSpPr>
          <p:cNvPr id="75" name="Straight Connector 74">
            <a:extLst>
              <a:ext uri="{FF2B5EF4-FFF2-40B4-BE49-F238E27FC236}">
                <a16:creationId xmlns:a16="http://schemas.microsoft.com/office/drawing/2014/main" id="{8D292243-B919-41F3-B9EE-A3FA17894F2F}"/>
              </a:ext>
            </a:extLst>
          </p:cNvPr>
          <p:cNvCxnSpPr>
            <a:cxnSpLocks/>
            <a:stCxn id="17" idx="4"/>
            <a:endCxn id="74" idx="0"/>
          </p:cNvCxnSpPr>
          <p:nvPr/>
        </p:nvCxnSpPr>
        <p:spPr>
          <a:xfrm>
            <a:off x="3225281" y="3936384"/>
            <a:ext cx="2170318" cy="1108288"/>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CA87E09-94AB-4C2A-862F-56C6EE3423F6}"/>
              </a:ext>
            </a:extLst>
          </p:cNvPr>
          <p:cNvCxnSpPr>
            <a:cxnSpLocks/>
            <a:stCxn id="54" idx="2"/>
            <a:endCxn id="51" idx="0"/>
          </p:cNvCxnSpPr>
          <p:nvPr/>
        </p:nvCxnSpPr>
        <p:spPr>
          <a:xfrm>
            <a:off x="651244" y="2291519"/>
            <a:ext cx="987447" cy="1009569"/>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269F6A9-2329-48D0-89D6-1B1983DDEB19}"/>
              </a:ext>
            </a:extLst>
          </p:cNvPr>
          <p:cNvCxnSpPr>
            <a:cxnSpLocks/>
            <a:stCxn id="55" idx="2"/>
            <a:endCxn id="51" idx="0"/>
          </p:cNvCxnSpPr>
          <p:nvPr/>
        </p:nvCxnSpPr>
        <p:spPr>
          <a:xfrm flipH="1">
            <a:off x="1638691" y="2291519"/>
            <a:ext cx="94416" cy="1009569"/>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F15469-9C0F-4341-8E0B-A5CA1A2782B9}"/>
              </a:ext>
            </a:extLst>
          </p:cNvPr>
          <p:cNvCxnSpPr>
            <a:cxnSpLocks/>
            <a:stCxn id="57" idx="2"/>
            <a:endCxn id="51" idx="0"/>
          </p:cNvCxnSpPr>
          <p:nvPr/>
        </p:nvCxnSpPr>
        <p:spPr>
          <a:xfrm flipH="1">
            <a:off x="1638691" y="2291519"/>
            <a:ext cx="1176279" cy="1009569"/>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C255BA3-E8EF-48A8-8C3B-F2D2ED24449B}"/>
              </a:ext>
            </a:extLst>
          </p:cNvPr>
          <p:cNvCxnSpPr>
            <a:cxnSpLocks/>
            <a:stCxn id="71" idx="2"/>
            <a:endCxn id="51" idx="0"/>
          </p:cNvCxnSpPr>
          <p:nvPr/>
        </p:nvCxnSpPr>
        <p:spPr>
          <a:xfrm flipH="1">
            <a:off x="1638691" y="2291519"/>
            <a:ext cx="2258142" cy="1009569"/>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49C7F03-AD4A-4A4C-B053-6660DBCAF90F}"/>
              </a:ext>
            </a:extLst>
          </p:cNvPr>
          <p:cNvCxnSpPr>
            <a:cxnSpLocks/>
            <a:stCxn id="72" idx="2"/>
            <a:endCxn id="51" idx="0"/>
          </p:cNvCxnSpPr>
          <p:nvPr/>
        </p:nvCxnSpPr>
        <p:spPr>
          <a:xfrm flipH="1">
            <a:off x="1638691" y="2291519"/>
            <a:ext cx="3332349" cy="1009569"/>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D0CB36-A063-4F64-A577-041F0CBC2E5F}"/>
              </a:ext>
            </a:extLst>
          </p:cNvPr>
          <p:cNvCxnSpPr/>
          <p:nvPr/>
        </p:nvCxnSpPr>
        <p:spPr>
          <a:xfrm>
            <a:off x="4142232" y="3154680"/>
            <a:ext cx="0" cy="923544"/>
          </a:xfrm>
          <a:prstGeom prst="line">
            <a:avLst/>
          </a:prstGeom>
          <a:ln w="9525">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Speech Bubble: Rectangle 43">
            <a:extLst>
              <a:ext uri="{FF2B5EF4-FFF2-40B4-BE49-F238E27FC236}">
                <a16:creationId xmlns:a16="http://schemas.microsoft.com/office/drawing/2014/main" id="{8ED9B3A9-741E-4D2E-ADDE-9769C8E9872C}"/>
              </a:ext>
            </a:extLst>
          </p:cNvPr>
          <p:cNvSpPr/>
          <p:nvPr/>
        </p:nvSpPr>
        <p:spPr>
          <a:xfrm>
            <a:off x="3019008" y="975431"/>
            <a:ext cx="1755648" cy="594360"/>
          </a:xfrm>
          <a:prstGeom prst="wedgeRectCallout">
            <a:avLst>
              <a:gd name="adj1" fmla="val 4458"/>
              <a:gd name="adj2" fmla="val 10596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bg1">
                    <a:lumMod val="75000"/>
                  </a:schemeClr>
                </a:solidFill>
              </a:rPr>
              <a:t>Note: would the use of DIDs remove any need for this?</a:t>
            </a:r>
          </a:p>
        </p:txBody>
      </p:sp>
      <p:sp>
        <p:nvSpPr>
          <p:cNvPr id="100" name="Speech Bubble: Rectangle 99">
            <a:extLst>
              <a:ext uri="{FF2B5EF4-FFF2-40B4-BE49-F238E27FC236}">
                <a16:creationId xmlns:a16="http://schemas.microsoft.com/office/drawing/2014/main" id="{60697B3A-0722-4D22-A022-3FA75EC3597D}"/>
              </a:ext>
            </a:extLst>
          </p:cNvPr>
          <p:cNvSpPr/>
          <p:nvPr/>
        </p:nvSpPr>
        <p:spPr>
          <a:xfrm>
            <a:off x="1809821" y="5679072"/>
            <a:ext cx="1755648" cy="594360"/>
          </a:xfrm>
          <a:prstGeom prst="wedgeRectCallout">
            <a:avLst>
              <a:gd name="adj1" fmla="val -15854"/>
              <a:gd name="adj2" fmla="val -94038"/>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bg1">
                    <a:lumMod val="75000"/>
                  </a:schemeClr>
                </a:solidFill>
              </a:rPr>
              <a:t>Note: does this imply a particular architecture?</a:t>
            </a:r>
          </a:p>
        </p:txBody>
      </p:sp>
      <p:sp>
        <p:nvSpPr>
          <p:cNvPr id="101" name="Speech Bubble: Rectangle 100">
            <a:extLst>
              <a:ext uri="{FF2B5EF4-FFF2-40B4-BE49-F238E27FC236}">
                <a16:creationId xmlns:a16="http://schemas.microsoft.com/office/drawing/2014/main" id="{A9827F99-3EFF-4568-815F-0482ADF57296}"/>
              </a:ext>
            </a:extLst>
          </p:cNvPr>
          <p:cNvSpPr/>
          <p:nvPr/>
        </p:nvSpPr>
        <p:spPr>
          <a:xfrm>
            <a:off x="1806773" y="5679072"/>
            <a:ext cx="1755648" cy="594360"/>
          </a:xfrm>
          <a:prstGeom prst="wedgeRectCallout">
            <a:avLst>
              <a:gd name="adj1" fmla="val 16959"/>
              <a:gd name="adj2" fmla="val -95576"/>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dirty="0">
                <a:solidFill>
                  <a:schemeClr val="bg1">
                    <a:lumMod val="75000"/>
                  </a:schemeClr>
                </a:solidFill>
              </a:rPr>
              <a:t>Note: does this imply a particular architecture?</a:t>
            </a:r>
          </a:p>
        </p:txBody>
      </p:sp>
    </p:spTree>
    <p:extLst>
      <p:ext uri="{BB962C8B-B14F-4D97-AF65-F5344CB8AC3E}">
        <p14:creationId xmlns:p14="http://schemas.microsoft.com/office/powerpoint/2010/main" val="182720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58350F1-68A1-4071-A5FA-610755D0A2E9}"/>
              </a:ext>
            </a:extLst>
          </p:cNvPr>
          <p:cNvSpPr/>
          <p:nvPr/>
        </p:nvSpPr>
        <p:spPr>
          <a:xfrm>
            <a:off x="3630168" y="1627633"/>
            <a:ext cx="5586984" cy="4535424"/>
          </a:xfrm>
          <a:prstGeom prst="rect">
            <a:avLst/>
          </a:prstGeom>
          <a:solidFill>
            <a:schemeClr val="bg1">
              <a:lumMod val="8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b"/>
          <a:lstStyle/>
          <a:p>
            <a:pPr algn="ctr"/>
            <a:r>
              <a:rPr lang="en-GB" sz="1600" b="1" dirty="0">
                <a:solidFill>
                  <a:schemeClr val="tx1"/>
                </a:solidFill>
              </a:rPr>
              <a:t>Common Schema</a:t>
            </a:r>
          </a:p>
        </p:txBody>
      </p:sp>
      <p:sp>
        <p:nvSpPr>
          <p:cNvPr id="2" name="Title 1">
            <a:extLst>
              <a:ext uri="{FF2B5EF4-FFF2-40B4-BE49-F238E27FC236}">
                <a16:creationId xmlns:a16="http://schemas.microsoft.com/office/drawing/2014/main" id="{C2798941-ECFE-4104-941C-B5D461B11534}"/>
              </a:ext>
            </a:extLst>
          </p:cNvPr>
          <p:cNvSpPr>
            <a:spLocks noGrp="1"/>
          </p:cNvSpPr>
          <p:nvPr>
            <p:ph type="title"/>
          </p:nvPr>
        </p:nvSpPr>
        <p:spPr/>
        <p:txBody>
          <a:bodyPr/>
          <a:lstStyle/>
          <a:p>
            <a:r>
              <a:rPr lang="en-GB" sz="2400" dirty="0"/>
              <a:t>Common event structure</a:t>
            </a:r>
          </a:p>
        </p:txBody>
      </p:sp>
      <p:sp>
        <p:nvSpPr>
          <p:cNvPr id="17" name="Oval 16">
            <a:extLst>
              <a:ext uri="{FF2B5EF4-FFF2-40B4-BE49-F238E27FC236}">
                <a16:creationId xmlns:a16="http://schemas.microsoft.com/office/drawing/2014/main" id="{789BABCA-F452-4B17-8418-D7D3979B8292}"/>
              </a:ext>
            </a:extLst>
          </p:cNvPr>
          <p:cNvSpPr/>
          <p:nvPr/>
        </p:nvSpPr>
        <p:spPr>
          <a:xfrm>
            <a:off x="2185416" y="1732466"/>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Speaker</a:t>
            </a:r>
          </a:p>
        </p:txBody>
      </p:sp>
      <p:sp>
        <p:nvSpPr>
          <p:cNvPr id="19" name="Oval 18">
            <a:extLst>
              <a:ext uri="{FF2B5EF4-FFF2-40B4-BE49-F238E27FC236}">
                <a16:creationId xmlns:a16="http://schemas.microsoft.com/office/drawing/2014/main" id="{FAFD4FC8-2A5A-46C6-A609-4939F4D41AC1}"/>
              </a:ext>
            </a:extLst>
          </p:cNvPr>
          <p:cNvSpPr/>
          <p:nvPr/>
        </p:nvSpPr>
        <p:spPr>
          <a:xfrm>
            <a:off x="4095094" y="1732466"/>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20" name="Oval 19">
            <a:extLst>
              <a:ext uri="{FF2B5EF4-FFF2-40B4-BE49-F238E27FC236}">
                <a16:creationId xmlns:a16="http://schemas.microsoft.com/office/drawing/2014/main" id="{73C4F2C3-BFAC-44C1-B2D2-BBD15D70A9C2}"/>
              </a:ext>
            </a:extLst>
          </p:cNvPr>
          <p:cNvSpPr/>
          <p:nvPr/>
        </p:nvSpPr>
        <p:spPr>
          <a:xfrm>
            <a:off x="5681684" y="1732466"/>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21" name="Oval 20">
            <a:extLst>
              <a:ext uri="{FF2B5EF4-FFF2-40B4-BE49-F238E27FC236}">
                <a16:creationId xmlns:a16="http://schemas.microsoft.com/office/drawing/2014/main" id="{8555CADC-0065-45AA-B2D3-6F8F0B86B9D2}"/>
              </a:ext>
            </a:extLst>
          </p:cNvPr>
          <p:cNvSpPr/>
          <p:nvPr/>
        </p:nvSpPr>
        <p:spPr>
          <a:xfrm>
            <a:off x="7277418" y="1732466"/>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sp>
        <p:nvSpPr>
          <p:cNvPr id="51" name="Oval 50">
            <a:extLst>
              <a:ext uri="{FF2B5EF4-FFF2-40B4-BE49-F238E27FC236}">
                <a16:creationId xmlns:a16="http://schemas.microsoft.com/office/drawing/2014/main" id="{0A7191B5-3120-438B-9E2B-80B4AA891AC4}"/>
              </a:ext>
            </a:extLst>
          </p:cNvPr>
          <p:cNvSpPr/>
          <p:nvPr/>
        </p:nvSpPr>
        <p:spPr>
          <a:xfrm>
            <a:off x="598826" y="1732466"/>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House keeping</a:t>
            </a:r>
          </a:p>
        </p:txBody>
      </p:sp>
      <p:sp>
        <p:nvSpPr>
          <p:cNvPr id="29" name="Oval 28">
            <a:extLst>
              <a:ext uri="{FF2B5EF4-FFF2-40B4-BE49-F238E27FC236}">
                <a16:creationId xmlns:a16="http://schemas.microsoft.com/office/drawing/2014/main" id="{5CC52143-1FBB-4F9F-9DDC-DB154460C048}"/>
              </a:ext>
            </a:extLst>
          </p:cNvPr>
          <p:cNvSpPr/>
          <p:nvPr/>
        </p:nvSpPr>
        <p:spPr>
          <a:xfrm>
            <a:off x="4095094" y="2451794"/>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30" name="Oval 29">
            <a:extLst>
              <a:ext uri="{FF2B5EF4-FFF2-40B4-BE49-F238E27FC236}">
                <a16:creationId xmlns:a16="http://schemas.microsoft.com/office/drawing/2014/main" id="{16443F92-DD11-44B3-B83D-2E98B709AF38}"/>
              </a:ext>
            </a:extLst>
          </p:cNvPr>
          <p:cNvSpPr/>
          <p:nvPr/>
        </p:nvSpPr>
        <p:spPr>
          <a:xfrm>
            <a:off x="5681684" y="2451794"/>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31" name="Oval 30">
            <a:extLst>
              <a:ext uri="{FF2B5EF4-FFF2-40B4-BE49-F238E27FC236}">
                <a16:creationId xmlns:a16="http://schemas.microsoft.com/office/drawing/2014/main" id="{CED0E294-F8FE-46F3-BA36-EBD213F003DF}"/>
              </a:ext>
            </a:extLst>
          </p:cNvPr>
          <p:cNvSpPr/>
          <p:nvPr/>
        </p:nvSpPr>
        <p:spPr>
          <a:xfrm>
            <a:off x="7277418" y="2451794"/>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sp>
        <p:nvSpPr>
          <p:cNvPr id="32" name="Oval 31">
            <a:extLst>
              <a:ext uri="{FF2B5EF4-FFF2-40B4-BE49-F238E27FC236}">
                <a16:creationId xmlns:a16="http://schemas.microsoft.com/office/drawing/2014/main" id="{B860EDC5-6D94-403D-AA60-36C502FB545C}"/>
              </a:ext>
            </a:extLst>
          </p:cNvPr>
          <p:cNvSpPr/>
          <p:nvPr/>
        </p:nvSpPr>
        <p:spPr>
          <a:xfrm>
            <a:off x="4095094" y="3171122"/>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33" name="Oval 32">
            <a:extLst>
              <a:ext uri="{FF2B5EF4-FFF2-40B4-BE49-F238E27FC236}">
                <a16:creationId xmlns:a16="http://schemas.microsoft.com/office/drawing/2014/main" id="{A0BF1977-3E96-4BA0-AA6A-70F5027FA57A}"/>
              </a:ext>
            </a:extLst>
          </p:cNvPr>
          <p:cNvSpPr/>
          <p:nvPr/>
        </p:nvSpPr>
        <p:spPr>
          <a:xfrm>
            <a:off x="5681684" y="3171122"/>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34" name="Oval 33">
            <a:extLst>
              <a:ext uri="{FF2B5EF4-FFF2-40B4-BE49-F238E27FC236}">
                <a16:creationId xmlns:a16="http://schemas.microsoft.com/office/drawing/2014/main" id="{F752535F-C88E-40D3-9CA9-35AB8870DF23}"/>
              </a:ext>
            </a:extLst>
          </p:cNvPr>
          <p:cNvSpPr/>
          <p:nvPr/>
        </p:nvSpPr>
        <p:spPr>
          <a:xfrm>
            <a:off x="7277418" y="3171122"/>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sp>
        <p:nvSpPr>
          <p:cNvPr id="35" name="Oval 34">
            <a:extLst>
              <a:ext uri="{FF2B5EF4-FFF2-40B4-BE49-F238E27FC236}">
                <a16:creationId xmlns:a16="http://schemas.microsoft.com/office/drawing/2014/main" id="{6082EA9E-45A6-43C2-BDFD-F1A8F1E2CB1F}"/>
              </a:ext>
            </a:extLst>
          </p:cNvPr>
          <p:cNvSpPr/>
          <p:nvPr/>
        </p:nvSpPr>
        <p:spPr>
          <a:xfrm>
            <a:off x="4095094" y="3890450"/>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36" name="Oval 35">
            <a:extLst>
              <a:ext uri="{FF2B5EF4-FFF2-40B4-BE49-F238E27FC236}">
                <a16:creationId xmlns:a16="http://schemas.microsoft.com/office/drawing/2014/main" id="{56C83460-7698-44DC-96D6-C8754B1F43E4}"/>
              </a:ext>
            </a:extLst>
          </p:cNvPr>
          <p:cNvSpPr/>
          <p:nvPr/>
        </p:nvSpPr>
        <p:spPr>
          <a:xfrm>
            <a:off x="5681684" y="3890450"/>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37" name="Oval 36">
            <a:extLst>
              <a:ext uri="{FF2B5EF4-FFF2-40B4-BE49-F238E27FC236}">
                <a16:creationId xmlns:a16="http://schemas.microsoft.com/office/drawing/2014/main" id="{C7EF8DC3-4FD6-43A9-8CE3-6C73EF905C96}"/>
              </a:ext>
            </a:extLst>
          </p:cNvPr>
          <p:cNvSpPr/>
          <p:nvPr/>
        </p:nvSpPr>
        <p:spPr>
          <a:xfrm>
            <a:off x="7277418" y="3890450"/>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sp>
        <p:nvSpPr>
          <p:cNvPr id="38" name="Oval 37">
            <a:extLst>
              <a:ext uri="{FF2B5EF4-FFF2-40B4-BE49-F238E27FC236}">
                <a16:creationId xmlns:a16="http://schemas.microsoft.com/office/drawing/2014/main" id="{9E9CC78E-AE5C-45E5-98A3-978DB68ACC3E}"/>
              </a:ext>
            </a:extLst>
          </p:cNvPr>
          <p:cNvSpPr/>
          <p:nvPr/>
        </p:nvSpPr>
        <p:spPr>
          <a:xfrm>
            <a:off x="4095094" y="460977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Subject</a:t>
            </a:r>
          </a:p>
        </p:txBody>
      </p:sp>
      <p:sp>
        <p:nvSpPr>
          <p:cNvPr id="39" name="Oval 38">
            <a:extLst>
              <a:ext uri="{FF2B5EF4-FFF2-40B4-BE49-F238E27FC236}">
                <a16:creationId xmlns:a16="http://schemas.microsoft.com/office/drawing/2014/main" id="{BB21458A-3A80-44FB-9483-85330AD8A370}"/>
              </a:ext>
            </a:extLst>
          </p:cNvPr>
          <p:cNvSpPr/>
          <p:nvPr/>
        </p:nvSpPr>
        <p:spPr>
          <a:xfrm>
            <a:off x="5681684" y="460977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Predicate</a:t>
            </a:r>
          </a:p>
        </p:txBody>
      </p:sp>
      <p:sp>
        <p:nvSpPr>
          <p:cNvPr id="40" name="Oval 39">
            <a:extLst>
              <a:ext uri="{FF2B5EF4-FFF2-40B4-BE49-F238E27FC236}">
                <a16:creationId xmlns:a16="http://schemas.microsoft.com/office/drawing/2014/main" id="{03797EE7-F9A1-4D41-BFF5-12AB96E567E3}"/>
              </a:ext>
            </a:extLst>
          </p:cNvPr>
          <p:cNvSpPr/>
          <p:nvPr/>
        </p:nvSpPr>
        <p:spPr>
          <a:xfrm>
            <a:off x="7277418" y="4609778"/>
            <a:ext cx="1531089" cy="622005"/>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400" dirty="0">
                <a:solidFill>
                  <a:schemeClr val="tx1"/>
                </a:solidFill>
              </a:rPr>
              <a:t>Object</a:t>
            </a:r>
          </a:p>
        </p:txBody>
      </p:sp>
      <p:cxnSp>
        <p:nvCxnSpPr>
          <p:cNvPr id="5" name="Connector: Elbow 4">
            <a:extLst>
              <a:ext uri="{FF2B5EF4-FFF2-40B4-BE49-F238E27FC236}">
                <a16:creationId xmlns:a16="http://schemas.microsoft.com/office/drawing/2014/main" id="{F669FF9B-F8F9-4959-B92D-2BC8F1492964}"/>
              </a:ext>
            </a:extLst>
          </p:cNvPr>
          <p:cNvCxnSpPr>
            <a:stCxn id="17" idx="6"/>
            <a:endCxn id="19" idx="2"/>
          </p:cNvCxnSpPr>
          <p:nvPr/>
        </p:nvCxnSpPr>
        <p:spPr>
          <a:xfrm>
            <a:off x="3716505" y="2043469"/>
            <a:ext cx="378589" cy="12700"/>
          </a:xfrm>
          <a:prstGeom prst="bentConnector3">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666431C-BC18-4F24-981D-84B0B0E1B8B7}"/>
              </a:ext>
            </a:extLst>
          </p:cNvPr>
          <p:cNvCxnSpPr>
            <a:cxnSpLocks/>
            <a:stCxn id="17" idx="6"/>
            <a:endCxn id="29" idx="2"/>
          </p:cNvCxnSpPr>
          <p:nvPr/>
        </p:nvCxnSpPr>
        <p:spPr>
          <a:xfrm>
            <a:off x="3716505" y="2043469"/>
            <a:ext cx="378589" cy="719328"/>
          </a:xfrm>
          <a:prstGeom prst="bentConnector3">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1ACC68A-81D7-4315-9102-89C6AA930CDB}"/>
              </a:ext>
            </a:extLst>
          </p:cNvPr>
          <p:cNvCxnSpPr>
            <a:cxnSpLocks/>
            <a:stCxn id="17" idx="6"/>
            <a:endCxn id="32" idx="2"/>
          </p:cNvCxnSpPr>
          <p:nvPr/>
        </p:nvCxnSpPr>
        <p:spPr>
          <a:xfrm>
            <a:off x="3716505" y="2043469"/>
            <a:ext cx="378589" cy="1438656"/>
          </a:xfrm>
          <a:prstGeom prst="bentConnector3">
            <a:avLst>
              <a:gd name="adj1" fmla="val 50000"/>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4707070-448E-43CD-BBE0-D8EC1404A3B1}"/>
              </a:ext>
            </a:extLst>
          </p:cNvPr>
          <p:cNvCxnSpPr>
            <a:cxnSpLocks/>
            <a:stCxn id="17" idx="6"/>
            <a:endCxn id="35" idx="2"/>
          </p:cNvCxnSpPr>
          <p:nvPr/>
        </p:nvCxnSpPr>
        <p:spPr>
          <a:xfrm>
            <a:off x="3716505" y="2043469"/>
            <a:ext cx="378589" cy="2157984"/>
          </a:xfrm>
          <a:prstGeom prst="bentConnector3">
            <a:avLst>
              <a:gd name="adj1" fmla="val 50000"/>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774F5304-247A-4F9E-B33A-38EB3F920FB9}"/>
              </a:ext>
            </a:extLst>
          </p:cNvPr>
          <p:cNvCxnSpPr>
            <a:cxnSpLocks/>
            <a:stCxn id="17" idx="6"/>
            <a:endCxn id="38" idx="2"/>
          </p:cNvCxnSpPr>
          <p:nvPr/>
        </p:nvCxnSpPr>
        <p:spPr>
          <a:xfrm>
            <a:off x="3716505" y="2043469"/>
            <a:ext cx="378589" cy="2877312"/>
          </a:xfrm>
          <a:prstGeom prst="bentConnector3">
            <a:avLst>
              <a:gd name="adj1" fmla="val 50000"/>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987ACE-0280-4AE4-B87E-462597CBFFE4}"/>
              </a:ext>
            </a:extLst>
          </p:cNvPr>
          <p:cNvCxnSpPr>
            <a:stCxn id="51" idx="6"/>
            <a:endCxn id="17" idx="2"/>
          </p:cNvCxnSpPr>
          <p:nvPr/>
        </p:nvCxnSpPr>
        <p:spPr>
          <a:xfrm>
            <a:off x="2129915" y="2043469"/>
            <a:ext cx="55501" cy="0"/>
          </a:xfrm>
          <a:prstGeom prst="line">
            <a:avLst/>
          </a:prstGeom>
          <a:ln w="952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61FC9E-185A-4271-A3A3-36CD0A0C9D4D}"/>
              </a:ext>
            </a:extLst>
          </p:cNvPr>
          <p:cNvSpPr txBox="1"/>
          <p:nvPr/>
        </p:nvSpPr>
        <p:spPr>
          <a:xfrm>
            <a:off x="4758046" y="5326998"/>
            <a:ext cx="205184" cy="246221"/>
          </a:xfrm>
          <a:prstGeom prst="rect">
            <a:avLst/>
          </a:prstGeom>
          <a:noFill/>
        </p:spPr>
        <p:txBody>
          <a:bodyPr wrap="none" lIns="0" tIns="0" rIns="0" bIns="0" rtlCol="0">
            <a:spAutoFit/>
          </a:bodyPr>
          <a:lstStyle/>
          <a:p>
            <a:r>
              <a:rPr lang="en-GB" sz="1600" b="1" dirty="0"/>
              <a:t>…</a:t>
            </a:r>
          </a:p>
        </p:txBody>
      </p:sp>
      <p:sp>
        <p:nvSpPr>
          <p:cNvPr id="61" name="TextBox 60">
            <a:extLst>
              <a:ext uri="{FF2B5EF4-FFF2-40B4-BE49-F238E27FC236}">
                <a16:creationId xmlns:a16="http://schemas.microsoft.com/office/drawing/2014/main" id="{0720AEA3-21F5-443A-B10B-D3CA004B8B11}"/>
              </a:ext>
            </a:extLst>
          </p:cNvPr>
          <p:cNvSpPr txBox="1"/>
          <p:nvPr/>
        </p:nvSpPr>
        <p:spPr>
          <a:xfrm>
            <a:off x="6344636" y="5326998"/>
            <a:ext cx="205184" cy="246221"/>
          </a:xfrm>
          <a:prstGeom prst="rect">
            <a:avLst/>
          </a:prstGeom>
          <a:noFill/>
        </p:spPr>
        <p:txBody>
          <a:bodyPr wrap="none" lIns="0" tIns="0" rIns="0" bIns="0" rtlCol="0">
            <a:spAutoFit/>
          </a:bodyPr>
          <a:lstStyle/>
          <a:p>
            <a:r>
              <a:rPr lang="en-GB" sz="1600" b="1" dirty="0"/>
              <a:t>…</a:t>
            </a:r>
          </a:p>
        </p:txBody>
      </p:sp>
      <p:sp>
        <p:nvSpPr>
          <p:cNvPr id="63" name="TextBox 62">
            <a:extLst>
              <a:ext uri="{FF2B5EF4-FFF2-40B4-BE49-F238E27FC236}">
                <a16:creationId xmlns:a16="http://schemas.microsoft.com/office/drawing/2014/main" id="{7C5FAFB5-93F6-4EB9-BC01-1F44484D705C}"/>
              </a:ext>
            </a:extLst>
          </p:cNvPr>
          <p:cNvSpPr txBox="1"/>
          <p:nvPr/>
        </p:nvSpPr>
        <p:spPr>
          <a:xfrm>
            <a:off x="7934392" y="5326998"/>
            <a:ext cx="205184" cy="246221"/>
          </a:xfrm>
          <a:prstGeom prst="rect">
            <a:avLst/>
          </a:prstGeom>
          <a:noFill/>
        </p:spPr>
        <p:txBody>
          <a:bodyPr wrap="none" lIns="0" tIns="0" rIns="0" bIns="0" rtlCol="0">
            <a:spAutoFit/>
          </a:bodyPr>
          <a:lstStyle/>
          <a:p>
            <a:r>
              <a:rPr lang="en-GB" sz="1600" b="1" dirty="0"/>
              <a:t>…</a:t>
            </a:r>
          </a:p>
        </p:txBody>
      </p:sp>
      <p:sp>
        <p:nvSpPr>
          <p:cNvPr id="26" name="TextBox 25">
            <a:extLst>
              <a:ext uri="{FF2B5EF4-FFF2-40B4-BE49-F238E27FC236}">
                <a16:creationId xmlns:a16="http://schemas.microsoft.com/office/drawing/2014/main" id="{6AE77053-EC79-49B0-B552-9FDCAA4B84FA}"/>
              </a:ext>
            </a:extLst>
          </p:cNvPr>
          <p:cNvSpPr txBox="1"/>
          <p:nvPr/>
        </p:nvSpPr>
        <p:spPr>
          <a:xfrm>
            <a:off x="1801152" y="1260740"/>
            <a:ext cx="694101" cy="246221"/>
          </a:xfrm>
          <a:prstGeom prst="rect">
            <a:avLst/>
          </a:prstGeom>
          <a:noFill/>
        </p:spPr>
        <p:txBody>
          <a:bodyPr wrap="none" lIns="0" tIns="0" rIns="0" bIns="0" rtlCol="0">
            <a:spAutoFit/>
          </a:bodyPr>
          <a:lstStyle/>
          <a:p>
            <a:r>
              <a:rPr lang="en-GB" sz="1600" b="1" dirty="0"/>
              <a:t>Header</a:t>
            </a:r>
          </a:p>
        </p:txBody>
      </p:sp>
      <p:sp>
        <p:nvSpPr>
          <p:cNvPr id="64" name="TextBox 63">
            <a:extLst>
              <a:ext uri="{FF2B5EF4-FFF2-40B4-BE49-F238E27FC236}">
                <a16:creationId xmlns:a16="http://schemas.microsoft.com/office/drawing/2014/main" id="{130C4315-B4C0-43A8-83A0-95130DC40342}"/>
              </a:ext>
            </a:extLst>
          </p:cNvPr>
          <p:cNvSpPr txBox="1"/>
          <p:nvPr/>
        </p:nvSpPr>
        <p:spPr>
          <a:xfrm>
            <a:off x="6054493" y="1265963"/>
            <a:ext cx="785471" cy="246221"/>
          </a:xfrm>
          <a:prstGeom prst="rect">
            <a:avLst/>
          </a:prstGeom>
          <a:noFill/>
        </p:spPr>
        <p:txBody>
          <a:bodyPr wrap="none" lIns="0" tIns="0" rIns="0" bIns="0" rtlCol="0">
            <a:spAutoFit/>
          </a:bodyPr>
          <a:lstStyle/>
          <a:p>
            <a:r>
              <a:rPr lang="en-GB" sz="1600" b="1" dirty="0"/>
              <a:t>Payload</a:t>
            </a:r>
          </a:p>
        </p:txBody>
      </p:sp>
    </p:spTree>
    <p:extLst>
      <p:ext uri="{BB962C8B-B14F-4D97-AF65-F5344CB8AC3E}">
        <p14:creationId xmlns:p14="http://schemas.microsoft.com/office/powerpoint/2010/main" val="4271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68C5-20B8-4B70-89E2-6D01397C2561}"/>
              </a:ext>
            </a:extLst>
          </p:cNvPr>
          <p:cNvSpPr>
            <a:spLocks noGrp="1"/>
          </p:cNvSpPr>
          <p:nvPr>
            <p:ph type="title"/>
          </p:nvPr>
        </p:nvSpPr>
        <p:spPr/>
        <p:txBody>
          <a:bodyPr/>
          <a:lstStyle/>
          <a:p>
            <a:r>
              <a:rPr lang="en-GB" sz="2400" dirty="0"/>
              <a:t>Example event schema – Declare an Entity</a:t>
            </a:r>
          </a:p>
        </p:txBody>
      </p:sp>
      <p:graphicFrame>
        <p:nvGraphicFramePr>
          <p:cNvPr id="3" name="Table 3">
            <a:extLst>
              <a:ext uri="{FF2B5EF4-FFF2-40B4-BE49-F238E27FC236}">
                <a16:creationId xmlns:a16="http://schemas.microsoft.com/office/drawing/2014/main" id="{FFE28D8D-AD47-412B-BD71-92C3DAD9107B}"/>
              </a:ext>
            </a:extLst>
          </p:cNvPr>
          <p:cNvGraphicFramePr>
            <a:graphicFrameLocks noGrp="1"/>
          </p:cNvGraphicFramePr>
          <p:nvPr>
            <p:extLst>
              <p:ext uri="{D42A27DB-BD31-4B8C-83A1-F6EECF244321}">
                <p14:modId xmlns:p14="http://schemas.microsoft.com/office/powerpoint/2010/main" val="2053388504"/>
              </p:ext>
            </p:extLst>
          </p:nvPr>
        </p:nvGraphicFramePr>
        <p:xfrm>
          <a:off x="274320" y="1706880"/>
          <a:ext cx="8942832" cy="2595880"/>
        </p:xfrm>
        <a:graphic>
          <a:graphicData uri="http://schemas.openxmlformats.org/drawingml/2006/table">
            <a:tbl>
              <a:tblPr firstRow="1" bandRow="1">
                <a:tableStyleId>{839DD9DD-9E6C-4910-8AC0-68ADFF6A6AFC}</a:tableStyleId>
              </a:tblPr>
              <a:tblGrid>
                <a:gridCol w="1426464">
                  <a:extLst>
                    <a:ext uri="{9D8B030D-6E8A-4147-A177-3AD203B41FA5}">
                      <a16:colId xmlns:a16="http://schemas.microsoft.com/office/drawing/2014/main" val="1607755485"/>
                    </a:ext>
                  </a:extLst>
                </a:gridCol>
                <a:gridCol w="1728216">
                  <a:extLst>
                    <a:ext uri="{9D8B030D-6E8A-4147-A177-3AD203B41FA5}">
                      <a16:colId xmlns:a16="http://schemas.microsoft.com/office/drawing/2014/main" val="1026335923"/>
                    </a:ext>
                  </a:extLst>
                </a:gridCol>
                <a:gridCol w="914400">
                  <a:extLst>
                    <a:ext uri="{9D8B030D-6E8A-4147-A177-3AD203B41FA5}">
                      <a16:colId xmlns:a16="http://schemas.microsoft.com/office/drawing/2014/main" val="2640228651"/>
                    </a:ext>
                  </a:extLst>
                </a:gridCol>
                <a:gridCol w="4873752">
                  <a:extLst>
                    <a:ext uri="{9D8B030D-6E8A-4147-A177-3AD203B41FA5}">
                      <a16:colId xmlns:a16="http://schemas.microsoft.com/office/drawing/2014/main" val="509397560"/>
                    </a:ext>
                  </a:extLst>
                </a:gridCol>
              </a:tblGrid>
              <a:tr h="370840">
                <a:tc>
                  <a:txBody>
                    <a:bodyPr/>
                    <a:lstStyle/>
                    <a:p>
                      <a:r>
                        <a:rPr lang="en-GB" sz="1100" dirty="0" err="1"/>
                        <a:t>Avttribute</a:t>
                      </a:r>
                      <a:endParaRPr lang="en-GB" sz="1100" dirty="0"/>
                    </a:p>
                  </a:txBody>
                  <a:tcPr/>
                </a:tc>
                <a:tc>
                  <a:txBody>
                    <a:bodyPr/>
                    <a:lstStyle/>
                    <a:p>
                      <a:r>
                        <a:rPr lang="en-GB" sz="1100" dirty="0"/>
                        <a:t>Type</a:t>
                      </a:r>
                    </a:p>
                  </a:txBody>
                  <a:tcPr/>
                </a:tc>
                <a:tc>
                  <a:txBody>
                    <a:bodyPr/>
                    <a:lstStyle/>
                    <a:p>
                      <a:r>
                        <a:rPr lang="en-GB" sz="1100" dirty="0"/>
                        <a:t>Mandatory</a:t>
                      </a:r>
                    </a:p>
                  </a:txBody>
                  <a:tcPr/>
                </a:tc>
                <a:tc>
                  <a:txBody>
                    <a:bodyPr/>
                    <a:lstStyle/>
                    <a:p>
                      <a:r>
                        <a:rPr lang="en-GB" sz="1100" dirty="0"/>
                        <a:t>Description</a:t>
                      </a:r>
                    </a:p>
                  </a:txBody>
                  <a:tcPr/>
                </a:tc>
                <a:extLst>
                  <a:ext uri="{0D108BD9-81ED-4DB2-BD59-A6C34878D82A}">
                    <a16:rowId xmlns:a16="http://schemas.microsoft.com/office/drawing/2014/main" val="1370483053"/>
                  </a:ext>
                </a:extLst>
              </a:tr>
              <a:tr h="370840">
                <a:tc>
                  <a:txBody>
                    <a:bodyPr/>
                    <a:lstStyle/>
                    <a:p>
                      <a:r>
                        <a:rPr lang="en-GB" sz="1100" dirty="0" err="1"/>
                        <a:t>value_instance</a:t>
                      </a:r>
                      <a:endParaRPr lang="en-GB" sz="1100" dirty="0"/>
                    </a:p>
                  </a:txBody>
                  <a:tcPr/>
                </a:tc>
                <a:tc>
                  <a:txBody>
                    <a:bodyPr/>
                    <a:lstStyle/>
                    <a:p>
                      <a:r>
                        <a:rPr lang="en-GB" sz="1100" dirty="0"/>
                        <a:t>ATTRIBUTE_VALUE_ID</a:t>
                      </a:r>
                    </a:p>
                  </a:txBody>
                  <a:tcPr/>
                </a:tc>
                <a:tc>
                  <a:txBody>
                    <a:bodyPr/>
                    <a:lstStyle/>
                    <a:p>
                      <a:r>
                        <a:rPr lang="en-GB" sz="1100" dirty="0"/>
                        <a:t>Yes</a:t>
                      </a:r>
                    </a:p>
                  </a:txBody>
                  <a:tcPr/>
                </a:tc>
                <a:tc>
                  <a:txBody>
                    <a:bodyPr/>
                    <a:lstStyle/>
                    <a:p>
                      <a:r>
                        <a:rPr lang="en-GB" sz="1100" dirty="0"/>
                        <a:t>The ID of the attribute value instance assigned by the Entity identifying it</a:t>
                      </a:r>
                    </a:p>
                  </a:txBody>
                  <a:tcPr/>
                </a:tc>
                <a:extLst>
                  <a:ext uri="{0D108BD9-81ED-4DB2-BD59-A6C34878D82A}">
                    <a16:rowId xmlns:a16="http://schemas.microsoft.com/office/drawing/2014/main" val="4092814656"/>
                  </a:ext>
                </a:extLst>
              </a:tr>
              <a:tr h="370840">
                <a:tc>
                  <a:txBody>
                    <a:bodyPr/>
                    <a:lstStyle/>
                    <a:p>
                      <a:r>
                        <a:rPr lang="en-GB" sz="1100" dirty="0"/>
                        <a:t>target</a:t>
                      </a:r>
                    </a:p>
                  </a:txBody>
                  <a:tcPr/>
                </a:tc>
                <a:tc>
                  <a:txBody>
                    <a:bodyPr/>
                    <a:lstStyle/>
                    <a:p>
                      <a:r>
                        <a:rPr lang="en-GB" sz="1100" dirty="0"/>
                        <a:t>ENTITY_ID</a:t>
                      </a:r>
                    </a:p>
                  </a:txBody>
                  <a:tcPr/>
                </a:tc>
                <a:tc>
                  <a:txBody>
                    <a:bodyPr/>
                    <a:lstStyle/>
                    <a:p>
                      <a:r>
                        <a:rPr lang="en-GB" sz="1100" dirty="0"/>
                        <a:t>Yes</a:t>
                      </a:r>
                    </a:p>
                  </a:txBody>
                  <a:tcPr/>
                </a:tc>
                <a:tc>
                  <a:txBody>
                    <a:bodyPr/>
                    <a:lstStyle/>
                    <a:p>
                      <a:r>
                        <a:rPr lang="en-GB" sz="1100" dirty="0"/>
                        <a:t>The ID of the Entity to whom the attribute value instance relates</a:t>
                      </a:r>
                    </a:p>
                  </a:txBody>
                  <a:tcPr/>
                </a:tc>
                <a:extLst>
                  <a:ext uri="{0D108BD9-81ED-4DB2-BD59-A6C34878D82A}">
                    <a16:rowId xmlns:a16="http://schemas.microsoft.com/office/drawing/2014/main" val="1356152816"/>
                  </a:ext>
                </a:extLst>
              </a:tr>
              <a:tr h="370840">
                <a:tc>
                  <a:txBody>
                    <a:bodyPr/>
                    <a:lstStyle/>
                    <a:p>
                      <a:r>
                        <a:rPr lang="en-GB" sz="1100" dirty="0" err="1"/>
                        <a:t>attribute_type</a:t>
                      </a:r>
                      <a:endParaRPr lang="en-GB" sz="1100" dirty="0"/>
                    </a:p>
                  </a:txBody>
                  <a:tcPr/>
                </a:tc>
                <a:tc>
                  <a:txBody>
                    <a:bodyPr/>
                    <a:lstStyle/>
                    <a:p>
                      <a:r>
                        <a:rPr lang="en-GB" sz="1100" dirty="0"/>
                        <a:t>ATTRIBUTE_ID</a:t>
                      </a:r>
                    </a:p>
                  </a:txBody>
                  <a:tcPr/>
                </a:tc>
                <a:tc>
                  <a:txBody>
                    <a:bodyPr/>
                    <a:lstStyle/>
                    <a:p>
                      <a:r>
                        <a:rPr lang="en-GB" sz="1100" dirty="0"/>
                        <a:t>Yes</a:t>
                      </a:r>
                    </a:p>
                  </a:txBody>
                  <a:tcPr/>
                </a:tc>
                <a:tc>
                  <a:txBody>
                    <a:bodyPr/>
                    <a:lstStyle/>
                    <a:p>
                      <a:r>
                        <a:rPr lang="en-GB" sz="1100" dirty="0"/>
                        <a:t>The ID of the attribute type to which the attribute value instance relates</a:t>
                      </a:r>
                    </a:p>
                  </a:txBody>
                  <a:tcPr/>
                </a:tc>
                <a:extLst>
                  <a:ext uri="{0D108BD9-81ED-4DB2-BD59-A6C34878D82A}">
                    <a16:rowId xmlns:a16="http://schemas.microsoft.com/office/drawing/2014/main" val="353208506"/>
                  </a:ext>
                </a:extLst>
              </a:tr>
              <a:tr h="370840">
                <a:tc>
                  <a:txBody>
                    <a:bodyPr/>
                    <a:lstStyle/>
                    <a:p>
                      <a:r>
                        <a:rPr lang="en-GB" sz="1100" dirty="0" err="1"/>
                        <a:t>source_system</a:t>
                      </a:r>
                      <a:endParaRPr lang="en-GB" sz="1100" dirty="0"/>
                    </a:p>
                  </a:txBody>
                  <a:tcPr/>
                </a:tc>
                <a:tc>
                  <a:txBody>
                    <a:bodyPr/>
                    <a:lstStyle/>
                    <a:p>
                      <a:r>
                        <a:rPr lang="en-GB" sz="1100" dirty="0"/>
                        <a:t>ENTITY_ID</a:t>
                      </a:r>
                    </a:p>
                  </a:txBody>
                  <a:tcPr/>
                </a:tc>
                <a:tc>
                  <a:txBody>
                    <a:bodyPr/>
                    <a:lstStyle/>
                    <a:p>
                      <a:r>
                        <a:rPr lang="en-GB" sz="1100" dirty="0"/>
                        <a:t>Yes</a:t>
                      </a:r>
                    </a:p>
                  </a:txBody>
                  <a:tcPr/>
                </a:tc>
                <a:tc>
                  <a:txBody>
                    <a:bodyPr/>
                    <a:lstStyle/>
                    <a:p>
                      <a:r>
                        <a:rPr lang="en-GB" sz="1100" dirty="0"/>
                        <a:t>The ID of the system that stores / provided the attribute value instance</a:t>
                      </a:r>
                    </a:p>
                  </a:txBody>
                  <a:tcPr/>
                </a:tc>
                <a:extLst>
                  <a:ext uri="{0D108BD9-81ED-4DB2-BD59-A6C34878D82A}">
                    <a16:rowId xmlns:a16="http://schemas.microsoft.com/office/drawing/2014/main" val="2807268722"/>
                  </a:ext>
                </a:extLst>
              </a:tr>
              <a:tr h="370840">
                <a:tc>
                  <a:txBody>
                    <a:bodyPr/>
                    <a:lstStyle/>
                    <a:p>
                      <a:r>
                        <a:rPr lang="en-GB" sz="1100" dirty="0"/>
                        <a:t>timestamp</a:t>
                      </a:r>
                    </a:p>
                  </a:txBody>
                  <a:tcPr/>
                </a:tc>
                <a:tc>
                  <a:txBody>
                    <a:bodyPr/>
                    <a:lstStyle/>
                    <a:p>
                      <a:r>
                        <a:rPr lang="en-GB" sz="1100" dirty="0" err="1"/>
                        <a:t>Time:date</a:t>
                      </a:r>
                      <a:endParaRPr lang="en-GB" sz="1100" dirty="0"/>
                    </a:p>
                  </a:txBody>
                  <a:tcPr/>
                </a:tc>
                <a:tc>
                  <a:txBody>
                    <a:bodyPr/>
                    <a:lstStyle/>
                    <a:p>
                      <a:r>
                        <a:rPr lang="en-GB" sz="1100" dirty="0"/>
                        <a:t>Yes</a:t>
                      </a:r>
                    </a:p>
                  </a:txBody>
                  <a:tcPr/>
                </a:tc>
                <a:tc>
                  <a:txBody>
                    <a:bodyPr/>
                    <a:lstStyle/>
                    <a:p>
                      <a:r>
                        <a:rPr lang="en-GB" sz="1100" dirty="0"/>
                        <a:t>The </a:t>
                      </a:r>
                      <a:r>
                        <a:rPr lang="en-GB" sz="1100" dirty="0" err="1"/>
                        <a:t>time:date</a:t>
                      </a:r>
                      <a:r>
                        <a:rPr lang="en-GB" sz="1100" dirty="0"/>
                        <a:t> that the attribute value instance was sourced</a:t>
                      </a:r>
                    </a:p>
                  </a:txBody>
                  <a:tcPr/>
                </a:tc>
                <a:extLst>
                  <a:ext uri="{0D108BD9-81ED-4DB2-BD59-A6C34878D82A}">
                    <a16:rowId xmlns:a16="http://schemas.microsoft.com/office/drawing/2014/main" val="2071796314"/>
                  </a:ext>
                </a:extLst>
              </a:tr>
              <a:tr h="370840">
                <a:tc>
                  <a:txBody>
                    <a:bodyPr/>
                    <a:lstStyle/>
                    <a:p>
                      <a:r>
                        <a:rPr lang="en-GB" sz="1100" dirty="0" err="1"/>
                        <a:t>source_transaction</a:t>
                      </a:r>
                      <a:endParaRPr lang="en-GB" sz="1100" dirty="0"/>
                    </a:p>
                  </a:txBody>
                  <a:tcPr/>
                </a:tc>
                <a:tc>
                  <a:txBody>
                    <a:bodyPr/>
                    <a:lstStyle/>
                    <a:p>
                      <a:r>
                        <a:rPr lang="en-GB" sz="1100" dirty="0"/>
                        <a:t>TRANSACTION_ID</a:t>
                      </a:r>
                    </a:p>
                  </a:txBody>
                  <a:tcPr/>
                </a:tc>
                <a:tc>
                  <a:txBody>
                    <a:bodyPr/>
                    <a:lstStyle/>
                    <a:p>
                      <a:r>
                        <a:rPr lang="en-GB" sz="1100" dirty="0"/>
                        <a:t>No</a:t>
                      </a:r>
                    </a:p>
                  </a:txBody>
                  <a:tcPr/>
                </a:tc>
                <a:tc>
                  <a:txBody>
                    <a:bodyPr/>
                    <a:lstStyle/>
                    <a:p>
                      <a:r>
                        <a:rPr lang="en-GB" sz="1100" dirty="0"/>
                        <a:t>The ID of the API call/transaction which sourced the attribute value instance</a:t>
                      </a:r>
                    </a:p>
                  </a:txBody>
                  <a:tcPr/>
                </a:tc>
                <a:extLst>
                  <a:ext uri="{0D108BD9-81ED-4DB2-BD59-A6C34878D82A}">
                    <a16:rowId xmlns:a16="http://schemas.microsoft.com/office/drawing/2014/main" val="607643784"/>
                  </a:ext>
                </a:extLst>
              </a:tr>
            </a:tbl>
          </a:graphicData>
        </a:graphic>
      </p:graphicFrame>
    </p:spTree>
    <p:extLst>
      <p:ext uri="{BB962C8B-B14F-4D97-AF65-F5344CB8AC3E}">
        <p14:creationId xmlns:p14="http://schemas.microsoft.com/office/powerpoint/2010/main" val="426749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68C5-20B8-4B70-89E2-6D01397C2561}"/>
              </a:ext>
            </a:extLst>
          </p:cNvPr>
          <p:cNvSpPr>
            <a:spLocks noGrp="1"/>
          </p:cNvSpPr>
          <p:nvPr>
            <p:ph type="title"/>
          </p:nvPr>
        </p:nvSpPr>
        <p:spPr/>
        <p:txBody>
          <a:bodyPr/>
          <a:lstStyle/>
          <a:p>
            <a:r>
              <a:rPr lang="en-GB" sz="2400" dirty="0"/>
              <a:t>Example event schema – Compare Values</a:t>
            </a:r>
          </a:p>
        </p:txBody>
      </p:sp>
      <p:graphicFrame>
        <p:nvGraphicFramePr>
          <p:cNvPr id="3" name="Table 3">
            <a:extLst>
              <a:ext uri="{FF2B5EF4-FFF2-40B4-BE49-F238E27FC236}">
                <a16:creationId xmlns:a16="http://schemas.microsoft.com/office/drawing/2014/main" id="{FFE28D8D-AD47-412B-BD71-92C3DAD9107B}"/>
              </a:ext>
            </a:extLst>
          </p:cNvPr>
          <p:cNvGraphicFramePr>
            <a:graphicFrameLocks noGrp="1"/>
          </p:cNvGraphicFramePr>
          <p:nvPr>
            <p:extLst>
              <p:ext uri="{D42A27DB-BD31-4B8C-83A1-F6EECF244321}">
                <p14:modId xmlns:p14="http://schemas.microsoft.com/office/powerpoint/2010/main" val="1052342353"/>
              </p:ext>
            </p:extLst>
          </p:nvPr>
        </p:nvGraphicFramePr>
        <p:xfrm>
          <a:off x="274320" y="1706880"/>
          <a:ext cx="8942832" cy="2595880"/>
        </p:xfrm>
        <a:graphic>
          <a:graphicData uri="http://schemas.openxmlformats.org/drawingml/2006/table">
            <a:tbl>
              <a:tblPr firstRow="1" bandRow="1">
                <a:tableStyleId>{839DD9DD-9E6C-4910-8AC0-68ADFF6A6AFC}</a:tableStyleId>
              </a:tblPr>
              <a:tblGrid>
                <a:gridCol w="1426464">
                  <a:extLst>
                    <a:ext uri="{9D8B030D-6E8A-4147-A177-3AD203B41FA5}">
                      <a16:colId xmlns:a16="http://schemas.microsoft.com/office/drawing/2014/main" val="1607755485"/>
                    </a:ext>
                  </a:extLst>
                </a:gridCol>
                <a:gridCol w="1728216">
                  <a:extLst>
                    <a:ext uri="{9D8B030D-6E8A-4147-A177-3AD203B41FA5}">
                      <a16:colId xmlns:a16="http://schemas.microsoft.com/office/drawing/2014/main" val="1026335923"/>
                    </a:ext>
                  </a:extLst>
                </a:gridCol>
                <a:gridCol w="914400">
                  <a:extLst>
                    <a:ext uri="{9D8B030D-6E8A-4147-A177-3AD203B41FA5}">
                      <a16:colId xmlns:a16="http://schemas.microsoft.com/office/drawing/2014/main" val="2640228651"/>
                    </a:ext>
                  </a:extLst>
                </a:gridCol>
                <a:gridCol w="4873752">
                  <a:extLst>
                    <a:ext uri="{9D8B030D-6E8A-4147-A177-3AD203B41FA5}">
                      <a16:colId xmlns:a16="http://schemas.microsoft.com/office/drawing/2014/main" val="509397560"/>
                    </a:ext>
                  </a:extLst>
                </a:gridCol>
              </a:tblGrid>
              <a:tr h="370840">
                <a:tc>
                  <a:txBody>
                    <a:bodyPr/>
                    <a:lstStyle/>
                    <a:p>
                      <a:r>
                        <a:rPr lang="en-GB" sz="1100" dirty="0" err="1"/>
                        <a:t>Avttribute</a:t>
                      </a:r>
                      <a:endParaRPr lang="en-GB" sz="1100" dirty="0"/>
                    </a:p>
                  </a:txBody>
                  <a:tcPr/>
                </a:tc>
                <a:tc>
                  <a:txBody>
                    <a:bodyPr/>
                    <a:lstStyle/>
                    <a:p>
                      <a:r>
                        <a:rPr lang="en-GB" sz="1100" dirty="0"/>
                        <a:t>Type</a:t>
                      </a:r>
                    </a:p>
                  </a:txBody>
                  <a:tcPr/>
                </a:tc>
                <a:tc>
                  <a:txBody>
                    <a:bodyPr/>
                    <a:lstStyle/>
                    <a:p>
                      <a:r>
                        <a:rPr lang="en-GB" sz="1100" dirty="0"/>
                        <a:t>Mandatory</a:t>
                      </a:r>
                    </a:p>
                  </a:txBody>
                  <a:tcPr/>
                </a:tc>
                <a:tc>
                  <a:txBody>
                    <a:bodyPr/>
                    <a:lstStyle/>
                    <a:p>
                      <a:r>
                        <a:rPr lang="en-GB" sz="1100" dirty="0"/>
                        <a:t>Description</a:t>
                      </a:r>
                    </a:p>
                  </a:txBody>
                  <a:tcPr/>
                </a:tc>
                <a:extLst>
                  <a:ext uri="{0D108BD9-81ED-4DB2-BD59-A6C34878D82A}">
                    <a16:rowId xmlns:a16="http://schemas.microsoft.com/office/drawing/2014/main" val="1370483053"/>
                  </a:ext>
                </a:extLst>
              </a:tr>
              <a:tr h="370840">
                <a:tc>
                  <a:txBody>
                    <a:bodyPr/>
                    <a:lstStyle/>
                    <a:p>
                      <a:r>
                        <a:rPr lang="en-GB" sz="1100" dirty="0"/>
                        <a:t>method</a:t>
                      </a:r>
                    </a:p>
                  </a:txBody>
                  <a:tcPr/>
                </a:tc>
                <a:tc>
                  <a:txBody>
                    <a:bodyPr/>
                    <a:lstStyle/>
                    <a:p>
                      <a:r>
                        <a:rPr lang="en-GB" sz="1100" dirty="0"/>
                        <a:t>METHOD_ID</a:t>
                      </a:r>
                    </a:p>
                  </a:txBody>
                  <a:tcPr/>
                </a:tc>
                <a:tc>
                  <a:txBody>
                    <a:bodyPr/>
                    <a:lstStyle/>
                    <a:p>
                      <a:r>
                        <a:rPr lang="en-GB" sz="1100" dirty="0"/>
                        <a:t>Yes</a:t>
                      </a:r>
                    </a:p>
                  </a:txBody>
                  <a:tcPr/>
                </a:tc>
                <a:tc>
                  <a:txBody>
                    <a:bodyPr/>
                    <a:lstStyle/>
                    <a:p>
                      <a:r>
                        <a:rPr lang="en-GB" sz="1100" dirty="0"/>
                        <a:t>The ID of the methodology definition used to compare the value pair</a:t>
                      </a:r>
                    </a:p>
                  </a:txBody>
                  <a:tcPr/>
                </a:tc>
                <a:extLst>
                  <a:ext uri="{0D108BD9-81ED-4DB2-BD59-A6C34878D82A}">
                    <a16:rowId xmlns:a16="http://schemas.microsoft.com/office/drawing/2014/main" val="4092814656"/>
                  </a:ext>
                </a:extLst>
              </a:tr>
              <a:tr h="370840">
                <a:tc>
                  <a:txBody>
                    <a:bodyPr/>
                    <a:lstStyle/>
                    <a:p>
                      <a:r>
                        <a:rPr lang="en-GB" sz="1100" dirty="0"/>
                        <a:t>actor</a:t>
                      </a:r>
                    </a:p>
                  </a:txBody>
                  <a:tcPr/>
                </a:tc>
                <a:tc>
                  <a:txBody>
                    <a:bodyPr/>
                    <a:lstStyle/>
                    <a:p>
                      <a:r>
                        <a:rPr lang="en-GB" sz="1100" dirty="0"/>
                        <a:t>ENTITY_ID</a:t>
                      </a:r>
                    </a:p>
                  </a:txBody>
                  <a:tcPr/>
                </a:tc>
                <a:tc>
                  <a:txBody>
                    <a:bodyPr/>
                    <a:lstStyle/>
                    <a:p>
                      <a:r>
                        <a:rPr lang="en-GB" sz="1100" dirty="0"/>
                        <a:t>Yes</a:t>
                      </a:r>
                    </a:p>
                  </a:txBody>
                  <a:tcPr/>
                </a:tc>
                <a:tc>
                  <a:txBody>
                    <a:bodyPr/>
                    <a:lstStyle/>
                    <a:p>
                      <a:r>
                        <a:rPr lang="en-GB" sz="1100" dirty="0"/>
                        <a:t>The ID of the Entity undertaking the comparison</a:t>
                      </a:r>
                    </a:p>
                  </a:txBody>
                  <a:tcPr/>
                </a:tc>
                <a:extLst>
                  <a:ext uri="{0D108BD9-81ED-4DB2-BD59-A6C34878D82A}">
                    <a16:rowId xmlns:a16="http://schemas.microsoft.com/office/drawing/2014/main" val="1464963371"/>
                  </a:ext>
                </a:extLst>
              </a:tr>
              <a:tr h="370840">
                <a:tc>
                  <a:txBody>
                    <a:bodyPr/>
                    <a:lstStyle/>
                    <a:p>
                      <a:r>
                        <a:rPr lang="en-GB" sz="1100" dirty="0" err="1"/>
                        <a:t>value_instance_lhs</a:t>
                      </a:r>
                      <a:endParaRPr lang="en-GB" sz="1100" dirty="0"/>
                    </a:p>
                  </a:txBody>
                  <a:tcPr/>
                </a:tc>
                <a:tc>
                  <a:txBody>
                    <a:bodyPr/>
                    <a:lstStyle/>
                    <a:p>
                      <a:r>
                        <a:rPr lang="en-GB" sz="1100" dirty="0"/>
                        <a:t>ATTRIBUTE_VALUE_ID</a:t>
                      </a:r>
                    </a:p>
                  </a:txBody>
                  <a:tcPr/>
                </a:tc>
                <a:tc>
                  <a:txBody>
                    <a:bodyPr/>
                    <a:lstStyle/>
                    <a:p>
                      <a:r>
                        <a:rPr lang="en-GB" sz="1100" dirty="0"/>
                        <a:t>Yes</a:t>
                      </a:r>
                    </a:p>
                  </a:txBody>
                  <a:tcPr/>
                </a:tc>
                <a:tc>
                  <a:txBody>
                    <a:bodyPr/>
                    <a:lstStyle/>
                    <a:p>
                      <a:r>
                        <a:rPr lang="en-GB" sz="1100" dirty="0"/>
                        <a:t>The ID of the first attribute value instance comprising the value pair</a:t>
                      </a:r>
                    </a:p>
                  </a:txBody>
                  <a:tcPr/>
                </a:tc>
                <a:extLst>
                  <a:ext uri="{0D108BD9-81ED-4DB2-BD59-A6C34878D82A}">
                    <a16:rowId xmlns:a16="http://schemas.microsoft.com/office/drawing/2014/main" val="1356152816"/>
                  </a:ext>
                </a:extLst>
              </a:tr>
              <a:tr h="370840">
                <a:tc>
                  <a:txBody>
                    <a:bodyPr/>
                    <a:lstStyle/>
                    <a:p>
                      <a:r>
                        <a:rPr lang="en-GB" sz="1100" dirty="0" err="1"/>
                        <a:t>value_instance_rhs</a:t>
                      </a:r>
                      <a:endParaRPr lang="en-GB" sz="1100" dirty="0"/>
                    </a:p>
                  </a:txBody>
                  <a:tcPr/>
                </a:tc>
                <a:tc>
                  <a:txBody>
                    <a:bodyPr/>
                    <a:lstStyle/>
                    <a:p>
                      <a:r>
                        <a:rPr lang="en-GB" sz="1100" dirty="0"/>
                        <a:t>ATTRIBUTE_VALUE_ID</a:t>
                      </a:r>
                    </a:p>
                  </a:txBody>
                  <a:tcPr/>
                </a:tc>
                <a:tc>
                  <a:txBody>
                    <a:bodyPr/>
                    <a:lstStyle/>
                    <a:p>
                      <a:r>
                        <a:rPr lang="en-GB" sz="1100" dirty="0"/>
                        <a:t>Yes</a:t>
                      </a:r>
                    </a:p>
                  </a:txBody>
                  <a:tcPr/>
                </a:tc>
                <a:tc>
                  <a:txBody>
                    <a:bodyPr/>
                    <a:lstStyle/>
                    <a:p>
                      <a:r>
                        <a:rPr lang="en-GB" sz="1100" dirty="0"/>
                        <a:t>The ID of the second attribute value instance comprising the value pair</a:t>
                      </a:r>
                    </a:p>
                  </a:txBody>
                  <a:tcPr/>
                </a:tc>
                <a:extLst>
                  <a:ext uri="{0D108BD9-81ED-4DB2-BD59-A6C34878D82A}">
                    <a16:rowId xmlns:a16="http://schemas.microsoft.com/office/drawing/2014/main" val="353208506"/>
                  </a:ext>
                </a:extLst>
              </a:tr>
              <a:tr h="370840">
                <a:tc>
                  <a:txBody>
                    <a:bodyPr/>
                    <a:lstStyle/>
                    <a:p>
                      <a:r>
                        <a:rPr lang="en-GB" sz="1100" dirty="0" err="1"/>
                        <a:t>comparison_result</a:t>
                      </a:r>
                      <a:endParaRPr lang="en-GB" sz="1100" dirty="0"/>
                    </a:p>
                  </a:txBody>
                  <a:tcPr/>
                </a:tc>
                <a:tc>
                  <a:txBody>
                    <a:bodyPr/>
                    <a:lstStyle/>
                    <a:p>
                      <a:r>
                        <a:rPr lang="en-GB" sz="1100" dirty="0"/>
                        <a:t>Float (0&lt;value&lt;1)</a:t>
                      </a:r>
                    </a:p>
                  </a:txBody>
                  <a:tcPr/>
                </a:tc>
                <a:tc>
                  <a:txBody>
                    <a:bodyPr/>
                    <a:lstStyle/>
                    <a:p>
                      <a:r>
                        <a:rPr lang="en-GB" sz="1100" dirty="0"/>
                        <a:t>Yes</a:t>
                      </a:r>
                    </a:p>
                  </a:txBody>
                  <a:tcPr/>
                </a:tc>
                <a:tc>
                  <a:txBody>
                    <a:bodyPr/>
                    <a:lstStyle/>
                    <a:p>
                      <a:r>
                        <a:rPr lang="en-GB" sz="1100" dirty="0"/>
                        <a:t>The comparison result, expressed as a value between 0 (neg) and 1 (</a:t>
                      </a:r>
                      <a:r>
                        <a:rPr lang="en-GB" sz="1100" dirty="0" err="1"/>
                        <a:t>pos</a:t>
                      </a:r>
                      <a:r>
                        <a:rPr lang="en-GB" sz="1100" dirty="0"/>
                        <a:t>)</a:t>
                      </a:r>
                    </a:p>
                  </a:txBody>
                  <a:tcPr/>
                </a:tc>
                <a:extLst>
                  <a:ext uri="{0D108BD9-81ED-4DB2-BD59-A6C34878D82A}">
                    <a16:rowId xmlns:a16="http://schemas.microsoft.com/office/drawing/2014/main" val="2807268722"/>
                  </a:ext>
                </a:extLst>
              </a:tr>
              <a:tr h="370840">
                <a:tc>
                  <a:txBody>
                    <a:bodyPr/>
                    <a:lstStyle/>
                    <a:p>
                      <a:r>
                        <a:rPr lang="en-GB" sz="1100" dirty="0"/>
                        <a:t>timestamp</a:t>
                      </a:r>
                    </a:p>
                  </a:txBody>
                  <a:tcPr/>
                </a:tc>
                <a:tc>
                  <a:txBody>
                    <a:bodyPr/>
                    <a:lstStyle/>
                    <a:p>
                      <a:r>
                        <a:rPr lang="en-GB" sz="1100" dirty="0" err="1"/>
                        <a:t>Time:date</a:t>
                      </a:r>
                      <a:endParaRPr lang="en-GB" sz="1100" dirty="0"/>
                    </a:p>
                  </a:txBody>
                  <a:tcPr/>
                </a:tc>
                <a:tc>
                  <a:txBody>
                    <a:bodyPr/>
                    <a:lstStyle/>
                    <a:p>
                      <a:r>
                        <a:rPr lang="en-GB" sz="1100" dirty="0"/>
                        <a:t>Yes</a:t>
                      </a:r>
                    </a:p>
                  </a:txBody>
                  <a:tcPr/>
                </a:tc>
                <a:tc>
                  <a:txBody>
                    <a:bodyPr/>
                    <a:lstStyle/>
                    <a:p>
                      <a:r>
                        <a:rPr lang="en-GB" sz="1100" dirty="0"/>
                        <a:t>The </a:t>
                      </a:r>
                      <a:r>
                        <a:rPr lang="en-GB" sz="1100" dirty="0" err="1"/>
                        <a:t>time:date</a:t>
                      </a:r>
                      <a:r>
                        <a:rPr lang="en-GB" sz="1100" dirty="0"/>
                        <a:t> that the comparison occurred</a:t>
                      </a:r>
                    </a:p>
                  </a:txBody>
                  <a:tcPr/>
                </a:tc>
                <a:extLst>
                  <a:ext uri="{0D108BD9-81ED-4DB2-BD59-A6C34878D82A}">
                    <a16:rowId xmlns:a16="http://schemas.microsoft.com/office/drawing/2014/main" val="2071796314"/>
                  </a:ext>
                </a:extLst>
              </a:tr>
            </a:tbl>
          </a:graphicData>
        </a:graphic>
      </p:graphicFrame>
    </p:spTree>
    <p:extLst>
      <p:ext uri="{BB962C8B-B14F-4D97-AF65-F5344CB8AC3E}">
        <p14:creationId xmlns:p14="http://schemas.microsoft.com/office/powerpoint/2010/main" val="166472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B6E8F310-115F-4CEB-937E-6C7CA88AAFBA}"/>
              </a:ext>
            </a:extLst>
          </p:cNvPr>
          <p:cNvSpPr txBox="1"/>
          <p:nvPr/>
        </p:nvSpPr>
        <p:spPr>
          <a:xfrm>
            <a:off x="3741698" y="4214395"/>
            <a:ext cx="908391" cy="123111"/>
          </a:xfrm>
          <a:prstGeom prst="rect">
            <a:avLst/>
          </a:prstGeom>
          <a:noFill/>
        </p:spPr>
        <p:txBody>
          <a:bodyPr wrap="square" lIns="0" tIns="0" rIns="0" bIns="0" rtlCol="0">
            <a:spAutoFit/>
          </a:bodyPr>
          <a:lstStyle/>
          <a:p>
            <a:r>
              <a:rPr lang="en-GB" sz="800" b="1" dirty="0" err="1">
                <a:solidFill>
                  <a:srgbClr val="06706D"/>
                </a:solidFill>
              </a:rPr>
              <a:t>hasType</a:t>
            </a:r>
            <a:endParaRPr lang="en-GB" sz="800" b="1" dirty="0">
              <a:solidFill>
                <a:srgbClr val="06706D"/>
              </a:solidFill>
            </a:endParaRPr>
          </a:p>
        </p:txBody>
      </p:sp>
      <p:sp>
        <p:nvSpPr>
          <p:cNvPr id="2" name="Title 1">
            <a:extLst>
              <a:ext uri="{FF2B5EF4-FFF2-40B4-BE49-F238E27FC236}">
                <a16:creationId xmlns:a16="http://schemas.microsoft.com/office/drawing/2014/main" id="{E07C9009-5B5F-4723-90FA-F32056C3400A}"/>
              </a:ext>
            </a:extLst>
          </p:cNvPr>
          <p:cNvSpPr>
            <a:spLocks noGrp="1"/>
          </p:cNvSpPr>
          <p:nvPr>
            <p:ph type="title"/>
          </p:nvPr>
        </p:nvSpPr>
        <p:spPr/>
        <p:txBody>
          <a:bodyPr/>
          <a:lstStyle/>
          <a:p>
            <a:r>
              <a:rPr lang="en-GB" sz="2400" dirty="0"/>
              <a:t>Example of an event instance – Compare Values</a:t>
            </a:r>
          </a:p>
        </p:txBody>
      </p:sp>
      <p:sp>
        <p:nvSpPr>
          <p:cNvPr id="3" name="Oval 2">
            <a:extLst>
              <a:ext uri="{FF2B5EF4-FFF2-40B4-BE49-F238E27FC236}">
                <a16:creationId xmlns:a16="http://schemas.microsoft.com/office/drawing/2014/main" id="{0EDE476D-032C-4CD8-9263-A75422FFEA56}"/>
              </a:ext>
            </a:extLst>
          </p:cNvPr>
          <p:cNvSpPr/>
          <p:nvPr/>
        </p:nvSpPr>
        <p:spPr>
          <a:xfrm>
            <a:off x="6158268" y="2200360"/>
            <a:ext cx="540000" cy="540000"/>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b="1" dirty="0">
              <a:solidFill>
                <a:schemeClr val="bg1"/>
              </a:solidFill>
            </a:endParaRPr>
          </a:p>
        </p:txBody>
      </p:sp>
      <p:cxnSp>
        <p:nvCxnSpPr>
          <p:cNvPr id="4" name="Straight Arrow Connector 3">
            <a:extLst>
              <a:ext uri="{FF2B5EF4-FFF2-40B4-BE49-F238E27FC236}">
                <a16:creationId xmlns:a16="http://schemas.microsoft.com/office/drawing/2014/main" id="{EAFD8D3F-D64E-40A8-9F2C-CDD8BF141AF9}"/>
              </a:ext>
            </a:extLst>
          </p:cNvPr>
          <p:cNvCxnSpPr>
            <a:cxnSpLocks/>
            <a:stCxn id="5" idx="6"/>
            <a:endCxn id="6" idx="2"/>
          </p:cNvCxnSpPr>
          <p:nvPr/>
        </p:nvCxnSpPr>
        <p:spPr>
          <a:xfrm>
            <a:off x="3171577" y="2480208"/>
            <a:ext cx="1225958" cy="0"/>
          </a:xfrm>
          <a:prstGeom prst="straightConnector1">
            <a:avLst/>
          </a:prstGeom>
          <a:ln w="19050">
            <a:solidFill>
              <a:srgbClr val="0670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936090D-0603-426E-992E-B948C4FDA69A}"/>
              </a:ext>
            </a:extLst>
          </p:cNvPr>
          <p:cNvSpPr/>
          <p:nvPr/>
        </p:nvSpPr>
        <p:spPr>
          <a:xfrm>
            <a:off x="2631577" y="2210208"/>
            <a:ext cx="540000" cy="540000"/>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b="1" dirty="0">
              <a:solidFill>
                <a:schemeClr val="bg1"/>
              </a:solidFill>
            </a:endParaRPr>
          </a:p>
        </p:txBody>
      </p:sp>
      <p:sp>
        <p:nvSpPr>
          <p:cNvPr id="6" name="Oval 5">
            <a:extLst>
              <a:ext uri="{FF2B5EF4-FFF2-40B4-BE49-F238E27FC236}">
                <a16:creationId xmlns:a16="http://schemas.microsoft.com/office/drawing/2014/main" id="{8FF32B10-59F0-493F-BBEF-A0C79FED7BBA}"/>
              </a:ext>
            </a:extLst>
          </p:cNvPr>
          <p:cNvSpPr/>
          <p:nvPr/>
        </p:nvSpPr>
        <p:spPr>
          <a:xfrm>
            <a:off x="4397535" y="2210208"/>
            <a:ext cx="540000" cy="540000"/>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b="1" dirty="0">
              <a:solidFill>
                <a:schemeClr val="bg1"/>
              </a:solidFill>
            </a:endParaRPr>
          </a:p>
        </p:txBody>
      </p:sp>
      <p:sp>
        <p:nvSpPr>
          <p:cNvPr id="7" name="TextBox 6">
            <a:extLst>
              <a:ext uri="{FF2B5EF4-FFF2-40B4-BE49-F238E27FC236}">
                <a16:creationId xmlns:a16="http://schemas.microsoft.com/office/drawing/2014/main" id="{61899C96-B360-45C3-AE67-7541DC6DCFEA}"/>
              </a:ext>
            </a:extLst>
          </p:cNvPr>
          <p:cNvSpPr txBox="1"/>
          <p:nvPr/>
        </p:nvSpPr>
        <p:spPr>
          <a:xfrm>
            <a:off x="3457941" y="2304916"/>
            <a:ext cx="632424" cy="153888"/>
          </a:xfrm>
          <a:prstGeom prst="rect">
            <a:avLst/>
          </a:prstGeom>
          <a:noFill/>
        </p:spPr>
        <p:txBody>
          <a:bodyPr wrap="square" lIns="0" tIns="0" rIns="0" bIns="0" rtlCol="0">
            <a:spAutoFit/>
          </a:bodyPr>
          <a:lstStyle/>
          <a:p>
            <a:r>
              <a:rPr lang="en-GB" sz="1000" b="1" dirty="0" err="1">
                <a:solidFill>
                  <a:srgbClr val="06706D"/>
                </a:solidFill>
              </a:rPr>
              <a:t>hasIssuer</a:t>
            </a:r>
            <a:endParaRPr lang="en-GB" sz="1000" b="1" dirty="0">
              <a:solidFill>
                <a:srgbClr val="06706D"/>
              </a:solidFill>
            </a:endParaRPr>
          </a:p>
        </p:txBody>
      </p:sp>
      <p:sp>
        <p:nvSpPr>
          <p:cNvPr id="8" name="TextBox 7">
            <a:extLst>
              <a:ext uri="{FF2B5EF4-FFF2-40B4-BE49-F238E27FC236}">
                <a16:creationId xmlns:a16="http://schemas.microsoft.com/office/drawing/2014/main" id="{54045FB3-AE82-4697-A709-340FC273D8E8}"/>
              </a:ext>
            </a:extLst>
          </p:cNvPr>
          <p:cNvSpPr txBox="1"/>
          <p:nvPr/>
        </p:nvSpPr>
        <p:spPr>
          <a:xfrm>
            <a:off x="4207322" y="1206308"/>
            <a:ext cx="908391" cy="184666"/>
          </a:xfrm>
          <a:prstGeom prst="rect">
            <a:avLst/>
          </a:prstGeom>
          <a:noFill/>
        </p:spPr>
        <p:txBody>
          <a:bodyPr wrap="square" lIns="0" tIns="0" rIns="0" bIns="0" rtlCol="0">
            <a:spAutoFit/>
          </a:bodyPr>
          <a:lstStyle/>
          <a:p>
            <a:pPr algn="ctr"/>
            <a:r>
              <a:rPr lang="en-GB" sz="1200" b="1" dirty="0">
                <a:solidFill>
                  <a:srgbClr val="06706D"/>
                </a:solidFill>
              </a:rPr>
              <a:t>Document</a:t>
            </a:r>
          </a:p>
        </p:txBody>
      </p:sp>
      <p:sp>
        <p:nvSpPr>
          <p:cNvPr id="9" name="TextBox 8">
            <a:extLst>
              <a:ext uri="{FF2B5EF4-FFF2-40B4-BE49-F238E27FC236}">
                <a16:creationId xmlns:a16="http://schemas.microsoft.com/office/drawing/2014/main" id="{781AD113-30D8-47C7-879C-E560555BA748}"/>
              </a:ext>
            </a:extLst>
          </p:cNvPr>
          <p:cNvSpPr txBox="1"/>
          <p:nvPr/>
        </p:nvSpPr>
        <p:spPr>
          <a:xfrm>
            <a:off x="2213873" y="2009645"/>
            <a:ext cx="1375408" cy="184666"/>
          </a:xfrm>
          <a:prstGeom prst="rect">
            <a:avLst/>
          </a:prstGeom>
          <a:noFill/>
        </p:spPr>
        <p:txBody>
          <a:bodyPr wrap="square" lIns="0" tIns="0" rIns="0" bIns="0" rtlCol="0">
            <a:spAutoFit/>
          </a:bodyPr>
          <a:lstStyle/>
          <a:p>
            <a:r>
              <a:rPr lang="en-GB" sz="1200" b="1" dirty="0">
                <a:solidFill>
                  <a:srgbClr val="646EAC"/>
                </a:solidFill>
              </a:rPr>
              <a:t>Issuer</a:t>
            </a:r>
          </a:p>
        </p:txBody>
      </p:sp>
      <p:sp>
        <p:nvSpPr>
          <p:cNvPr id="10" name="TextBox 9">
            <a:extLst>
              <a:ext uri="{FF2B5EF4-FFF2-40B4-BE49-F238E27FC236}">
                <a16:creationId xmlns:a16="http://schemas.microsoft.com/office/drawing/2014/main" id="{306F5092-32D7-4E6A-A6A5-D8F45E5631E2}"/>
              </a:ext>
            </a:extLst>
          </p:cNvPr>
          <p:cNvSpPr txBox="1"/>
          <p:nvPr/>
        </p:nvSpPr>
        <p:spPr>
          <a:xfrm>
            <a:off x="3474963" y="2009645"/>
            <a:ext cx="1375408" cy="184666"/>
          </a:xfrm>
          <a:prstGeom prst="rect">
            <a:avLst/>
          </a:prstGeom>
          <a:noFill/>
        </p:spPr>
        <p:txBody>
          <a:bodyPr wrap="square" lIns="0" tIns="0" rIns="0" bIns="0" rtlCol="0">
            <a:spAutoFit/>
          </a:bodyPr>
          <a:lstStyle/>
          <a:p>
            <a:pPr algn="ctr"/>
            <a:r>
              <a:rPr lang="en-GB" sz="1200" b="1" dirty="0">
                <a:solidFill>
                  <a:srgbClr val="646EAC"/>
                </a:solidFill>
              </a:rPr>
              <a:t>Evidence</a:t>
            </a:r>
          </a:p>
        </p:txBody>
      </p:sp>
      <p:cxnSp>
        <p:nvCxnSpPr>
          <p:cNvPr id="11" name="Straight Arrow Connector 10">
            <a:extLst>
              <a:ext uri="{FF2B5EF4-FFF2-40B4-BE49-F238E27FC236}">
                <a16:creationId xmlns:a16="http://schemas.microsoft.com/office/drawing/2014/main" id="{6C0A4DDC-A558-4817-8872-70CB051E8F4A}"/>
              </a:ext>
            </a:extLst>
          </p:cNvPr>
          <p:cNvCxnSpPr>
            <a:cxnSpLocks/>
            <a:stCxn id="6" idx="6"/>
            <a:endCxn id="3" idx="2"/>
          </p:cNvCxnSpPr>
          <p:nvPr/>
        </p:nvCxnSpPr>
        <p:spPr>
          <a:xfrm flipV="1">
            <a:off x="4937535" y="2470360"/>
            <a:ext cx="1220733" cy="9848"/>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B91FF5-CF5E-4405-9A79-43DC6D608D6B}"/>
              </a:ext>
            </a:extLst>
          </p:cNvPr>
          <p:cNvSpPr txBox="1"/>
          <p:nvPr/>
        </p:nvSpPr>
        <p:spPr>
          <a:xfrm>
            <a:off x="5180127" y="2296736"/>
            <a:ext cx="789836" cy="153888"/>
          </a:xfrm>
          <a:prstGeom prst="rect">
            <a:avLst/>
          </a:prstGeom>
          <a:noFill/>
        </p:spPr>
        <p:txBody>
          <a:bodyPr wrap="square" lIns="0" tIns="0" rIns="0" bIns="0" rtlCol="0">
            <a:spAutoFit/>
          </a:bodyPr>
          <a:lstStyle/>
          <a:p>
            <a:pPr algn="ctr"/>
            <a:r>
              <a:rPr lang="en-GB" sz="1000" b="1" dirty="0" err="1">
                <a:solidFill>
                  <a:srgbClr val="06706D"/>
                </a:solidFill>
              </a:rPr>
              <a:t>hasSubject</a:t>
            </a:r>
            <a:endParaRPr lang="en-GB" sz="1000" b="1" dirty="0">
              <a:solidFill>
                <a:srgbClr val="06706D"/>
              </a:solidFill>
            </a:endParaRPr>
          </a:p>
        </p:txBody>
      </p:sp>
      <p:sp>
        <p:nvSpPr>
          <p:cNvPr id="13" name="TextBox 12">
            <a:extLst>
              <a:ext uri="{FF2B5EF4-FFF2-40B4-BE49-F238E27FC236}">
                <a16:creationId xmlns:a16="http://schemas.microsoft.com/office/drawing/2014/main" id="{1F957157-8B9F-4500-9298-9C916F7628B7}"/>
              </a:ext>
            </a:extLst>
          </p:cNvPr>
          <p:cNvSpPr txBox="1"/>
          <p:nvPr/>
        </p:nvSpPr>
        <p:spPr>
          <a:xfrm>
            <a:off x="5740564" y="2009645"/>
            <a:ext cx="1375408" cy="184666"/>
          </a:xfrm>
          <a:prstGeom prst="rect">
            <a:avLst/>
          </a:prstGeom>
          <a:noFill/>
        </p:spPr>
        <p:txBody>
          <a:bodyPr wrap="square" lIns="0" tIns="0" rIns="0" bIns="0" rtlCol="0">
            <a:spAutoFit/>
          </a:bodyPr>
          <a:lstStyle/>
          <a:p>
            <a:r>
              <a:rPr lang="en-GB" sz="1200" b="1" dirty="0">
                <a:solidFill>
                  <a:srgbClr val="646EAC"/>
                </a:solidFill>
              </a:rPr>
              <a:t>Claimant</a:t>
            </a:r>
          </a:p>
        </p:txBody>
      </p:sp>
      <p:cxnSp>
        <p:nvCxnSpPr>
          <p:cNvPr id="14" name="Straight Arrow Connector 13">
            <a:extLst>
              <a:ext uri="{FF2B5EF4-FFF2-40B4-BE49-F238E27FC236}">
                <a16:creationId xmlns:a16="http://schemas.microsoft.com/office/drawing/2014/main" id="{1F6CFFF9-DDC0-4504-9737-BA8563DEDC21}"/>
              </a:ext>
            </a:extLst>
          </p:cNvPr>
          <p:cNvCxnSpPr>
            <a:cxnSpLocks/>
            <a:stCxn id="6" idx="0"/>
            <a:endCxn id="8" idx="2"/>
          </p:cNvCxnSpPr>
          <p:nvPr/>
        </p:nvCxnSpPr>
        <p:spPr>
          <a:xfrm flipH="1" flipV="1">
            <a:off x="4661518" y="1390974"/>
            <a:ext cx="6017" cy="819234"/>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847341-669B-4929-83AF-E4D2EDB0E6E3}"/>
              </a:ext>
            </a:extLst>
          </p:cNvPr>
          <p:cNvSpPr txBox="1"/>
          <p:nvPr/>
        </p:nvSpPr>
        <p:spPr>
          <a:xfrm>
            <a:off x="4720795" y="1705533"/>
            <a:ext cx="789836" cy="153888"/>
          </a:xfrm>
          <a:prstGeom prst="rect">
            <a:avLst/>
          </a:prstGeom>
          <a:noFill/>
        </p:spPr>
        <p:txBody>
          <a:bodyPr wrap="square" lIns="0" tIns="0" rIns="0" bIns="0" rtlCol="0">
            <a:spAutoFit/>
          </a:bodyPr>
          <a:lstStyle/>
          <a:p>
            <a:r>
              <a:rPr lang="en-GB" sz="1000" b="1" dirty="0" err="1">
                <a:solidFill>
                  <a:srgbClr val="06706D"/>
                </a:solidFill>
              </a:rPr>
              <a:t>rdf:type</a:t>
            </a:r>
            <a:endParaRPr lang="en-GB" sz="1000" b="1" dirty="0">
              <a:solidFill>
                <a:srgbClr val="06706D"/>
              </a:solidFill>
            </a:endParaRPr>
          </a:p>
        </p:txBody>
      </p:sp>
      <p:sp>
        <p:nvSpPr>
          <p:cNvPr id="16" name="TextBox 15">
            <a:extLst>
              <a:ext uri="{FF2B5EF4-FFF2-40B4-BE49-F238E27FC236}">
                <a16:creationId xmlns:a16="http://schemas.microsoft.com/office/drawing/2014/main" id="{B1E12C7E-7F1A-490F-BE6C-C4259E754F2B}"/>
              </a:ext>
            </a:extLst>
          </p:cNvPr>
          <p:cNvSpPr txBox="1"/>
          <p:nvPr/>
        </p:nvSpPr>
        <p:spPr>
          <a:xfrm>
            <a:off x="3462780" y="2890050"/>
            <a:ext cx="1145635" cy="153888"/>
          </a:xfrm>
          <a:prstGeom prst="rect">
            <a:avLst/>
          </a:prstGeom>
          <a:noFill/>
        </p:spPr>
        <p:txBody>
          <a:bodyPr wrap="square" lIns="0" tIns="0" rIns="0" bIns="0" rtlCol="0">
            <a:spAutoFit/>
          </a:bodyPr>
          <a:lstStyle/>
          <a:p>
            <a:r>
              <a:rPr lang="en-GB" sz="1000" b="1" dirty="0" err="1">
                <a:solidFill>
                  <a:srgbClr val="06706D"/>
                </a:solidFill>
              </a:rPr>
              <a:t>containsFullName</a:t>
            </a:r>
            <a:endParaRPr lang="en-GB" sz="1000" b="1" dirty="0">
              <a:solidFill>
                <a:srgbClr val="06706D"/>
              </a:solidFill>
            </a:endParaRPr>
          </a:p>
        </p:txBody>
      </p:sp>
      <p:sp>
        <p:nvSpPr>
          <p:cNvPr id="17" name="TextBox 16">
            <a:extLst>
              <a:ext uri="{FF2B5EF4-FFF2-40B4-BE49-F238E27FC236}">
                <a16:creationId xmlns:a16="http://schemas.microsoft.com/office/drawing/2014/main" id="{44C9EF3A-E3F3-4756-A7DB-C111B4578603}"/>
              </a:ext>
            </a:extLst>
          </p:cNvPr>
          <p:cNvSpPr txBox="1"/>
          <p:nvPr/>
        </p:nvSpPr>
        <p:spPr>
          <a:xfrm>
            <a:off x="6002782" y="3543465"/>
            <a:ext cx="1944928" cy="184666"/>
          </a:xfrm>
          <a:prstGeom prst="rect">
            <a:avLst/>
          </a:prstGeom>
          <a:noFill/>
        </p:spPr>
        <p:txBody>
          <a:bodyPr wrap="square" lIns="0" tIns="0" rIns="0" bIns="0" rtlCol="0">
            <a:spAutoFit/>
          </a:bodyPr>
          <a:lstStyle/>
          <a:p>
            <a:pPr algn="ctr"/>
            <a:r>
              <a:rPr lang="en-GB" sz="1200" b="1" dirty="0">
                <a:solidFill>
                  <a:srgbClr val="06706D"/>
                </a:solidFill>
              </a:rPr>
              <a:t>“Mr Robert James Smith”</a:t>
            </a:r>
          </a:p>
        </p:txBody>
      </p:sp>
      <p:sp>
        <p:nvSpPr>
          <p:cNvPr id="18" name="TextBox 17">
            <a:extLst>
              <a:ext uri="{FF2B5EF4-FFF2-40B4-BE49-F238E27FC236}">
                <a16:creationId xmlns:a16="http://schemas.microsoft.com/office/drawing/2014/main" id="{BA3985D0-C8DC-431C-A53E-67283230945E}"/>
              </a:ext>
            </a:extLst>
          </p:cNvPr>
          <p:cNvSpPr txBox="1"/>
          <p:nvPr/>
        </p:nvSpPr>
        <p:spPr>
          <a:xfrm>
            <a:off x="6493534" y="2889878"/>
            <a:ext cx="1022434" cy="153888"/>
          </a:xfrm>
          <a:prstGeom prst="rect">
            <a:avLst/>
          </a:prstGeom>
          <a:noFill/>
        </p:spPr>
        <p:txBody>
          <a:bodyPr wrap="square" lIns="0" tIns="0" rIns="0" bIns="0" rtlCol="0">
            <a:spAutoFit/>
          </a:bodyPr>
          <a:lstStyle/>
          <a:p>
            <a:r>
              <a:rPr lang="en-GB" sz="1000" b="1" dirty="0" err="1">
                <a:solidFill>
                  <a:srgbClr val="06706D"/>
                </a:solidFill>
              </a:rPr>
              <a:t>hasFullName</a:t>
            </a:r>
            <a:endParaRPr lang="en-GB" sz="1000" b="1" dirty="0">
              <a:solidFill>
                <a:srgbClr val="06706D"/>
              </a:solidFill>
            </a:endParaRPr>
          </a:p>
        </p:txBody>
      </p:sp>
      <p:sp>
        <p:nvSpPr>
          <p:cNvPr id="19" name="TextBox 18">
            <a:extLst>
              <a:ext uri="{FF2B5EF4-FFF2-40B4-BE49-F238E27FC236}">
                <a16:creationId xmlns:a16="http://schemas.microsoft.com/office/drawing/2014/main" id="{EEDA4986-07CC-4AD5-948D-D96515EAC01E}"/>
              </a:ext>
            </a:extLst>
          </p:cNvPr>
          <p:cNvSpPr txBox="1"/>
          <p:nvPr/>
        </p:nvSpPr>
        <p:spPr>
          <a:xfrm>
            <a:off x="2762917" y="2393416"/>
            <a:ext cx="277320" cy="153888"/>
          </a:xfrm>
          <a:prstGeom prst="rect">
            <a:avLst/>
          </a:prstGeom>
          <a:noFill/>
        </p:spPr>
        <p:txBody>
          <a:bodyPr wrap="none" lIns="0" tIns="0" rIns="0" bIns="0" rtlCol="0">
            <a:spAutoFit/>
          </a:bodyPr>
          <a:lstStyle/>
          <a:p>
            <a:r>
              <a:rPr lang="en-GB" sz="1000" b="1" dirty="0">
                <a:solidFill>
                  <a:schemeClr val="bg1">
                    <a:lumMod val="95000"/>
                  </a:schemeClr>
                </a:solidFill>
              </a:rPr>
              <a:t>PQR</a:t>
            </a:r>
          </a:p>
        </p:txBody>
      </p:sp>
      <p:sp>
        <p:nvSpPr>
          <p:cNvPr id="20" name="TextBox 19">
            <a:extLst>
              <a:ext uri="{FF2B5EF4-FFF2-40B4-BE49-F238E27FC236}">
                <a16:creationId xmlns:a16="http://schemas.microsoft.com/office/drawing/2014/main" id="{B1795C2B-4B6B-4DFD-96BA-B135C932DA71}"/>
              </a:ext>
            </a:extLst>
          </p:cNvPr>
          <p:cNvSpPr txBox="1"/>
          <p:nvPr/>
        </p:nvSpPr>
        <p:spPr>
          <a:xfrm>
            <a:off x="4531442" y="2405120"/>
            <a:ext cx="248466" cy="153888"/>
          </a:xfrm>
          <a:prstGeom prst="rect">
            <a:avLst/>
          </a:prstGeom>
          <a:noFill/>
        </p:spPr>
        <p:txBody>
          <a:bodyPr wrap="none" lIns="0" tIns="0" rIns="0" bIns="0" rtlCol="0">
            <a:spAutoFit/>
          </a:bodyPr>
          <a:lstStyle/>
          <a:p>
            <a:r>
              <a:rPr lang="en-GB" sz="1000" b="1" dirty="0">
                <a:solidFill>
                  <a:schemeClr val="bg1">
                    <a:lumMod val="95000"/>
                  </a:schemeClr>
                </a:solidFill>
              </a:rPr>
              <a:t>XYZ</a:t>
            </a:r>
          </a:p>
        </p:txBody>
      </p:sp>
      <p:sp>
        <p:nvSpPr>
          <p:cNvPr id="21" name="TextBox 20">
            <a:extLst>
              <a:ext uri="{FF2B5EF4-FFF2-40B4-BE49-F238E27FC236}">
                <a16:creationId xmlns:a16="http://schemas.microsoft.com/office/drawing/2014/main" id="{C5A50E3C-E621-4AE1-931C-269728D55EB0}"/>
              </a:ext>
            </a:extLst>
          </p:cNvPr>
          <p:cNvSpPr txBox="1"/>
          <p:nvPr/>
        </p:nvSpPr>
        <p:spPr>
          <a:xfrm>
            <a:off x="6290527" y="2405120"/>
            <a:ext cx="278923" cy="153888"/>
          </a:xfrm>
          <a:prstGeom prst="rect">
            <a:avLst/>
          </a:prstGeom>
          <a:noFill/>
        </p:spPr>
        <p:txBody>
          <a:bodyPr wrap="none" lIns="0" tIns="0" rIns="0" bIns="0" rtlCol="0">
            <a:spAutoFit/>
          </a:bodyPr>
          <a:lstStyle/>
          <a:p>
            <a:r>
              <a:rPr lang="en-GB" sz="1000" b="1" dirty="0">
                <a:solidFill>
                  <a:schemeClr val="bg1">
                    <a:lumMod val="95000"/>
                  </a:schemeClr>
                </a:solidFill>
              </a:rPr>
              <a:t>ABC</a:t>
            </a:r>
          </a:p>
        </p:txBody>
      </p:sp>
      <p:cxnSp>
        <p:nvCxnSpPr>
          <p:cNvPr id="22" name="Connector: Elbow 21">
            <a:extLst>
              <a:ext uri="{FF2B5EF4-FFF2-40B4-BE49-F238E27FC236}">
                <a16:creationId xmlns:a16="http://schemas.microsoft.com/office/drawing/2014/main" id="{0B163CC0-EF0D-4184-AC74-460A4ABFA084}"/>
              </a:ext>
            </a:extLst>
          </p:cNvPr>
          <p:cNvCxnSpPr>
            <a:cxnSpLocks/>
            <a:stCxn id="6" idx="4"/>
            <a:endCxn id="30" idx="0"/>
          </p:cNvCxnSpPr>
          <p:nvPr/>
        </p:nvCxnSpPr>
        <p:spPr>
          <a:xfrm rot="5400000">
            <a:off x="4001482" y="2877411"/>
            <a:ext cx="793257" cy="538851"/>
          </a:xfrm>
          <a:prstGeom prst="bentConnector3">
            <a:avLst>
              <a:gd name="adj1" fmla="val 50000"/>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70EC399-B982-410E-AE6B-3F129EC3E8FE}"/>
              </a:ext>
            </a:extLst>
          </p:cNvPr>
          <p:cNvCxnSpPr>
            <a:cxnSpLocks/>
            <a:stCxn id="3" idx="4"/>
            <a:endCxn id="17" idx="0"/>
          </p:cNvCxnSpPr>
          <p:nvPr/>
        </p:nvCxnSpPr>
        <p:spPr>
          <a:xfrm rot="16200000" flipH="1">
            <a:off x="6300205" y="2868423"/>
            <a:ext cx="803105" cy="546978"/>
          </a:xfrm>
          <a:prstGeom prst="bentConnector3">
            <a:avLst>
              <a:gd name="adj1" fmla="val 50000"/>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60D6CD-0164-4742-8474-4D4F59E642B0}"/>
              </a:ext>
            </a:extLst>
          </p:cNvPr>
          <p:cNvSpPr txBox="1"/>
          <p:nvPr/>
        </p:nvSpPr>
        <p:spPr>
          <a:xfrm>
            <a:off x="5972670" y="1206308"/>
            <a:ext cx="908391" cy="184666"/>
          </a:xfrm>
          <a:prstGeom prst="rect">
            <a:avLst/>
          </a:prstGeom>
          <a:noFill/>
        </p:spPr>
        <p:txBody>
          <a:bodyPr wrap="square" lIns="0" tIns="0" rIns="0" bIns="0" rtlCol="0">
            <a:spAutoFit/>
          </a:bodyPr>
          <a:lstStyle/>
          <a:p>
            <a:pPr algn="ctr"/>
            <a:r>
              <a:rPr lang="en-GB" sz="1200" b="1" dirty="0">
                <a:solidFill>
                  <a:srgbClr val="06706D"/>
                </a:solidFill>
              </a:rPr>
              <a:t>Person</a:t>
            </a:r>
          </a:p>
        </p:txBody>
      </p:sp>
      <p:cxnSp>
        <p:nvCxnSpPr>
          <p:cNvPr id="25" name="Straight Arrow Connector 24">
            <a:extLst>
              <a:ext uri="{FF2B5EF4-FFF2-40B4-BE49-F238E27FC236}">
                <a16:creationId xmlns:a16="http://schemas.microsoft.com/office/drawing/2014/main" id="{A1C5B3AB-0F9E-4199-BD0A-4B605E4A9033}"/>
              </a:ext>
            </a:extLst>
          </p:cNvPr>
          <p:cNvCxnSpPr>
            <a:cxnSpLocks/>
            <a:stCxn id="3" idx="0"/>
            <a:endCxn id="24" idx="2"/>
          </p:cNvCxnSpPr>
          <p:nvPr/>
        </p:nvCxnSpPr>
        <p:spPr>
          <a:xfrm flipH="1" flipV="1">
            <a:off x="6426866" y="1390974"/>
            <a:ext cx="1402" cy="809386"/>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E11A2E-692D-45CE-9BA1-19E25607D5A7}"/>
              </a:ext>
            </a:extLst>
          </p:cNvPr>
          <p:cNvSpPr txBox="1"/>
          <p:nvPr/>
        </p:nvSpPr>
        <p:spPr>
          <a:xfrm>
            <a:off x="2442633" y="1206308"/>
            <a:ext cx="908391" cy="369332"/>
          </a:xfrm>
          <a:prstGeom prst="rect">
            <a:avLst/>
          </a:prstGeom>
          <a:noFill/>
        </p:spPr>
        <p:txBody>
          <a:bodyPr wrap="square" lIns="0" tIns="0" rIns="0" bIns="0" rtlCol="0">
            <a:spAutoFit/>
          </a:bodyPr>
          <a:lstStyle/>
          <a:p>
            <a:pPr algn="ctr"/>
            <a:r>
              <a:rPr lang="en-GB" sz="1200" b="1" dirty="0">
                <a:solidFill>
                  <a:srgbClr val="06706D"/>
                </a:solidFill>
              </a:rPr>
              <a:t>Government Department</a:t>
            </a:r>
          </a:p>
        </p:txBody>
      </p:sp>
      <p:cxnSp>
        <p:nvCxnSpPr>
          <p:cNvPr id="27" name="Straight Arrow Connector 26">
            <a:extLst>
              <a:ext uri="{FF2B5EF4-FFF2-40B4-BE49-F238E27FC236}">
                <a16:creationId xmlns:a16="http://schemas.microsoft.com/office/drawing/2014/main" id="{12376BE9-CB06-4688-85CB-45E6453484B3}"/>
              </a:ext>
            </a:extLst>
          </p:cNvPr>
          <p:cNvCxnSpPr>
            <a:cxnSpLocks/>
            <a:stCxn id="5" idx="0"/>
            <a:endCxn id="26" idx="2"/>
          </p:cNvCxnSpPr>
          <p:nvPr/>
        </p:nvCxnSpPr>
        <p:spPr>
          <a:xfrm flipH="1" flipV="1">
            <a:off x="2896829" y="1575640"/>
            <a:ext cx="4748" cy="634568"/>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307C0A9-7DF1-472F-B4C7-3E4DA0030F98}"/>
              </a:ext>
            </a:extLst>
          </p:cNvPr>
          <p:cNvSpPr txBox="1"/>
          <p:nvPr/>
        </p:nvSpPr>
        <p:spPr>
          <a:xfrm>
            <a:off x="2958230" y="1699266"/>
            <a:ext cx="789836" cy="153888"/>
          </a:xfrm>
          <a:prstGeom prst="rect">
            <a:avLst/>
          </a:prstGeom>
          <a:noFill/>
        </p:spPr>
        <p:txBody>
          <a:bodyPr wrap="square" lIns="0" tIns="0" rIns="0" bIns="0" rtlCol="0">
            <a:spAutoFit/>
          </a:bodyPr>
          <a:lstStyle/>
          <a:p>
            <a:r>
              <a:rPr lang="en-GB" sz="1000" b="1" dirty="0" err="1">
                <a:solidFill>
                  <a:srgbClr val="06706D"/>
                </a:solidFill>
              </a:rPr>
              <a:t>rdf:type</a:t>
            </a:r>
            <a:endParaRPr lang="en-GB" sz="1000" b="1" dirty="0">
              <a:solidFill>
                <a:srgbClr val="06706D"/>
              </a:solidFill>
            </a:endParaRPr>
          </a:p>
        </p:txBody>
      </p:sp>
      <p:sp>
        <p:nvSpPr>
          <p:cNvPr id="29" name="TextBox 28">
            <a:extLst>
              <a:ext uri="{FF2B5EF4-FFF2-40B4-BE49-F238E27FC236}">
                <a16:creationId xmlns:a16="http://schemas.microsoft.com/office/drawing/2014/main" id="{F35C551C-A8B9-4A98-B7BD-DE743E8065F3}"/>
              </a:ext>
            </a:extLst>
          </p:cNvPr>
          <p:cNvSpPr txBox="1"/>
          <p:nvPr/>
        </p:nvSpPr>
        <p:spPr>
          <a:xfrm>
            <a:off x="6481537" y="1708492"/>
            <a:ext cx="789836" cy="153888"/>
          </a:xfrm>
          <a:prstGeom prst="rect">
            <a:avLst/>
          </a:prstGeom>
          <a:noFill/>
        </p:spPr>
        <p:txBody>
          <a:bodyPr wrap="square" lIns="0" tIns="0" rIns="0" bIns="0" rtlCol="0">
            <a:spAutoFit/>
          </a:bodyPr>
          <a:lstStyle/>
          <a:p>
            <a:r>
              <a:rPr lang="en-GB" sz="1000" b="1" dirty="0" err="1">
                <a:solidFill>
                  <a:srgbClr val="06706D"/>
                </a:solidFill>
              </a:rPr>
              <a:t>rdf:type</a:t>
            </a:r>
            <a:endParaRPr lang="en-GB" sz="1000" b="1" dirty="0">
              <a:solidFill>
                <a:srgbClr val="06706D"/>
              </a:solidFill>
            </a:endParaRPr>
          </a:p>
        </p:txBody>
      </p:sp>
      <p:sp>
        <p:nvSpPr>
          <p:cNvPr id="30" name="TextBox 29">
            <a:extLst>
              <a:ext uri="{FF2B5EF4-FFF2-40B4-BE49-F238E27FC236}">
                <a16:creationId xmlns:a16="http://schemas.microsoft.com/office/drawing/2014/main" id="{A445649C-0FD7-4905-8C6F-39FA26696780}"/>
              </a:ext>
            </a:extLst>
          </p:cNvPr>
          <p:cNvSpPr txBox="1"/>
          <p:nvPr/>
        </p:nvSpPr>
        <p:spPr>
          <a:xfrm>
            <a:off x="3156220" y="3543465"/>
            <a:ext cx="1944928" cy="184666"/>
          </a:xfrm>
          <a:prstGeom prst="rect">
            <a:avLst/>
          </a:prstGeom>
          <a:noFill/>
        </p:spPr>
        <p:txBody>
          <a:bodyPr wrap="square" lIns="0" tIns="0" rIns="0" bIns="0" rtlCol="0">
            <a:spAutoFit/>
          </a:bodyPr>
          <a:lstStyle/>
          <a:p>
            <a:pPr algn="ctr"/>
            <a:r>
              <a:rPr lang="en-GB" sz="1200" b="1" dirty="0">
                <a:solidFill>
                  <a:srgbClr val="06706D"/>
                </a:solidFill>
              </a:rPr>
              <a:t>“Mr Robert James Smith”</a:t>
            </a:r>
          </a:p>
        </p:txBody>
      </p:sp>
      <p:cxnSp>
        <p:nvCxnSpPr>
          <p:cNvPr id="74" name="Straight Arrow Connector 73">
            <a:extLst>
              <a:ext uri="{FF2B5EF4-FFF2-40B4-BE49-F238E27FC236}">
                <a16:creationId xmlns:a16="http://schemas.microsoft.com/office/drawing/2014/main" id="{49D1E91F-0B44-4671-B8A6-F5C68FEBF7AF}"/>
              </a:ext>
            </a:extLst>
          </p:cNvPr>
          <p:cNvCxnSpPr>
            <a:cxnSpLocks/>
            <a:stCxn id="76" idx="5"/>
            <a:endCxn id="108" idx="0"/>
          </p:cNvCxnSpPr>
          <p:nvPr/>
        </p:nvCxnSpPr>
        <p:spPr>
          <a:xfrm>
            <a:off x="5626549" y="5481493"/>
            <a:ext cx="1033088" cy="827867"/>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891449-465B-4C5E-B779-5ADCB82F043D}"/>
              </a:ext>
            </a:extLst>
          </p:cNvPr>
          <p:cNvSpPr txBox="1"/>
          <p:nvPr/>
        </p:nvSpPr>
        <p:spPr>
          <a:xfrm>
            <a:off x="6341133" y="4751856"/>
            <a:ext cx="1860479" cy="184666"/>
          </a:xfrm>
          <a:prstGeom prst="rect">
            <a:avLst/>
          </a:prstGeom>
          <a:noFill/>
        </p:spPr>
        <p:txBody>
          <a:bodyPr wrap="square" lIns="0" tIns="0" rIns="0" bIns="0" rtlCol="0">
            <a:spAutoFit/>
          </a:bodyPr>
          <a:lstStyle/>
          <a:p>
            <a:r>
              <a:rPr lang="en-GB" sz="1200" b="1" dirty="0" err="1">
                <a:solidFill>
                  <a:srgbClr val="06706D"/>
                </a:solidFill>
              </a:rPr>
              <a:t>hasValuePair</a:t>
            </a:r>
            <a:endParaRPr lang="en-GB" sz="1200" b="1" dirty="0">
              <a:solidFill>
                <a:srgbClr val="06706D"/>
              </a:solidFill>
            </a:endParaRPr>
          </a:p>
        </p:txBody>
      </p:sp>
      <p:sp>
        <p:nvSpPr>
          <p:cNvPr id="76" name="Oval 75">
            <a:extLst>
              <a:ext uri="{FF2B5EF4-FFF2-40B4-BE49-F238E27FC236}">
                <a16:creationId xmlns:a16="http://schemas.microsoft.com/office/drawing/2014/main" id="{4F8DC65B-9E9E-483E-9C30-20A6F665491B}"/>
              </a:ext>
            </a:extLst>
          </p:cNvPr>
          <p:cNvSpPr/>
          <p:nvPr/>
        </p:nvSpPr>
        <p:spPr>
          <a:xfrm>
            <a:off x="5386049" y="5249042"/>
            <a:ext cx="281763" cy="272333"/>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b="1" dirty="0">
                <a:solidFill>
                  <a:schemeClr val="bg1"/>
                </a:solidFill>
              </a:rPr>
              <a:t>F</a:t>
            </a:r>
          </a:p>
        </p:txBody>
      </p:sp>
      <p:cxnSp>
        <p:nvCxnSpPr>
          <p:cNvPr id="77" name="Straight Arrow Connector 76">
            <a:extLst>
              <a:ext uri="{FF2B5EF4-FFF2-40B4-BE49-F238E27FC236}">
                <a16:creationId xmlns:a16="http://schemas.microsoft.com/office/drawing/2014/main" id="{BB70E00D-D851-48AC-B0CB-EC5A9435C115}"/>
              </a:ext>
            </a:extLst>
          </p:cNvPr>
          <p:cNvCxnSpPr>
            <a:cxnSpLocks/>
            <a:stCxn id="76" idx="6"/>
            <a:endCxn id="84" idx="2"/>
          </p:cNvCxnSpPr>
          <p:nvPr/>
        </p:nvCxnSpPr>
        <p:spPr>
          <a:xfrm>
            <a:off x="5667812" y="5385209"/>
            <a:ext cx="1482672" cy="6809"/>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F494302-C583-4384-B34C-0D685857FFD6}"/>
              </a:ext>
            </a:extLst>
          </p:cNvPr>
          <p:cNvSpPr txBox="1"/>
          <p:nvPr/>
        </p:nvSpPr>
        <p:spPr>
          <a:xfrm>
            <a:off x="6035234" y="5176293"/>
            <a:ext cx="908391" cy="184666"/>
          </a:xfrm>
          <a:prstGeom prst="rect">
            <a:avLst/>
          </a:prstGeom>
          <a:noFill/>
        </p:spPr>
        <p:txBody>
          <a:bodyPr wrap="square" lIns="0" tIns="0" rIns="0" bIns="0" rtlCol="0">
            <a:spAutoFit/>
          </a:bodyPr>
          <a:lstStyle/>
          <a:p>
            <a:r>
              <a:rPr lang="en-GB" sz="1200" b="1" dirty="0" err="1">
                <a:solidFill>
                  <a:srgbClr val="06706D"/>
                </a:solidFill>
              </a:rPr>
              <a:t>hasType</a:t>
            </a:r>
            <a:endParaRPr lang="en-GB" sz="1200" b="1" dirty="0">
              <a:solidFill>
                <a:srgbClr val="06706D"/>
              </a:solidFill>
            </a:endParaRPr>
          </a:p>
        </p:txBody>
      </p:sp>
      <p:sp>
        <p:nvSpPr>
          <p:cNvPr id="79" name="Rectangle 78">
            <a:extLst>
              <a:ext uri="{FF2B5EF4-FFF2-40B4-BE49-F238E27FC236}">
                <a16:creationId xmlns:a16="http://schemas.microsoft.com/office/drawing/2014/main" id="{A5CA1088-1C31-4968-9A47-C7DAF598FF55}"/>
              </a:ext>
            </a:extLst>
          </p:cNvPr>
          <p:cNvSpPr/>
          <p:nvPr/>
        </p:nvSpPr>
        <p:spPr>
          <a:xfrm>
            <a:off x="2622483" y="5203720"/>
            <a:ext cx="1466450" cy="3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200" b="1" dirty="0">
                <a:solidFill>
                  <a:srgbClr val="0070C0"/>
                </a:solidFill>
              </a:rPr>
              <a:t>ENTITY</a:t>
            </a:r>
          </a:p>
        </p:txBody>
      </p:sp>
      <p:cxnSp>
        <p:nvCxnSpPr>
          <p:cNvPr id="80" name="Connector: Elbow 79">
            <a:extLst>
              <a:ext uri="{FF2B5EF4-FFF2-40B4-BE49-F238E27FC236}">
                <a16:creationId xmlns:a16="http://schemas.microsoft.com/office/drawing/2014/main" id="{D9BCFDAC-D7FB-4AD4-87A8-3A346CF2540D}"/>
              </a:ext>
            </a:extLst>
          </p:cNvPr>
          <p:cNvCxnSpPr>
            <a:cxnSpLocks/>
            <a:stCxn id="76" idx="2"/>
            <a:endCxn id="79" idx="3"/>
          </p:cNvCxnSpPr>
          <p:nvPr/>
        </p:nvCxnSpPr>
        <p:spPr>
          <a:xfrm rot="10800000">
            <a:off x="4088933" y="5383721"/>
            <a:ext cx="1297116" cy="1489"/>
          </a:xfrm>
          <a:prstGeom prst="bentConnector3">
            <a:avLst>
              <a:gd name="adj1" fmla="val 50000"/>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8E478377-9909-4795-AF63-7766C89F8ED2}"/>
              </a:ext>
            </a:extLst>
          </p:cNvPr>
          <p:cNvSpPr txBox="1"/>
          <p:nvPr/>
        </p:nvSpPr>
        <p:spPr>
          <a:xfrm>
            <a:off x="4423269" y="5171041"/>
            <a:ext cx="1065971" cy="184666"/>
          </a:xfrm>
          <a:prstGeom prst="rect">
            <a:avLst/>
          </a:prstGeom>
          <a:noFill/>
        </p:spPr>
        <p:txBody>
          <a:bodyPr wrap="square" lIns="0" tIns="0" rIns="0" bIns="0" rtlCol="0">
            <a:spAutoFit/>
          </a:bodyPr>
          <a:lstStyle/>
          <a:p>
            <a:r>
              <a:rPr lang="en-GB" sz="1200" b="1" dirty="0" err="1">
                <a:solidFill>
                  <a:srgbClr val="06706D"/>
                </a:solidFill>
              </a:rPr>
              <a:t>hasActor</a:t>
            </a:r>
            <a:endParaRPr lang="en-GB" sz="1200" b="1" dirty="0">
              <a:solidFill>
                <a:srgbClr val="06706D"/>
              </a:solidFill>
            </a:endParaRPr>
          </a:p>
        </p:txBody>
      </p:sp>
      <p:cxnSp>
        <p:nvCxnSpPr>
          <p:cNvPr id="82" name="Straight Arrow Connector 81">
            <a:extLst>
              <a:ext uri="{FF2B5EF4-FFF2-40B4-BE49-F238E27FC236}">
                <a16:creationId xmlns:a16="http://schemas.microsoft.com/office/drawing/2014/main" id="{64A27A3A-79CA-485D-B657-EFEA7E83339D}"/>
              </a:ext>
            </a:extLst>
          </p:cNvPr>
          <p:cNvCxnSpPr>
            <a:cxnSpLocks/>
            <a:stCxn id="100" idx="3"/>
            <a:endCxn id="76" idx="7"/>
          </p:cNvCxnSpPr>
          <p:nvPr/>
        </p:nvCxnSpPr>
        <p:spPr>
          <a:xfrm flipH="1">
            <a:off x="5626549" y="4480461"/>
            <a:ext cx="975253" cy="808463"/>
          </a:xfrm>
          <a:prstGeom prst="straightConnector1">
            <a:avLst/>
          </a:prstGeom>
          <a:ln w="19050">
            <a:solidFill>
              <a:srgbClr val="0670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70191A8-7F95-4691-82D0-E59760EB1C34}"/>
              </a:ext>
            </a:extLst>
          </p:cNvPr>
          <p:cNvSpPr txBox="1"/>
          <p:nvPr/>
        </p:nvSpPr>
        <p:spPr>
          <a:xfrm>
            <a:off x="6290527" y="5731122"/>
            <a:ext cx="1918825" cy="184666"/>
          </a:xfrm>
          <a:prstGeom prst="rect">
            <a:avLst/>
          </a:prstGeom>
          <a:noFill/>
        </p:spPr>
        <p:txBody>
          <a:bodyPr wrap="square" lIns="0" tIns="0" rIns="0" bIns="0" rtlCol="0">
            <a:spAutoFit/>
          </a:bodyPr>
          <a:lstStyle/>
          <a:p>
            <a:r>
              <a:rPr lang="en-GB" sz="1200" b="1" dirty="0" err="1">
                <a:solidFill>
                  <a:srgbClr val="06706D"/>
                </a:solidFill>
              </a:rPr>
              <a:t>hasComparisonResult</a:t>
            </a:r>
            <a:endParaRPr lang="en-GB" sz="1200" b="1" dirty="0">
              <a:solidFill>
                <a:srgbClr val="06706D"/>
              </a:solidFill>
            </a:endParaRPr>
          </a:p>
        </p:txBody>
      </p:sp>
      <p:sp>
        <p:nvSpPr>
          <p:cNvPr id="84" name="Flowchart: Data 83">
            <a:extLst>
              <a:ext uri="{FF2B5EF4-FFF2-40B4-BE49-F238E27FC236}">
                <a16:creationId xmlns:a16="http://schemas.microsoft.com/office/drawing/2014/main" id="{57E38C8F-B022-47BF-8C47-A57DAAB5E6ED}"/>
              </a:ext>
            </a:extLst>
          </p:cNvPr>
          <p:cNvSpPr/>
          <p:nvPr/>
        </p:nvSpPr>
        <p:spPr>
          <a:xfrm>
            <a:off x="7003839" y="5212018"/>
            <a:ext cx="1466450" cy="360000"/>
          </a:xfrm>
          <a:prstGeom prst="flowChartInputOutpu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800" b="1" dirty="0">
                <a:solidFill>
                  <a:srgbClr val="FFC000"/>
                </a:solidFill>
              </a:rPr>
              <a:t>VALUE PAIR COMPARISON</a:t>
            </a:r>
          </a:p>
        </p:txBody>
      </p:sp>
      <p:cxnSp>
        <p:nvCxnSpPr>
          <p:cNvPr id="85" name="Straight Arrow Connector 84">
            <a:extLst>
              <a:ext uri="{FF2B5EF4-FFF2-40B4-BE49-F238E27FC236}">
                <a16:creationId xmlns:a16="http://schemas.microsoft.com/office/drawing/2014/main" id="{2F322B6D-5F0D-4C07-B0F0-2717305A0298}"/>
              </a:ext>
            </a:extLst>
          </p:cNvPr>
          <p:cNvCxnSpPr>
            <a:cxnSpLocks/>
            <a:stCxn id="107" idx="0"/>
            <a:endCxn id="76" idx="3"/>
          </p:cNvCxnSpPr>
          <p:nvPr/>
        </p:nvCxnSpPr>
        <p:spPr>
          <a:xfrm flipV="1">
            <a:off x="4436835" y="5481493"/>
            <a:ext cx="990477" cy="775114"/>
          </a:xfrm>
          <a:prstGeom prst="straightConnector1">
            <a:avLst/>
          </a:prstGeom>
          <a:ln w="19050">
            <a:solidFill>
              <a:srgbClr val="0670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D9892B5-8F04-42D1-8CC3-E5E9D91F1A6A}"/>
              </a:ext>
            </a:extLst>
          </p:cNvPr>
          <p:cNvSpPr txBox="1"/>
          <p:nvPr/>
        </p:nvSpPr>
        <p:spPr>
          <a:xfrm>
            <a:off x="3917703" y="4787779"/>
            <a:ext cx="1487628" cy="184666"/>
          </a:xfrm>
          <a:prstGeom prst="rect">
            <a:avLst/>
          </a:prstGeom>
          <a:noFill/>
        </p:spPr>
        <p:txBody>
          <a:bodyPr wrap="square" lIns="0" tIns="0" rIns="0" bIns="0" rtlCol="0">
            <a:spAutoFit/>
          </a:bodyPr>
          <a:lstStyle/>
          <a:p>
            <a:r>
              <a:rPr lang="en-GB" sz="1200" b="1" dirty="0" err="1">
                <a:solidFill>
                  <a:srgbClr val="06706D"/>
                </a:solidFill>
              </a:rPr>
              <a:t>hasValuePair</a:t>
            </a:r>
            <a:endParaRPr lang="en-GB" sz="1200" b="1" dirty="0">
              <a:solidFill>
                <a:srgbClr val="06706D"/>
              </a:solidFill>
            </a:endParaRPr>
          </a:p>
        </p:txBody>
      </p:sp>
      <p:cxnSp>
        <p:nvCxnSpPr>
          <p:cNvPr id="89" name="Straight Arrow Connector 88">
            <a:extLst>
              <a:ext uri="{FF2B5EF4-FFF2-40B4-BE49-F238E27FC236}">
                <a16:creationId xmlns:a16="http://schemas.microsoft.com/office/drawing/2014/main" id="{26500A1E-5A68-41D8-9E35-FF49FE3F7065}"/>
              </a:ext>
            </a:extLst>
          </p:cNvPr>
          <p:cNvCxnSpPr>
            <a:cxnSpLocks/>
            <a:stCxn id="99" idx="5"/>
            <a:endCxn id="76" idx="1"/>
          </p:cNvCxnSpPr>
          <p:nvPr/>
        </p:nvCxnSpPr>
        <p:spPr>
          <a:xfrm>
            <a:off x="4543070" y="4480460"/>
            <a:ext cx="884242" cy="808464"/>
          </a:xfrm>
          <a:prstGeom prst="straightConnector1">
            <a:avLst/>
          </a:prstGeom>
          <a:ln w="19050">
            <a:solidFill>
              <a:srgbClr val="0670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08A33AD-B841-4F2C-AA6C-2FE9F8483C6B}"/>
              </a:ext>
            </a:extLst>
          </p:cNvPr>
          <p:cNvSpPr txBox="1"/>
          <p:nvPr/>
        </p:nvSpPr>
        <p:spPr>
          <a:xfrm>
            <a:off x="3679455" y="5728576"/>
            <a:ext cx="1487628" cy="184666"/>
          </a:xfrm>
          <a:prstGeom prst="rect">
            <a:avLst/>
          </a:prstGeom>
          <a:noFill/>
        </p:spPr>
        <p:txBody>
          <a:bodyPr wrap="square" lIns="0" tIns="0" rIns="0" bIns="0" rtlCol="0">
            <a:spAutoFit/>
          </a:bodyPr>
          <a:lstStyle/>
          <a:p>
            <a:r>
              <a:rPr lang="en-GB" sz="1200" b="1" dirty="0" err="1">
                <a:solidFill>
                  <a:srgbClr val="06706D"/>
                </a:solidFill>
              </a:rPr>
              <a:t>hasTimeStamp</a:t>
            </a:r>
            <a:endParaRPr lang="en-GB" sz="1200" b="1" dirty="0">
              <a:solidFill>
                <a:srgbClr val="06706D"/>
              </a:solidFill>
            </a:endParaRPr>
          </a:p>
        </p:txBody>
      </p:sp>
      <p:sp>
        <p:nvSpPr>
          <p:cNvPr id="99" name="Oval 98">
            <a:extLst>
              <a:ext uri="{FF2B5EF4-FFF2-40B4-BE49-F238E27FC236}">
                <a16:creationId xmlns:a16="http://schemas.microsoft.com/office/drawing/2014/main" id="{BB3345E4-D310-4F07-A11E-51DED11E4B72}"/>
              </a:ext>
            </a:extLst>
          </p:cNvPr>
          <p:cNvSpPr/>
          <p:nvPr/>
        </p:nvSpPr>
        <p:spPr>
          <a:xfrm>
            <a:off x="4302570" y="4248009"/>
            <a:ext cx="281763" cy="272333"/>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b="1" dirty="0">
                <a:solidFill>
                  <a:schemeClr val="bg1"/>
                </a:solidFill>
              </a:rPr>
              <a:t>D</a:t>
            </a:r>
          </a:p>
        </p:txBody>
      </p:sp>
      <p:sp>
        <p:nvSpPr>
          <p:cNvPr id="100" name="Oval 99">
            <a:extLst>
              <a:ext uri="{FF2B5EF4-FFF2-40B4-BE49-F238E27FC236}">
                <a16:creationId xmlns:a16="http://schemas.microsoft.com/office/drawing/2014/main" id="{CE60939A-1B84-4941-A6B8-FE8614D550D0}"/>
              </a:ext>
            </a:extLst>
          </p:cNvPr>
          <p:cNvSpPr/>
          <p:nvPr/>
        </p:nvSpPr>
        <p:spPr>
          <a:xfrm>
            <a:off x="6560539" y="4248010"/>
            <a:ext cx="281763" cy="272333"/>
          </a:xfrm>
          <a:prstGeom prst="ellipse">
            <a:avLst/>
          </a:prstGeom>
          <a:solidFill>
            <a:schemeClr val="bg1">
              <a:lumMod val="6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000" b="1" dirty="0">
                <a:solidFill>
                  <a:schemeClr val="bg1"/>
                </a:solidFill>
              </a:rPr>
              <a:t>E</a:t>
            </a:r>
          </a:p>
        </p:txBody>
      </p:sp>
      <p:sp>
        <p:nvSpPr>
          <p:cNvPr id="101" name="Rectangle 100">
            <a:extLst>
              <a:ext uri="{FF2B5EF4-FFF2-40B4-BE49-F238E27FC236}">
                <a16:creationId xmlns:a16="http://schemas.microsoft.com/office/drawing/2014/main" id="{9A042A5C-53B6-44A0-9AB6-3C7654CD34B8}"/>
              </a:ext>
            </a:extLst>
          </p:cNvPr>
          <p:cNvSpPr/>
          <p:nvPr/>
        </p:nvSpPr>
        <p:spPr>
          <a:xfrm>
            <a:off x="2076513" y="4203722"/>
            <a:ext cx="1462344" cy="36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200" b="1" dirty="0">
                <a:solidFill>
                  <a:schemeClr val="bg1">
                    <a:lumMod val="65000"/>
                  </a:schemeClr>
                </a:solidFill>
              </a:rPr>
              <a:t>LEGAL NAME</a:t>
            </a:r>
          </a:p>
        </p:txBody>
      </p:sp>
      <p:cxnSp>
        <p:nvCxnSpPr>
          <p:cNvPr id="103" name="Straight Arrow Connector 102">
            <a:extLst>
              <a:ext uri="{FF2B5EF4-FFF2-40B4-BE49-F238E27FC236}">
                <a16:creationId xmlns:a16="http://schemas.microsoft.com/office/drawing/2014/main" id="{A1AEDF20-D8EC-49BA-9404-3FC07EB152A9}"/>
              </a:ext>
            </a:extLst>
          </p:cNvPr>
          <p:cNvCxnSpPr>
            <a:cxnSpLocks/>
            <a:stCxn id="101" idx="3"/>
            <a:endCxn id="99" idx="2"/>
          </p:cNvCxnSpPr>
          <p:nvPr/>
        </p:nvCxnSpPr>
        <p:spPr>
          <a:xfrm>
            <a:off x="3538857" y="4383722"/>
            <a:ext cx="763713" cy="454"/>
          </a:xfrm>
          <a:prstGeom prst="straightConnector1">
            <a:avLst/>
          </a:prstGeom>
          <a:ln w="19050">
            <a:solidFill>
              <a:srgbClr val="0670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8F7B34A-BF81-4E17-92E0-57957603AB75}"/>
              </a:ext>
            </a:extLst>
          </p:cNvPr>
          <p:cNvSpPr/>
          <p:nvPr/>
        </p:nvSpPr>
        <p:spPr>
          <a:xfrm>
            <a:off x="7634670" y="4205597"/>
            <a:ext cx="1462344" cy="36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200" b="1" dirty="0">
                <a:solidFill>
                  <a:schemeClr val="bg1">
                    <a:lumMod val="65000"/>
                  </a:schemeClr>
                </a:solidFill>
              </a:rPr>
              <a:t>LEGAL NAME</a:t>
            </a:r>
          </a:p>
        </p:txBody>
      </p:sp>
      <p:sp>
        <p:nvSpPr>
          <p:cNvPr id="105" name="TextBox 104">
            <a:extLst>
              <a:ext uri="{FF2B5EF4-FFF2-40B4-BE49-F238E27FC236}">
                <a16:creationId xmlns:a16="http://schemas.microsoft.com/office/drawing/2014/main" id="{832F1D47-BE60-4D86-804C-DF36F2F34494}"/>
              </a:ext>
            </a:extLst>
          </p:cNvPr>
          <p:cNvSpPr txBox="1"/>
          <p:nvPr/>
        </p:nvSpPr>
        <p:spPr>
          <a:xfrm>
            <a:off x="7003840" y="4242093"/>
            <a:ext cx="908391" cy="123111"/>
          </a:xfrm>
          <a:prstGeom prst="rect">
            <a:avLst/>
          </a:prstGeom>
          <a:noFill/>
        </p:spPr>
        <p:txBody>
          <a:bodyPr wrap="square" lIns="0" tIns="0" rIns="0" bIns="0" rtlCol="0">
            <a:spAutoFit/>
          </a:bodyPr>
          <a:lstStyle/>
          <a:p>
            <a:r>
              <a:rPr lang="en-GB" sz="800" b="1" dirty="0" err="1">
                <a:solidFill>
                  <a:srgbClr val="06706D"/>
                </a:solidFill>
              </a:rPr>
              <a:t>hasType</a:t>
            </a:r>
            <a:endParaRPr lang="en-GB" sz="800" b="1" dirty="0">
              <a:solidFill>
                <a:srgbClr val="06706D"/>
              </a:solidFill>
            </a:endParaRPr>
          </a:p>
        </p:txBody>
      </p:sp>
      <p:cxnSp>
        <p:nvCxnSpPr>
          <p:cNvPr id="106" name="Straight Arrow Connector 105">
            <a:extLst>
              <a:ext uri="{FF2B5EF4-FFF2-40B4-BE49-F238E27FC236}">
                <a16:creationId xmlns:a16="http://schemas.microsoft.com/office/drawing/2014/main" id="{52233B35-0BD1-4682-AC8D-9CB7A004241D}"/>
              </a:ext>
            </a:extLst>
          </p:cNvPr>
          <p:cNvCxnSpPr>
            <a:cxnSpLocks/>
            <a:stCxn id="100" idx="6"/>
            <a:endCxn id="104" idx="1"/>
          </p:cNvCxnSpPr>
          <p:nvPr/>
        </p:nvCxnSpPr>
        <p:spPr>
          <a:xfrm>
            <a:off x="6842302" y="4384177"/>
            <a:ext cx="792368" cy="1420"/>
          </a:xfrm>
          <a:prstGeom prst="straightConnector1">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84C99D3F-84DA-4A8B-B182-2D4C31A2435D}"/>
              </a:ext>
            </a:extLst>
          </p:cNvPr>
          <p:cNvSpPr/>
          <p:nvPr/>
        </p:nvSpPr>
        <p:spPr>
          <a:xfrm>
            <a:off x="3703610" y="6256607"/>
            <a:ext cx="1466450" cy="3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200" b="1" dirty="0">
                <a:solidFill>
                  <a:schemeClr val="bg1">
                    <a:lumMod val="65000"/>
                  </a:schemeClr>
                </a:solidFill>
              </a:rPr>
              <a:t>[</a:t>
            </a:r>
            <a:r>
              <a:rPr lang="en-GB" sz="1200" b="1" dirty="0" err="1">
                <a:solidFill>
                  <a:schemeClr val="bg1">
                    <a:lumMod val="65000"/>
                  </a:schemeClr>
                </a:solidFill>
              </a:rPr>
              <a:t>time:date</a:t>
            </a:r>
            <a:r>
              <a:rPr lang="en-GB" sz="1200" b="1" dirty="0">
                <a:solidFill>
                  <a:schemeClr val="bg1">
                    <a:lumMod val="65000"/>
                  </a:schemeClr>
                </a:solidFill>
              </a:rPr>
              <a:t>]</a:t>
            </a:r>
          </a:p>
        </p:txBody>
      </p:sp>
      <p:sp>
        <p:nvSpPr>
          <p:cNvPr id="108" name="Rectangle 107">
            <a:extLst>
              <a:ext uri="{FF2B5EF4-FFF2-40B4-BE49-F238E27FC236}">
                <a16:creationId xmlns:a16="http://schemas.microsoft.com/office/drawing/2014/main" id="{051DF562-A38E-4E7A-B6E7-3AFE53C98F47}"/>
              </a:ext>
            </a:extLst>
          </p:cNvPr>
          <p:cNvSpPr/>
          <p:nvPr/>
        </p:nvSpPr>
        <p:spPr>
          <a:xfrm>
            <a:off x="5926412" y="6309360"/>
            <a:ext cx="1466450" cy="3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r>
              <a:rPr lang="en-GB" sz="1200" b="1" dirty="0">
                <a:solidFill>
                  <a:schemeClr val="bg1">
                    <a:lumMod val="65000"/>
                  </a:schemeClr>
                </a:solidFill>
              </a:rPr>
              <a:t>0.99</a:t>
            </a:r>
          </a:p>
        </p:txBody>
      </p:sp>
      <p:sp>
        <p:nvSpPr>
          <p:cNvPr id="112" name="TextBox 111">
            <a:extLst>
              <a:ext uri="{FF2B5EF4-FFF2-40B4-BE49-F238E27FC236}">
                <a16:creationId xmlns:a16="http://schemas.microsoft.com/office/drawing/2014/main" id="{A7125337-8D4B-449F-8940-DD4AD6C7E7A7}"/>
              </a:ext>
            </a:extLst>
          </p:cNvPr>
          <p:cNvSpPr txBox="1"/>
          <p:nvPr/>
        </p:nvSpPr>
        <p:spPr>
          <a:xfrm>
            <a:off x="4518511" y="4024146"/>
            <a:ext cx="908391" cy="123111"/>
          </a:xfrm>
          <a:prstGeom prst="rect">
            <a:avLst/>
          </a:prstGeom>
          <a:noFill/>
        </p:spPr>
        <p:txBody>
          <a:bodyPr wrap="square" lIns="0" tIns="0" rIns="0" bIns="0" rtlCol="0">
            <a:spAutoFit/>
          </a:bodyPr>
          <a:lstStyle/>
          <a:p>
            <a:r>
              <a:rPr lang="en-GB" sz="800" b="1" dirty="0" err="1">
                <a:solidFill>
                  <a:srgbClr val="06706D"/>
                </a:solidFill>
              </a:rPr>
              <a:t>hasFullName</a:t>
            </a:r>
            <a:endParaRPr lang="en-GB" sz="800" b="1" dirty="0">
              <a:solidFill>
                <a:srgbClr val="06706D"/>
              </a:solidFill>
            </a:endParaRPr>
          </a:p>
        </p:txBody>
      </p:sp>
      <p:cxnSp>
        <p:nvCxnSpPr>
          <p:cNvPr id="113" name="Connector: Elbow 112">
            <a:extLst>
              <a:ext uri="{FF2B5EF4-FFF2-40B4-BE49-F238E27FC236}">
                <a16:creationId xmlns:a16="http://schemas.microsoft.com/office/drawing/2014/main" id="{CCA8B74E-9F8A-4EFD-96D1-436560CE5ABA}"/>
              </a:ext>
            </a:extLst>
          </p:cNvPr>
          <p:cNvCxnSpPr>
            <a:cxnSpLocks/>
            <a:stCxn id="99" idx="0"/>
            <a:endCxn id="30" idx="2"/>
          </p:cNvCxnSpPr>
          <p:nvPr/>
        </p:nvCxnSpPr>
        <p:spPr>
          <a:xfrm rot="16200000" flipV="1">
            <a:off x="4026129" y="3830686"/>
            <a:ext cx="519878" cy="314768"/>
          </a:xfrm>
          <a:prstGeom prst="bentConnector3">
            <a:avLst>
              <a:gd name="adj1" fmla="val 50000"/>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CCFF55B6-6E93-47E1-B3F9-AEC88A31FDAE}"/>
              </a:ext>
            </a:extLst>
          </p:cNvPr>
          <p:cNvSpPr txBox="1"/>
          <p:nvPr/>
        </p:nvSpPr>
        <p:spPr>
          <a:xfrm>
            <a:off x="6731358" y="4021964"/>
            <a:ext cx="908391" cy="123111"/>
          </a:xfrm>
          <a:prstGeom prst="rect">
            <a:avLst/>
          </a:prstGeom>
          <a:noFill/>
        </p:spPr>
        <p:txBody>
          <a:bodyPr wrap="square" lIns="0" tIns="0" rIns="0" bIns="0" rtlCol="0">
            <a:spAutoFit/>
          </a:bodyPr>
          <a:lstStyle/>
          <a:p>
            <a:r>
              <a:rPr lang="en-GB" sz="800" b="1" dirty="0" err="1">
                <a:solidFill>
                  <a:srgbClr val="06706D"/>
                </a:solidFill>
              </a:rPr>
              <a:t>hasFullName</a:t>
            </a:r>
            <a:endParaRPr lang="en-GB" sz="800" b="1" dirty="0">
              <a:solidFill>
                <a:srgbClr val="06706D"/>
              </a:solidFill>
            </a:endParaRPr>
          </a:p>
        </p:txBody>
      </p:sp>
      <p:cxnSp>
        <p:nvCxnSpPr>
          <p:cNvPr id="118" name="Connector: Elbow 117">
            <a:extLst>
              <a:ext uri="{FF2B5EF4-FFF2-40B4-BE49-F238E27FC236}">
                <a16:creationId xmlns:a16="http://schemas.microsoft.com/office/drawing/2014/main" id="{9CDAEFD1-DCE6-4CF2-BCA0-FD20984C6C33}"/>
              </a:ext>
            </a:extLst>
          </p:cNvPr>
          <p:cNvCxnSpPr>
            <a:cxnSpLocks/>
            <a:stCxn id="100" idx="0"/>
            <a:endCxn id="17" idx="2"/>
          </p:cNvCxnSpPr>
          <p:nvPr/>
        </p:nvCxnSpPr>
        <p:spPr>
          <a:xfrm rot="5400000" flipH="1" flipV="1">
            <a:off x="6578394" y="3851159"/>
            <a:ext cx="519879" cy="273825"/>
          </a:xfrm>
          <a:prstGeom prst="bentConnector3">
            <a:avLst>
              <a:gd name="adj1" fmla="val 50000"/>
            </a:avLst>
          </a:prstGeom>
          <a:ln w="19050">
            <a:solidFill>
              <a:srgbClr val="06706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7108EB6-78B8-4CB6-B608-EAFAB36D979B}"/>
              </a:ext>
            </a:extLst>
          </p:cNvPr>
          <p:cNvCxnSpPr/>
          <p:nvPr/>
        </p:nvCxnSpPr>
        <p:spPr>
          <a:xfrm>
            <a:off x="694594" y="3903779"/>
            <a:ext cx="8343900" cy="0"/>
          </a:xfrm>
          <a:prstGeom prst="line">
            <a:avLst/>
          </a:prstGeom>
          <a:ln w="19050">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BABFD11-5133-48D3-A669-556AE10CE73E}"/>
              </a:ext>
            </a:extLst>
          </p:cNvPr>
          <p:cNvSpPr txBox="1"/>
          <p:nvPr/>
        </p:nvSpPr>
        <p:spPr>
          <a:xfrm>
            <a:off x="589084" y="2234770"/>
            <a:ext cx="837793" cy="276999"/>
          </a:xfrm>
          <a:prstGeom prst="rect">
            <a:avLst/>
          </a:prstGeom>
          <a:noFill/>
        </p:spPr>
        <p:txBody>
          <a:bodyPr wrap="none" lIns="0" tIns="0" rIns="0" bIns="0" rtlCol="0">
            <a:spAutoFit/>
          </a:bodyPr>
          <a:lstStyle/>
          <a:p>
            <a:r>
              <a:rPr lang="en-GB" b="1" dirty="0"/>
              <a:t>“DATA”</a:t>
            </a:r>
          </a:p>
        </p:txBody>
      </p:sp>
      <p:sp>
        <p:nvSpPr>
          <p:cNvPr id="129" name="TextBox 128">
            <a:extLst>
              <a:ext uri="{FF2B5EF4-FFF2-40B4-BE49-F238E27FC236}">
                <a16:creationId xmlns:a16="http://schemas.microsoft.com/office/drawing/2014/main" id="{E399C547-B842-4D74-97CC-B4BFCC5BBC0F}"/>
              </a:ext>
            </a:extLst>
          </p:cNvPr>
          <p:cNvSpPr txBox="1"/>
          <p:nvPr/>
        </p:nvSpPr>
        <p:spPr>
          <a:xfrm>
            <a:off x="589084" y="5252574"/>
            <a:ext cx="1551643" cy="276999"/>
          </a:xfrm>
          <a:prstGeom prst="rect">
            <a:avLst/>
          </a:prstGeom>
          <a:noFill/>
        </p:spPr>
        <p:txBody>
          <a:bodyPr wrap="none" lIns="0" tIns="0" rIns="0" bIns="0" rtlCol="0">
            <a:spAutoFit/>
          </a:bodyPr>
          <a:lstStyle/>
          <a:p>
            <a:r>
              <a:rPr lang="en-GB" b="1" dirty="0"/>
              <a:t>“META-DATA”</a:t>
            </a:r>
          </a:p>
        </p:txBody>
      </p:sp>
    </p:spTree>
    <p:extLst>
      <p:ext uri="{BB962C8B-B14F-4D97-AF65-F5344CB8AC3E}">
        <p14:creationId xmlns:p14="http://schemas.microsoft.com/office/powerpoint/2010/main" val="146377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71D-B6B0-4570-B2C6-FE7FCC2F564B}"/>
              </a:ext>
            </a:extLst>
          </p:cNvPr>
          <p:cNvSpPr>
            <a:spLocks noGrp="1"/>
          </p:cNvSpPr>
          <p:nvPr>
            <p:ph type="title"/>
          </p:nvPr>
        </p:nvSpPr>
        <p:spPr/>
        <p:txBody>
          <a:bodyPr/>
          <a:lstStyle/>
          <a:p>
            <a:r>
              <a:rPr lang="en-GB" sz="2400" dirty="0"/>
              <a:t>Example of an event instance – Compare Values</a:t>
            </a:r>
          </a:p>
        </p:txBody>
      </p:sp>
      <p:graphicFrame>
        <p:nvGraphicFramePr>
          <p:cNvPr id="3" name="Table 2">
            <a:extLst>
              <a:ext uri="{FF2B5EF4-FFF2-40B4-BE49-F238E27FC236}">
                <a16:creationId xmlns:a16="http://schemas.microsoft.com/office/drawing/2014/main" id="{27F5D3EB-DA7D-4442-8532-1B743C57D1D0}"/>
              </a:ext>
            </a:extLst>
          </p:cNvPr>
          <p:cNvGraphicFramePr>
            <a:graphicFrameLocks noGrp="1"/>
          </p:cNvGraphicFramePr>
          <p:nvPr>
            <p:extLst>
              <p:ext uri="{D42A27DB-BD31-4B8C-83A1-F6EECF244321}">
                <p14:modId xmlns:p14="http://schemas.microsoft.com/office/powerpoint/2010/main" val="457766653"/>
              </p:ext>
            </p:extLst>
          </p:nvPr>
        </p:nvGraphicFramePr>
        <p:xfrm>
          <a:off x="457200" y="1344042"/>
          <a:ext cx="5565531" cy="5079795"/>
        </p:xfrm>
        <a:graphic>
          <a:graphicData uri="http://schemas.openxmlformats.org/drawingml/2006/table">
            <a:tbl>
              <a:tblPr firstRow="1" firstCol="1" bandRow="1">
                <a:tableStyleId>{839DD9DD-9E6C-4910-8AC0-68ADFF6A6AFC}</a:tableStyleId>
              </a:tblPr>
              <a:tblGrid>
                <a:gridCol w="1512277">
                  <a:extLst>
                    <a:ext uri="{9D8B030D-6E8A-4147-A177-3AD203B41FA5}">
                      <a16:colId xmlns:a16="http://schemas.microsoft.com/office/drawing/2014/main" val="3480753420"/>
                    </a:ext>
                  </a:extLst>
                </a:gridCol>
                <a:gridCol w="1767254">
                  <a:extLst>
                    <a:ext uri="{9D8B030D-6E8A-4147-A177-3AD203B41FA5}">
                      <a16:colId xmlns:a16="http://schemas.microsoft.com/office/drawing/2014/main" val="242681086"/>
                    </a:ext>
                  </a:extLst>
                </a:gridCol>
                <a:gridCol w="2286000">
                  <a:extLst>
                    <a:ext uri="{9D8B030D-6E8A-4147-A177-3AD203B41FA5}">
                      <a16:colId xmlns:a16="http://schemas.microsoft.com/office/drawing/2014/main" val="3278014081"/>
                    </a:ext>
                  </a:extLst>
                </a:gridCol>
              </a:tblGrid>
              <a:tr h="229806">
                <a:tc>
                  <a:txBody>
                    <a:bodyPr/>
                    <a:lstStyle/>
                    <a:p>
                      <a:pPr>
                        <a:lnSpc>
                          <a:spcPct val="150000"/>
                        </a:lnSpc>
                        <a:spcAft>
                          <a:spcPts val="1000"/>
                        </a:spcAft>
                      </a:pPr>
                      <a:r>
                        <a:rPr lang="en-GB" sz="1200">
                          <a:effectLst/>
                        </a:rPr>
                        <a:t>Subject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a:effectLst/>
                        </a:rPr>
                        <a:t>Predicate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a:effectLst/>
                        </a:rPr>
                        <a:t>Object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024447"/>
                  </a:ext>
                </a:extLst>
              </a:tr>
              <a:tr h="229806">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ABC</a:t>
                      </a:r>
                    </a:p>
                  </a:txBody>
                  <a:tcPr marL="68580" marR="68580" marT="0" marB="0"/>
                </a:tc>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dirty="0" err="1">
                          <a:effectLst/>
                        </a:rPr>
                        <a:t>rdf:type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Person</a:t>
                      </a:r>
                    </a:p>
                  </a:txBody>
                  <a:tcPr marL="68580" marR="68580" marT="0" marB="0"/>
                </a:tc>
                <a:extLst>
                  <a:ext uri="{0D108BD9-81ED-4DB2-BD59-A6C34878D82A}">
                    <a16:rowId xmlns:a16="http://schemas.microsoft.com/office/drawing/2014/main" val="1384728344"/>
                  </a:ext>
                </a:extLst>
              </a:tr>
              <a:tr h="225717">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PQR</a:t>
                      </a:r>
                    </a:p>
                  </a:txBody>
                  <a:tcPr marL="68580" marR="68580" marT="0" marB="0"/>
                </a:tc>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Government Department</a:t>
                      </a:r>
                    </a:p>
                  </a:txBody>
                  <a:tcPr marL="68580" marR="68580" marT="0" marB="0"/>
                </a:tc>
                <a:extLst>
                  <a:ext uri="{0D108BD9-81ED-4DB2-BD59-A6C34878D82A}">
                    <a16:rowId xmlns:a16="http://schemas.microsoft.com/office/drawing/2014/main" val="3534396844"/>
                  </a:ext>
                </a:extLst>
              </a:tr>
              <a:tr h="229806">
                <a:tc>
                  <a:txBody>
                    <a:bodyPr/>
                    <a:lstStyle/>
                    <a:p>
                      <a:pPr>
                        <a:lnSpc>
                          <a:spcPct val="150000"/>
                        </a:lnSpc>
                        <a:spcAft>
                          <a:spcPts val="1000"/>
                        </a:spcAft>
                      </a:pPr>
                      <a:r>
                        <a:rPr lang="en-GB" sz="1200" b="0" dirty="0">
                          <a:effectLst/>
                        </a:rPr>
                        <a:t>Resource XYZ</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rdf:type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a:effectLst/>
                        </a:rPr>
                        <a:t>Document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86444"/>
                  </a:ext>
                </a:extLst>
              </a:tr>
              <a:tr h="229806">
                <a:tc>
                  <a:txBody>
                    <a:bodyPr/>
                    <a:lstStyle/>
                    <a:p>
                      <a:pPr>
                        <a:lnSpc>
                          <a:spcPct val="150000"/>
                        </a:lnSpc>
                        <a:spcAft>
                          <a:spcPts val="1000"/>
                        </a:spcAft>
                      </a:pPr>
                      <a:r>
                        <a:rPr lang="en-GB" sz="1200" b="0" dirty="0">
                          <a:effectLst/>
                        </a:rPr>
                        <a:t>Resource XYZ</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hasIssuer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b="0" kern="0" dirty="0">
                          <a:solidFill>
                            <a:schemeClr val="tx1"/>
                          </a:solidFill>
                          <a:effectLst/>
                          <a:latin typeface="+mn-lt"/>
                          <a:ea typeface="+mn-ea"/>
                          <a:cs typeface="+mn-cs"/>
                        </a:rPr>
                        <a:t>Resource PQR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7211530"/>
                  </a:ext>
                </a:extLst>
              </a:tr>
              <a:tr h="229806">
                <a:tc>
                  <a:txBody>
                    <a:bodyPr/>
                    <a:lstStyle/>
                    <a:p>
                      <a:pPr>
                        <a:lnSpc>
                          <a:spcPct val="150000"/>
                        </a:lnSpc>
                        <a:spcAft>
                          <a:spcPts val="1000"/>
                        </a:spcAft>
                      </a:pPr>
                      <a:r>
                        <a:rPr lang="en-GB" sz="1200" b="0" dirty="0">
                          <a:effectLst/>
                        </a:rPr>
                        <a:t>Resource XYZ</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hasSubject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b="0" kern="0" dirty="0">
                          <a:solidFill>
                            <a:schemeClr val="tx1"/>
                          </a:solidFill>
                          <a:effectLst/>
                          <a:latin typeface="+mn-lt"/>
                          <a:ea typeface="+mn-ea"/>
                          <a:cs typeface="+mn-cs"/>
                        </a:rPr>
                        <a:t>Resource ABC</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802790"/>
                  </a:ext>
                </a:extLst>
              </a:tr>
              <a:tr h="229806">
                <a:tc>
                  <a:txBody>
                    <a:bodyPr/>
                    <a:lstStyle/>
                    <a:p>
                      <a:pPr>
                        <a:lnSpc>
                          <a:spcPct val="150000"/>
                        </a:lnSpc>
                        <a:spcAft>
                          <a:spcPts val="1000"/>
                        </a:spcAft>
                      </a:pPr>
                      <a:r>
                        <a:rPr lang="en-GB" sz="1200" b="0" dirty="0">
                          <a:effectLst/>
                        </a:rPr>
                        <a:t>Resource XYZ</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containsFullName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a:effectLst/>
                        </a:rPr>
                        <a:t>“Mr Robert James Smith”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785105"/>
                  </a:ext>
                </a:extLst>
              </a:tr>
              <a:tr h="259274">
                <a:tc>
                  <a:txBody>
                    <a:bodyPr/>
                    <a:lstStyle/>
                    <a:p>
                      <a:pPr>
                        <a:lnSpc>
                          <a:spcPct val="150000"/>
                        </a:lnSpc>
                        <a:spcAft>
                          <a:spcPts val="1000"/>
                        </a:spcAft>
                      </a:pPr>
                      <a:r>
                        <a:rPr lang="en-GB" sz="1200" b="0" dirty="0">
                          <a:effectLst/>
                        </a:rPr>
                        <a:t>Resource ABC</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hasFullName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a:effectLst/>
                        </a:rPr>
                        <a:t>“Mr Robert James Smith”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955639"/>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D</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Attribute Value Instance</a:t>
                      </a:r>
                    </a:p>
                  </a:txBody>
                  <a:tcPr marL="68580" marR="68580" marT="0" marB="0"/>
                </a:tc>
                <a:extLst>
                  <a:ext uri="{0D108BD9-81ED-4DB2-BD59-A6C34878D82A}">
                    <a16:rowId xmlns:a16="http://schemas.microsoft.com/office/drawing/2014/main" val="1504475640"/>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D</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Legal Name</a:t>
                      </a:r>
                    </a:p>
                  </a:txBody>
                  <a:tcPr marL="68580" marR="68580" marT="0" marB="0"/>
                </a:tc>
                <a:extLst>
                  <a:ext uri="{0D108BD9-81ED-4DB2-BD59-A6C34878D82A}">
                    <a16:rowId xmlns:a16="http://schemas.microsoft.com/office/drawing/2014/main" val="2502678460"/>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E</a:t>
                      </a:r>
                    </a:p>
                  </a:txBody>
                  <a:tcPr marL="68580" marR="68580" marT="0" marB="0"/>
                </a:tc>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Attribute Value Instance</a:t>
                      </a:r>
                    </a:p>
                  </a:txBody>
                  <a:tcPr marL="68580" marR="68580" marT="0" marB="0"/>
                </a:tc>
                <a:extLst>
                  <a:ext uri="{0D108BD9-81ED-4DB2-BD59-A6C34878D82A}">
                    <a16:rowId xmlns:a16="http://schemas.microsoft.com/office/drawing/2014/main" val="449020979"/>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E</a:t>
                      </a:r>
                    </a:p>
                  </a:txBody>
                  <a:tcPr marL="68580" marR="68580" marT="0" marB="0"/>
                </a:tc>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Legal Name</a:t>
                      </a:r>
                    </a:p>
                  </a:txBody>
                  <a:tcPr marL="68580" marR="68580" marT="0" marB="0"/>
                </a:tc>
                <a:extLst>
                  <a:ext uri="{0D108BD9-81ED-4DB2-BD59-A6C34878D82A}">
                    <a16:rowId xmlns:a16="http://schemas.microsoft.com/office/drawing/2014/main" val="3300744"/>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XYZ</a:t>
                      </a:r>
                    </a:p>
                  </a:txBody>
                  <a:tcPr marL="68580" marR="68580" marT="0" marB="0"/>
                </a:tc>
                <a:tc>
                  <a:txBody>
                    <a:bodyPr/>
                    <a:lstStyle/>
                    <a:p>
                      <a:pPr>
                        <a:lnSpc>
                          <a:spcPct val="150000"/>
                        </a:lnSpc>
                        <a:spcAft>
                          <a:spcPts val="1000"/>
                        </a:spcAft>
                      </a:pPr>
                      <a:r>
                        <a:rPr lang="en-GB" sz="1200" dirty="0" err="1">
                          <a:effectLst/>
                        </a:rPr>
                        <a:t>containsFullName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D</a:t>
                      </a:r>
                    </a:p>
                  </a:txBody>
                  <a:tcPr marL="68580" marR="68580" marT="0" marB="0"/>
                </a:tc>
                <a:extLst>
                  <a:ext uri="{0D108BD9-81ED-4DB2-BD59-A6C34878D82A}">
                    <a16:rowId xmlns:a16="http://schemas.microsoft.com/office/drawing/2014/main" val="2030012164"/>
                  </a:ext>
                </a:extLst>
              </a:tr>
              <a:tr h="259274">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dirty="0">
                          <a:effectLst/>
                        </a:rPr>
                        <a:t>Resource ABC</a:t>
                      </a:r>
                      <a:endParaRPr lang="en-GB"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1000"/>
                        </a:spcAft>
                      </a:pPr>
                      <a:r>
                        <a:rPr lang="en-GB" sz="1200" dirty="0" err="1">
                          <a:effectLst/>
                        </a:rPr>
                        <a:t>hasFullName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E</a:t>
                      </a:r>
                    </a:p>
                  </a:txBody>
                  <a:tcPr marL="68580" marR="68580" marT="0" marB="0"/>
                </a:tc>
                <a:extLst>
                  <a:ext uri="{0D108BD9-81ED-4DB2-BD59-A6C34878D82A}">
                    <a16:rowId xmlns:a16="http://schemas.microsoft.com/office/drawing/2014/main" val="4044443052"/>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F</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rdf:type</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Value Pair Comparison</a:t>
                      </a:r>
                    </a:p>
                  </a:txBody>
                  <a:tcPr marL="68580" marR="68580" marT="0" marB="0"/>
                </a:tc>
                <a:extLst>
                  <a:ext uri="{0D108BD9-81ED-4DB2-BD59-A6C34878D82A}">
                    <a16:rowId xmlns:a16="http://schemas.microsoft.com/office/drawing/2014/main" val="919322391"/>
                  </a:ext>
                </a:extLst>
              </a:tr>
              <a:tr h="259274">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F</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hasValuePair</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D</a:t>
                      </a:r>
                    </a:p>
                  </a:txBody>
                  <a:tcPr marL="68580" marR="68580" marT="0" marB="0"/>
                </a:tc>
                <a:extLst>
                  <a:ext uri="{0D108BD9-81ED-4DB2-BD59-A6C34878D82A}">
                    <a16:rowId xmlns:a16="http://schemas.microsoft.com/office/drawing/2014/main" val="3649017757"/>
                  </a:ext>
                </a:extLst>
              </a:tr>
              <a:tr h="259274">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a:solidFill>
                            <a:schemeClr val="tx1"/>
                          </a:solidFill>
                          <a:effectLst/>
                          <a:latin typeface="+mn-lt"/>
                          <a:ea typeface="+mn-ea"/>
                          <a:cs typeface="+mn-cs"/>
                        </a:rPr>
                        <a:t>Resource F</a:t>
                      </a:r>
                    </a:p>
                  </a:txBody>
                  <a:tcPr marL="68580" marR="68580" marT="0" marB="0"/>
                </a:tc>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err="1">
                          <a:solidFill>
                            <a:schemeClr val="tx1"/>
                          </a:solidFill>
                          <a:effectLst/>
                          <a:latin typeface="+mn-lt"/>
                          <a:ea typeface="+mn-ea"/>
                          <a:cs typeface="+mn-cs"/>
                        </a:rPr>
                        <a:t>hasValuePair</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Resource E</a:t>
                      </a:r>
                    </a:p>
                  </a:txBody>
                  <a:tcPr marL="68580" marR="68580" marT="0" marB="0"/>
                </a:tc>
                <a:extLst>
                  <a:ext uri="{0D108BD9-81ED-4DB2-BD59-A6C34878D82A}">
                    <a16:rowId xmlns:a16="http://schemas.microsoft.com/office/drawing/2014/main" val="1911300425"/>
                  </a:ext>
                </a:extLst>
              </a:tr>
              <a:tr h="259274">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a:solidFill>
                            <a:schemeClr val="tx1"/>
                          </a:solidFill>
                          <a:effectLst/>
                          <a:latin typeface="+mn-lt"/>
                          <a:ea typeface="+mn-ea"/>
                          <a:cs typeface="+mn-cs"/>
                        </a:rPr>
                        <a:t>Resource F</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hasActor</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[Entity]</a:t>
                      </a:r>
                    </a:p>
                  </a:txBody>
                  <a:tcPr marL="68580" marR="68580" marT="0" marB="0"/>
                </a:tc>
                <a:extLst>
                  <a:ext uri="{0D108BD9-81ED-4DB2-BD59-A6C34878D82A}">
                    <a16:rowId xmlns:a16="http://schemas.microsoft.com/office/drawing/2014/main" val="1198567317"/>
                  </a:ext>
                </a:extLst>
              </a:tr>
              <a:tr h="259274">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a:solidFill>
                            <a:schemeClr val="tx1"/>
                          </a:solidFill>
                          <a:effectLst/>
                          <a:latin typeface="+mn-lt"/>
                          <a:ea typeface="+mn-ea"/>
                          <a:cs typeface="+mn-cs"/>
                        </a:rPr>
                        <a:t>Resource F</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hasTimeStamp</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a:t>
                      </a:r>
                      <a:r>
                        <a:rPr lang="en-GB" sz="1200" b="0" kern="0" dirty="0" err="1">
                          <a:solidFill>
                            <a:schemeClr val="tx1"/>
                          </a:solidFill>
                          <a:effectLst/>
                          <a:latin typeface="+mn-lt"/>
                          <a:ea typeface="+mn-ea"/>
                          <a:cs typeface="+mn-cs"/>
                        </a:rPr>
                        <a:t>time:date</a:t>
                      </a:r>
                      <a:r>
                        <a:rPr lang="en-GB" sz="1200" b="0" kern="0" dirty="0">
                          <a:solidFill>
                            <a:schemeClr val="tx1"/>
                          </a:solidFill>
                          <a:effectLst/>
                          <a:latin typeface="+mn-lt"/>
                          <a:ea typeface="+mn-ea"/>
                          <a:cs typeface="+mn-cs"/>
                        </a:rPr>
                        <a:t>]</a:t>
                      </a:r>
                    </a:p>
                  </a:txBody>
                  <a:tcPr marL="68580" marR="68580" marT="0" marB="0"/>
                </a:tc>
                <a:extLst>
                  <a:ext uri="{0D108BD9-81ED-4DB2-BD59-A6C34878D82A}">
                    <a16:rowId xmlns:a16="http://schemas.microsoft.com/office/drawing/2014/main" val="1671989677"/>
                  </a:ext>
                </a:extLst>
              </a:tr>
              <a:tr h="259274">
                <a:tc>
                  <a:txBody>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lang="en-GB" sz="1200" b="0" kern="0" dirty="0">
                          <a:solidFill>
                            <a:schemeClr val="tx1"/>
                          </a:solidFill>
                          <a:effectLst/>
                          <a:latin typeface="+mn-lt"/>
                          <a:ea typeface="+mn-ea"/>
                          <a:cs typeface="+mn-cs"/>
                        </a:rPr>
                        <a:t>Resource F</a:t>
                      </a:r>
                    </a:p>
                  </a:txBody>
                  <a:tcPr marL="68580" marR="68580" marT="0" marB="0"/>
                </a:tc>
                <a:tc>
                  <a:txBody>
                    <a:bodyPr/>
                    <a:lstStyle/>
                    <a:p>
                      <a:pPr marL="0" algn="l" defTabSz="914400" rtl="0" eaLnBrk="1" latinLnBrk="0" hangingPunct="1">
                        <a:lnSpc>
                          <a:spcPct val="150000"/>
                        </a:lnSpc>
                        <a:spcAft>
                          <a:spcPts val="1000"/>
                        </a:spcAft>
                      </a:pPr>
                      <a:r>
                        <a:rPr lang="en-GB" sz="1200" b="0" kern="0" dirty="0" err="1">
                          <a:solidFill>
                            <a:schemeClr val="tx1"/>
                          </a:solidFill>
                          <a:effectLst/>
                          <a:latin typeface="+mn-lt"/>
                          <a:ea typeface="+mn-ea"/>
                          <a:cs typeface="+mn-cs"/>
                        </a:rPr>
                        <a:t>hasComparisonResult</a:t>
                      </a:r>
                      <a:endParaRPr lang="en-GB" sz="1200" b="0" kern="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1000"/>
                        </a:spcAft>
                      </a:pPr>
                      <a:r>
                        <a:rPr lang="en-GB" sz="1200" b="0" kern="0" dirty="0">
                          <a:solidFill>
                            <a:schemeClr val="tx1"/>
                          </a:solidFill>
                          <a:effectLst/>
                          <a:latin typeface="+mn-lt"/>
                          <a:ea typeface="+mn-ea"/>
                          <a:cs typeface="+mn-cs"/>
                        </a:rPr>
                        <a:t>[0&lt;Float&lt;1]</a:t>
                      </a:r>
                    </a:p>
                  </a:txBody>
                  <a:tcPr marL="68580" marR="68580" marT="0" marB="0"/>
                </a:tc>
                <a:extLst>
                  <a:ext uri="{0D108BD9-81ED-4DB2-BD59-A6C34878D82A}">
                    <a16:rowId xmlns:a16="http://schemas.microsoft.com/office/drawing/2014/main" val="1802738442"/>
                  </a:ext>
                </a:extLst>
              </a:tr>
            </a:tbl>
          </a:graphicData>
        </a:graphic>
      </p:graphicFrame>
      <p:cxnSp>
        <p:nvCxnSpPr>
          <p:cNvPr id="4" name="Straight Connector 3">
            <a:extLst>
              <a:ext uri="{FF2B5EF4-FFF2-40B4-BE49-F238E27FC236}">
                <a16:creationId xmlns:a16="http://schemas.microsoft.com/office/drawing/2014/main" id="{E04B8543-9EC0-4E31-8264-F221A85CACAA}"/>
              </a:ext>
            </a:extLst>
          </p:cNvPr>
          <p:cNvCxnSpPr/>
          <p:nvPr/>
        </p:nvCxnSpPr>
        <p:spPr>
          <a:xfrm>
            <a:off x="504093" y="3310508"/>
            <a:ext cx="8343900" cy="0"/>
          </a:xfrm>
          <a:prstGeom prst="line">
            <a:avLst/>
          </a:prstGeom>
          <a:ln w="19050">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D186A14-2228-491D-B524-E20E09EBBBA5}"/>
              </a:ext>
            </a:extLst>
          </p:cNvPr>
          <p:cNvSpPr txBox="1"/>
          <p:nvPr/>
        </p:nvSpPr>
        <p:spPr>
          <a:xfrm>
            <a:off x="7031168" y="2267431"/>
            <a:ext cx="837793" cy="276999"/>
          </a:xfrm>
          <a:prstGeom prst="rect">
            <a:avLst/>
          </a:prstGeom>
          <a:noFill/>
        </p:spPr>
        <p:txBody>
          <a:bodyPr wrap="none" lIns="0" tIns="0" rIns="0" bIns="0" rtlCol="0">
            <a:spAutoFit/>
          </a:bodyPr>
          <a:lstStyle/>
          <a:p>
            <a:r>
              <a:rPr lang="en-GB" b="1" dirty="0"/>
              <a:t>“DATA”</a:t>
            </a:r>
          </a:p>
        </p:txBody>
      </p:sp>
      <p:sp>
        <p:nvSpPr>
          <p:cNvPr id="6" name="TextBox 5">
            <a:extLst>
              <a:ext uri="{FF2B5EF4-FFF2-40B4-BE49-F238E27FC236}">
                <a16:creationId xmlns:a16="http://schemas.microsoft.com/office/drawing/2014/main" id="{3038F031-C76E-4B2B-9D9A-4C562D95729A}"/>
              </a:ext>
            </a:extLst>
          </p:cNvPr>
          <p:cNvSpPr txBox="1"/>
          <p:nvPr/>
        </p:nvSpPr>
        <p:spPr>
          <a:xfrm>
            <a:off x="6674243" y="4822591"/>
            <a:ext cx="1551643" cy="276999"/>
          </a:xfrm>
          <a:prstGeom prst="rect">
            <a:avLst/>
          </a:prstGeom>
          <a:noFill/>
        </p:spPr>
        <p:txBody>
          <a:bodyPr wrap="none" lIns="0" tIns="0" rIns="0" bIns="0" rtlCol="0">
            <a:spAutoFit/>
          </a:bodyPr>
          <a:lstStyle/>
          <a:p>
            <a:r>
              <a:rPr lang="en-GB" b="1" dirty="0"/>
              <a:t>“META-DATA”</a:t>
            </a:r>
          </a:p>
        </p:txBody>
      </p:sp>
    </p:spTree>
    <p:extLst>
      <p:ext uri="{BB962C8B-B14F-4D97-AF65-F5344CB8AC3E}">
        <p14:creationId xmlns:p14="http://schemas.microsoft.com/office/powerpoint/2010/main" val="126337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E1C96F-1365-45EC-95BB-80E2FBD2AF91}"/>
              </a:ext>
            </a:extLst>
          </p:cNvPr>
          <p:cNvSpPr>
            <a:spLocks noGrp="1"/>
          </p:cNvSpPr>
          <p:nvPr>
            <p:ph sz="quarter" idx="11"/>
          </p:nvPr>
        </p:nvSpPr>
        <p:spPr/>
        <p:txBody>
          <a:bodyPr/>
          <a:lstStyle/>
          <a:p>
            <a:r>
              <a:rPr lang="en-GB" sz="1600" dirty="0"/>
              <a:t>Comply with common statement structure</a:t>
            </a:r>
          </a:p>
          <a:p>
            <a:endParaRPr lang="en-GB" sz="1600" dirty="0"/>
          </a:p>
          <a:p>
            <a:r>
              <a:rPr lang="en-GB" sz="1600" dirty="0"/>
              <a:t>Maintain statements on behalf of itself / other actors</a:t>
            </a:r>
          </a:p>
          <a:p>
            <a:pPr lvl="1"/>
            <a:r>
              <a:rPr lang="en-GB" sz="1600" dirty="0"/>
              <a:t>Ordered</a:t>
            </a:r>
          </a:p>
          <a:p>
            <a:pPr lvl="1"/>
            <a:r>
              <a:rPr lang="en-GB" sz="1600" dirty="0"/>
              <a:t>Immutable </a:t>
            </a:r>
          </a:p>
          <a:p>
            <a:pPr lvl="1"/>
            <a:r>
              <a:rPr lang="en-GB" sz="1600" dirty="0"/>
              <a:t>Append only</a:t>
            </a:r>
          </a:p>
          <a:p>
            <a:pPr lvl="1"/>
            <a:r>
              <a:rPr lang="en-GB" sz="1600" dirty="0"/>
              <a:t>Auditable</a:t>
            </a:r>
          </a:p>
          <a:p>
            <a:endParaRPr lang="en-GB" sz="1600" dirty="0"/>
          </a:p>
          <a:p>
            <a:r>
              <a:rPr lang="en-GB" sz="1600" dirty="0"/>
              <a:t>Read statements on behalf of itself / other actors</a:t>
            </a:r>
          </a:p>
          <a:p>
            <a:endParaRPr lang="en-GB" sz="1600" dirty="0"/>
          </a:p>
          <a:p>
            <a:r>
              <a:rPr lang="en-GB" sz="1600" dirty="0"/>
              <a:t>Use ecosystem core vocabulary and comply with ecosystem workflows</a:t>
            </a:r>
          </a:p>
          <a:p>
            <a:pPr lvl="1"/>
            <a:r>
              <a:rPr lang="en-GB" sz="1600" dirty="0"/>
              <a:t>Permissioned access</a:t>
            </a:r>
          </a:p>
          <a:p>
            <a:pPr lvl="1"/>
            <a:r>
              <a:rPr lang="en-GB" sz="1600" dirty="0"/>
              <a:t>Declaration of objects</a:t>
            </a:r>
          </a:p>
          <a:p>
            <a:pPr lvl="1"/>
            <a:r>
              <a:rPr lang="en-GB" sz="1600" dirty="0"/>
              <a:t>Publication of use case ontology / directory</a:t>
            </a:r>
          </a:p>
          <a:p>
            <a:pPr lvl="1"/>
            <a:r>
              <a:rPr lang="en-GB" sz="1600" dirty="0"/>
              <a:t>Reference to common schema</a:t>
            </a:r>
          </a:p>
          <a:p>
            <a:pPr lvl="1"/>
            <a:r>
              <a:rPr lang="en-GB" sz="1600" dirty="0"/>
              <a:t>Value exchange</a:t>
            </a:r>
          </a:p>
        </p:txBody>
      </p:sp>
      <p:sp>
        <p:nvSpPr>
          <p:cNvPr id="4" name="Title 3">
            <a:extLst>
              <a:ext uri="{FF2B5EF4-FFF2-40B4-BE49-F238E27FC236}">
                <a16:creationId xmlns:a16="http://schemas.microsoft.com/office/drawing/2014/main" id="{3694A57D-635E-487B-A36E-993A41B6D8AE}"/>
              </a:ext>
            </a:extLst>
          </p:cNvPr>
          <p:cNvSpPr>
            <a:spLocks noGrp="1"/>
          </p:cNvSpPr>
          <p:nvPr>
            <p:ph type="title"/>
          </p:nvPr>
        </p:nvSpPr>
        <p:spPr/>
        <p:txBody>
          <a:bodyPr/>
          <a:lstStyle/>
          <a:p>
            <a:r>
              <a:rPr lang="en-GB" sz="2400" dirty="0"/>
              <a:t>Ecosystem requirements</a:t>
            </a:r>
            <a:endParaRPr lang="en-GB" dirty="0"/>
          </a:p>
        </p:txBody>
      </p:sp>
    </p:spTree>
    <p:extLst>
      <p:ext uri="{BB962C8B-B14F-4D97-AF65-F5344CB8AC3E}">
        <p14:creationId xmlns:p14="http://schemas.microsoft.com/office/powerpoint/2010/main" val="76977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F09528-6091-42B8-9397-185D088C8BB9}"/>
              </a:ext>
            </a:extLst>
          </p:cNvPr>
          <p:cNvSpPr>
            <a:spLocks noGrp="1"/>
          </p:cNvSpPr>
          <p:nvPr>
            <p:ph sz="quarter" idx="11"/>
          </p:nvPr>
        </p:nvSpPr>
        <p:spPr/>
        <p:txBody>
          <a:bodyPr/>
          <a:lstStyle/>
          <a:p>
            <a:r>
              <a:rPr lang="en-GB" sz="1800" dirty="0"/>
              <a:t>Recap from Workshop 2		 		12.00 – 12.10</a:t>
            </a:r>
          </a:p>
          <a:p>
            <a:endParaRPr lang="en-GB" sz="1800" dirty="0"/>
          </a:p>
          <a:p>
            <a:r>
              <a:rPr lang="en-GB" sz="1800" dirty="0"/>
              <a:t>Domain knowledge we need to represent		12.10 – 13.30</a:t>
            </a:r>
          </a:p>
          <a:p>
            <a:endParaRPr lang="en-GB" sz="1800" dirty="0"/>
          </a:p>
          <a:p>
            <a:r>
              <a:rPr lang="en-GB" sz="1800" dirty="0"/>
              <a:t>Components of the toolkit we need to specify	13.30 – 14.45</a:t>
            </a:r>
          </a:p>
          <a:p>
            <a:endParaRPr lang="en-GB" sz="1800" dirty="0"/>
          </a:p>
          <a:p>
            <a:r>
              <a:rPr lang="en-GB" sz="1800" dirty="0"/>
              <a:t>Look forward to Workshop #4			14.45 – 15.00</a:t>
            </a:r>
          </a:p>
        </p:txBody>
      </p:sp>
      <p:sp>
        <p:nvSpPr>
          <p:cNvPr id="3" name="Title 2">
            <a:extLst>
              <a:ext uri="{FF2B5EF4-FFF2-40B4-BE49-F238E27FC236}">
                <a16:creationId xmlns:a16="http://schemas.microsoft.com/office/drawing/2014/main" id="{F5B2B846-8BEE-49FE-9848-2D945D5BDBCC}"/>
              </a:ext>
            </a:extLst>
          </p:cNvPr>
          <p:cNvSpPr>
            <a:spLocks noGrp="1"/>
          </p:cNvSpPr>
          <p:nvPr>
            <p:ph type="title"/>
          </p:nvPr>
        </p:nvSpPr>
        <p:spPr/>
        <p:txBody>
          <a:bodyPr/>
          <a:lstStyle/>
          <a:p>
            <a:r>
              <a:rPr lang="en-GB" sz="2400" dirty="0"/>
              <a:t>Agenda</a:t>
            </a:r>
          </a:p>
        </p:txBody>
      </p:sp>
    </p:spTree>
    <p:extLst>
      <p:ext uri="{BB962C8B-B14F-4D97-AF65-F5344CB8AC3E}">
        <p14:creationId xmlns:p14="http://schemas.microsoft.com/office/powerpoint/2010/main" val="614752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C54B79-4A6C-4B7E-B139-5C85A7B58CAF}"/>
              </a:ext>
            </a:extLst>
          </p:cNvPr>
          <p:cNvSpPr>
            <a:spLocks noGrp="1"/>
          </p:cNvSpPr>
          <p:nvPr>
            <p:ph sz="quarter" idx="11"/>
          </p:nvPr>
        </p:nvSpPr>
        <p:spPr/>
        <p:txBody>
          <a:bodyPr/>
          <a:lstStyle/>
          <a:p>
            <a:r>
              <a:rPr lang="en-GB" sz="1800" dirty="0"/>
              <a:t>Decentralized identifiers (DIDs) are a new type of identifier to provide verifiable, decentralized digital identity</a:t>
            </a:r>
          </a:p>
          <a:p>
            <a:pPr lvl="1"/>
            <a:endParaRPr lang="en-GB" sz="1200" dirty="0"/>
          </a:p>
          <a:p>
            <a:r>
              <a:rPr lang="en-GB" sz="1800" dirty="0"/>
              <a:t>These new identifiers are designed to enable the controller of a DID to prove control over it and to be implemented independently of any centralized registry, identity provider, or certificate authority</a:t>
            </a:r>
          </a:p>
          <a:p>
            <a:pPr lvl="1"/>
            <a:endParaRPr lang="en-GB" sz="1200" dirty="0"/>
          </a:p>
          <a:p>
            <a:r>
              <a:rPr lang="en-GB" sz="1800" dirty="0"/>
              <a:t>DIDs are URLs that relate a DID subject to a DID document allowing trustable interactions with that subject</a:t>
            </a:r>
          </a:p>
          <a:p>
            <a:pPr lvl="1"/>
            <a:endParaRPr lang="en-GB" sz="1200" dirty="0"/>
          </a:p>
          <a:p>
            <a:r>
              <a:rPr lang="en-GB" sz="1800" dirty="0"/>
              <a:t>DID documents are simple documents describing how to use that specific DID</a:t>
            </a:r>
          </a:p>
          <a:p>
            <a:pPr lvl="1"/>
            <a:endParaRPr lang="en-GB" sz="1200" dirty="0"/>
          </a:p>
          <a:p>
            <a:r>
              <a:rPr lang="en-GB" sz="1800" dirty="0"/>
              <a:t>Each DID document can express cryptographic material, verification methods, or service endpoints, which provide a set of mechanisms enabling a DID controller to prove control of the DID</a:t>
            </a:r>
          </a:p>
          <a:p>
            <a:pPr lvl="1"/>
            <a:endParaRPr lang="en-GB" sz="1200" dirty="0"/>
          </a:p>
          <a:p>
            <a:r>
              <a:rPr lang="en-GB" sz="1800" dirty="0"/>
              <a:t>Service endpoints enable trusted interactions with the DID subject</a:t>
            </a:r>
          </a:p>
        </p:txBody>
      </p:sp>
      <p:sp>
        <p:nvSpPr>
          <p:cNvPr id="4" name="Title 3">
            <a:extLst>
              <a:ext uri="{FF2B5EF4-FFF2-40B4-BE49-F238E27FC236}">
                <a16:creationId xmlns:a16="http://schemas.microsoft.com/office/drawing/2014/main" id="{9ED73B91-33AA-4775-BB43-A82A4B98261E}"/>
              </a:ext>
            </a:extLst>
          </p:cNvPr>
          <p:cNvSpPr>
            <a:spLocks noGrp="1"/>
          </p:cNvSpPr>
          <p:nvPr>
            <p:ph type="title"/>
          </p:nvPr>
        </p:nvSpPr>
        <p:spPr/>
        <p:txBody>
          <a:bodyPr/>
          <a:lstStyle/>
          <a:p>
            <a:r>
              <a:rPr lang="en-GB" sz="2400" dirty="0"/>
              <a:t>Decentralised Identifiers (DIDs)</a:t>
            </a:r>
          </a:p>
        </p:txBody>
      </p:sp>
    </p:spTree>
    <p:extLst>
      <p:ext uri="{BB962C8B-B14F-4D97-AF65-F5344CB8AC3E}">
        <p14:creationId xmlns:p14="http://schemas.microsoft.com/office/powerpoint/2010/main" val="206198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72A32-92DB-423F-83A0-4C67D4666E3C}"/>
              </a:ext>
            </a:extLst>
          </p:cNvPr>
          <p:cNvSpPr>
            <a:spLocks noGrp="1"/>
          </p:cNvSpPr>
          <p:nvPr>
            <p:ph type="body" sz="quarter" idx="11"/>
          </p:nvPr>
        </p:nvSpPr>
        <p:spPr>
          <a:xfrm>
            <a:off x="3034146" y="2934392"/>
            <a:ext cx="6106679" cy="576293"/>
          </a:xfrm>
        </p:spPr>
        <p:txBody>
          <a:bodyPr/>
          <a:lstStyle/>
          <a:p>
            <a:r>
              <a:rPr lang="en-GB" dirty="0"/>
              <a:t>Recap from Workshop 2</a:t>
            </a:r>
          </a:p>
        </p:txBody>
      </p:sp>
      <p:sp>
        <p:nvSpPr>
          <p:cNvPr id="4" name="Text Placeholder 3">
            <a:extLst>
              <a:ext uri="{FF2B5EF4-FFF2-40B4-BE49-F238E27FC236}">
                <a16:creationId xmlns:a16="http://schemas.microsoft.com/office/drawing/2014/main" id="{E3554B6B-C02F-49CA-A0A6-CB3CA82CC186}"/>
              </a:ext>
            </a:extLst>
          </p:cNvPr>
          <p:cNvSpPr>
            <a:spLocks noGrp="1"/>
          </p:cNvSpPr>
          <p:nvPr>
            <p:ph type="body" sz="quarter" idx="12"/>
          </p:nvPr>
        </p:nvSpPr>
        <p:spPr/>
        <p:txBody>
          <a:bodyPr/>
          <a:lstStyle/>
          <a:p>
            <a:r>
              <a:rPr lang="en-GB" dirty="0"/>
              <a:t>Section 1</a:t>
            </a:r>
          </a:p>
        </p:txBody>
      </p:sp>
    </p:spTree>
    <p:extLst>
      <p:ext uri="{BB962C8B-B14F-4D97-AF65-F5344CB8AC3E}">
        <p14:creationId xmlns:p14="http://schemas.microsoft.com/office/powerpoint/2010/main" val="366454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753999-AAEC-4534-B5F4-EB994903CFDE}"/>
              </a:ext>
            </a:extLst>
          </p:cNvPr>
          <p:cNvSpPr>
            <a:spLocks noGrp="1"/>
          </p:cNvSpPr>
          <p:nvPr>
            <p:ph sz="quarter" idx="11"/>
          </p:nvPr>
        </p:nvSpPr>
        <p:spPr/>
        <p:txBody>
          <a:bodyPr/>
          <a:lstStyle/>
          <a:p>
            <a:r>
              <a:rPr lang="en-GB" sz="1600" dirty="0"/>
              <a:t>The consignment originates from the country which it states it does?</a:t>
            </a:r>
          </a:p>
          <a:p>
            <a:pPr lvl="1"/>
            <a:endParaRPr lang="en-GB" sz="1600" dirty="0"/>
          </a:p>
          <a:p>
            <a:r>
              <a:rPr lang="en-GB" sz="1600" dirty="0"/>
              <a:t>This consignment complies with regulatory requirements?</a:t>
            </a:r>
          </a:p>
          <a:p>
            <a:pPr lvl="1"/>
            <a:endParaRPr lang="en-GB" sz="1600" dirty="0"/>
          </a:p>
          <a:p>
            <a:r>
              <a:rPr lang="en-GB" sz="1600" dirty="0"/>
              <a:t>This consignment contains what is stated on the manifest?</a:t>
            </a:r>
          </a:p>
          <a:p>
            <a:pPr lvl="1"/>
            <a:endParaRPr lang="en-GB" sz="1600" dirty="0"/>
          </a:p>
          <a:p>
            <a:r>
              <a:rPr lang="en-GB" sz="1600" dirty="0"/>
              <a:t>This freight forwarder/trader/importer/carrier has a history of not being stopped?</a:t>
            </a:r>
          </a:p>
          <a:p>
            <a:pPr lvl="1"/>
            <a:endParaRPr lang="en-GB" sz="1600" dirty="0"/>
          </a:p>
          <a:p>
            <a:r>
              <a:rPr lang="en-GB" sz="1600" dirty="0"/>
              <a:t>This freight forwarder/trader/importer/carrier has a significant number of imports which have been verifiably "good“?</a:t>
            </a:r>
          </a:p>
          <a:p>
            <a:pPr lvl="1"/>
            <a:endParaRPr lang="en-GB" sz="1600" dirty="0"/>
          </a:p>
          <a:p>
            <a:r>
              <a:rPr lang="en-GB" sz="1600" dirty="0"/>
              <a:t>Has this freight forwarder/trader/importer/carrier been seen before?</a:t>
            </a:r>
          </a:p>
          <a:p>
            <a:pPr lvl="1"/>
            <a:endParaRPr lang="en-GB" sz="1600" dirty="0"/>
          </a:p>
          <a:p>
            <a:r>
              <a:rPr lang="en-GB" sz="1600" dirty="0"/>
              <a:t>Is this freight forwarder/trader/importer/carrier behaving in a way which is unusual?</a:t>
            </a:r>
          </a:p>
          <a:p>
            <a:pPr lvl="1"/>
            <a:endParaRPr lang="en-GB" sz="1600" dirty="0"/>
          </a:p>
          <a:p>
            <a:r>
              <a:rPr lang="en-GB" sz="1600" dirty="0"/>
              <a:t>Is this freight forwarder/trader/importer/carrier linked to other traders or trades which have resulted in a successful intervention?</a:t>
            </a:r>
          </a:p>
          <a:p>
            <a:endParaRPr lang="en-GB" sz="1600" dirty="0"/>
          </a:p>
        </p:txBody>
      </p:sp>
      <p:sp>
        <p:nvSpPr>
          <p:cNvPr id="4" name="Title 3">
            <a:extLst>
              <a:ext uri="{FF2B5EF4-FFF2-40B4-BE49-F238E27FC236}">
                <a16:creationId xmlns:a16="http://schemas.microsoft.com/office/drawing/2014/main" id="{3E737457-F07C-44C5-BACF-B1AEE73244C6}"/>
              </a:ext>
            </a:extLst>
          </p:cNvPr>
          <p:cNvSpPr>
            <a:spLocks noGrp="1"/>
          </p:cNvSpPr>
          <p:nvPr>
            <p:ph type="title"/>
          </p:nvPr>
        </p:nvSpPr>
        <p:spPr/>
        <p:txBody>
          <a:bodyPr/>
          <a:lstStyle/>
          <a:p>
            <a:r>
              <a:rPr lang="en-GB" sz="2400" dirty="0"/>
              <a:t>What kind of knowledge do we want to represent?</a:t>
            </a:r>
            <a:br>
              <a:rPr lang="en-GB" sz="2400" dirty="0"/>
            </a:br>
            <a:r>
              <a:rPr lang="en-GB" sz="2400" i="1" dirty="0"/>
              <a:t>Use case </a:t>
            </a:r>
            <a:r>
              <a:rPr lang="en-GB" sz="2400" b="1" i="1" dirty="0"/>
              <a:t>specific</a:t>
            </a:r>
          </a:p>
        </p:txBody>
      </p:sp>
    </p:spTree>
    <p:extLst>
      <p:ext uri="{BB962C8B-B14F-4D97-AF65-F5344CB8AC3E}">
        <p14:creationId xmlns:p14="http://schemas.microsoft.com/office/powerpoint/2010/main" val="198403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E1C96F-1365-45EC-95BB-80E2FBD2AF91}"/>
              </a:ext>
            </a:extLst>
          </p:cNvPr>
          <p:cNvSpPr>
            <a:spLocks noGrp="1"/>
          </p:cNvSpPr>
          <p:nvPr>
            <p:ph sz="quarter" idx="11"/>
          </p:nvPr>
        </p:nvSpPr>
        <p:spPr/>
        <p:txBody>
          <a:bodyPr/>
          <a:lstStyle/>
          <a:p>
            <a:r>
              <a:rPr lang="en-GB" sz="1600" b="1" dirty="0"/>
              <a:t>Declarative </a:t>
            </a:r>
            <a:r>
              <a:rPr lang="en-GB" sz="1600" dirty="0"/>
              <a:t>(use case specific) – what things exist and how do they relate to each other?</a:t>
            </a:r>
          </a:p>
          <a:p>
            <a:pPr lvl="1"/>
            <a:r>
              <a:rPr lang="en-GB" sz="1600" dirty="0"/>
              <a:t>Entity graph: People and Things</a:t>
            </a:r>
          </a:p>
          <a:p>
            <a:pPr lvl="1"/>
            <a:r>
              <a:rPr lang="en-GB" sz="1600" dirty="0"/>
              <a:t>Information graph: scalar values and schemas used</a:t>
            </a:r>
          </a:p>
          <a:p>
            <a:pPr lvl="1"/>
            <a:r>
              <a:rPr lang="en-GB" sz="1600" dirty="0"/>
              <a:t>Note: this makes knowledge explicit and shareable -&gt; URIs vs. DIDs</a:t>
            </a:r>
          </a:p>
          <a:p>
            <a:endParaRPr lang="en-GB" sz="1600" dirty="0"/>
          </a:p>
          <a:p>
            <a:r>
              <a:rPr lang="en-GB" sz="1600" b="1" dirty="0"/>
              <a:t>Temporal </a:t>
            </a:r>
            <a:r>
              <a:rPr lang="en-GB" sz="1600" dirty="0"/>
              <a:t>(ecosystem and use case specific) – what has happened over time?</a:t>
            </a:r>
          </a:p>
          <a:p>
            <a:pPr lvl="1"/>
            <a:r>
              <a:rPr lang="en-GB" sz="1600" dirty="0"/>
              <a:t>Journey events (use case specific)</a:t>
            </a:r>
          </a:p>
          <a:p>
            <a:pPr lvl="1"/>
            <a:r>
              <a:rPr lang="en-GB" sz="1600" dirty="0"/>
              <a:t>Assurance events (use case specific and ecosystem)</a:t>
            </a:r>
          </a:p>
          <a:p>
            <a:pPr lvl="1"/>
            <a:r>
              <a:rPr lang="en-GB" sz="1600" dirty="0"/>
              <a:t>Data access events (ecosystem)</a:t>
            </a:r>
          </a:p>
          <a:p>
            <a:pPr lvl="1"/>
            <a:endParaRPr lang="en-GB" sz="1600" dirty="0"/>
          </a:p>
          <a:p>
            <a:r>
              <a:rPr lang="en-GB" sz="1600" b="1" dirty="0"/>
              <a:t>Instructive</a:t>
            </a:r>
            <a:r>
              <a:rPr lang="en-GB" sz="1600" dirty="0"/>
              <a:t> (ecosystem) – what are you allowed to do / obliged to do?</a:t>
            </a:r>
          </a:p>
          <a:p>
            <a:pPr lvl="1"/>
            <a:r>
              <a:rPr lang="en-GB" sz="1600" dirty="0" err="1"/>
              <a:t>Permissioning</a:t>
            </a:r>
            <a:r>
              <a:rPr lang="en-GB" sz="1600" dirty="0"/>
              <a:t> and access management</a:t>
            </a:r>
          </a:p>
          <a:p>
            <a:pPr lvl="1"/>
            <a:r>
              <a:rPr lang="en-GB" sz="1600" dirty="0"/>
              <a:t>Contracting, accounting and settlement</a:t>
            </a:r>
          </a:p>
          <a:p>
            <a:pPr lvl="1"/>
            <a:r>
              <a:rPr lang="en-GB" sz="1600" dirty="0"/>
              <a:t>Other workflows (e.g. notification), including acting “on behalf of” other actors</a:t>
            </a:r>
          </a:p>
          <a:p>
            <a:pPr lvl="1"/>
            <a:endParaRPr lang="en-GB" sz="1600" dirty="0"/>
          </a:p>
          <a:p>
            <a:r>
              <a:rPr lang="en-GB" sz="1600" b="1" dirty="0"/>
              <a:t>Asserted and inferred </a:t>
            </a:r>
            <a:r>
              <a:rPr lang="en-GB" sz="1600" dirty="0"/>
              <a:t>(ecosystem) – who has said what, when (and why)?</a:t>
            </a:r>
          </a:p>
        </p:txBody>
      </p:sp>
      <p:sp>
        <p:nvSpPr>
          <p:cNvPr id="4" name="Title 3">
            <a:extLst>
              <a:ext uri="{FF2B5EF4-FFF2-40B4-BE49-F238E27FC236}">
                <a16:creationId xmlns:a16="http://schemas.microsoft.com/office/drawing/2014/main" id="{3694A57D-635E-487B-A36E-993A41B6D8AE}"/>
              </a:ext>
            </a:extLst>
          </p:cNvPr>
          <p:cNvSpPr>
            <a:spLocks noGrp="1"/>
          </p:cNvSpPr>
          <p:nvPr>
            <p:ph type="title"/>
          </p:nvPr>
        </p:nvSpPr>
        <p:spPr/>
        <p:txBody>
          <a:bodyPr/>
          <a:lstStyle/>
          <a:p>
            <a:r>
              <a:rPr lang="en-GB" sz="2400" dirty="0"/>
              <a:t>What kind of knowledge do we want to represent?</a:t>
            </a:r>
            <a:br>
              <a:rPr lang="en-GB" sz="2400" dirty="0"/>
            </a:br>
            <a:r>
              <a:rPr lang="en-GB" sz="2400" i="1" dirty="0"/>
              <a:t>Across the </a:t>
            </a:r>
            <a:r>
              <a:rPr lang="en-GB" sz="2400" b="1" i="1" dirty="0"/>
              <a:t>ecosystem</a:t>
            </a:r>
            <a:endParaRPr lang="en-GB" b="1" i="1" dirty="0"/>
          </a:p>
        </p:txBody>
      </p:sp>
      <p:sp>
        <p:nvSpPr>
          <p:cNvPr id="6" name="Right Brace 5">
            <a:extLst>
              <a:ext uri="{FF2B5EF4-FFF2-40B4-BE49-F238E27FC236}">
                <a16:creationId xmlns:a16="http://schemas.microsoft.com/office/drawing/2014/main" id="{E65FF1CE-AFE7-4C15-94D8-1B92A874E123}"/>
              </a:ext>
            </a:extLst>
          </p:cNvPr>
          <p:cNvSpPr/>
          <p:nvPr/>
        </p:nvSpPr>
        <p:spPr>
          <a:xfrm>
            <a:off x="8055864" y="1746504"/>
            <a:ext cx="192024" cy="1920240"/>
          </a:xfrm>
          <a:prstGeom prst="rightBrac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5E8DB51E-C0F4-4E90-BDB2-0252EE834309}"/>
              </a:ext>
            </a:extLst>
          </p:cNvPr>
          <p:cNvSpPr txBox="1"/>
          <p:nvPr/>
        </p:nvSpPr>
        <p:spPr>
          <a:xfrm>
            <a:off x="8353044" y="2243399"/>
            <a:ext cx="694943" cy="923330"/>
          </a:xfrm>
          <a:prstGeom prst="rect">
            <a:avLst/>
          </a:prstGeom>
          <a:noFill/>
        </p:spPr>
        <p:txBody>
          <a:bodyPr wrap="square" lIns="0" tIns="0" rIns="0" bIns="0" rtlCol="0">
            <a:spAutoFit/>
          </a:bodyPr>
          <a:lstStyle/>
          <a:p>
            <a:r>
              <a:rPr lang="en-GB" sz="1200" dirty="0"/>
              <a:t>Focus of today’s initial drafting session</a:t>
            </a:r>
          </a:p>
        </p:txBody>
      </p:sp>
    </p:spTree>
    <p:extLst>
      <p:ext uri="{BB962C8B-B14F-4D97-AF65-F5344CB8AC3E}">
        <p14:creationId xmlns:p14="http://schemas.microsoft.com/office/powerpoint/2010/main" val="418137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72A32-92DB-423F-83A0-4C67D4666E3C}"/>
              </a:ext>
            </a:extLst>
          </p:cNvPr>
          <p:cNvSpPr>
            <a:spLocks noGrp="1"/>
          </p:cNvSpPr>
          <p:nvPr>
            <p:ph type="body" sz="quarter" idx="11"/>
          </p:nvPr>
        </p:nvSpPr>
        <p:spPr>
          <a:xfrm>
            <a:off x="3034146" y="2934392"/>
            <a:ext cx="6106679" cy="576293"/>
          </a:xfrm>
        </p:spPr>
        <p:txBody>
          <a:bodyPr/>
          <a:lstStyle/>
          <a:p>
            <a:r>
              <a:rPr lang="en-GB" dirty="0"/>
              <a:t>Domain knowledge</a:t>
            </a:r>
          </a:p>
        </p:txBody>
      </p:sp>
      <p:sp>
        <p:nvSpPr>
          <p:cNvPr id="4" name="Text Placeholder 3">
            <a:extLst>
              <a:ext uri="{FF2B5EF4-FFF2-40B4-BE49-F238E27FC236}">
                <a16:creationId xmlns:a16="http://schemas.microsoft.com/office/drawing/2014/main" id="{E3554B6B-C02F-49CA-A0A6-CB3CA82CC186}"/>
              </a:ext>
            </a:extLst>
          </p:cNvPr>
          <p:cNvSpPr>
            <a:spLocks noGrp="1"/>
          </p:cNvSpPr>
          <p:nvPr>
            <p:ph type="body" sz="quarter" idx="12"/>
          </p:nvPr>
        </p:nvSpPr>
        <p:spPr/>
        <p:txBody>
          <a:bodyPr/>
          <a:lstStyle/>
          <a:p>
            <a:r>
              <a:rPr lang="en-GB" dirty="0"/>
              <a:t>Section 2</a:t>
            </a:r>
          </a:p>
        </p:txBody>
      </p:sp>
    </p:spTree>
    <p:extLst>
      <p:ext uri="{BB962C8B-B14F-4D97-AF65-F5344CB8AC3E}">
        <p14:creationId xmlns:p14="http://schemas.microsoft.com/office/powerpoint/2010/main" val="34964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FF76E-AB33-4297-A829-5FCE683A850F}"/>
              </a:ext>
            </a:extLst>
          </p:cNvPr>
          <p:cNvSpPr>
            <a:spLocks noGrp="1"/>
          </p:cNvSpPr>
          <p:nvPr>
            <p:ph type="title"/>
          </p:nvPr>
        </p:nvSpPr>
        <p:spPr/>
        <p:txBody>
          <a:bodyPr/>
          <a:lstStyle/>
          <a:p>
            <a:r>
              <a:rPr lang="en-GB" sz="2400" dirty="0"/>
              <a:t>Configuration of a ship</a:t>
            </a:r>
          </a:p>
        </p:txBody>
      </p:sp>
      <p:pic>
        <p:nvPicPr>
          <p:cNvPr id="6" name="Picture 5">
            <a:extLst>
              <a:ext uri="{FF2B5EF4-FFF2-40B4-BE49-F238E27FC236}">
                <a16:creationId xmlns:a16="http://schemas.microsoft.com/office/drawing/2014/main" id="{24D14C29-BC9B-4AF1-AC40-93AFEBADE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40" y="1143000"/>
            <a:ext cx="8174519" cy="5266944"/>
          </a:xfrm>
          <a:prstGeom prst="rect">
            <a:avLst/>
          </a:prstGeom>
        </p:spPr>
      </p:pic>
    </p:spTree>
    <p:extLst>
      <p:ext uri="{BB962C8B-B14F-4D97-AF65-F5344CB8AC3E}">
        <p14:creationId xmlns:p14="http://schemas.microsoft.com/office/powerpoint/2010/main" val="385210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9AF3985-F7F9-4029-B693-8DC5CCC685BF}"/>
              </a:ext>
            </a:extLst>
          </p:cNvPr>
          <p:cNvGraphicFramePr>
            <a:graphicFrameLocks noGrp="1"/>
          </p:cNvGraphicFramePr>
          <p:nvPr>
            <p:ph sz="quarter" idx="11"/>
          </p:nvPr>
        </p:nvGraphicFramePr>
        <p:xfrm>
          <a:off x="457200" y="1234204"/>
          <a:ext cx="8686800" cy="5191760"/>
        </p:xfrm>
        <a:graphic>
          <a:graphicData uri="http://schemas.openxmlformats.org/drawingml/2006/table">
            <a:tbl>
              <a:tblPr firstRow="1" bandRow="1">
                <a:tableStyleId>{839DD9DD-9E6C-4910-8AC0-68ADFF6A6AFC}</a:tableStyleId>
              </a:tblPr>
              <a:tblGrid>
                <a:gridCol w="4343400">
                  <a:extLst>
                    <a:ext uri="{9D8B030D-6E8A-4147-A177-3AD203B41FA5}">
                      <a16:colId xmlns:a16="http://schemas.microsoft.com/office/drawing/2014/main" val="3873904278"/>
                    </a:ext>
                  </a:extLst>
                </a:gridCol>
                <a:gridCol w="4343400">
                  <a:extLst>
                    <a:ext uri="{9D8B030D-6E8A-4147-A177-3AD203B41FA5}">
                      <a16:colId xmlns:a16="http://schemas.microsoft.com/office/drawing/2014/main" val="1556157788"/>
                    </a:ext>
                  </a:extLst>
                </a:gridCol>
              </a:tblGrid>
              <a:tr h="370840">
                <a:tc>
                  <a:txBody>
                    <a:bodyPr/>
                    <a:lstStyle/>
                    <a:p>
                      <a:r>
                        <a:rPr lang="en-GB" dirty="0"/>
                        <a:t>I attest that…:</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I know this because…:</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6486719"/>
                  </a:ext>
                </a:extLst>
              </a:tr>
              <a:tr h="370840">
                <a:tc>
                  <a:txBody>
                    <a:bodyPr/>
                    <a:lstStyle/>
                    <a:p>
                      <a:r>
                        <a:rPr lang="en-GB" dirty="0"/>
                        <a:t>The ship did / did not deviate from its planned route</a:t>
                      </a:r>
                    </a:p>
                  </a:txBody>
                  <a:tcPr>
                    <a:lnL>
                      <a:noFill/>
                    </a:lnL>
                    <a:lnR>
                      <a:noFill/>
                    </a:lnR>
                    <a:lnT w="12700" cap="flat" cmpd="sng" algn="ctr">
                      <a:solidFill>
                        <a:schemeClr val="tx1"/>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r>
                        <a:rPr lang="en-GB" dirty="0"/>
                        <a:t>The Captain’s log tells me this is true</a:t>
                      </a:r>
                    </a:p>
                  </a:txBody>
                  <a:tcPr>
                    <a:lnL>
                      <a:noFill/>
                    </a:lnL>
                    <a:lnR>
                      <a:noFill/>
                    </a:lnR>
                    <a:lnT w="12700" cap="flat" cmpd="sng" algn="ctr">
                      <a:solidFill>
                        <a:schemeClr val="tx1"/>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812023525"/>
                  </a:ext>
                </a:extLst>
              </a:tr>
              <a:tr h="370840">
                <a:tc>
                  <a:txBody>
                    <a:bodyPr/>
                    <a:lstStyle/>
                    <a:p>
                      <a:endParaRPr lang="en-GB" dirty="0"/>
                    </a:p>
                  </a:txBody>
                  <a:tcPr>
                    <a:lnL>
                      <a:noFill/>
                    </a:lnL>
                    <a:lnR>
                      <a:noFill/>
                    </a:lnR>
                    <a:lnT w="9525" cap="flat" cmpd="sng" algn="ctr">
                      <a:noFill/>
                    </a:lnT>
                    <a:lnB w="9525" cap="flat" cmpd="sng" algn="ctr">
                      <a:noFill/>
                    </a:lnB>
                    <a:lnTlToBr w="12700" cmpd="sng">
                      <a:noFill/>
                      <a:prstDash val="solid"/>
                    </a:lnTlToBr>
                    <a:lnBlToTr w="12700" cmpd="sng">
                      <a:noFill/>
                      <a:prstDash val="solid"/>
                    </a:lnBlToTr>
                  </a:tcPr>
                </a:tc>
                <a:tc>
                  <a:txBody>
                    <a:bodyPr/>
                    <a:lstStyle/>
                    <a:p>
                      <a:r>
                        <a:rPr lang="en-GB" dirty="0"/>
                        <a:t>The logs of the Port Authorities visited tell me this is true</a:t>
                      </a:r>
                    </a:p>
                  </a:txBody>
                  <a:tcPr>
                    <a:lnL>
                      <a:noFill/>
                    </a:lnL>
                    <a:lnR>
                      <a:noFill/>
                    </a:lnR>
                    <a:lnT w="9525" cap="flat" cmpd="sng" algn="ctr">
                      <a:noFill/>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3096914259"/>
                  </a:ext>
                </a:extLst>
              </a:tr>
              <a:tr h="370840">
                <a:tc>
                  <a:txBody>
                    <a:bodyPr/>
                    <a:lstStyle/>
                    <a:p>
                      <a:endParaRPr lang="en-GB" dirty="0"/>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The ship’s geolocation data tells me this is true</a:t>
                      </a:r>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9534180"/>
                  </a:ext>
                </a:extLst>
              </a:tr>
              <a:tr h="370840">
                <a:tc>
                  <a:txBody>
                    <a:bodyPr/>
                    <a:lstStyle/>
                    <a:p>
                      <a:r>
                        <a:rPr lang="en-GB" dirty="0"/>
                        <a:t>The V1 documentation has / has not been tampered with</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does / does not match the copy sent by country of export</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1231865207"/>
                  </a:ext>
                </a:extLst>
              </a:tr>
              <a:tr h="370840">
                <a:tc>
                  <a:txBody>
                    <a:bodyPr/>
                    <a:lstStyle/>
                    <a:p>
                      <a:endParaRPr lang="en-GB" dirty="0"/>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It has been signed cryptographically</a:t>
                      </a:r>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0581799"/>
                  </a:ext>
                </a:extLst>
              </a:tr>
              <a:tr h="370840">
                <a:tc>
                  <a:txBody>
                    <a:bodyPr/>
                    <a:lstStyle/>
                    <a:p>
                      <a:r>
                        <a:rPr lang="en-GB" dirty="0"/>
                        <a:t>The container’s seal was / was not broken on arrival in UK</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r>
                        <a:rPr lang="en-GB" dirty="0"/>
                        <a:t>A trusted agent physically checked it</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3787662969"/>
                  </a:ext>
                </a:extLst>
              </a:tr>
              <a:tr h="370840">
                <a:tc>
                  <a:txBody>
                    <a:bodyPr/>
                    <a:lstStyle/>
                    <a:p>
                      <a:endParaRPr lang="en-GB" dirty="0"/>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A senior employee physically checked it</a:t>
                      </a:r>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4199396"/>
                  </a:ext>
                </a:extLst>
              </a:tr>
              <a:tr h="370840">
                <a:tc>
                  <a:txBody>
                    <a:bodyPr/>
                    <a:lstStyle/>
                    <a:p>
                      <a:r>
                        <a:rPr lang="en-GB" dirty="0"/>
                        <a:t>The configuration of goods does / does not match the V1</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r>
                        <a:rPr lang="en-GB" dirty="0"/>
                        <a:t>A trusted agent physically counted the goods</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2759267153"/>
                  </a:ext>
                </a:extLst>
              </a:tr>
              <a:tr h="370840">
                <a:tc>
                  <a:txBody>
                    <a:bodyPr/>
                    <a:lstStyle/>
                    <a:p>
                      <a:endParaRPr lang="en-GB" dirty="0"/>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A senior employee physically counted the goods</a:t>
                      </a:r>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624941"/>
                  </a:ext>
                </a:extLst>
              </a:tr>
              <a:tr h="370840">
                <a:tc>
                  <a:txBody>
                    <a:bodyPr/>
                    <a:lstStyle/>
                    <a:p>
                      <a:r>
                        <a:rPr lang="en-GB" dirty="0"/>
                        <a:t>The goods arriving are / are not the same goods that left</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r>
                        <a:rPr lang="en-GB" dirty="0"/>
                        <a:t>An agent / employee has compared them to a description</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181374250"/>
                  </a:ext>
                </a:extLst>
              </a:tr>
              <a:tr h="370840">
                <a:tc>
                  <a:txBody>
                    <a:bodyPr/>
                    <a:lstStyle/>
                    <a:p>
                      <a:endParaRPr lang="en-GB" dirty="0"/>
                    </a:p>
                  </a:txBody>
                  <a:tcPr>
                    <a:lnL>
                      <a:noFill/>
                    </a:lnL>
                    <a:lnR>
                      <a:noFill/>
                    </a:lnR>
                    <a:lnT w="9525" cap="flat" cmpd="sng" algn="ctr">
                      <a:noFill/>
                    </a:lnT>
                    <a:lnB w="9525" cap="flat" cmpd="sng" algn="ctr">
                      <a:noFill/>
                    </a:lnB>
                    <a:lnTlToBr w="12700" cmpd="sng">
                      <a:noFill/>
                      <a:prstDash val="solid"/>
                    </a:lnTlToBr>
                    <a:lnBlToTr w="12700" cmpd="sng">
                      <a:noFill/>
                      <a:prstDash val="solid"/>
                    </a:lnBlToTr>
                  </a:tcPr>
                </a:tc>
                <a:tc>
                  <a:txBody>
                    <a:bodyPr/>
                    <a:lstStyle/>
                    <a:p>
                      <a:r>
                        <a:rPr lang="en-GB" dirty="0"/>
                        <a:t>An agent / employee has scanned the bar code / RF code</a:t>
                      </a:r>
                    </a:p>
                  </a:txBody>
                  <a:tcPr>
                    <a:lnL>
                      <a:noFill/>
                    </a:lnL>
                    <a:lnR>
                      <a:noFill/>
                    </a:lnR>
                    <a:lnT w="9525" cap="flat" cmpd="sng" algn="ctr">
                      <a:noFill/>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2618065972"/>
                  </a:ext>
                </a:extLst>
              </a:tr>
              <a:tr h="370840">
                <a:tc>
                  <a:txBody>
                    <a:bodyPr/>
                    <a:lstStyle/>
                    <a:p>
                      <a:endParaRPr lang="en-GB" dirty="0"/>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A 3D scanning device has been used</a:t>
                      </a:r>
                    </a:p>
                  </a:txBody>
                  <a:tcPr>
                    <a:lnL>
                      <a:noFill/>
                    </a:lnL>
                    <a:lnR>
                      <a:noFill/>
                    </a:lnR>
                    <a:lnT w="9525" cap="flat" cmpd="sng" algn="ctr">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0356886"/>
                  </a:ext>
                </a:extLst>
              </a:tr>
              <a:tr h="370840">
                <a:tc>
                  <a:txBody>
                    <a:bodyPr/>
                    <a:lstStyle/>
                    <a:p>
                      <a:r>
                        <a:rPr lang="en-GB" dirty="0"/>
                        <a:t>…</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r>
                        <a:rPr lang="en-GB" dirty="0"/>
                        <a:t>…</a:t>
                      </a:r>
                    </a:p>
                  </a:txBody>
                  <a:tcPr>
                    <a:lnL>
                      <a:noFill/>
                    </a:lnL>
                    <a:lnR>
                      <a:noFill/>
                    </a:lnR>
                    <a:lnT w="6350" cap="flat" cmpd="sng" algn="ctr">
                      <a:solidFill>
                        <a:schemeClr val="tx1">
                          <a:lumMod val="50000"/>
                          <a:lumOff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extLst>
                  <a:ext uri="{0D108BD9-81ED-4DB2-BD59-A6C34878D82A}">
                    <a16:rowId xmlns:a16="http://schemas.microsoft.com/office/drawing/2014/main" val="672157328"/>
                  </a:ext>
                </a:extLst>
              </a:tr>
            </a:tbl>
          </a:graphicData>
        </a:graphic>
      </p:graphicFrame>
      <p:sp>
        <p:nvSpPr>
          <p:cNvPr id="2" name="Title 1">
            <a:extLst>
              <a:ext uri="{FF2B5EF4-FFF2-40B4-BE49-F238E27FC236}">
                <a16:creationId xmlns:a16="http://schemas.microsoft.com/office/drawing/2014/main" id="{6F97F542-C2F5-4966-A553-341238D358D7}"/>
              </a:ext>
            </a:extLst>
          </p:cNvPr>
          <p:cNvSpPr>
            <a:spLocks noGrp="1"/>
          </p:cNvSpPr>
          <p:nvPr>
            <p:ph type="title"/>
          </p:nvPr>
        </p:nvSpPr>
        <p:spPr/>
        <p:txBody>
          <a:bodyPr/>
          <a:lstStyle/>
          <a:p>
            <a:r>
              <a:rPr lang="en-GB" sz="2400" dirty="0"/>
              <a:t>What kind of expertise might be available?</a:t>
            </a:r>
          </a:p>
        </p:txBody>
      </p:sp>
    </p:spTree>
    <p:extLst>
      <p:ext uri="{BB962C8B-B14F-4D97-AF65-F5344CB8AC3E}">
        <p14:creationId xmlns:p14="http://schemas.microsoft.com/office/powerpoint/2010/main" val="4221016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PPLIEDSTYLE" val="Page Number"/>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tern">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dirty="0"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dirty="0"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dirty="0"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StyleProperties xmlns:xsi="http://www.w3.org/2001/XMLSchema-instance" xmlns:xsd="http://www.w3.org/2001/XMLSchema" Name="Small internal margins" Description="Internal margins: Left/Right: 0.04&quot;, Top/Bottom: 0.02&quot;, Maximum size: 30 rows x 15 columns" Type="Table">
  <TableStyle>
    <Cells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ArrayOf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TableCellProps>
          <Frame>
            <MarginTop>1.44</MarginTop>
            <MarginLeft>2.88</MarginLeft>
            <MarginBottom>1.44</MarginBottom>
            <MarginRight>2.88</MarginRight>
          </Frame>
        </TableCellProps>
      </ArrayOfTableCellProps>
    </CellsProps>
  </TableStyle>
  <Sticky>false</Sticky>
</StyleProperties>
</file>

<file path=customXml/item2.xml><?xml version="1.0" encoding="utf-8"?>
<StyleProperties xmlns:xsi="http://www.w3.org/2001/XMLSchema-instance" xmlns:xsd="http://www.w3.org/2001/XMLSchema" Name="Default internal margins" Description="Internal margins: Left/Right: 0.1&quot;, Top/Bottom: 0.05&quot;, Maximum size: 25 rows x 15 columns" Type="Table">
  <TableStyle>
    <Cells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ArrayOf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TableCellProps>
          <Frame>
            <MarginTop>3.6</MarginTop>
            <MarginLeft>7.2</MarginLeft>
            <MarginBottom>3.6</MarginBottom>
            <MarginRight>7.2</MarginRight>
          </Frame>
        </TableCellProps>
      </ArrayOfTableCellProps>
    </CellsProps>
  </TableStyle>
  <Sticky>false</Sticky>
</StyleProperties>
</file>

<file path=customXml/item3.xml><?xml version="1.0" encoding="utf-8"?>
<StyleProperties xmlns:xsi="http://www.w3.org/2001/XMLSchema-instance" xmlns:xsd="http://www.w3.org/2001/XMLSchema" Name="OW text box without outline" Description="Fill: No, Border: No, Internal margins: 0, Black Arial, Left, Top aligned" Type="Shape">
  <ShapeStyle>
    <Location/>
    <Size/>
    <Fill>
      <Color>
        <RGBColor>16777215</RGBColor>
        <ColorType>1</ColorType>
        <Brightness>0</Brightness>
        <TintAndShade>0</TintAndShade>
      </Color>
      <Transparency>1</Transparency>
      <Visible>0</Visible>
      <FillType>-2</FillType>
    </Fill>
    <AutoShapeType>1</AutoShapeType>
    <BlackWhiteMode>1</BlackWhiteMode>
    <AutoFit>msoAutoSizeShapeToFitText</AutoFit>
    <TextFrame>
      <MarginTop>0</MarginTop>
      <MarginLeft>0</MarginLeft>
      <MarginBottom>0</MarginBottom>
      <MarginRight>0</MarginRight>
    </TextFrame>
    <TextFrame2>
      <WordWrap>-1</WordWrap>
      <AutoSize>1</AutoSize>
      <HorizontalAnchor>1</HorizontalAnchor>
      <VerticalAnchor>1</VerticalAnchor>
      <TextDirection>1</TextDirection>
    </TextFrame2>
    <LineStyle>
      <DashStyle>-2</DashStyle>
      <Transparency>-2.147484E+09</Transparency>
      <Weight>-2.147484E+09</Weight>
      <Color>
        <RGBColor>16777215</RGBColor>
      </Color>
      <Visible>0</Visible>
      <Style>-2</Style>
      <LinePattern>-2</LinePattern>
    </LineStyle>
  </ShapeStyle>
  <TextStyle>
    <Font>
      <Shadowed/>
      <Color>
        <SchemeColor>2</SchemeColor>
        <ObjectThemeColor>13</ObjectThemeColor>
        <ColorType>2</ColorType>
        <Brightness>0</Brightness>
        <TintAndShade>0</TintAndShade>
      </Color>
      <FontName>+mn-lt</FontName>
      <FontNameFarEast>+mn-ea</FontNameFarEast>
      <AllCaps>0</AllCaps>
      <Spacing>0</Spacing>
      <Kerning>12</Kerning>
      <FarEastfontType>Normal</FarEastfontType>
      <LatinFontType>Normal</LatinFontType>
    </Font>
    <ParagraphFormat>
      <Alignment>1</Alignment>
      <LineRuleAfter>0</LineRuleAfter>
      <LineRuleBefore>0</LineRuleBefore>
      <LineRuleWithin>-1</LineRuleWithin>
      <FirstLineIndent>0</FirstLineIndent>
      <LeftIndent>0</LeftIndent>
      <HangingPunctuation>-1</HangingPunctuation>
      <SpaceAfter>0</SpaceAfter>
      <SpaceBefore>0</SpaceBefore>
      <SpaceWithin>1</SpaceWithin>
    </ParagraphFormat>
  </TextStyle>
  <Sticky>false</Sticky>
</StyleProperties>
</file>

<file path=customXml/item4.xml><?xml version="1.0" encoding="utf-8"?>
<StyleProperties xmlns:xsi="http://www.w3.org/2001/XMLSchema-instance" xmlns:xsd="http://www.w3.org/2001/XMLSchema" Name="Banded rows" Description="Fill: Table Onyx, Borders: 3/4 Onyx Light, Maximum size: 25 rows x 15 columns" Type="Table">
  <TableStyle>
    <Cells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15263976</RGBColor>
              <ColorType>1</ColorType>
              <Brightness>0</Brightness>
              <TintAndShade>0</TintAndShade>
            </Color>
            <Transparency>0</Transparency>
            <Visible>-1</Visible>
            <FillType>1</FillType>
          </Fill>
        </TableCellProps>
      </ArrayOfTableCellProps>
      <ArrayOf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TableCellProps>
          <Borders>
            <CellBorder>
              <ForeColor>
                <SchemeColor>-2</SchemeColor>
                <ObjectThemeColor>-2</ObjectThemeColor>
                <ColorType>-2</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ObjectThemeColor>8</ObjectThemeColor>
                <ColorType>2</ColorType>
                <Brightness>0</Brightness>
                <TintAndShade>0</TintAndShade>
              </ForeColor>
              <BeginArrowheadLength>2</BeginArrowheadLength>
              <BeginArrowheadStyle>1</BeginArrowheadStyle>
              <BeginArrowheadWidth>2</BeginArrowheadWidth>
              <DashStyle>1</DashStyle>
              <EndArrowheadLength>2</EndArrowheadLength>
              <EndArrowheadStyle>1</EndArrowheadStyle>
              <EndArrowheadWidth>2</EndArrowheadWidth>
              <InsetPen>0</InsetPen>
              <Pattern>-2</Pattern>
              <Style>1</Style>
              <Transparency>0</Transparency>
              <Visible>-1</Visible>
              <Weight>0.75</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CellBorder>
              <ForeColor>
                <RGBColor>16777215</RGBColor>
                <ColorType>1</ColorType>
                <Brightness>0</Brightness>
                <TintAndShade>0</TintAndShade>
              </ForeColor>
              <BeginArrowheadLength>-2</BeginArrowheadLength>
              <BeginArrowheadStyle>-2</BeginArrowheadStyle>
              <BeginArrowheadWidth>-2</BeginArrowheadWidth>
              <DashStyle>-2</DashStyle>
              <EndArrowheadLength>-2</EndArrowheadLength>
              <EndArrowheadStyle>-2</EndArrowheadStyle>
              <EndArrowheadWidth>-2</EndArrowheadWidth>
              <InsetPen>-2</InsetPen>
              <Pattern>-2</Pattern>
              <Style>-2</Style>
              <Transparency>-2.147484E+09</Transparency>
              <Visible>0</Visible>
              <Weight>-2.147484E+09</Weight>
            </CellBorder>
          </Borders>
          <Fill>
            <Color>
              <RGBColor>16777215</RGBColor>
              <ColorType>1</ColorType>
              <Brightness>0</Brightness>
              <TintAndShade>0</TintAndShade>
            </Color>
            <Transparency>1</Transparency>
            <Visible>0</Visible>
            <FillType>-2</FillType>
          </Fill>
        </TableCellProps>
      </ArrayOfTableCellProps>
    </CellsProps>
  </TableStyle>
  <Sticky>false</Sticky>
</StyleProperties>
</file>

<file path=customXml/item5.xml><?xml version="1.0" encoding="utf-8"?>
<StyleProperties xmlns:xsi="http://www.w3.org/2001/XMLSchema-instance" xmlns:xsd="http://www.w3.org/2001/XMLSchema" Name="OW shape with outline" Description="Fill: White, Border: 3/4 Onyx, Internal margins: 0.08&quot;, Black Arial, Centered, Middle aligned" Type="Shape">
  <ShapeStyle>
    <Location/>
    <Size/>
    <Fill>
      <Color>
        <SchemeColor>1</SchemeColor>
        <ObjectThemeColor>14</ObjectThemeColor>
        <ColorType>2</ColorType>
        <Brightness>0</Brightness>
        <TintAndShade>0</TintAndShade>
      </Color>
      <Transparency>0</Transparency>
      <Visible>-1</Visible>
      <FillType>1</FillType>
    </Fill>
    <BlackWhiteMode>2</BlackWhiteMode>
    <TextFrame>
      <MarginTop>5.76</MarginTop>
      <MarginLeft>5.76</MarginLeft>
      <MarginBottom>5.76</MarginBottom>
      <MarginRight>5.76</MarginRight>
    </TextFrame>
    <TextFrame2>
      <WordWrap>-1</WordWrap>
      <HorizontalAnchor>1</HorizontalAnchor>
      <VerticalAnchor>3</VerticalAnchor>
      <TextDirection>1</TextDirection>
    </TextFrame2>
    <LineStyle>
      <DashStyle>1</DashStyle>
      <Transparency>0</Transparency>
      <Weight>0.75</Weight>
      <Color>
        <ObjectThemeColor>7</ObjectThemeColor>
        <ColorType>2</ColorType>
        <Brightness>0</Brightness>
        <TintAndShade>0</TintAndShade>
      </Color>
      <Visible>-1</Visible>
      <Style>1</Style>
      <LinePattern>-2</LinePattern>
    </LineStyle>
  </ShapeStyle>
  <TextStyle>
    <Font>
      <Shadowed/>
      <Color>
        <SchemeColor>2</SchemeColor>
        <ObjectThemeColor>13</ObjectThemeColor>
        <ColorType>2</ColorType>
        <Brightness>0</Brightness>
        <TintAndShade>0</TintAndShade>
      </Color>
      <FontName>Arial</FontName>
      <FontNameFarEast>+mn-ea</FontNameFarEast>
      <AllCaps>0</AllCaps>
      <Spacing>0</Spacing>
      <Kerning>12</Kerning>
      <FarEastfontType>Normal</FarEastfontType>
      <LatinFontType>Normal</LatinFontType>
    </Font>
    <ParagraphFormat>
      <Alignment>2</Alignment>
      <LineRuleAfter>0</LineRuleAfter>
      <LineRuleBefore>0</LineRuleBefore>
      <LineRuleWithin>-1</LineRuleWithin>
      <FirstLineIndent>0</FirstLineIndent>
      <LeftIndent>0</LeftIndent>
      <HangingPunctuation>-1</HangingPunctuation>
      <SpaceAfter>0</SpaceAfter>
      <SpaceBefore>0</SpaceBefore>
      <SpaceWithin>1</SpaceWithin>
    </ParagraphFormat>
  </TextStyle>
  <Sticky>false</Sticky>
</StyleProperties>
</file>

<file path=customXml/item6.xml><?xml version="1.0" encoding="utf-8"?>
<StyleProperties xmlns:xsi="http://www.w3.org/2001/XMLSchema-instance" xmlns:xsd="http://www.w3.org/2001/XMLSchema" Name="Ghost" Description="" Type="Shape">
  <ShapeStyle>
    <Location>
      <Left>36</Left>
      <Top>8.64</Top>
    </Location>
    <Size/>
    <Fill>
      <Color>
        <SchemeColor>1</SchemeColor>
        <ObjectThemeColor>14</ObjectThemeColor>
        <ColorType>2</ColorType>
        <Brightness>0</Brightness>
        <TintAndShade>0</TintAndShade>
      </Color>
      <Transparency>0</Transparency>
      <Visible>0</Visible>
      <FillType>1</FillType>
    </Fill>
    <AutoShapeType>1</AutoShapeType>
    <LockAspectRatio>0</LockAspectRatio>
    <BlackWhiteMode>1</BlackWhiteMode>
    <AutoFit>msoAutoSizeShapeToFitText</AutoFit>
    <TextFrame>
      <MarginTop>0</MarginTop>
      <MarginLeft>0</MarginLeft>
      <MarginBottom>0</MarginBottom>
      <MarginRight>0</MarginRight>
    </TextFrame>
    <TextFrame2>
      <WordWrap>0</WordWrap>
      <AutoSize>1</AutoSize>
      <HorizontalAnchor>1</HorizontalAnchor>
      <VerticalAnchor>4</VerticalAnchor>
      <TextDirection>1</TextDirection>
    </TextFrame2>
    <LineStyle>
      <DashStyle>1</DashStyle>
      <Transparency>0</Transparency>
      <Weight>0.75</Weight>
      <Color>
        <ObjectThemeColor>7</ObjectThemeColor>
        <ColorType>2</ColorType>
        <Brightness>0</Brightness>
        <TintAndShade>0</TintAndShade>
      </Color>
      <Visible>0</Visible>
      <Style>1</Style>
      <LinePattern>-2</LinePattern>
    </LineStyle>
  </ShapeStyle>
  <TextStyle>
    <Font>
      <Shadowed/>
      <Color>
        <ObjectThemeColor>8</ObjectThemeColor>
        <ColorType>2</ColorType>
        <Brightness>0</Brightness>
        <TintAndShade>0</TintAndShade>
      </Color>
      <FontName>+mn-lt</FontName>
      <FontNameFarEast>+mn-ea</FontNameFarEast>
      <FontSize>12</FontSize>
      <Bold>0</Bold>
      <Italic>0</Italic>
      <AllCaps>0</AllCaps>
      <Underline>
        <UnderlineStyle>0</UnderlineStyle>
        <Color>
          <SchemeColor>-2</SchemeColor>
          <ObjectThemeColor>-2</ObjectThemeColor>
          <ColorType>-2</ColorType>
          <Brightness>-2.147484E+09</Brightness>
          <TintAndShade>-2.147484E+09</TintAndShade>
        </Color>
      </Underline>
      <Spacing>0</Spacing>
      <Kerning>12</Kerning>
      <FarEastfontType>Normal</FarEastfontType>
      <LatinFontType>Normal</LatinFontType>
    </Font>
    <ParagraphFormat>
      <Alignment>1</Alignment>
      <LineRuleAfter>0</LineRuleAfter>
      <LineRuleBefore>0</LineRuleBefore>
      <LineRuleWithin>-1</LineRuleWithin>
      <FirstLineIndent>0</FirstLineIndent>
      <LeftIndent>0</LeftIndent>
      <HangingPunctuation>-1</HangingPunctuation>
      <SpaceAfter>0</SpaceAfter>
      <SpaceBefore>0</SpaceBefore>
      <SpaceWithin>1</SpaceWithin>
      <TabStops/>
    </ParagraphFormat>
  </TextStyle>
  <Sticky>false</Sticky>
</StyleProperties>
</file>

<file path=customXml/itemProps1.xml><?xml version="1.0" encoding="utf-8"?>
<ds:datastoreItem xmlns:ds="http://schemas.openxmlformats.org/officeDocument/2006/customXml" ds:itemID="{EC3FC3FD-7402-43FA-A087-189991168161}">
  <ds:schemaRefs>
    <ds:schemaRef ds:uri="http://www.w3.org/2001/XMLSchema"/>
  </ds:schemaRefs>
</ds:datastoreItem>
</file>

<file path=customXml/itemProps2.xml><?xml version="1.0" encoding="utf-8"?>
<ds:datastoreItem xmlns:ds="http://schemas.openxmlformats.org/officeDocument/2006/customXml" ds:itemID="{510912DC-1179-480F-93F2-62CB92A2E685}">
  <ds:schemaRefs>
    <ds:schemaRef ds:uri="http://www.w3.org/2001/XMLSchema"/>
  </ds:schemaRefs>
</ds:datastoreItem>
</file>

<file path=customXml/itemProps3.xml><?xml version="1.0" encoding="utf-8"?>
<ds:datastoreItem xmlns:ds="http://schemas.openxmlformats.org/officeDocument/2006/customXml" ds:itemID="{DF8EDFBD-FE51-4FDB-8871-39C1F52F6B17}">
  <ds:schemaRefs>
    <ds:schemaRef ds:uri="http://www.w3.org/2001/XMLSchema"/>
  </ds:schemaRefs>
</ds:datastoreItem>
</file>

<file path=customXml/itemProps4.xml><?xml version="1.0" encoding="utf-8"?>
<ds:datastoreItem xmlns:ds="http://schemas.openxmlformats.org/officeDocument/2006/customXml" ds:itemID="{EB6C5D7D-2426-44F3-97B9-92594319DF70}">
  <ds:schemaRefs>
    <ds:schemaRef ds:uri="http://www.w3.org/2001/XMLSchema"/>
  </ds:schemaRefs>
</ds:datastoreItem>
</file>

<file path=customXml/itemProps5.xml><?xml version="1.0" encoding="utf-8"?>
<ds:datastoreItem xmlns:ds="http://schemas.openxmlformats.org/officeDocument/2006/customXml" ds:itemID="{97B3659F-BDAC-4BB4-AAA5-B2EB30C6F0EB}">
  <ds:schemaRefs>
    <ds:schemaRef ds:uri="http://www.w3.org/2001/XMLSchema"/>
  </ds:schemaRefs>
</ds:datastoreItem>
</file>

<file path=customXml/itemProps6.xml><?xml version="1.0" encoding="utf-8"?>
<ds:datastoreItem xmlns:ds="http://schemas.openxmlformats.org/officeDocument/2006/customXml" ds:itemID="{24062862-D819-4629-A78B-28746F56C6A6}">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101119</TotalTime>
  <Words>3201</Words>
  <Application>Microsoft Office PowerPoint</Application>
  <PresentationFormat>Custom</PresentationFormat>
  <Paragraphs>529</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Ebrima</vt:lpstr>
      <vt:lpstr>Symbol</vt:lpstr>
      <vt:lpstr>Wingdings</vt:lpstr>
      <vt:lpstr>Factern</vt:lpstr>
      <vt:lpstr>think-cell Slide</vt:lpstr>
      <vt:lpstr>PowerPoint Presentation</vt:lpstr>
      <vt:lpstr>Workshop schedule</vt:lpstr>
      <vt:lpstr>Agenda</vt:lpstr>
      <vt:lpstr>PowerPoint Presentation</vt:lpstr>
      <vt:lpstr>What kind of knowledge do we want to represent? Use case specific</vt:lpstr>
      <vt:lpstr>What kind of knowledge do we want to represent? Across the ecosystem</vt:lpstr>
      <vt:lpstr>PowerPoint Presentation</vt:lpstr>
      <vt:lpstr>Configuration of a ship</vt:lpstr>
      <vt:lpstr>What kind of expertise might be available?</vt:lpstr>
      <vt:lpstr>What kind of decisions does this expertise affect?</vt:lpstr>
      <vt:lpstr>Which actors are producing / consuming the expertise?</vt:lpstr>
      <vt:lpstr>PowerPoint Presentation</vt:lpstr>
      <vt:lpstr>OEF Ecosystem – Operations System Context Diagram Extracting both raw data and refined data from a mixed economy of ‘Thing’ Event Pipelines</vt:lpstr>
      <vt:lpstr>OEF architecture constraints</vt:lpstr>
      <vt:lpstr>Target architecture (for discussion)</vt:lpstr>
      <vt:lpstr>Registry</vt:lpstr>
      <vt:lpstr>Ontology</vt:lpstr>
      <vt:lpstr>Directory (1 of 2)</vt:lpstr>
      <vt:lpstr>Directory (2 of 2)</vt:lpstr>
      <vt:lpstr>Exchange services</vt:lpstr>
      <vt:lpstr>Data</vt:lpstr>
      <vt:lpstr>PowerPoint Presentation</vt:lpstr>
      <vt:lpstr>Common statement structure</vt:lpstr>
      <vt:lpstr>Common event structure</vt:lpstr>
      <vt:lpstr>Example event schema – Declare an Entity</vt:lpstr>
      <vt:lpstr>Example event schema – Compare Values</vt:lpstr>
      <vt:lpstr>Example of an event instance – Compare Values</vt:lpstr>
      <vt:lpstr>Example of an event instance – Compare Values</vt:lpstr>
      <vt:lpstr>Ecosystem requirements</vt:lpstr>
      <vt:lpstr>Decentralised Identifiers (DIDs)</vt:lpstr>
    </vt:vector>
  </TitlesOfParts>
  <Company>Oliver Wyman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Lyons, Lauren</dc:creator>
  <cp:keywords>Template version: 2015/11/24;Update Pack: 2015/12/01</cp:keywords>
  <cp:lastModifiedBy>Ben</cp:lastModifiedBy>
  <cp:revision>2331</cp:revision>
  <cp:lastPrinted>2018-07-20T08:02:03Z</cp:lastPrinted>
  <dcterms:created xsi:type="dcterms:W3CDTF">2016-04-26T16:21:37Z</dcterms:created>
  <dcterms:modified xsi:type="dcterms:W3CDTF">2020-02-23T10:03:20Z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2015/11/24</vt:lpwstr>
  </property>
  <property fmtid="{D5CDD505-2E9C-101B-9397-08002B2CF9AE}" pid="3" name="LogoName">
    <vt:lpwstr>Oliver Wyman</vt:lpwstr>
  </property>
  <property fmtid="{D5CDD505-2E9C-101B-9397-08002B2CF9AE}" pid="4" name="DocumentMSOLanguageID">
    <vt:lpwstr>msoLanguageIDEnglishUK</vt:lpwstr>
  </property>
</Properties>
</file>