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ed Hat Text Medium"/>
      <p:regular r:id="rId18"/>
      <p:bold r:id="rId19"/>
      <p:italic r:id="rId20"/>
      <p:boldItalic r:id="rId21"/>
    </p:embeddedFont>
    <p:embeddedFont>
      <p:font typeface="Red Hat Display Medium"/>
      <p:regular r:id="rId22"/>
      <p:bold r:id="rId23"/>
      <p:italic r:id="rId24"/>
      <p:boldItalic r:id="rId25"/>
    </p:embeddedFont>
    <p:embeddedFont>
      <p:font typeface="Red Hat Display"/>
      <p:regular r:id="rId26"/>
      <p:bold r:id="rId27"/>
      <p:italic r:id="rId28"/>
      <p:boldItalic r:id="rId29"/>
    </p:embeddedFont>
    <p:embeddedFont>
      <p:font typeface="Red Hat Tex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edHatTextMedium-italic.fntdata"/><Relationship Id="rId22" Type="http://schemas.openxmlformats.org/officeDocument/2006/relationships/font" Target="fonts/RedHatDisplayMedium-regular.fntdata"/><Relationship Id="rId21" Type="http://schemas.openxmlformats.org/officeDocument/2006/relationships/font" Target="fonts/RedHatTextMedium-boldItalic.fntdata"/><Relationship Id="rId24" Type="http://schemas.openxmlformats.org/officeDocument/2006/relationships/font" Target="fonts/RedHatDisplayMedium-italic.fntdata"/><Relationship Id="rId23" Type="http://schemas.openxmlformats.org/officeDocument/2006/relationships/font" Target="fonts/RedHatDisplay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edHatDisplay-regular.fntdata"/><Relationship Id="rId25" Type="http://schemas.openxmlformats.org/officeDocument/2006/relationships/font" Target="fonts/RedHatDisplayMedium-boldItalic.fntdata"/><Relationship Id="rId28" Type="http://schemas.openxmlformats.org/officeDocument/2006/relationships/font" Target="fonts/RedHatDisplay-italic.fntdata"/><Relationship Id="rId27" Type="http://schemas.openxmlformats.org/officeDocument/2006/relationships/font" Target="fonts/RedHatDis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edHat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edHatText-bold.fntdata"/><Relationship Id="rId30" Type="http://schemas.openxmlformats.org/officeDocument/2006/relationships/font" Target="fonts/RedHatText-regular.fntdata"/><Relationship Id="rId11" Type="http://schemas.openxmlformats.org/officeDocument/2006/relationships/slide" Target="slides/slide6.xml"/><Relationship Id="rId33" Type="http://schemas.openxmlformats.org/officeDocument/2006/relationships/font" Target="fonts/RedHatText-boldItalic.fntdata"/><Relationship Id="rId10" Type="http://schemas.openxmlformats.org/officeDocument/2006/relationships/slide" Target="slides/slide5.xml"/><Relationship Id="rId32" Type="http://schemas.openxmlformats.org/officeDocument/2006/relationships/font" Target="fonts/RedHatTex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edHatTextMedium-bold.fntdata"/><Relationship Id="rId18" Type="http://schemas.openxmlformats.org/officeDocument/2006/relationships/font" Target="fonts/RedHatText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d551878e0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2d551878e0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d551878e0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2d551878e0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2d551878e0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2d551878e0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d551878e0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d551878e0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d551878e0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d551878e0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d551878e0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d551878e0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d551878e0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d551878e0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d551878e0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2d551878e0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d551878e0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d551878e0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d551878e0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2d551878e0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d551878e0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2d551878e0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, subhead, and body">
  <p:cSld name="CUSTOM_4_17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cxnSp>
        <p:nvCxnSpPr>
          <p:cNvPr id="53" name="Google Shape;53;p1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" name="Google Shape;54;p13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2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3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4" type="body"/>
          </p:nvPr>
        </p:nvSpPr>
        <p:spPr>
          <a:xfrm>
            <a:off x="1828800" y="1714500"/>
            <a:ext cx="5486400" cy="27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3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and two column body">
  <p:cSld name="CUSTOM_4_17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4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663844" y="1718383"/>
            <a:ext cx="3703200" cy="279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3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3" type="body"/>
          </p:nvPr>
        </p:nvSpPr>
        <p:spPr>
          <a:xfrm>
            <a:off x="4777069" y="1718381"/>
            <a:ext cx="3703200" cy="279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3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4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70" name="Google Shape;70;p14"/>
          <p:cNvSpPr txBox="1"/>
          <p:nvPr>
            <p:ph idx="5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">
  <p:cSld name="CUSTOM_4_18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73" name="Google Shape;73;p1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79" name="Google Shape;79;p15"/>
          <p:cNvSpPr txBox="1"/>
          <p:nvPr>
            <p:ph idx="3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ircles">
  <p:cSld name="CUSTOM_4_19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6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6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7644" y="1722319"/>
            <a:ext cx="6528711" cy="243543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idx="2" type="subTitle"/>
          </p:nvPr>
        </p:nvSpPr>
        <p:spPr>
          <a:xfrm>
            <a:off x="1696780" y="2223771"/>
            <a:ext cx="1636200" cy="1432500"/>
          </a:xfrm>
          <a:prstGeom prst="rect">
            <a:avLst/>
          </a:prstGeom>
        </p:spPr>
        <p:txBody>
          <a:bodyPr anchorCtr="0" anchor="ctr" bIns="68575" lIns="205725" spcFirstLastPara="1" rIns="205725" wrap="square" tIns="685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8" name="Google Shape;88;p16"/>
          <p:cNvSpPr txBox="1"/>
          <p:nvPr>
            <p:ph idx="3" type="subTitle"/>
          </p:nvPr>
        </p:nvSpPr>
        <p:spPr>
          <a:xfrm>
            <a:off x="3753949" y="2223767"/>
            <a:ext cx="1636200" cy="1432500"/>
          </a:xfrm>
          <a:prstGeom prst="rect">
            <a:avLst/>
          </a:prstGeom>
        </p:spPr>
        <p:txBody>
          <a:bodyPr anchorCtr="0" anchor="ctr" bIns="68575" lIns="205725" spcFirstLastPara="1" rIns="205725" wrap="square" tIns="685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9" name="Google Shape;89;p16"/>
          <p:cNvSpPr txBox="1"/>
          <p:nvPr>
            <p:ph idx="4" type="subTitle"/>
          </p:nvPr>
        </p:nvSpPr>
        <p:spPr>
          <a:xfrm>
            <a:off x="5811118" y="2223767"/>
            <a:ext cx="1636200" cy="1432500"/>
          </a:xfrm>
          <a:prstGeom prst="rect">
            <a:avLst/>
          </a:prstGeom>
        </p:spPr>
        <p:txBody>
          <a:bodyPr anchorCtr="0" anchor="ctr" bIns="68575" lIns="205725" spcFirstLastPara="1" rIns="205725" wrap="square" tIns="685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0" name="Google Shape;90;p16"/>
          <p:cNvSpPr txBox="1"/>
          <p:nvPr>
            <p:ph idx="5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92" name="Google Shape;92;p16"/>
          <p:cNvSpPr txBox="1"/>
          <p:nvPr>
            <p:ph idx="6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/>
        </p:nvSpPr>
        <p:spPr>
          <a:xfrm>
            <a:off x="239550" y="885150"/>
            <a:ext cx="8664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EE0000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rPr>
              <a:t>2025 -&gt;:</a:t>
            </a:r>
            <a:endParaRPr sz="4800">
              <a:solidFill>
                <a:srgbClr val="EE0000"/>
              </a:solidFill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EE0000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rPr>
              <a:t>Technologists’ View on </a:t>
            </a:r>
            <a:endParaRPr sz="4800">
              <a:solidFill>
                <a:srgbClr val="EE0000"/>
              </a:solidFill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EE0000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rPr>
              <a:t>Data &amp; AI Revolution in Healthcare</a:t>
            </a:r>
            <a:endParaRPr>
              <a:solidFill>
                <a:srgbClr val="EE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idx="4294967295" type="title"/>
          </p:nvPr>
        </p:nvSpPr>
        <p:spPr>
          <a:xfrm>
            <a:off x="625069" y="1057763"/>
            <a:ext cx="78165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Future Outlook &amp; Challenges</a:t>
            </a:r>
            <a:endParaRPr sz="2400"/>
          </a:p>
        </p:txBody>
      </p:sp>
      <p:sp>
        <p:nvSpPr>
          <p:cNvPr id="186" name="Google Shape;186;p26"/>
          <p:cNvSpPr txBox="1"/>
          <p:nvPr/>
        </p:nvSpPr>
        <p:spPr>
          <a:xfrm>
            <a:off x="1078425" y="2439000"/>
            <a:ext cx="29319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30712"/>
                </a:solidFill>
              </a:rPr>
              <a:t>Technical Challenges</a:t>
            </a:r>
            <a:endParaRPr b="1" sz="1500">
              <a:solidFill>
                <a:srgbClr val="030712"/>
              </a:solidFill>
            </a:endParaRPr>
          </a:p>
          <a:p>
            <a:pPr indent="-260350" lvl="0" marL="3429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30712"/>
              </a:buClr>
              <a:buSzPts val="1500"/>
              <a:buChar char="●"/>
            </a:pPr>
            <a:r>
              <a:rPr lang="en" sz="1500">
                <a:solidFill>
                  <a:srgbClr val="030712"/>
                </a:solidFill>
              </a:rPr>
              <a:t>Data quality and standardization</a:t>
            </a:r>
            <a:endParaRPr sz="1500">
              <a:solidFill>
                <a:srgbClr val="030712"/>
              </a:solidFill>
            </a:endParaRPr>
          </a:p>
          <a:p>
            <a:pPr indent="-2603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1500"/>
              <a:buChar char="●"/>
            </a:pPr>
            <a:r>
              <a:rPr lang="en" sz="1500">
                <a:solidFill>
                  <a:srgbClr val="030712"/>
                </a:solidFill>
              </a:rPr>
              <a:t>Infrastructure scalability</a:t>
            </a:r>
            <a:endParaRPr sz="1500">
              <a:solidFill>
                <a:srgbClr val="030712"/>
              </a:solidFill>
            </a:endParaRPr>
          </a:p>
          <a:p>
            <a:pPr indent="-2603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1500"/>
              <a:buChar char="●"/>
            </a:pPr>
            <a:r>
              <a:rPr lang="en" sz="1500">
                <a:solidFill>
                  <a:srgbClr val="030712"/>
                </a:solidFill>
              </a:rPr>
              <a:t>Model maintenance and drift</a:t>
            </a:r>
            <a:endParaRPr sz="1500">
              <a:solidFill>
                <a:srgbClr val="030712"/>
              </a:solidFill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5437313" y="2571750"/>
            <a:ext cx="2931900" cy="12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30712"/>
                </a:solidFill>
              </a:rPr>
              <a:t>Implementation Challenges</a:t>
            </a:r>
            <a:endParaRPr b="1" sz="1500">
              <a:solidFill>
                <a:srgbClr val="030712"/>
              </a:solidFill>
            </a:endParaRPr>
          </a:p>
          <a:p>
            <a:pPr indent="-260350" lvl="0" marL="3429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30712"/>
              </a:buClr>
              <a:buSzPts val="1500"/>
              <a:buChar char="●"/>
            </a:pPr>
            <a:r>
              <a:rPr lang="en" sz="1500">
                <a:solidFill>
                  <a:srgbClr val="030712"/>
                </a:solidFill>
              </a:rPr>
              <a:t>Clinical workflow integration</a:t>
            </a:r>
            <a:endParaRPr sz="1500">
              <a:solidFill>
                <a:srgbClr val="030712"/>
              </a:solidFill>
            </a:endParaRPr>
          </a:p>
          <a:p>
            <a:pPr indent="-2603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1500"/>
              <a:buChar char="●"/>
            </a:pPr>
            <a:r>
              <a:rPr lang="en" sz="1500">
                <a:solidFill>
                  <a:srgbClr val="030712"/>
                </a:solidFill>
              </a:rPr>
              <a:t>Training and adoption</a:t>
            </a:r>
            <a:endParaRPr sz="1500">
              <a:solidFill>
                <a:srgbClr val="030712"/>
              </a:solidFill>
            </a:endParaRPr>
          </a:p>
          <a:p>
            <a:pPr indent="-2603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1500"/>
              <a:buChar char="●"/>
            </a:pPr>
            <a:r>
              <a:rPr lang="en" sz="1500">
                <a:solidFill>
                  <a:srgbClr val="030712"/>
                </a:solidFill>
              </a:rPr>
              <a:t>Cost and access equity</a:t>
            </a:r>
            <a:endParaRPr sz="1500">
              <a:solidFill>
                <a:srgbClr val="030712"/>
              </a:solidFill>
            </a:endParaRPr>
          </a:p>
        </p:txBody>
      </p:sp>
      <p:pic>
        <p:nvPicPr>
          <p:cNvPr id="188" name="Google Shape;18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1344" y="1791020"/>
            <a:ext cx="673182" cy="673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9300" y="1791019"/>
            <a:ext cx="733388" cy="733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idx="4294967295"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is About: Big Fresh Fast Data -&gt; Act On It!</a:t>
            </a:r>
            <a:endParaRPr/>
          </a:p>
        </p:txBody>
      </p:sp>
      <p:sp>
        <p:nvSpPr>
          <p:cNvPr id="195" name="Google Shape;195;p27"/>
          <p:cNvSpPr txBox="1"/>
          <p:nvPr>
            <p:ph idx="4294967295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350" y="1504650"/>
            <a:ext cx="7432449" cy="30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 txBox="1"/>
          <p:nvPr>
            <p:ph idx="1" type="subTitle"/>
          </p:nvPr>
        </p:nvSpPr>
        <p:spPr>
          <a:xfrm>
            <a:off x="1459250" y="2865300"/>
            <a:ext cx="13302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Observe</a:t>
            </a:r>
            <a:endParaRPr sz="1800"/>
          </a:p>
        </p:txBody>
      </p:sp>
      <p:sp>
        <p:nvSpPr>
          <p:cNvPr id="198" name="Google Shape;198;p27"/>
          <p:cNvSpPr txBox="1"/>
          <p:nvPr>
            <p:ph idx="4294967295" type="subTitle"/>
          </p:nvPr>
        </p:nvSpPr>
        <p:spPr>
          <a:xfrm>
            <a:off x="3824975" y="2865300"/>
            <a:ext cx="14658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Process</a:t>
            </a:r>
            <a:endParaRPr sz="1800"/>
          </a:p>
        </p:txBody>
      </p:sp>
      <p:sp>
        <p:nvSpPr>
          <p:cNvPr id="199" name="Google Shape;199;p27"/>
          <p:cNvSpPr txBox="1"/>
          <p:nvPr>
            <p:ph idx="4294967295" type="subTitle"/>
          </p:nvPr>
        </p:nvSpPr>
        <p:spPr>
          <a:xfrm>
            <a:off x="6188125" y="2865300"/>
            <a:ext cx="11598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Act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idx="4294967295" type="title"/>
          </p:nvPr>
        </p:nvSpPr>
        <p:spPr>
          <a:xfrm>
            <a:off x="625069" y="1057763"/>
            <a:ext cx="78165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Key Takeaways</a:t>
            </a:r>
            <a:endParaRPr sz="2400"/>
          </a:p>
        </p:txBody>
      </p:sp>
      <p:sp>
        <p:nvSpPr>
          <p:cNvPr id="205" name="Google Shape;205;p28"/>
          <p:cNvSpPr txBox="1"/>
          <p:nvPr/>
        </p:nvSpPr>
        <p:spPr>
          <a:xfrm>
            <a:off x="1319944" y="2247244"/>
            <a:ext cx="73875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30712"/>
                </a:solidFill>
              </a:rPr>
              <a:t>Technology convergence is creating unprecedented opportunities</a:t>
            </a:r>
            <a:endParaRPr sz="1500">
              <a:solidFill>
                <a:srgbClr val="03071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3071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30712"/>
                </a:solidFill>
              </a:rPr>
              <a:t>Success requires deep collaboration between technologists and clinicians</a:t>
            </a:r>
            <a:endParaRPr sz="1500">
              <a:solidFill>
                <a:srgbClr val="03071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30712"/>
                </a:solidFill>
              </a:rPr>
              <a:t>Focus on practical implementation alongside innovation</a:t>
            </a:r>
            <a:endParaRPr sz="1500">
              <a:solidFill>
                <a:srgbClr val="030712"/>
              </a:solidFill>
            </a:endParaRPr>
          </a:p>
        </p:txBody>
      </p:sp>
      <p:pic>
        <p:nvPicPr>
          <p:cNvPr id="206" name="Google Shape;206;p28"/>
          <p:cNvPicPr preferRelativeResize="0"/>
          <p:nvPr/>
        </p:nvPicPr>
        <p:blipFill rotWithShape="1">
          <a:blip r:embed="rId3">
            <a:alphaModFix/>
          </a:blip>
          <a:srcRect b="-10" l="0" r="0" t="10"/>
          <a:stretch/>
        </p:blipFill>
        <p:spPr>
          <a:xfrm>
            <a:off x="7686075" y="2624836"/>
            <a:ext cx="654037" cy="65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8"/>
          <p:cNvPicPr preferRelativeResize="0"/>
          <p:nvPr/>
        </p:nvPicPr>
        <p:blipFill rotWithShape="1">
          <a:blip r:embed="rId4">
            <a:alphaModFix/>
          </a:blip>
          <a:srcRect b="0" l="1238" r="1238" t="0"/>
          <a:stretch/>
        </p:blipFill>
        <p:spPr>
          <a:xfrm>
            <a:off x="699394" y="2052877"/>
            <a:ext cx="654037" cy="670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1934" y="3116423"/>
            <a:ext cx="648000" cy="6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1072763" y="1317170"/>
            <a:ext cx="70605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"We process more medical data in a month than we did in all of 2015"</a:t>
            </a:r>
            <a:endParaRPr b="1" i="1" sz="1700">
              <a:solidFill>
                <a:schemeClr val="accen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800">
              <a:solidFill>
                <a:srgbClr val="030712"/>
              </a:solidFill>
              <a:highlight>
                <a:srgbClr val="FFFFFF"/>
              </a:highlight>
            </a:endParaRPr>
          </a:p>
        </p:txBody>
      </p:sp>
      <p:sp>
        <p:nvSpPr>
          <p:cNvPr id="103" name="Google Shape;103;p18"/>
          <p:cNvSpPr txBox="1"/>
          <p:nvPr>
            <p:ph idx="4294967295" type="title"/>
          </p:nvPr>
        </p:nvSpPr>
        <p:spPr>
          <a:xfrm>
            <a:off x="375438" y="995801"/>
            <a:ext cx="81783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Data Explosion in HealthCare</a:t>
            </a:r>
            <a:endParaRPr sz="2400"/>
          </a:p>
        </p:txBody>
      </p:sp>
      <p:sp>
        <p:nvSpPr>
          <p:cNvPr id="104" name="Google Shape;104;p18"/>
          <p:cNvSpPr txBox="1"/>
          <p:nvPr/>
        </p:nvSpPr>
        <p:spPr>
          <a:xfrm>
            <a:off x="1721397" y="2721961"/>
            <a:ext cx="589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And Yet  -&gt; 80% of cancer data remains unstructured and underutilized</a:t>
            </a:r>
            <a:endParaRPr sz="800">
              <a:solidFill>
                <a:srgbClr val="030712"/>
              </a:solidFill>
              <a:highlight>
                <a:srgbClr val="FFFFFF"/>
              </a:highlight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1199555" y="3539395"/>
            <a:ext cx="75690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The convergence of distributed systems, AI, and biotech is creating an inflection point in cancer care.</a:t>
            </a:r>
            <a:endParaRPr sz="1500"/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0761" y="2466217"/>
            <a:ext cx="983985" cy="87212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7591007" y="2634442"/>
            <a:ext cx="8037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&gt;80</a:t>
            </a:r>
            <a:r>
              <a:rPr b="1" i="0" lang="en" sz="1800" u="none" cap="none" strike="noStrik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%</a:t>
            </a:r>
            <a:endParaRPr b="1" i="0" sz="1800" u="none" cap="none" strike="noStrike">
              <a:solidFill>
                <a:srgbClr val="0000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422" y="3539396"/>
            <a:ext cx="684319" cy="681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4294967295" type="title"/>
          </p:nvPr>
        </p:nvSpPr>
        <p:spPr>
          <a:xfrm>
            <a:off x="605681" y="909225"/>
            <a:ext cx="78165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Data Foundation Revolution</a:t>
            </a:r>
            <a:endParaRPr sz="2400"/>
          </a:p>
        </p:txBody>
      </p:sp>
      <p:sp>
        <p:nvSpPr>
          <p:cNvPr id="114" name="Google Shape;114;p19"/>
          <p:cNvSpPr txBox="1"/>
          <p:nvPr/>
        </p:nvSpPr>
        <p:spPr>
          <a:xfrm>
            <a:off x="897600" y="1956675"/>
            <a:ext cx="3609900" cy="13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30712"/>
                </a:solidFill>
                <a:highlight>
                  <a:srgbClr val="FFFFFF"/>
                </a:highlight>
              </a:rPr>
              <a:t>Distributed Health Data</a:t>
            </a:r>
            <a:endParaRPr b="1" sz="1700">
              <a:solidFill>
                <a:srgbClr val="030712"/>
              </a:solidFill>
              <a:highlight>
                <a:srgbClr val="FFFFFF"/>
              </a:highlight>
            </a:endParaRPr>
          </a:p>
          <a:p>
            <a:pPr indent="-26035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30712"/>
              </a:buClr>
              <a:buSzPts val="1500"/>
              <a:buChar char="●"/>
            </a:pPr>
            <a:r>
              <a:rPr lang="en" sz="1500">
                <a:solidFill>
                  <a:srgbClr val="030712"/>
                </a:solidFill>
                <a:highlight>
                  <a:srgbClr val="FFFFFF"/>
                </a:highlight>
              </a:rPr>
              <a:t>Federated learning networks</a:t>
            </a:r>
            <a:endParaRPr sz="1500">
              <a:solidFill>
                <a:srgbClr val="030712"/>
              </a:solidFill>
              <a:highlight>
                <a:srgbClr val="FFFFFF"/>
              </a:highlight>
            </a:endParaRPr>
          </a:p>
          <a:p>
            <a:pPr indent="-2603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1500"/>
              <a:buChar char="●"/>
            </a:pPr>
            <a:r>
              <a:rPr lang="en" sz="1500">
                <a:solidFill>
                  <a:srgbClr val="030712"/>
                </a:solidFill>
                <a:highlight>
                  <a:srgbClr val="FFFFFF"/>
                </a:highlight>
              </a:rPr>
              <a:t>Real-world evidence platforms</a:t>
            </a:r>
            <a:endParaRPr sz="1500">
              <a:solidFill>
                <a:srgbClr val="030712"/>
              </a:solidFill>
              <a:highlight>
                <a:srgbClr val="FFFFFF"/>
              </a:highlight>
            </a:endParaRPr>
          </a:p>
          <a:p>
            <a:pPr indent="-2603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1500"/>
              <a:buChar char="●"/>
            </a:pPr>
            <a:r>
              <a:rPr lang="en" sz="1500">
                <a:solidFill>
                  <a:srgbClr val="030712"/>
                </a:solidFill>
                <a:highlight>
                  <a:srgbClr val="FFFFFF"/>
                </a:highlight>
              </a:rPr>
              <a:t>Privacy-preserving computation</a:t>
            </a:r>
            <a:endParaRPr sz="25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4725038" y="1956675"/>
            <a:ext cx="3609900" cy="13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30712"/>
                </a:solidFill>
                <a:highlight>
                  <a:srgbClr val="FFFFFF"/>
                </a:highlight>
              </a:rPr>
              <a:t>Multimodal Integration</a:t>
            </a:r>
            <a:endParaRPr b="1" sz="1000">
              <a:solidFill>
                <a:srgbClr val="030712"/>
              </a:solidFill>
              <a:highlight>
                <a:srgbClr val="FFFFFF"/>
              </a:highlight>
            </a:endParaRPr>
          </a:p>
          <a:p>
            <a:pPr indent="-260350" lvl="0" marL="3429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30712"/>
              </a:buClr>
              <a:buSzPts val="1500"/>
              <a:buChar char="●"/>
            </a:pPr>
            <a:r>
              <a:rPr lang="en" sz="1500">
                <a:solidFill>
                  <a:srgbClr val="030712"/>
                </a:solidFill>
                <a:highlight>
                  <a:srgbClr val="FFFFFF"/>
                </a:highlight>
              </a:rPr>
              <a:t>Genomics + Imaging + Clinical</a:t>
            </a:r>
            <a:endParaRPr sz="1500">
              <a:solidFill>
                <a:srgbClr val="030712"/>
              </a:solidFill>
              <a:highlight>
                <a:srgbClr val="FFFFFF"/>
              </a:highlight>
            </a:endParaRPr>
          </a:p>
          <a:p>
            <a:pPr indent="-2603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1500"/>
              <a:buChar char="●"/>
            </a:pPr>
            <a:r>
              <a:rPr lang="en" sz="1500">
                <a:solidFill>
                  <a:srgbClr val="030712"/>
                </a:solidFill>
                <a:highlight>
                  <a:srgbClr val="FFFFFF"/>
                </a:highlight>
              </a:rPr>
              <a:t>Edge computing in medical devices</a:t>
            </a:r>
            <a:endParaRPr sz="1500">
              <a:solidFill>
                <a:srgbClr val="030712"/>
              </a:solidFill>
              <a:highlight>
                <a:srgbClr val="FFFFFF"/>
              </a:highlight>
            </a:endParaRPr>
          </a:p>
          <a:p>
            <a:pPr indent="-2603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1500"/>
              <a:buChar char="●"/>
            </a:pPr>
            <a:r>
              <a:rPr lang="en" sz="1500">
                <a:solidFill>
                  <a:srgbClr val="030712"/>
                </a:solidFill>
                <a:highlight>
                  <a:srgbClr val="FFFFFF"/>
                </a:highlight>
              </a:rPr>
              <a:t>Real-time analytics &amp; insights</a:t>
            </a:r>
            <a:endParaRPr b="1" sz="1700">
              <a:solidFill>
                <a:srgbClr val="030712"/>
              </a:solidFill>
              <a:highlight>
                <a:srgbClr val="FFFFFF"/>
              </a:highlight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5981" y="730042"/>
            <a:ext cx="773306" cy="773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4294967295" type="title"/>
          </p:nvPr>
        </p:nvSpPr>
        <p:spPr>
          <a:xfrm>
            <a:off x="605681" y="909225"/>
            <a:ext cx="78165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Impact of AI</a:t>
            </a:r>
            <a:endParaRPr sz="2400"/>
          </a:p>
        </p:txBody>
      </p:sp>
      <p:sp>
        <p:nvSpPr>
          <p:cNvPr id="122" name="Google Shape;122;p20"/>
          <p:cNvSpPr txBox="1"/>
          <p:nvPr/>
        </p:nvSpPr>
        <p:spPr>
          <a:xfrm>
            <a:off x="1084894" y="2350575"/>
            <a:ext cx="29769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30712"/>
                </a:solidFill>
              </a:rPr>
              <a:t>Advanced Model Architectures</a:t>
            </a:r>
            <a:endParaRPr b="1" sz="1500">
              <a:solidFill>
                <a:srgbClr val="030712"/>
              </a:solidFill>
            </a:endParaRPr>
          </a:p>
          <a:p>
            <a:pPr indent="-260350" lvl="0" marL="3429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30712"/>
              </a:buClr>
              <a:buSzPts val="1500"/>
              <a:buChar char="●"/>
            </a:pPr>
            <a:r>
              <a:rPr lang="en" sz="1500">
                <a:solidFill>
                  <a:srgbClr val="030712"/>
                </a:solidFill>
              </a:rPr>
              <a:t>Large Language Models for clinical decision support</a:t>
            </a:r>
            <a:endParaRPr sz="1500">
              <a:solidFill>
                <a:srgbClr val="030712"/>
              </a:solidFill>
            </a:endParaRPr>
          </a:p>
          <a:p>
            <a:pPr indent="-2603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1500"/>
              <a:buChar char="●"/>
            </a:pPr>
            <a:r>
              <a:rPr lang="en" sz="1500">
                <a:solidFill>
                  <a:srgbClr val="030712"/>
                </a:solidFill>
              </a:rPr>
              <a:t>Multimodal foundation models for diagnosis</a:t>
            </a:r>
            <a:endParaRPr sz="1500">
              <a:solidFill>
                <a:srgbClr val="030712"/>
              </a:solidFill>
            </a:endParaRPr>
          </a:p>
          <a:p>
            <a:pPr indent="-2603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1500"/>
              <a:buChar char="●"/>
            </a:pPr>
            <a:r>
              <a:rPr lang="en" sz="1500">
                <a:solidFill>
                  <a:srgbClr val="030712"/>
                </a:solidFill>
              </a:rPr>
              <a:t>Reinforcement learning for treatment optimization</a:t>
            </a:r>
            <a:endParaRPr sz="1500">
              <a:solidFill>
                <a:srgbClr val="030712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5024044" y="2350575"/>
            <a:ext cx="3855300" cy="12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30712"/>
                </a:solidFill>
              </a:rPr>
              <a:t>Explainable AI &amp; Validation</a:t>
            </a:r>
            <a:endParaRPr b="1" sz="1500">
              <a:solidFill>
                <a:srgbClr val="030712"/>
              </a:solidFill>
            </a:endParaRPr>
          </a:p>
          <a:p>
            <a:pPr indent="-260350" lvl="0" marL="3429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30712"/>
              </a:buClr>
              <a:buSzPts val="1500"/>
              <a:buChar char="●"/>
            </a:pPr>
            <a:r>
              <a:rPr lang="en" sz="1500">
                <a:solidFill>
                  <a:srgbClr val="030712"/>
                </a:solidFill>
              </a:rPr>
              <a:t>Model interpretability techniques</a:t>
            </a:r>
            <a:endParaRPr sz="1500">
              <a:solidFill>
                <a:srgbClr val="030712"/>
              </a:solidFill>
            </a:endParaRPr>
          </a:p>
          <a:p>
            <a:pPr indent="-2603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1500"/>
              <a:buChar char="●"/>
            </a:pPr>
            <a:r>
              <a:rPr lang="en" sz="1500">
                <a:solidFill>
                  <a:srgbClr val="030712"/>
                </a:solidFill>
              </a:rPr>
              <a:t>Regulatory compliance frameworks</a:t>
            </a:r>
            <a:endParaRPr sz="1500">
              <a:solidFill>
                <a:srgbClr val="030712"/>
              </a:solidFill>
            </a:endParaRPr>
          </a:p>
          <a:p>
            <a:pPr indent="-2603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1500"/>
              <a:buChar char="●"/>
            </a:pPr>
            <a:r>
              <a:rPr lang="en" sz="1500">
                <a:solidFill>
                  <a:srgbClr val="030712"/>
                </a:solidFill>
              </a:rPr>
              <a:t>Clinical validation pipelines</a:t>
            </a:r>
            <a:endParaRPr sz="1500">
              <a:solidFill>
                <a:srgbClr val="030712"/>
              </a:solidFill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8831" y="1761429"/>
            <a:ext cx="654037" cy="654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9662" y="1723594"/>
            <a:ext cx="626981" cy="626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idx="4294967295" type="title"/>
          </p:nvPr>
        </p:nvSpPr>
        <p:spPr>
          <a:xfrm>
            <a:off x="717956" y="484556"/>
            <a:ext cx="78165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Embeddings Vectors in Oncology</a:t>
            </a:r>
            <a:endParaRPr sz="2400"/>
          </a:p>
        </p:txBody>
      </p:sp>
      <p:sp>
        <p:nvSpPr>
          <p:cNvPr id="131" name="Google Shape;131;p21"/>
          <p:cNvSpPr txBox="1"/>
          <p:nvPr/>
        </p:nvSpPr>
        <p:spPr>
          <a:xfrm>
            <a:off x="966825" y="2035594"/>
            <a:ext cx="33252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30712"/>
                </a:solidFill>
              </a:rPr>
              <a:t>Embeddings Applications</a:t>
            </a:r>
            <a:endParaRPr b="1" sz="1000">
              <a:solidFill>
                <a:srgbClr val="030712"/>
              </a:solidFill>
            </a:endParaRPr>
          </a:p>
          <a:p>
            <a:pPr indent="-215900" lvl="0" marL="3429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30712"/>
              </a:buClr>
              <a:buSzPts val="800"/>
              <a:buChar char="●"/>
            </a:pPr>
            <a:r>
              <a:rPr lang="en" sz="1500">
                <a:solidFill>
                  <a:srgbClr val="030712"/>
                </a:solidFill>
              </a:rPr>
              <a:t>High-dimensional cancer phenotype mapping</a:t>
            </a:r>
            <a:endParaRPr sz="1500">
              <a:solidFill>
                <a:srgbClr val="030712"/>
              </a:solidFill>
            </a:endParaRPr>
          </a:p>
          <a:p>
            <a:pPr indent="-215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800"/>
              <a:buChar char="●"/>
            </a:pPr>
            <a:r>
              <a:rPr lang="en" sz="1500">
                <a:solidFill>
                  <a:srgbClr val="030712"/>
                </a:solidFill>
              </a:rPr>
              <a:t>Similarity-based patient cohort identification</a:t>
            </a:r>
            <a:endParaRPr sz="1500">
              <a:solidFill>
                <a:srgbClr val="030712"/>
              </a:solidFill>
            </a:endParaRPr>
          </a:p>
          <a:p>
            <a:pPr indent="-215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800"/>
              <a:buChar char="●"/>
            </a:pPr>
            <a:r>
              <a:rPr lang="en" sz="1500">
                <a:solidFill>
                  <a:srgbClr val="030712"/>
                </a:solidFill>
              </a:rPr>
              <a:t>Treatment response clustering</a:t>
            </a:r>
            <a:endParaRPr sz="1500">
              <a:solidFill>
                <a:srgbClr val="030712"/>
              </a:solidFill>
            </a:endParaRPr>
          </a:p>
          <a:p>
            <a:pPr indent="-215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800"/>
              <a:buChar char="●"/>
            </a:pPr>
            <a:r>
              <a:rPr lang="en" sz="1500">
                <a:solidFill>
                  <a:srgbClr val="030712"/>
                </a:solidFill>
              </a:rPr>
              <a:t>Real-time similar case retrieval</a:t>
            </a:r>
            <a:endParaRPr sz="800">
              <a:solidFill>
                <a:srgbClr val="030712"/>
              </a:solidFill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4834031" y="2035594"/>
            <a:ext cx="3831000" cy="27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30712"/>
                </a:solidFill>
              </a:rPr>
              <a:t>Technical Implementation &amp; Privacy</a:t>
            </a:r>
            <a:endParaRPr b="1" sz="1000">
              <a:solidFill>
                <a:srgbClr val="030712"/>
              </a:solidFill>
            </a:endParaRPr>
          </a:p>
          <a:p>
            <a:pPr indent="-215900" lvl="0" marL="3429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30712"/>
              </a:buClr>
              <a:buSzPts val="800"/>
              <a:buChar char="●"/>
            </a:pPr>
            <a:r>
              <a:rPr lang="en" sz="1500">
                <a:solidFill>
                  <a:srgbClr val="030712"/>
                </a:solidFill>
              </a:rPr>
              <a:t>Privacy-preserving data sharing via embeddings</a:t>
            </a:r>
            <a:endParaRPr sz="1500">
              <a:solidFill>
                <a:srgbClr val="030712"/>
              </a:solidFill>
            </a:endParaRPr>
          </a:p>
          <a:p>
            <a:pPr indent="-215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800"/>
              <a:buChar char="●"/>
            </a:pPr>
            <a:r>
              <a:rPr lang="en" sz="1500">
                <a:solidFill>
                  <a:srgbClr val="030712"/>
                </a:solidFill>
              </a:rPr>
              <a:t>Irreversible transformation of sensitive health data</a:t>
            </a:r>
            <a:endParaRPr sz="1500">
              <a:solidFill>
                <a:srgbClr val="030712"/>
              </a:solidFill>
            </a:endParaRPr>
          </a:p>
          <a:p>
            <a:pPr indent="-215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800"/>
              <a:buChar char="●"/>
            </a:pPr>
            <a:r>
              <a:rPr lang="en" sz="1500">
                <a:solidFill>
                  <a:srgbClr val="030712"/>
                </a:solidFill>
              </a:rPr>
              <a:t>Optimized ANN search for rapid retrieval</a:t>
            </a:r>
            <a:endParaRPr sz="1500">
              <a:solidFill>
                <a:srgbClr val="030712"/>
              </a:solidFill>
            </a:endParaRPr>
          </a:p>
          <a:p>
            <a:pPr indent="-215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800"/>
              <a:buChar char="●"/>
            </a:pPr>
            <a:r>
              <a:rPr lang="en" sz="1500">
                <a:solidFill>
                  <a:srgbClr val="030712"/>
                </a:solidFill>
              </a:rPr>
              <a:t>Multi-modal embedding fusion</a:t>
            </a:r>
            <a:endParaRPr sz="1500">
              <a:solidFill>
                <a:srgbClr val="030712"/>
              </a:solidFill>
            </a:endParaRPr>
          </a:p>
          <a:p>
            <a:pPr indent="-215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800"/>
              <a:buChar char="●"/>
            </a:pPr>
            <a:r>
              <a:rPr lang="en" sz="1500">
                <a:solidFill>
                  <a:srgbClr val="030712"/>
                </a:solidFill>
              </a:rPr>
              <a:t>Incremental learning capabilities</a:t>
            </a:r>
            <a:endParaRPr sz="1500">
              <a:solidFill>
                <a:srgbClr val="030712"/>
              </a:solidFill>
            </a:endParaRPr>
          </a:p>
          <a:p>
            <a:pPr indent="-215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800"/>
              <a:buChar char="●"/>
            </a:pPr>
            <a:r>
              <a:rPr lang="en" sz="1500">
                <a:solidFill>
                  <a:srgbClr val="030712"/>
                </a:solidFill>
              </a:rPr>
              <a:t>Distributed vector storage</a:t>
            </a:r>
            <a:endParaRPr sz="800">
              <a:solidFill>
                <a:srgbClr val="030712"/>
              </a:solidFill>
            </a:endParaRPr>
          </a:p>
        </p:txBody>
      </p:sp>
      <p:grpSp>
        <p:nvGrpSpPr>
          <p:cNvPr id="133" name="Google Shape;133;p21"/>
          <p:cNvGrpSpPr/>
          <p:nvPr/>
        </p:nvGrpSpPr>
        <p:grpSpPr>
          <a:xfrm>
            <a:off x="2153337" y="1478533"/>
            <a:ext cx="530027" cy="557197"/>
            <a:chOff x="10635225" y="2269157"/>
            <a:chExt cx="427200" cy="427200"/>
          </a:xfrm>
        </p:grpSpPr>
        <p:sp>
          <p:nvSpPr>
            <p:cNvPr id="134" name="Google Shape;134;p21"/>
            <p:cNvSpPr/>
            <p:nvPr/>
          </p:nvSpPr>
          <p:spPr>
            <a:xfrm>
              <a:off x="10702869" y="2336656"/>
              <a:ext cx="291900" cy="291900"/>
            </a:xfrm>
            <a:prstGeom prst="ellipse">
              <a:avLst/>
            </a:prstGeom>
            <a:noFill/>
            <a:ln cap="flat" cmpd="sng" w="76200">
              <a:solidFill>
                <a:srgbClr val="EE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10805625" y="2439557"/>
              <a:ext cx="86100" cy="86100"/>
            </a:xfrm>
            <a:prstGeom prst="ellipse">
              <a:avLst/>
            </a:prstGeom>
            <a:solidFill>
              <a:srgbClr val="EE0000"/>
            </a:solidFill>
            <a:ln cap="flat" cmpd="sng" w="9525">
              <a:solidFill>
                <a:srgbClr val="EE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6" name="Google Shape;136;p21"/>
            <p:cNvCxnSpPr>
              <a:stCxn id="135" idx="2"/>
            </p:cNvCxnSpPr>
            <p:nvPr/>
          </p:nvCxnSpPr>
          <p:spPr>
            <a:xfrm rot="10800000">
              <a:off x="10635225" y="2482607"/>
              <a:ext cx="170400" cy="0"/>
            </a:xfrm>
            <a:prstGeom prst="straightConnector1">
              <a:avLst/>
            </a:prstGeom>
            <a:noFill/>
            <a:ln cap="flat" cmpd="sng" w="9525">
              <a:solidFill>
                <a:srgbClr val="EE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21"/>
            <p:cNvCxnSpPr>
              <a:stCxn id="135" idx="0"/>
            </p:cNvCxnSpPr>
            <p:nvPr/>
          </p:nvCxnSpPr>
          <p:spPr>
            <a:xfrm rot="10800000">
              <a:off x="10848675" y="2269157"/>
              <a:ext cx="0" cy="170400"/>
            </a:xfrm>
            <a:prstGeom prst="straightConnector1">
              <a:avLst/>
            </a:prstGeom>
            <a:noFill/>
            <a:ln cap="flat" cmpd="sng" w="9525">
              <a:solidFill>
                <a:srgbClr val="EE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21"/>
            <p:cNvCxnSpPr>
              <a:stCxn id="135" idx="1"/>
            </p:cNvCxnSpPr>
            <p:nvPr/>
          </p:nvCxnSpPr>
          <p:spPr>
            <a:xfrm rot="10800000">
              <a:off x="10697634" y="2331566"/>
              <a:ext cx="120600" cy="120600"/>
            </a:xfrm>
            <a:prstGeom prst="straightConnector1">
              <a:avLst/>
            </a:prstGeom>
            <a:noFill/>
            <a:ln cap="flat" cmpd="sng" w="9525">
              <a:solidFill>
                <a:srgbClr val="EE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21"/>
            <p:cNvCxnSpPr>
              <a:stCxn id="135" idx="4"/>
            </p:cNvCxnSpPr>
            <p:nvPr/>
          </p:nvCxnSpPr>
          <p:spPr>
            <a:xfrm>
              <a:off x="10848675" y="2525657"/>
              <a:ext cx="0" cy="170700"/>
            </a:xfrm>
            <a:prstGeom prst="straightConnector1">
              <a:avLst/>
            </a:prstGeom>
            <a:noFill/>
            <a:ln cap="flat" cmpd="sng" w="9525">
              <a:solidFill>
                <a:srgbClr val="EE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21"/>
            <p:cNvCxnSpPr>
              <a:stCxn id="135" idx="3"/>
            </p:cNvCxnSpPr>
            <p:nvPr/>
          </p:nvCxnSpPr>
          <p:spPr>
            <a:xfrm flipH="1">
              <a:off x="10697634" y="2513048"/>
              <a:ext cx="120600" cy="120600"/>
            </a:xfrm>
            <a:prstGeom prst="straightConnector1">
              <a:avLst/>
            </a:prstGeom>
            <a:noFill/>
            <a:ln cap="flat" cmpd="sng" w="9525">
              <a:solidFill>
                <a:srgbClr val="EE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21"/>
            <p:cNvCxnSpPr>
              <a:stCxn id="135" idx="5"/>
            </p:cNvCxnSpPr>
            <p:nvPr/>
          </p:nvCxnSpPr>
          <p:spPr>
            <a:xfrm>
              <a:off x="10879116" y="2513048"/>
              <a:ext cx="120600" cy="120600"/>
            </a:xfrm>
            <a:prstGeom prst="straightConnector1">
              <a:avLst/>
            </a:prstGeom>
            <a:noFill/>
            <a:ln cap="flat" cmpd="sng" w="9525">
              <a:solidFill>
                <a:srgbClr val="EE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21"/>
            <p:cNvCxnSpPr>
              <a:stCxn id="135" idx="6"/>
            </p:cNvCxnSpPr>
            <p:nvPr/>
          </p:nvCxnSpPr>
          <p:spPr>
            <a:xfrm>
              <a:off x="10891725" y="2482607"/>
              <a:ext cx="170700" cy="0"/>
            </a:xfrm>
            <a:prstGeom prst="straightConnector1">
              <a:avLst/>
            </a:prstGeom>
            <a:noFill/>
            <a:ln cap="flat" cmpd="sng" w="9525">
              <a:solidFill>
                <a:srgbClr val="EE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21"/>
            <p:cNvCxnSpPr>
              <a:stCxn id="135" idx="7"/>
            </p:cNvCxnSpPr>
            <p:nvPr/>
          </p:nvCxnSpPr>
          <p:spPr>
            <a:xfrm flipH="1" rot="10800000">
              <a:off x="10879116" y="2331566"/>
              <a:ext cx="120600" cy="120600"/>
            </a:xfrm>
            <a:prstGeom prst="straightConnector1">
              <a:avLst/>
            </a:prstGeom>
            <a:noFill/>
            <a:ln cap="flat" cmpd="sng" w="9525">
              <a:solidFill>
                <a:srgbClr val="EE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/>
          </a:blip>
          <a:srcRect b="0" l="139" r="139" t="0"/>
          <a:stretch/>
        </p:blipFill>
        <p:spPr>
          <a:xfrm>
            <a:off x="6440062" y="1493438"/>
            <a:ext cx="625744" cy="6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idx="4294967295" type="title"/>
          </p:nvPr>
        </p:nvSpPr>
        <p:spPr>
          <a:xfrm>
            <a:off x="726994" y="665269"/>
            <a:ext cx="78165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Custom Transformers for Healthcare Diagnostics</a:t>
            </a:r>
            <a:endParaRPr sz="2400"/>
          </a:p>
        </p:txBody>
      </p:sp>
      <p:sp>
        <p:nvSpPr>
          <p:cNvPr id="150" name="Google Shape;150;p22"/>
          <p:cNvSpPr txBox="1"/>
          <p:nvPr/>
        </p:nvSpPr>
        <p:spPr>
          <a:xfrm>
            <a:off x="1039088" y="1825181"/>
            <a:ext cx="31083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30712"/>
                </a:solidFill>
              </a:rPr>
              <a:t>Self-Attention Mechanisms</a:t>
            </a:r>
            <a:endParaRPr b="1" sz="1000">
              <a:solidFill>
                <a:srgbClr val="030712"/>
              </a:solidFill>
            </a:endParaRPr>
          </a:p>
          <a:p>
            <a:pPr indent="-260350" lvl="0" marL="3429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30712"/>
              </a:buClr>
              <a:buSzPts val="1500"/>
              <a:buChar char="●"/>
            </a:pPr>
            <a:r>
              <a:rPr lang="en" sz="1500">
                <a:solidFill>
                  <a:srgbClr val="030712"/>
                </a:solidFill>
                <a:highlight>
                  <a:srgbClr val="FFFFFF"/>
                </a:highlight>
              </a:rPr>
              <a:t>Long-range temporal correlations in patient histories</a:t>
            </a:r>
            <a:endParaRPr sz="1500">
              <a:solidFill>
                <a:srgbClr val="030712"/>
              </a:solidFill>
              <a:highlight>
                <a:srgbClr val="FFFFFF"/>
              </a:highlight>
            </a:endParaRPr>
          </a:p>
          <a:p>
            <a:pPr indent="-2603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1500"/>
              <a:buChar char="●"/>
            </a:pPr>
            <a:r>
              <a:rPr lang="en" sz="1500">
                <a:solidFill>
                  <a:srgbClr val="030712"/>
                </a:solidFill>
                <a:highlight>
                  <a:srgbClr val="FFFFFF"/>
                </a:highlight>
              </a:rPr>
              <a:t>Cross-modality attention for integrated diagnostics</a:t>
            </a:r>
            <a:endParaRPr sz="1500">
              <a:solidFill>
                <a:srgbClr val="030712"/>
              </a:solidFill>
              <a:highlight>
                <a:srgbClr val="FFFFFF"/>
              </a:highlight>
            </a:endParaRPr>
          </a:p>
          <a:p>
            <a:pPr indent="-2603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1500"/>
              <a:buChar char="●"/>
            </a:pPr>
            <a:r>
              <a:rPr lang="en" sz="1500">
                <a:solidFill>
                  <a:srgbClr val="030712"/>
                </a:solidFill>
                <a:highlight>
                  <a:srgbClr val="FFFFFF"/>
                </a:highlight>
              </a:rPr>
              <a:t>Biomarker relationship modeling</a:t>
            </a:r>
            <a:endParaRPr sz="1500">
              <a:solidFill>
                <a:srgbClr val="030712"/>
              </a:solidFill>
              <a:highlight>
                <a:srgbClr val="FFFFFF"/>
              </a:highlight>
            </a:endParaRPr>
          </a:p>
          <a:p>
            <a:pPr indent="-2603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1500"/>
              <a:buChar char="●"/>
            </a:pPr>
            <a:r>
              <a:rPr lang="en" sz="1500">
                <a:solidFill>
                  <a:srgbClr val="030712"/>
                </a:solidFill>
                <a:highlight>
                  <a:srgbClr val="FFFFFF"/>
                </a:highlight>
              </a:rPr>
              <a:t>Attention-guided feature importance</a:t>
            </a:r>
            <a:endParaRPr sz="800">
              <a:solidFill>
                <a:srgbClr val="030712"/>
              </a:solidFill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5195456" y="1898194"/>
            <a:ext cx="3108300" cy="25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30712"/>
                </a:solidFill>
              </a:rPr>
              <a:t>Healthcare Applications</a:t>
            </a:r>
            <a:endParaRPr b="1" sz="1000">
              <a:solidFill>
                <a:srgbClr val="030712"/>
              </a:solidFill>
            </a:endParaRPr>
          </a:p>
          <a:p>
            <a:pPr indent="-215900" lvl="0" marL="3429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30712"/>
              </a:buClr>
              <a:buSzPts val="800"/>
              <a:buChar char="●"/>
            </a:pPr>
            <a:r>
              <a:rPr lang="en" sz="1500">
                <a:solidFill>
                  <a:srgbClr val="030712"/>
                </a:solidFill>
                <a:highlight>
                  <a:srgbClr val="FFFFFF"/>
                </a:highlight>
              </a:rPr>
              <a:t>Early warning system development</a:t>
            </a:r>
            <a:endParaRPr sz="1500">
              <a:solidFill>
                <a:srgbClr val="030712"/>
              </a:solidFill>
              <a:highlight>
                <a:srgbClr val="FFFFFF"/>
              </a:highlight>
            </a:endParaRPr>
          </a:p>
          <a:p>
            <a:pPr indent="-215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800"/>
              <a:buChar char="●"/>
            </a:pPr>
            <a:r>
              <a:rPr lang="en" sz="1500">
                <a:solidFill>
                  <a:srgbClr val="030712"/>
                </a:solidFill>
                <a:highlight>
                  <a:srgbClr val="FFFFFF"/>
                </a:highlight>
              </a:rPr>
              <a:t>Treatment sequence optimization</a:t>
            </a:r>
            <a:endParaRPr sz="1500">
              <a:solidFill>
                <a:srgbClr val="030712"/>
              </a:solidFill>
              <a:highlight>
                <a:srgbClr val="FFFFFF"/>
              </a:highlight>
            </a:endParaRPr>
          </a:p>
          <a:p>
            <a:pPr indent="-215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800"/>
              <a:buChar char="●"/>
            </a:pPr>
            <a:r>
              <a:rPr lang="en" sz="1500">
                <a:solidFill>
                  <a:srgbClr val="030712"/>
                </a:solidFill>
                <a:highlight>
                  <a:srgbClr val="FFFFFF"/>
                </a:highlight>
              </a:rPr>
              <a:t>Multi-organ interaction modeling</a:t>
            </a:r>
            <a:endParaRPr sz="1500">
              <a:solidFill>
                <a:srgbClr val="030712"/>
              </a:solidFill>
              <a:highlight>
                <a:srgbClr val="FFFFFF"/>
              </a:highlight>
            </a:endParaRPr>
          </a:p>
          <a:p>
            <a:pPr indent="-215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800"/>
              <a:buChar char="●"/>
            </a:pPr>
            <a:r>
              <a:rPr lang="en" sz="1500">
                <a:solidFill>
                  <a:srgbClr val="030712"/>
                </a:solidFill>
                <a:highlight>
                  <a:srgbClr val="FFFFFF"/>
                </a:highlight>
              </a:rPr>
              <a:t>Temporal disease progression prediction</a:t>
            </a:r>
            <a:endParaRPr sz="800">
              <a:solidFill>
                <a:srgbClr val="030712"/>
              </a:solidFill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1332" y="1467206"/>
            <a:ext cx="357994" cy="3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4594" y="1467207"/>
            <a:ext cx="357994" cy="357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idx="4294967295" type="title"/>
          </p:nvPr>
        </p:nvSpPr>
        <p:spPr>
          <a:xfrm>
            <a:off x="799275" y="768638"/>
            <a:ext cx="78165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Geo-Specific Model Fine-Tuning</a:t>
            </a:r>
            <a:endParaRPr sz="2400"/>
          </a:p>
        </p:txBody>
      </p:sp>
      <p:sp>
        <p:nvSpPr>
          <p:cNvPr id="159" name="Google Shape;159;p23"/>
          <p:cNvSpPr txBox="1"/>
          <p:nvPr/>
        </p:nvSpPr>
        <p:spPr>
          <a:xfrm>
            <a:off x="1219800" y="2052263"/>
            <a:ext cx="3018000" cy="23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30712"/>
                </a:solidFill>
                <a:highlight>
                  <a:srgbClr val="FFFFFF"/>
                </a:highlight>
              </a:rPr>
              <a:t>DNA Attributes</a:t>
            </a:r>
            <a:endParaRPr b="1" sz="1000">
              <a:solidFill>
                <a:srgbClr val="030712"/>
              </a:solidFill>
            </a:endParaRPr>
          </a:p>
          <a:p>
            <a:pPr indent="-260350" lvl="0" marL="3429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30712"/>
              </a:buClr>
              <a:buSzPts val="1500"/>
              <a:buChar char="●"/>
            </a:pPr>
            <a:r>
              <a:rPr lang="en" sz="1500">
                <a:solidFill>
                  <a:srgbClr val="030712"/>
                </a:solidFill>
                <a:highlight>
                  <a:srgbClr val="FFFFFF"/>
                </a:highlight>
              </a:rPr>
              <a:t>Population-specific genetic variants</a:t>
            </a:r>
            <a:endParaRPr sz="1500">
              <a:solidFill>
                <a:srgbClr val="030712"/>
              </a:solidFill>
              <a:highlight>
                <a:srgbClr val="FFFFFF"/>
              </a:highlight>
            </a:endParaRPr>
          </a:p>
          <a:p>
            <a:pPr indent="-2603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1500"/>
              <a:buChar char="●"/>
            </a:pPr>
            <a:r>
              <a:rPr lang="en" sz="1500">
                <a:solidFill>
                  <a:srgbClr val="030712"/>
                </a:solidFill>
                <a:highlight>
                  <a:srgbClr val="FFFFFF"/>
                </a:highlight>
              </a:rPr>
              <a:t>Regional mutation patterns</a:t>
            </a:r>
            <a:endParaRPr sz="1500">
              <a:solidFill>
                <a:srgbClr val="030712"/>
              </a:solidFill>
              <a:highlight>
                <a:srgbClr val="FFFFFF"/>
              </a:highlight>
            </a:endParaRPr>
          </a:p>
          <a:p>
            <a:pPr indent="-2603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1500"/>
              <a:buChar char="●"/>
            </a:pPr>
            <a:r>
              <a:rPr lang="en" sz="1500">
                <a:solidFill>
                  <a:srgbClr val="030712"/>
                </a:solidFill>
                <a:highlight>
                  <a:srgbClr val="FFFFFF"/>
                </a:highlight>
              </a:rPr>
              <a:t>Environmental factor correlation</a:t>
            </a:r>
            <a:endParaRPr sz="1500">
              <a:solidFill>
                <a:srgbClr val="030712"/>
              </a:solidFill>
              <a:highlight>
                <a:srgbClr val="FFFFFF"/>
              </a:highlight>
            </a:endParaRPr>
          </a:p>
          <a:p>
            <a:pPr indent="-2603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1500"/>
              <a:buChar char="●"/>
            </a:pPr>
            <a:r>
              <a:rPr lang="en" sz="1500">
                <a:solidFill>
                  <a:srgbClr val="030712"/>
                </a:solidFill>
                <a:highlight>
                  <a:srgbClr val="FFFFFF"/>
                </a:highlight>
              </a:rPr>
              <a:t>Ancestry-aware risk assessment</a:t>
            </a:r>
            <a:endParaRPr sz="800">
              <a:solidFill>
                <a:srgbClr val="030712"/>
              </a:solidFill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5213531" y="2052263"/>
            <a:ext cx="2927400" cy="23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30712"/>
                </a:solidFill>
                <a:highlight>
                  <a:srgbClr val="FFFFFF"/>
                </a:highlight>
              </a:rPr>
              <a:t>Symptom Patterns</a:t>
            </a:r>
            <a:endParaRPr b="1" sz="1000">
              <a:solidFill>
                <a:srgbClr val="030712"/>
              </a:solidFill>
            </a:endParaRPr>
          </a:p>
          <a:p>
            <a:pPr indent="-260350" lvl="0" marL="3429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30712"/>
              </a:buClr>
              <a:buSzPts val="1500"/>
              <a:buChar char="●"/>
            </a:pPr>
            <a:r>
              <a:rPr lang="en" sz="1500">
                <a:solidFill>
                  <a:srgbClr val="030712"/>
                </a:solidFill>
                <a:highlight>
                  <a:srgbClr val="FFFFFF"/>
                </a:highlight>
              </a:rPr>
              <a:t>Regional presentation variations</a:t>
            </a:r>
            <a:endParaRPr sz="1500">
              <a:solidFill>
                <a:srgbClr val="030712"/>
              </a:solidFill>
              <a:highlight>
                <a:srgbClr val="FFFFFF"/>
              </a:highlight>
            </a:endParaRPr>
          </a:p>
          <a:p>
            <a:pPr indent="-2603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1500"/>
              <a:buChar char="●"/>
            </a:pPr>
            <a:r>
              <a:rPr lang="en" sz="1500">
                <a:solidFill>
                  <a:srgbClr val="030712"/>
                </a:solidFill>
                <a:highlight>
                  <a:srgbClr val="FFFFFF"/>
                </a:highlight>
              </a:rPr>
              <a:t>Local healthcare practice alignment</a:t>
            </a:r>
            <a:endParaRPr sz="1500">
              <a:solidFill>
                <a:srgbClr val="030712"/>
              </a:solidFill>
              <a:highlight>
                <a:srgbClr val="FFFFFF"/>
              </a:highlight>
            </a:endParaRPr>
          </a:p>
          <a:p>
            <a:pPr indent="-2603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1500"/>
              <a:buChar char="●"/>
            </a:pPr>
            <a:r>
              <a:rPr lang="en" sz="1500">
                <a:solidFill>
                  <a:srgbClr val="030712"/>
                </a:solidFill>
                <a:highlight>
                  <a:srgbClr val="FFFFFF"/>
                </a:highlight>
              </a:rPr>
              <a:t>Cultural context integration</a:t>
            </a:r>
            <a:endParaRPr sz="1500">
              <a:solidFill>
                <a:srgbClr val="030712"/>
              </a:solidFill>
              <a:highlight>
                <a:srgbClr val="FFFFFF"/>
              </a:highlight>
            </a:endParaRPr>
          </a:p>
          <a:p>
            <a:pPr indent="-2603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1500"/>
              <a:buChar char="●"/>
            </a:pPr>
            <a:r>
              <a:rPr lang="en" sz="1500">
                <a:solidFill>
                  <a:srgbClr val="030712"/>
                </a:solidFill>
                <a:highlight>
                  <a:srgbClr val="FFFFFF"/>
                </a:highlight>
              </a:rPr>
              <a:t>Resource-aware recommendation</a:t>
            </a:r>
            <a:r>
              <a:rPr lang="en" sz="800">
                <a:solidFill>
                  <a:srgbClr val="030712"/>
                </a:solidFill>
              </a:rPr>
              <a:t>s</a:t>
            </a:r>
            <a:endParaRPr sz="800">
              <a:solidFill>
                <a:srgbClr val="030712"/>
              </a:solidFill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b="139" l="0" r="0" t="139"/>
          <a:stretch/>
        </p:blipFill>
        <p:spPr>
          <a:xfrm>
            <a:off x="6194588" y="1507388"/>
            <a:ext cx="635269" cy="63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3202" y="1507406"/>
            <a:ext cx="635251" cy="635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idx="4294967295" type="title"/>
          </p:nvPr>
        </p:nvSpPr>
        <p:spPr>
          <a:xfrm>
            <a:off x="625069" y="1057763"/>
            <a:ext cx="78165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Clinical Impact &amp; Implementation</a:t>
            </a:r>
            <a:endParaRPr sz="2400"/>
          </a:p>
        </p:txBody>
      </p:sp>
      <p:sp>
        <p:nvSpPr>
          <p:cNvPr id="168" name="Google Shape;168;p24"/>
          <p:cNvSpPr txBox="1"/>
          <p:nvPr/>
        </p:nvSpPr>
        <p:spPr>
          <a:xfrm>
            <a:off x="1007400" y="2510606"/>
            <a:ext cx="30351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30712"/>
                </a:solidFill>
                <a:highlight>
                  <a:srgbClr val="FFFFFF"/>
                </a:highlight>
              </a:rPr>
              <a:t>Precision Oncology</a:t>
            </a:r>
            <a:endParaRPr b="1" sz="1500">
              <a:solidFill>
                <a:srgbClr val="030712"/>
              </a:solidFill>
              <a:highlight>
                <a:srgbClr val="FFFFFF"/>
              </a:highlight>
            </a:endParaRPr>
          </a:p>
          <a:p>
            <a:pPr indent="-26035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30712"/>
              </a:buClr>
              <a:buSzPts val="1500"/>
              <a:buChar char="●"/>
            </a:pPr>
            <a:r>
              <a:rPr lang="en" sz="1500">
                <a:solidFill>
                  <a:srgbClr val="030712"/>
                </a:solidFill>
                <a:highlight>
                  <a:srgbClr val="FFFFFF"/>
                </a:highlight>
              </a:rPr>
              <a:t>Real-time treatment adaptation</a:t>
            </a:r>
            <a:endParaRPr sz="1500">
              <a:solidFill>
                <a:srgbClr val="030712"/>
              </a:solidFill>
              <a:highlight>
                <a:srgbClr val="FFFFFF"/>
              </a:highlight>
            </a:endParaRPr>
          </a:p>
          <a:p>
            <a:pPr indent="-2603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1500"/>
              <a:buChar char="●"/>
            </a:pPr>
            <a:r>
              <a:rPr lang="en" sz="1500">
                <a:solidFill>
                  <a:srgbClr val="030712"/>
                </a:solidFill>
                <a:highlight>
                  <a:srgbClr val="FFFFFF"/>
                </a:highlight>
              </a:rPr>
              <a:t>Digital twins for simulation</a:t>
            </a:r>
            <a:endParaRPr sz="1500">
              <a:solidFill>
                <a:srgbClr val="030712"/>
              </a:solidFill>
              <a:highlight>
                <a:srgbClr val="FFFFFF"/>
              </a:highlight>
            </a:endParaRPr>
          </a:p>
          <a:p>
            <a:pPr indent="-2603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1500"/>
              <a:buChar char="●"/>
            </a:pPr>
            <a:r>
              <a:rPr lang="en" sz="1500">
                <a:solidFill>
                  <a:srgbClr val="030712"/>
                </a:solidFill>
                <a:highlight>
                  <a:srgbClr val="FFFFFF"/>
                </a:highlight>
              </a:rPr>
              <a:t>Population-level insights</a:t>
            </a:r>
            <a:endParaRPr sz="1500">
              <a:solidFill>
                <a:srgbClr val="030712"/>
              </a:solidFill>
              <a:highlight>
                <a:srgbClr val="FFFFFF"/>
              </a:highlight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5417944" y="2377856"/>
            <a:ext cx="2250000" cy="18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30712"/>
                </a:solidFill>
                <a:highlight>
                  <a:srgbClr val="FFFFFF"/>
                </a:highlight>
              </a:rPr>
              <a:t>Operational Excellence</a:t>
            </a:r>
            <a:endParaRPr b="1" sz="1500">
              <a:solidFill>
                <a:srgbClr val="030712"/>
              </a:solidFill>
              <a:highlight>
                <a:srgbClr val="FFFFFF"/>
              </a:highlight>
            </a:endParaRPr>
          </a:p>
          <a:p>
            <a:pPr indent="-26035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30712"/>
              </a:buClr>
              <a:buSzPts val="1500"/>
              <a:buChar char="●"/>
            </a:pPr>
            <a:r>
              <a:rPr lang="en" sz="1500">
                <a:solidFill>
                  <a:srgbClr val="030712"/>
                </a:solidFill>
                <a:highlight>
                  <a:srgbClr val="FFFFFF"/>
                </a:highlight>
              </a:rPr>
              <a:t>Workflow automation</a:t>
            </a:r>
            <a:endParaRPr sz="1500">
              <a:solidFill>
                <a:srgbClr val="030712"/>
              </a:solidFill>
              <a:highlight>
                <a:srgbClr val="FFFFFF"/>
              </a:highlight>
            </a:endParaRPr>
          </a:p>
          <a:p>
            <a:pPr indent="-2603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1500"/>
              <a:buChar char="●"/>
            </a:pPr>
            <a:r>
              <a:rPr lang="en" sz="1500">
                <a:solidFill>
                  <a:srgbClr val="030712"/>
                </a:solidFill>
                <a:highlight>
                  <a:srgbClr val="FFFFFF"/>
                </a:highlight>
              </a:rPr>
              <a:t>Resource optimization</a:t>
            </a:r>
            <a:endParaRPr sz="1500">
              <a:solidFill>
                <a:srgbClr val="030712"/>
              </a:solidFill>
              <a:highlight>
                <a:srgbClr val="FFFFFF"/>
              </a:highlight>
            </a:endParaRPr>
          </a:p>
          <a:p>
            <a:pPr indent="-2603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1500"/>
              <a:buChar char="●"/>
            </a:pPr>
            <a:r>
              <a:rPr lang="en" sz="1500">
                <a:solidFill>
                  <a:srgbClr val="030712"/>
                </a:solidFill>
                <a:highlight>
                  <a:srgbClr val="FFFFFF"/>
                </a:highlight>
              </a:rPr>
              <a:t>Outcomes tracking</a:t>
            </a:r>
            <a:endParaRPr sz="1500">
              <a:solidFill>
                <a:srgbClr val="030712"/>
              </a:solidFill>
              <a:highlight>
                <a:srgbClr val="FFFFFF"/>
              </a:highlight>
            </a:endParaRPr>
          </a:p>
        </p:txBody>
      </p:sp>
      <p:pic>
        <p:nvPicPr>
          <p:cNvPr id="170" name="Google Shape;17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5318" y="1865091"/>
            <a:ext cx="635252" cy="635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3300" y="1854764"/>
            <a:ext cx="654037" cy="65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idx="4294967295" type="title"/>
          </p:nvPr>
        </p:nvSpPr>
        <p:spPr>
          <a:xfrm>
            <a:off x="625069" y="1057763"/>
            <a:ext cx="78165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Efficient Model Deployment</a:t>
            </a:r>
            <a:endParaRPr sz="2400"/>
          </a:p>
        </p:txBody>
      </p:sp>
      <p:sp>
        <p:nvSpPr>
          <p:cNvPr id="177" name="Google Shape;177;p25"/>
          <p:cNvSpPr txBox="1"/>
          <p:nvPr/>
        </p:nvSpPr>
        <p:spPr>
          <a:xfrm>
            <a:off x="1147519" y="2192250"/>
            <a:ext cx="33432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30712"/>
                </a:solidFill>
                <a:highlight>
                  <a:srgbClr val="FFFFFF"/>
                </a:highlight>
              </a:rPr>
              <a:t>Optimization Techniques</a:t>
            </a:r>
            <a:endParaRPr b="1" sz="1000">
              <a:solidFill>
                <a:srgbClr val="030712"/>
              </a:solidFill>
            </a:endParaRPr>
          </a:p>
          <a:p>
            <a:pPr indent="-260350" lvl="0" marL="3429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30712"/>
              </a:buClr>
              <a:buSzPts val="1500"/>
              <a:buChar char="●"/>
            </a:pPr>
            <a:r>
              <a:rPr lang="en" sz="1500">
                <a:solidFill>
                  <a:srgbClr val="030712"/>
                </a:solidFill>
                <a:highlight>
                  <a:srgbClr val="FFFFFF"/>
                </a:highlight>
              </a:rPr>
              <a:t>Quantization: INT8/FP16 precision for faster inference</a:t>
            </a:r>
            <a:endParaRPr sz="1500">
              <a:solidFill>
                <a:srgbClr val="030712"/>
              </a:solidFill>
              <a:highlight>
                <a:srgbClr val="FFFFFF"/>
              </a:highlight>
            </a:endParaRPr>
          </a:p>
          <a:p>
            <a:pPr indent="-2603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1500"/>
              <a:buChar char="●"/>
            </a:pPr>
            <a:r>
              <a:rPr lang="en" sz="1500">
                <a:solidFill>
                  <a:srgbClr val="030712"/>
                </a:solidFill>
                <a:highlight>
                  <a:srgbClr val="FFFFFF"/>
                </a:highlight>
              </a:rPr>
              <a:t>Pruning: Remove redundant neural connections</a:t>
            </a:r>
            <a:endParaRPr sz="1500">
              <a:solidFill>
                <a:srgbClr val="030712"/>
              </a:solidFill>
              <a:highlight>
                <a:srgbClr val="FFFFFF"/>
              </a:highlight>
            </a:endParaRPr>
          </a:p>
          <a:p>
            <a:pPr indent="-2603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1500"/>
              <a:buChar char="●"/>
            </a:pPr>
            <a:r>
              <a:rPr lang="en" sz="1500">
                <a:solidFill>
                  <a:srgbClr val="030712"/>
                </a:solidFill>
                <a:highlight>
                  <a:srgbClr val="FFFFFF"/>
                </a:highlight>
              </a:rPr>
              <a:t>Knowledge Distillation: Smaller, efficient models</a:t>
            </a:r>
            <a:endParaRPr sz="1500">
              <a:solidFill>
                <a:srgbClr val="030712"/>
              </a:solidFill>
              <a:highlight>
                <a:srgbClr val="FFFFFF"/>
              </a:highlight>
            </a:endParaRPr>
          </a:p>
          <a:p>
            <a:pPr indent="-2603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1500"/>
              <a:buChar char="●"/>
            </a:pPr>
            <a:r>
              <a:rPr lang="en" sz="1500">
                <a:solidFill>
                  <a:srgbClr val="030712"/>
                </a:solidFill>
                <a:highlight>
                  <a:srgbClr val="FFFFFF"/>
                </a:highlight>
              </a:rPr>
              <a:t>Dynamic Batching: Optimize throughput</a:t>
            </a:r>
            <a:endParaRPr sz="800">
              <a:solidFill>
                <a:srgbClr val="030712"/>
              </a:solidFill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5394244" y="2304056"/>
            <a:ext cx="2719800" cy="23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30712"/>
                </a:solidFill>
                <a:highlight>
                  <a:srgbClr val="FFFFFF"/>
                </a:highlight>
              </a:rPr>
              <a:t>Resource Benefits</a:t>
            </a:r>
            <a:endParaRPr b="1" sz="1000">
              <a:solidFill>
                <a:srgbClr val="030712"/>
              </a:solidFill>
            </a:endParaRPr>
          </a:p>
          <a:p>
            <a:pPr indent="-260350" lvl="0" marL="3429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30712"/>
              </a:buClr>
              <a:buSzPts val="1500"/>
              <a:buChar char="●"/>
            </a:pPr>
            <a:r>
              <a:rPr lang="en" sz="1500">
                <a:solidFill>
                  <a:srgbClr val="030712"/>
                </a:solidFill>
                <a:highlight>
                  <a:srgbClr val="FFFFFF"/>
                </a:highlight>
              </a:rPr>
              <a:t>4-8x memory reduction with quantization</a:t>
            </a:r>
            <a:endParaRPr sz="1500">
              <a:solidFill>
                <a:srgbClr val="030712"/>
              </a:solidFill>
              <a:highlight>
                <a:srgbClr val="FFFFFF"/>
              </a:highlight>
            </a:endParaRPr>
          </a:p>
          <a:p>
            <a:pPr indent="-2603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1500"/>
              <a:buChar char="●"/>
            </a:pPr>
            <a:r>
              <a:rPr lang="en" sz="1500">
                <a:solidFill>
                  <a:srgbClr val="030712"/>
                </a:solidFill>
                <a:highlight>
                  <a:srgbClr val="FFFFFF"/>
                </a:highlight>
              </a:rPr>
              <a:t>30-50% speedup with pruned models</a:t>
            </a:r>
            <a:endParaRPr sz="1500">
              <a:solidFill>
                <a:srgbClr val="030712"/>
              </a:solidFill>
              <a:highlight>
                <a:srgbClr val="FFFFFF"/>
              </a:highlight>
            </a:endParaRPr>
          </a:p>
          <a:p>
            <a:pPr indent="-2603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1500"/>
              <a:buChar char="●"/>
            </a:pPr>
            <a:r>
              <a:rPr lang="en" sz="1500">
                <a:solidFill>
                  <a:srgbClr val="030712"/>
                </a:solidFill>
                <a:highlight>
                  <a:srgbClr val="FFFFFF"/>
                </a:highlight>
              </a:rPr>
              <a:t>Edge deployment capabilities</a:t>
            </a:r>
            <a:endParaRPr sz="1500">
              <a:solidFill>
                <a:srgbClr val="030712"/>
              </a:solidFill>
              <a:highlight>
                <a:srgbClr val="FFFFFF"/>
              </a:highlight>
            </a:endParaRPr>
          </a:p>
          <a:p>
            <a:pPr indent="-2603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712"/>
              </a:buClr>
              <a:buSzPts val="1500"/>
              <a:buChar char="●"/>
            </a:pPr>
            <a:r>
              <a:rPr lang="en" sz="1500">
                <a:solidFill>
                  <a:srgbClr val="030712"/>
                </a:solidFill>
                <a:highlight>
                  <a:srgbClr val="FFFFFF"/>
                </a:highlight>
              </a:rPr>
              <a:t>Lower infrastructure costs</a:t>
            </a:r>
            <a:endParaRPr sz="800">
              <a:solidFill>
                <a:srgbClr val="030712"/>
              </a:solidFill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600" y="1656047"/>
            <a:ext cx="648000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9292" y="1755283"/>
            <a:ext cx="548775" cy="54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