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625" r:id="rId3"/>
    <p:sldId id="666" r:id="rId4"/>
    <p:sldId id="622" r:id="rId5"/>
    <p:sldId id="623" r:id="rId6"/>
    <p:sldId id="624" r:id="rId7"/>
    <p:sldId id="629" r:id="rId8"/>
    <p:sldId id="667" r:id="rId9"/>
    <p:sldId id="637" r:id="rId10"/>
    <p:sldId id="636" r:id="rId11"/>
    <p:sldId id="627" r:id="rId12"/>
    <p:sldId id="631" r:id="rId13"/>
    <p:sldId id="646" r:id="rId14"/>
    <p:sldId id="633" r:id="rId15"/>
    <p:sldId id="672" r:id="rId16"/>
    <p:sldId id="668" r:id="rId17"/>
    <p:sldId id="669" r:id="rId18"/>
    <p:sldId id="673" r:id="rId19"/>
    <p:sldId id="671" r:id="rId20"/>
    <p:sldId id="652" r:id="rId21"/>
    <p:sldId id="670" r:id="rId22"/>
    <p:sldId id="647" r:id="rId23"/>
    <p:sldId id="655" r:id="rId24"/>
    <p:sldId id="659" r:id="rId25"/>
    <p:sldId id="660" r:id="rId26"/>
    <p:sldId id="661" r:id="rId27"/>
    <p:sldId id="653" r:id="rId28"/>
    <p:sldId id="628" r:id="rId29"/>
    <p:sldId id="665" r:id="rId30"/>
    <p:sldId id="621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C55A11"/>
    <a:srgbClr val="4D7620"/>
    <a:srgbClr val="F09801"/>
    <a:srgbClr val="0BB7CA"/>
    <a:srgbClr val="97450D"/>
    <a:srgbClr val="8A6821"/>
    <a:srgbClr val="7E9C69"/>
    <a:srgbClr val="D46112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8" autoAdjust="0"/>
    <p:restoredTop sz="84083" autoAdjust="0"/>
  </p:normalViewPr>
  <p:slideViewPr>
    <p:cSldViewPr snapToGrid="0">
      <p:cViewPr varScale="1">
        <p:scale>
          <a:sx n="53" d="100"/>
          <a:sy n="53" d="100"/>
        </p:scale>
        <p:origin x="96" y="258"/>
      </p:cViewPr>
      <p:guideLst>
        <p:guide orient="horz" pos="164"/>
        <p:guide pos="597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vG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vGp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vG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ResNet50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157</c:v>
                </c:pt>
                <c:pt idx="1">
                  <c:v>277</c:v>
                </c:pt>
                <c:pt idx="2">
                  <c:v>452</c:v>
                </c:pt>
                <c:pt idx="3">
                  <c:v>689</c:v>
                </c:pt>
                <c:pt idx="4">
                  <c:v>946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Orion Container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>
                  <c:v>119</c:v>
                </c:pt>
                <c:pt idx="1">
                  <c:v>231</c:v>
                </c:pt>
                <c:pt idx="2">
                  <c:v>426</c:v>
                </c:pt>
                <c:pt idx="3">
                  <c:v>657</c:v>
                </c:pt>
                <c:pt idx="4">
                  <c:v>923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6830208"/>
        <c:axId val="1286819328"/>
      </c:barChart>
      <c:catAx>
        <c:axId val="12868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819328"/>
        <c:crosses val="autoZero"/>
        <c:auto val="1"/>
        <c:lblAlgn val="ctr"/>
        <c:lblOffset val="100"/>
        <c:noMultiLvlLbl val="0"/>
      </c:catAx>
      <c:valAx>
        <c:axId val="128681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83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vgg16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Sheet1!$B$18:$F$18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178</c:v>
                </c:pt>
                <c:pt idx="1">
                  <c:v>253</c:v>
                </c:pt>
                <c:pt idx="2">
                  <c:v>320</c:v>
                </c:pt>
                <c:pt idx="3">
                  <c:v>403</c:v>
                </c:pt>
                <c:pt idx="4">
                  <c:v>630</c:v>
                </c:pt>
              </c:numCache>
            </c:numRef>
          </c:val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Orion Container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Sheet1!$B$18:$F$18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Sheet1!$B$20:$F$20</c:f>
              <c:numCache>
                <c:formatCode>General</c:formatCode>
                <c:ptCount val="5"/>
                <c:pt idx="0">
                  <c:v>165</c:v>
                </c:pt>
                <c:pt idx="1">
                  <c:v>241</c:v>
                </c:pt>
                <c:pt idx="2">
                  <c:v>311</c:v>
                </c:pt>
                <c:pt idx="3">
                  <c:v>395</c:v>
                </c:pt>
                <c:pt idx="4">
                  <c:v>609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6828032"/>
        <c:axId val="1286816064"/>
      </c:barChart>
      <c:catAx>
        <c:axId val="128682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816064"/>
        <c:crosses val="autoZero"/>
        <c:auto val="1"/>
        <c:lblAlgn val="ctr"/>
        <c:lblOffset val="100"/>
        <c:noMultiLvlLbl val="0"/>
      </c:catAx>
      <c:valAx>
        <c:axId val="12868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82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ResNet152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Sheet1!$B$36:$F$36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Sheet1!$B$37:$F$37</c:f>
              <c:numCache>
                <c:formatCode>General</c:formatCode>
                <c:ptCount val="5"/>
                <c:pt idx="0">
                  <c:v>59</c:v>
                </c:pt>
                <c:pt idx="1">
                  <c:v>100</c:v>
                </c:pt>
                <c:pt idx="2">
                  <c:v>173</c:v>
                </c:pt>
                <c:pt idx="3">
                  <c:v>270</c:v>
                </c:pt>
                <c:pt idx="4">
                  <c:v>378</c:v>
                </c:pt>
              </c:numCache>
            </c:numRef>
          </c:val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Orion Container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Sheet1!$B$36:$F$36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Sheet1!$B$38:$F$38</c:f>
              <c:numCache>
                <c:formatCode>General</c:formatCode>
                <c:ptCount val="5"/>
                <c:pt idx="0">
                  <c:v>47</c:v>
                </c:pt>
                <c:pt idx="1">
                  <c:v>94</c:v>
                </c:pt>
                <c:pt idx="2">
                  <c:v>167</c:v>
                </c:pt>
                <c:pt idx="3">
                  <c:v>265</c:v>
                </c:pt>
                <c:pt idx="4">
                  <c:v>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639216"/>
        <c:axId val="1484628880"/>
      </c:barChart>
      <c:catAx>
        <c:axId val="148463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628880"/>
        <c:crosses val="autoZero"/>
        <c:auto val="1"/>
        <c:lblAlgn val="ctr"/>
        <c:lblOffset val="100"/>
        <c:noMultiLvlLbl val="0"/>
      </c:catAx>
      <c:valAx>
        <c:axId val="14846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63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C40-6271-42B3-91DF-DCC91E4394C5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43D8-AD6C-4FFF-862A-CBC891387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语音 </a:t>
            </a:r>
            <a:r>
              <a:rPr lang="en-US" altLang="zh-CN" dirty="0"/>
              <a:t>+</a:t>
            </a:r>
            <a:r>
              <a:rPr lang="zh-CN" altLang="en-US" dirty="0"/>
              <a:t>认知  ，需要大量的训练，推导出深度学习平台的需求，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2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目录牵引大家知道整体逻辑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语音 </a:t>
            </a:r>
            <a:r>
              <a:rPr lang="en-US" altLang="zh-CN" dirty="0"/>
              <a:t>+</a:t>
            </a:r>
            <a:r>
              <a:rPr lang="zh-CN" altLang="en-US" dirty="0"/>
              <a:t>认知  ，需要大量的训练，推导出深度学习平台的需求，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4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科普模型训练到上线服务的简单流程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dirty="0" smtClean="0"/>
              <a:t>CNN OCR</a:t>
            </a:r>
            <a:r>
              <a:rPr lang="en-US" baseline="0" dirty="0" smtClean="0"/>
              <a:t> NMT LSTM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TENSORFLOW MXNET CAFFER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深度学习平台的问题，背景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）提规模，管理混乱，</a:t>
            </a:r>
            <a:r>
              <a:rPr lang="en-US" altLang="zh-CN" dirty="0"/>
              <a:t>xxx</a:t>
            </a:r>
            <a:r>
              <a:rPr lang="zh-CN" altLang="en-US" dirty="0"/>
              <a:t>，总结几个点，数字化，最终导致资源利用率低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6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管理混乱：资源独占，不隔离，无法调度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5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深度学习平台的问题，背景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）提规模，管理混乱，</a:t>
            </a:r>
            <a:r>
              <a:rPr lang="en-US" altLang="zh-CN" dirty="0"/>
              <a:t>xxx</a:t>
            </a:r>
            <a:r>
              <a:rPr lang="zh-CN" altLang="en-US" dirty="0"/>
              <a:t>，总结几个点，数字化，最终导致资源利用率低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43D8-AD6C-4FFF-862A-CBC891387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2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1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9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3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5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12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9" y="-175364"/>
            <a:ext cx="2577000" cy="10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65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6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8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25" y="-162839"/>
            <a:ext cx="2608308" cy="10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6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AEC6-EA43-4E63-831C-0AB1097FA33E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A29D-2895-49AB-9964-51F34E627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/>
          <a:stretch/>
        </p:blipFill>
        <p:spPr>
          <a:xfrm>
            <a:off x="198978" y="-843557"/>
            <a:ext cx="3957974" cy="6340684"/>
          </a:xfrm>
          <a:prstGeom prst="rect">
            <a:avLst/>
          </a:prstGeom>
        </p:spPr>
      </p:pic>
      <p:pic>
        <p:nvPicPr>
          <p:cNvPr id="2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20723" r="246" b="62009"/>
          <a:stretch/>
        </p:blipFill>
        <p:spPr>
          <a:xfrm>
            <a:off x="0" y="2899744"/>
            <a:ext cx="12192000" cy="1200239"/>
          </a:xfrm>
          <a:prstGeom prst="rect">
            <a:avLst/>
          </a:prstGeom>
        </p:spPr>
      </p:pic>
      <p:sp>
        <p:nvSpPr>
          <p:cNvPr id="4" name="PA_文本框 35"/>
          <p:cNvSpPr txBox="1"/>
          <p:nvPr>
            <p:custDataLst>
              <p:tags r:id="rId2"/>
            </p:custDataLst>
          </p:nvPr>
        </p:nvSpPr>
        <p:spPr>
          <a:xfrm>
            <a:off x="-433006" y="1181845"/>
            <a:ext cx="5250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Leelawadee UI Semilight" panose="020B0402040204020203" pitchFamily="34" charset="-34"/>
                <a:ea typeface="Microsoft Yi Baiti" panose="03000500000000000000" pitchFamily="66" charset="0"/>
                <a:cs typeface="Leelawadee UI Semilight" panose="020B0402040204020203" pitchFamily="34" charset="-34"/>
              </a:defRPr>
            </a:lvl1pPr>
          </a:lstStyle>
          <a:p>
            <a:pPr>
              <a:defRPr/>
            </a:pPr>
            <a:r>
              <a:rPr lang="en-US" altLang="zh-CN" dirty="0">
                <a:ln w="63500">
                  <a:solidFill>
                    <a:prstClr val="white"/>
                  </a:solidFill>
                </a:ln>
                <a:noFill/>
              </a:rPr>
              <a:t>2019</a:t>
            </a:r>
            <a:endParaRPr lang="zh-CN" altLang="en-US" dirty="0">
              <a:ln w="63500">
                <a:solidFill>
                  <a:prstClr val="white"/>
                </a:solidFill>
              </a:ln>
              <a:noFill/>
            </a:endParaRPr>
          </a:p>
        </p:txBody>
      </p:sp>
      <p:sp>
        <p:nvSpPr>
          <p:cNvPr id="5" name="PA_文本框 34"/>
          <p:cNvSpPr txBox="1"/>
          <p:nvPr>
            <p:custDataLst>
              <p:tags r:id="rId3"/>
            </p:custDataLst>
          </p:nvPr>
        </p:nvSpPr>
        <p:spPr>
          <a:xfrm>
            <a:off x="329497" y="2911272"/>
            <a:ext cx="11533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cs typeface="Leelawadee UI Semilight" panose="020B0402040204020203" pitchFamily="34" charset="-34"/>
              </a:rPr>
              <a:t>大规模深度学习平台容器化实践</a:t>
            </a:r>
            <a:endParaRPr lang="zh-CN" altLang="en-US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cs typeface="Leelawadee UI Semilight" panose="020B0402040204020203" pitchFamily="34" charset="-34"/>
            </a:endParaRPr>
          </a:p>
        </p:txBody>
      </p:sp>
      <p:grpSp>
        <p:nvGrpSpPr>
          <p:cNvPr id="6" name="PA_组合 26"/>
          <p:cNvGrpSpPr/>
          <p:nvPr>
            <p:custDataLst>
              <p:tags r:id="rId4"/>
            </p:custDataLst>
          </p:nvPr>
        </p:nvGrpSpPr>
        <p:grpSpPr>
          <a:xfrm>
            <a:off x="7005859" y="4736951"/>
            <a:ext cx="5060809" cy="861774"/>
            <a:chOff x="3506473" y="4352125"/>
            <a:chExt cx="5060809" cy="86177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06473" y="4956495"/>
              <a:ext cx="1186356" cy="0"/>
            </a:xfrm>
            <a:prstGeom prst="line">
              <a:avLst/>
            </a:prstGeom>
            <a:ln>
              <a:solidFill>
                <a:schemeClr val="bg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65548" y="4352125"/>
              <a:ext cx="306090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prstClr val="white"/>
                  </a:solidFill>
                  <a:latin typeface="Leelawadee UI Semilight" panose="020B0402040204020203" pitchFamily="34" charset="-34"/>
                  <a:ea typeface="Microsoft Yi Baiti" panose="03000500000000000000" pitchFamily="66" charset="0"/>
                  <a:cs typeface="Leelawadee UI Semilight" panose="020B0402040204020203" pitchFamily="34" charset="-34"/>
                </a:rPr>
                <a:t>徐瑞晨</a:t>
              </a:r>
            </a:p>
            <a:p>
              <a:pPr algn="ctr">
                <a:defRPr/>
              </a:pPr>
              <a:r>
                <a:rPr lang="zh-CN" altLang="en-US" kern="0" dirty="0">
                  <a:solidFill>
                    <a:srgbClr val="04AEDA"/>
                  </a:solidFill>
                  <a:latin typeface="Tempus Sans ITC" panose="04020404030D07020202" pitchFamily="82" charset="0"/>
                  <a:ea typeface="Adobe Gothic Std B" panose="020B0800000000000000" pitchFamily="34" charset="-128"/>
                </a:rPr>
                <a:t>虚拟</a:t>
              </a:r>
              <a:r>
                <a:rPr lang="zh-CN" altLang="en-US" kern="0" dirty="0" smtClean="0">
                  <a:solidFill>
                    <a:srgbClr val="04AEDA"/>
                  </a:solidFill>
                  <a:latin typeface="Tempus Sans ITC" panose="04020404030D07020202" pitchFamily="82" charset="0"/>
                  <a:ea typeface="Adobe Gothic Std B" panose="020B0800000000000000" pitchFamily="34" charset="-128"/>
                </a:rPr>
                <a:t>化团队负责人</a:t>
              </a:r>
              <a:endParaRPr lang="zh-CN" altLang="en-US" kern="0" dirty="0">
                <a:solidFill>
                  <a:srgbClr val="04AEDA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7380926" y="4956495"/>
              <a:ext cx="1186356" cy="0"/>
            </a:xfrm>
            <a:prstGeom prst="line">
              <a:avLst/>
            </a:prstGeom>
            <a:ln>
              <a:solidFill>
                <a:schemeClr val="bg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 flipH="1">
            <a:off x="1103589" y="1024759"/>
            <a:ext cx="1072055" cy="1072055"/>
          </a:xfrm>
          <a:prstGeom prst="diamond">
            <a:avLst/>
          </a:prstGeom>
          <a:ln w="19050">
            <a:solidFill>
              <a:srgbClr val="1652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菱形 2"/>
          <p:cNvSpPr/>
          <p:nvPr/>
        </p:nvSpPr>
        <p:spPr>
          <a:xfrm flipH="1">
            <a:off x="1056291" y="1713187"/>
            <a:ext cx="1119351" cy="1119351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菱形 3"/>
          <p:cNvSpPr/>
          <p:nvPr/>
        </p:nvSpPr>
        <p:spPr>
          <a:xfrm flipH="1">
            <a:off x="1639615" y="772510"/>
            <a:ext cx="3421117" cy="3421117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 flipH="1">
            <a:off x="2948151" y="3587967"/>
            <a:ext cx="1211319" cy="1211319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2948153" y="4432737"/>
            <a:ext cx="914401" cy="914401"/>
          </a:xfrm>
          <a:prstGeom prst="diamond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8966" y="1608639"/>
            <a:ext cx="1747345" cy="1631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0" noProof="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0" lang="zh-CN" altLang="en-US" sz="1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4397366" y="5057304"/>
            <a:ext cx="790904" cy="790904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7366" y="3076074"/>
            <a:ext cx="5829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GPU</a:t>
            </a:r>
            <a:r>
              <a:rPr lang="zh-CN" altLang="en-US" sz="4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虚拟化技术</a:t>
            </a:r>
            <a:endParaRPr lang="en-US" altLang="zh-CN" sz="44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虚拟化发展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138961" y="2137867"/>
            <a:ext cx="3157268" cy="87399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VM/Container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33851" y="2574867"/>
            <a:ext cx="2967487" cy="329168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openGL</a:t>
            </a:r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/Direct3D Redirector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48848" y="3255787"/>
            <a:ext cx="4692770" cy="0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4607417" y="2458570"/>
            <a:ext cx="53219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38961" y="3441709"/>
            <a:ext cx="3157268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RPC Endpoint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8" name="直接箭头连接符 27"/>
          <p:cNvCxnSpPr>
            <a:stCxn id="23" idx="2"/>
            <a:endCxn id="27" idx="0"/>
          </p:cNvCxnSpPr>
          <p:nvPr/>
        </p:nvCxnSpPr>
        <p:spPr>
          <a:xfrm>
            <a:off x="2717595" y="3011865"/>
            <a:ext cx="0" cy="429844"/>
          </a:xfrm>
          <a:prstGeom prst="straightConnector1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圆角矩形 28"/>
          <p:cNvSpPr/>
          <p:nvPr/>
        </p:nvSpPr>
        <p:spPr>
          <a:xfrm>
            <a:off x="1138960" y="3956798"/>
            <a:ext cx="3157268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openGL</a:t>
            </a:r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/Direct3D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38960" y="4485704"/>
            <a:ext cx="3157268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Driver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8791" y="5005512"/>
            <a:ext cx="4692770" cy="0"/>
          </a:xfrm>
          <a:prstGeom prst="line">
            <a:avLst/>
          </a:prstGeom>
          <a:noFill/>
          <a:ln w="28575" cap="flat">
            <a:solidFill>
              <a:schemeClr val="bg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圆角矩形 31"/>
          <p:cNvSpPr/>
          <p:nvPr/>
        </p:nvSpPr>
        <p:spPr>
          <a:xfrm>
            <a:off x="1138960" y="5205250"/>
            <a:ext cx="3157268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Hardware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55507" y="4063950"/>
            <a:ext cx="436018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63145" y="5252289"/>
            <a:ext cx="820739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直接箭头连接符 35"/>
          <p:cNvCxnSpPr>
            <a:stCxn id="30" idx="2"/>
            <a:endCxn id="32" idx="0"/>
          </p:cNvCxnSpPr>
          <p:nvPr/>
        </p:nvCxnSpPr>
        <p:spPr>
          <a:xfrm>
            <a:off x="2717594" y="4814872"/>
            <a:ext cx="0" cy="390378"/>
          </a:xfrm>
          <a:prstGeom prst="straightConnector1">
            <a:avLst/>
          </a:prstGeom>
          <a:noFill/>
          <a:ln w="762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5779972" y="2161023"/>
            <a:ext cx="4576894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接口内嵌虚拟机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调用传到命令和参数到内核库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内存库调用驱动，最终调用硬件设备处理请求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8852356" y="3770877"/>
            <a:ext cx="0" cy="2277068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矩形 38"/>
          <p:cNvSpPr/>
          <p:nvPr/>
        </p:nvSpPr>
        <p:spPr>
          <a:xfrm>
            <a:off x="9044715" y="4346079"/>
            <a:ext cx="3442898" cy="11285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2200" dirty="0">
                <a:solidFill>
                  <a:schemeClr val="bg1"/>
                </a:solidFill>
              </a:rPr>
              <a:t>缺点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资源隔离差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多次中断切换，效率差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高性能计算下，性能损耗验证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71438" y="4323477"/>
            <a:ext cx="317327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2200" dirty="0">
                <a:solidFill>
                  <a:schemeClr val="bg1"/>
                </a:solidFill>
              </a:rPr>
              <a:t>优点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无需定制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无硬件要求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简单方便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小规模压力下，性能表现较好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业务无感知可任意迁移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 flipV="1">
            <a:off x="5871439" y="3640788"/>
            <a:ext cx="5827075" cy="514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虚拟化发展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02871" y="1828121"/>
            <a:ext cx="2691442" cy="141882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VM/Container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01277" y="2313175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Driver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01277" y="2780062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Pass-through GPU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5120" y="3438313"/>
            <a:ext cx="4364966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连接符 10"/>
          <p:cNvCxnSpPr/>
          <p:nvPr/>
        </p:nvCxnSpPr>
        <p:spPr>
          <a:xfrm>
            <a:off x="804927" y="4137053"/>
            <a:ext cx="4425351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圆角矩形 11"/>
          <p:cNvSpPr/>
          <p:nvPr/>
        </p:nvSpPr>
        <p:spPr>
          <a:xfrm>
            <a:off x="1602869" y="5034884"/>
            <a:ext cx="2691442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Hardware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03203" y="3109230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/>
          <p:cNvSpPr/>
          <p:nvPr/>
        </p:nvSpPr>
        <p:spPr>
          <a:xfrm>
            <a:off x="1883228" y="4480435"/>
            <a:ext cx="439948" cy="261064"/>
          </a:xfrm>
          <a:prstGeom prst="round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VT-D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93245" y="2497933"/>
            <a:ext cx="53219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2798" y="3621985"/>
            <a:ext cx="441724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</a:rPr>
              <a:t>Host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24836" y="4602853"/>
            <a:ext cx="869020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</a:rPr>
              <a:t>Hardware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13310" y="4216639"/>
            <a:ext cx="33983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DMA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51776" y="3109230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圆角矩形 19"/>
          <p:cNvSpPr/>
          <p:nvPr/>
        </p:nvSpPr>
        <p:spPr>
          <a:xfrm>
            <a:off x="2323176" y="4205934"/>
            <a:ext cx="478334" cy="244038"/>
          </a:xfrm>
          <a:prstGeom prst="round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100" dirty="0">
                <a:solidFill>
                  <a:schemeClr val="bg1"/>
                </a:solidFill>
                <a:sym typeface="Helvetica Neue Medium"/>
              </a:rPr>
              <a:t>MMIO</a:t>
            </a:r>
            <a:endParaRPr lang="zh-CN" altLang="en-US" sz="11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19527" y="3109230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圆角矩形 21"/>
          <p:cNvSpPr/>
          <p:nvPr/>
        </p:nvSpPr>
        <p:spPr>
          <a:xfrm>
            <a:off x="3090927" y="4422638"/>
            <a:ext cx="457200" cy="261064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IRO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914750" y="3109230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圆角矩形 23"/>
          <p:cNvSpPr/>
          <p:nvPr/>
        </p:nvSpPr>
        <p:spPr>
          <a:xfrm>
            <a:off x="3686150" y="4460491"/>
            <a:ext cx="457200" cy="261064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PCI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0418" y="1629594"/>
            <a:ext cx="45768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</a:rPr>
              <a:t>Vt</a:t>
            </a:r>
            <a:r>
              <a:rPr lang="en-US" altLang="zh-CN" sz="1600" dirty="0">
                <a:solidFill>
                  <a:schemeClr val="bg1"/>
                </a:solidFill>
              </a:rPr>
              <a:t>-d</a:t>
            </a:r>
            <a:r>
              <a:rPr lang="zh-CN" altLang="en-US" sz="1600" dirty="0">
                <a:solidFill>
                  <a:schemeClr val="bg1"/>
                </a:solidFill>
              </a:rPr>
              <a:t>技术通过</a:t>
            </a:r>
            <a:r>
              <a:rPr lang="en-US" altLang="zh-CN" sz="1600" dirty="0">
                <a:solidFill>
                  <a:schemeClr val="bg1"/>
                </a:solidFill>
              </a:rPr>
              <a:t>IOMMU</a:t>
            </a:r>
            <a:r>
              <a:rPr lang="zh-CN" altLang="en-US" sz="1600" dirty="0">
                <a:solidFill>
                  <a:schemeClr val="bg1"/>
                </a:solidFill>
              </a:rPr>
              <a:t>实现</a:t>
            </a:r>
            <a:r>
              <a:rPr lang="en-US" altLang="zh-CN" sz="1600" dirty="0">
                <a:solidFill>
                  <a:schemeClr val="bg1"/>
                </a:solidFill>
              </a:rPr>
              <a:t>DMA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使设备地址映射到内存中，供用户态程序访问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</a:rPr>
              <a:t>MMIO</a:t>
            </a:r>
            <a:r>
              <a:rPr lang="zh-CN" altLang="en-US" sz="1600" dirty="0">
                <a:solidFill>
                  <a:schemeClr val="bg1"/>
                </a:solidFill>
              </a:rPr>
              <a:t>设备实现设备内存空间的直接读写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设备终端直接传递至虚拟机内，实现</a:t>
            </a:r>
            <a:r>
              <a:rPr lang="en-US" altLang="zh-CN" sz="1600" dirty="0">
                <a:solidFill>
                  <a:schemeClr val="bg1"/>
                </a:solidFill>
              </a:rPr>
              <a:t>PCI</a:t>
            </a:r>
            <a:r>
              <a:rPr lang="zh-CN" altLang="en-US" sz="1600" dirty="0">
                <a:solidFill>
                  <a:schemeClr val="bg1"/>
                </a:solidFill>
              </a:rPr>
              <a:t>透传</a:t>
            </a:r>
          </a:p>
          <a:p>
            <a:endParaRPr lang="zh-CN" altLang="en-US" sz="1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5700418" y="3445476"/>
            <a:ext cx="5827075" cy="514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圆角矩形 26"/>
          <p:cNvSpPr/>
          <p:nvPr/>
        </p:nvSpPr>
        <p:spPr>
          <a:xfrm>
            <a:off x="1602869" y="3621602"/>
            <a:ext cx="2691442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Hypervisor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234437" y="3500849"/>
            <a:ext cx="9677" cy="221778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矩形 28"/>
          <p:cNvSpPr/>
          <p:nvPr/>
        </p:nvSpPr>
        <p:spPr>
          <a:xfrm>
            <a:off x="9128754" y="4264695"/>
            <a:ext cx="1975073" cy="11285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2200" dirty="0">
                <a:solidFill>
                  <a:schemeClr val="bg1"/>
                </a:solidFill>
              </a:rPr>
              <a:t>缺点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独占资源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不宜迁移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需要硬件进行支持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0418" y="4261327"/>
            <a:ext cx="1975073" cy="11285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lang="zh-CN" altLang="en-US" sz="2200" dirty="0">
                <a:solidFill>
                  <a:schemeClr val="bg1"/>
                </a:solidFill>
              </a:rPr>
              <a:t>优点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隔离性好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性能损耗低于</a:t>
            </a:r>
            <a:r>
              <a:rPr lang="en-US" altLang="zh-CN" sz="1600" dirty="0">
                <a:solidFill>
                  <a:schemeClr val="bg1"/>
                </a:solidFill>
              </a:rPr>
              <a:t>10%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虚拟化发展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85160" y="1701320"/>
            <a:ext cx="2691442" cy="141882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VM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3566" y="2186374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Driver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3566" y="2653261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Pass-through VGPU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7409" y="3311512"/>
            <a:ext cx="4364966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圆角矩形 10"/>
          <p:cNvSpPr/>
          <p:nvPr/>
        </p:nvSpPr>
        <p:spPr>
          <a:xfrm>
            <a:off x="985158" y="3444540"/>
            <a:ext cx="2691442" cy="87399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Hypervisor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29855" y="4501957"/>
            <a:ext cx="4425351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圆角矩形 12"/>
          <p:cNvSpPr/>
          <p:nvPr/>
        </p:nvSpPr>
        <p:spPr>
          <a:xfrm>
            <a:off x="985157" y="4896751"/>
            <a:ext cx="2691442" cy="1146413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Hardware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485492" y="2982428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3975534" y="2371132"/>
            <a:ext cx="53219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42177" y="3510572"/>
            <a:ext cx="387543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400" dirty="0">
                <a:solidFill>
                  <a:schemeClr val="bg1"/>
                </a:solidFill>
              </a:rPr>
              <a:t>Host</a:t>
            </a:r>
            <a:endParaRPr lang="zh-CN" altLang="en-US" sz="28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32025" y="5590242"/>
            <a:ext cx="767454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400" dirty="0">
                <a:solidFill>
                  <a:schemeClr val="bg1"/>
                </a:solidFill>
              </a:rPr>
              <a:t>Hardware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934065" y="2982428"/>
            <a:ext cx="0" cy="192565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V="1">
            <a:off x="2701816" y="2982429"/>
            <a:ext cx="0" cy="229386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圆角矩形 19"/>
          <p:cNvSpPr/>
          <p:nvPr/>
        </p:nvSpPr>
        <p:spPr>
          <a:xfrm>
            <a:off x="1144748" y="3898107"/>
            <a:ext cx="2406770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Nvidia</a:t>
            </a:r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gpu</a:t>
            </a:r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 manager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1" name="肘形连接符 20"/>
          <p:cNvCxnSpPr>
            <a:stCxn id="20" idx="3"/>
            <a:endCxn id="8" idx="3"/>
          </p:cNvCxnSpPr>
          <p:nvPr/>
        </p:nvCxnSpPr>
        <p:spPr>
          <a:xfrm flipH="1" flipV="1">
            <a:off x="3478193" y="2350958"/>
            <a:ext cx="73325" cy="1711733"/>
          </a:xfrm>
          <a:prstGeom prst="bentConnector3">
            <a:avLst>
              <a:gd name="adj1" fmla="val -311763"/>
            </a:avLst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圆角矩形 21"/>
          <p:cNvSpPr/>
          <p:nvPr/>
        </p:nvSpPr>
        <p:spPr>
          <a:xfrm>
            <a:off x="3572743" y="3186660"/>
            <a:ext cx="699079" cy="227013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interface</a:t>
            </a:r>
            <a:endParaRPr lang="zh-CN" altLang="en-US" sz="10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45542" y="5692401"/>
            <a:ext cx="715993" cy="227013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scheduler</a:t>
            </a:r>
            <a:endParaRPr lang="zh-CN" altLang="en-US" sz="10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4" name="肘形连接符 23"/>
          <p:cNvCxnSpPr>
            <a:stCxn id="20" idx="1"/>
            <a:endCxn id="23" idx="1"/>
          </p:cNvCxnSpPr>
          <p:nvPr/>
        </p:nvCxnSpPr>
        <p:spPr>
          <a:xfrm rot="10800000" flipV="1">
            <a:off x="1045542" y="4062690"/>
            <a:ext cx="99206" cy="1743217"/>
          </a:xfrm>
          <a:prstGeom prst="bentConnector3">
            <a:avLst>
              <a:gd name="adj1" fmla="val 330430"/>
            </a:avLst>
          </a:prstGeom>
          <a:noFill/>
          <a:ln w="762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圆角矩形 24"/>
          <p:cNvSpPr/>
          <p:nvPr/>
        </p:nvSpPr>
        <p:spPr>
          <a:xfrm>
            <a:off x="1863976" y="5276290"/>
            <a:ext cx="1727438" cy="261064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 err="1">
                <a:solidFill>
                  <a:schemeClr val="bg1"/>
                </a:solidFill>
                <a:sym typeface="Helvetica Neue Medium"/>
              </a:rPr>
              <a:t>vGPU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934065" y="5692401"/>
            <a:ext cx="508466" cy="227013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decode</a:t>
            </a:r>
            <a:endParaRPr lang="zh-CN" altLang="en-US" sz="10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69727" y="5692401"/>
            <a:ext cx="508466" cy="227013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encode</a:t>
            </a:r>
            <a:endParaRPr lang="zh-CN" altLang="en-US" sz="10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19980" y="4558290"/>
            <a:ext cx="33983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DMA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48281" y="1730794"/>
            <a:ext cx="6790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</a:rPr>
              <a:t>VFIO</a:t>
            </a:r>
            <a:r>
              <a:rPr lang="zh-CN" altLang="en-US" sz="1600" dirty="0">
                <a:solidFill>
                  <a:schemeClr val="bg1"/>
                </a:solidFill>
              </a:rPr>
              <a:t>获取</a:t>
            </a:r>
            <a:r>
              <a:rPr lang="en-US" altLang="zh-CN" sz="1600" dirty="0">
                <a:solidFill>
                  <a:schemeClr val="bg1"/>
                </a:solidFill>
              </a:rPr>
              <a:t>PCI</a:t>
            </a:r>
            <a:r>
              <a:rPr lang="zh-CN" altLang="en-US" sz="1600" dirty="0">
                <a:solidFill>
                  <a:schemeClr val="bg1"/>
                </a:solidFill>
              </a:rPr>
              <a:t>设备操作权限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虚拟化层内嵌</a:t>
            </a:r>
            <a:r>
              <a:rPr lang="en-US" altLang="zh-CN" sz="1600" dirty="0">
                <a:solidFill>
                  <a:schemeClr val="bg1"/>
                </a:solidFill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</a:rPr>
              <a:t>管理程序完成资源分配和设备管理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硬件层完成</a:t>
            </a:r>
            <a:r>
              <a:rPr lang="en-US" altLang="zh-CN" sz="1600" dirty="0">
                <a:solidFill>
                  <a:schemeClr val="bg1"/>
                </a:solidFill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</a:rPr>
              <a:t>的虚拟化，设备按显存规格切分成不同大小的虚拟设备</a:t>
            </a:r>
          </a:p>
          <a:p>
            <a:endParaRPr lang="zh-CN" altLang="en-US" sz="1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909544" y="3395384"/>
            <a:ext cx="12268" cy="221314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9110618" y="4318538"/>
            <a:ext cx="38623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缺点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资源隔离不完全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需要硬件进行支持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48282" y="4268185"/>
            <a:ext cx="386233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优点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一虚多，资源合理利用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高性能计算下，性能损耗低于</a:t>
            </a:r>
            <a:r>
              <a:rPr lang="en-US" altLang="zh-CN" sz="1600" dirty="0">
                <a:solidFill>
                  <a:schemeClr val="bg1"/>
                </a:solidFill>
              </a:rPr>
              <a:t>15%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可用于各个业务场景，兼容性好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5429101" y="3220597"/>
            <a:ext cx="5612685" cy="71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虚拟化发展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  <p:sp>
        <p:nvSpPr>
          <p:cNvPr id="79" name="圆角矩形 78"/>
          <p:cNvSpPr/>
          <p:nvPr/>
        </p:nvSpPr>
        <p:spPr>
          <a:xfrm>
            <a:off x="985160" y="1701320"/>
            <a:ext cx="2691442" cy="141882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VM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183566" y="2186374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Driver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183566" y="2653261"/>
            <a:ext cx="22946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82550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Device Emulation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17409" y="3311512"/>
            <a:ext cx="4364966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圆角矩形 82"/>
          <p:cNvSpPr/>
          <p:nvPr/>
        </p:nvSpPr>
        <p:spPr>
          <a:xfrm>
            <a:off x="985158" y="3444540"/>
            <a:ext cx="2691442" cy="87399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Hypervisor</a:t>
            </a:r>
          </a:p>
          <a:p>
            <a:pPr algn="ctr"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48004" y="5865808"/>
            <a:ext cx="4425351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文本框 86"/>
          <p:cNvSpPr txBox="1"/>
          <p:nvPr/>
        </p:nvSpPr>
        <p:spPr>
          <a:xfrm>
            <a:off x="3975534" y="2371132"/>
            <a:ext cx="532197" cy="2821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</a:t>
            </a:r>
            <a:endParaRPr lang="zh-CN" altLang="en-US" sz="1500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042177" y="3510572"/>
            <a:ext cx="387543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400" dirty="0">
                <a:solidFill>
                  <a:schemeClr val="bg1"/>
                </a:solidFill>
              </a:rPr>
              <a:t>Host</a:t>
            </a:r>
            <a:endParaRPr lang="zh-CN" altLang="en-US" sz="28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144748" y="3870906"/>
            <a:ext cx="9165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 smtClean="0">
                <a:solidFill>
                  <a:schemeClr val="bg1"/>
                </a:solidFill>
                <a:sym typeface="Helvetica Neue Medium"/>
              </a:rPr>
              <a:t>Mdev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2561666" y="3870906"/>
            <a:ext cx="916527" cy="329168"/>
          </a:xfrm>
          <a:prstGeom prst="roundRect">
            <a:avLst/>
          </a:prstGeom>
          <a:solidFill>
            <a:srgbClr val="00B050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smtClean="0">
                <a:solidFill>
                  <a:schemeClr val="bg1"/>
                </a:solidFill>
                <a:sym typeface="Helvetica Neue Medium"/>
              </a:rPr>
              <a:t>VFIO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985158" y="6009126"/>
            <a:ext cx="2691442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GPU Hardware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85158" y="4626440"/>
            <a:ext cx="2691442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smtClean="0">
                <a:solidFill>
                  <a:schemeClr val="bg1"/>
                </a:solidFill>
                <a:sym typeface="Helvetica Neue Medium"/>
              </a:rPr>
              <a:t>VFIO-</a:t>
            </a:r>
            <a:r>
              <a:rPr lang="en-US" altLang="zh-CN" sz="1600" dirty="0" err="1" smtClean="0">
                <a:solidFill>
                  <a:schemeClr val="bg1"/>
                </a:solidFill>
                <a:sym typeface="Helvetica Neue Medium"/>
              </a:rPr>
              <a:t>Mdev</a:t>
            </a:r>
            <a:r>
              <a:rPr lang="en-US" altLang="zh-CN" sz="1600" dirty="0" smtClean="0">
                <a:solidFill>
                  <a:schemeClr val="bg1"/>
                </a:solidFill>
                <a:sym typeface="Helvetica Neue Medium"/>
              </a:rPr>
              <a:t> Framework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985158" y="5228738"/>
            <a:ext cx="2691442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smtClean="0">
                <a:solidFill>
                  <a:schemeClr val="bg1"/>
                </a:solidFill>
                <a:sym typeface="Helvetica Neue Medium"/>
              </a:rPr>
              <a:t>Device Interface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06" name="直接箭头连接符 105"/>
          <p:cNvCxnSpPr>
            <a:stCxn id="92" idx="3"/>
            <a:endCxn id="101" idx="1"/>
          </p:cNvCxnSpPr>
          <p:nvPr/>
        </p:nvCxnSpPr>
        <p:spPr>
          <a:xfrm>
            <a:off x="2061275" y="4035490"/>
            <a:ext cx="5003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603011" y="4200074"/>
            <a:ext cx="0" cy="4263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1" idx="2"/>
          </p:cNvCxnSpPr>
          <p:nvPr/>
        </p:nvCxnSpPr>
        <p:spPr>
          <a:xfrm flipH="1">
            <a:off x="3019929" y="4200074"/>
            <a:ext cx="1" cy="4330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3" idx="2"/>
            <a:endCxn id="104" idx="0"/>
          </p:cNvCxnSpPr>
          <p:nvPr/>
        </p:nvCxnSpPr>
        <p:spPr>
          <a:xfrm>
            <a:off x="2330879" y="4955608"/>
            <a:ext cx="0" cy="2731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4" idx="2"/>
            <a:endCxn id="102" idx="0"/>
          </p:cNvCxnSpPr>
          <p:nvPr/>
        </p:nvCxnSpPr>
        <p:spPr>
          <a:xfrm>
            <a:off x="2330879" y="5557906"/>
            <a:ext cx="0" cy="4512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04" idx="3"/>
            <a:endCxn id="79" idx="3"/>
          </p:cNvCxnSpPr>
          <p:nvPr/>
        </p:nvCxnSpPr>
        <p:spPr>
          <a:xfrm flipV="1">
            <a:off x="3676600" y="2410734"/>
            <a:ext cx="2" cy="298258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656882" y="1381462"/>
            <a:ext cx="471488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5500" hangingPunct="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25500" hangingPunct="0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、基于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4.10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内核添加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GPU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驱动程序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VFIO-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Mdev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生成中间的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mediated device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mediated device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提供用户态的接口，操作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Mdev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Bus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Mdev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注册管理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Pdev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Mdev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VFIO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IOMMU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管控控制设备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、虚拟设备透传入虚拟机或者容器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5269424" y="3444540"/>
            <a:ext cx="6137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013644" y="3628989"/>
            <a:ext cx="0" cy="199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4796097" y="3881539"/>
            <a:ext cx="321754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一虚多，资源合理利用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高性能计算下，性能损耗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可用于各个业务场景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兼容性好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VFIO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，可统一设备驱动接口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130400" y="3915994"/>
            <a:ext cx="4057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资源隔离不完全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对内核版本要求较高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维护难度高，需要进行驱动和内核定制开发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性能相较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VGPU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方案，损失较大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6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支持场景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1999281" y="1673817"/>
            <a:ext cx="1193370" cy="1627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200205" y="4432516"/>
            <a:ext cx="790413" cy="195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05" y="2712202"/>
            <a:ext cx="282150" cy="46495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89" y="2712201"/>
            <a:ext cx="282150" cy="46495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39" y="2712200"/>
            <a:ext cx="282150" cy="464951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2180405" y="2309247"/>
            <a:ext cx="840684" cy="26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159424" y="1880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200206" y="5176435"/>
            <a:ext cx="790412" cy="216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36" y="5672379"/>
            <a:ext cx="282150" cy="464951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315526" y="457627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180405" y="4432516"/>
            <a:ext cx="790413" cy="195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2180406" y="5176435"/>
            <a:ext cx="790412" cy="216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36" y="5672379"/>
            <a:ext cx="282150" cy="464951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2295726" y="457627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157413" y="4432516"/>
            <a:ext cx="790413" cy="195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3157414" y="5176435"/>
            <a:ext cx="790412" cy="216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44" y="5672379"/>
            <a:ext cx="282150" cy="464951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3272734" y="457627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2295726" y="3471620"/>
            <a:ext cx="559769" cy="85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982063" y="35942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化整为零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018149" y="1673817"/>
            <a:ext cx="1193370" cy="1627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物理机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273" y="2712202"/>
            <a:ext cx="282150" cy="46495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57" y="2712201"/>
            <a:ext cx="282150" cy="46495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07" y="2712200"/>
            <a:ext cx="282150" cy="464951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7199273" y="2309247"/>
            <a:ext cx="840684" cy="26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178292" y="1880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555795" y="1673817"/>
            <a:ext cx="1193370" cy="1627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物理机</a:t>
            </a:r>
            <a:endParaRPr lang="zh-CN" altLang="en-US" dirty="0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919" y="2712202"/>
            <a:ext cx="282150" cy="46495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03" y="2712201"/>
            <a:ext cx="282150" cy="46495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53" y="2712200"/>
            <a:ext cx="282150" cy="464951"/>
          </a:xfrm>
          <a:prstGeom prst="rect">
            <a:avLst/>
          </a:prstGeom>
        </p:spPr>
      </p:pic>
      <p:sp>
        <p:nvSpPr>
          <p:cNvPr id="67" name="圆角矩形 66"/>
          <p:cNvSpPr/>
          <p:nvPr/>
        </p:nvSpPr>
        <p:spPr>
          <a:xfrm>
            <a:off x="8736919" y="2309247"/>
            <a:ext cx="840684" cy="26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715938" y="1880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018149" y="4447966"/>
            <a:ext cx="2731016" cy="193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7018149" y="5191885"/>
            <a:ext cx="2731013" cy="18942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841" y="5619172"/>
            <a:ext cx="410548" cy="676537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7133470" y="4591720"/>
            <a:ext cx="193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89" y="5613079"/>
            <a:ext cx="410548" cy="676537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937" y="5615776"/>
            <a:ext cx="410548" cy="676537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57" y="5615776"/>
            <a:ext cx="410548" cy="676537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77" y="5615776"/>
            <a:ext cx="410548" cy="676537"/>
          </a:xfrm>
          <a:prstGeom prst="rect">
            <a:avLst/>
          </a:prstGeom>
        </p:spPr>
      </p:pic>
      <p:sp>
        <p:nvSpPr>
          <p:cNvPr id="78" name="下箭头 77"/>
          <p:cNvSpPr/>
          <p:nvPr/>
        </p:nvSpPr>
        <p:spPr>
          <a:xfrm>
            <a:off x="8089955" y="3496002"/>
            <a:ext cx="559769" cy="85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776292" y="36186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化零为整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虚拟化发展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672584" y="1505508"/>
            <a:ext cx="1193370" cy="1627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22375" y="4277533"/>
            <a:ext cx="790413" cy="195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08" y="2543893"/>
            <a:ext cx="282150" cy="4649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92" y="2543892"/>
            <a:ext cx="282150" cy="4649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42" y="2543891"/>
            <a:ext cx="282150" cy="46495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853708" y="2140938"/>
            <a:ext cx="840684" cy="26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32727" y="17125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22376" y="5021452"/>
            <a:ext cx="790412" cy="216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6" y="5517396"/>
            <a:ext cx="282150" cy="46495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37696" y="4421287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79583" y="4277533"/>
            <a:ext cx="1910532" cy="195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179584" y="5021452"/>
            <a:ext cx="1910530" cy="216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VGPU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14" y="5517396"/>
            <a:ext cx="357389" cy="58893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294904" y="4421287"/>
            <a:ext cx="1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5586034" y="3318807"/>
            <a:ext cx="559769" cy="85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72371" y="34414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动态伸缩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986274" y="1511084"/>
            <a:ext cx="1193370" cy="16273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物理机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98" y="2549469"/>
            <a:ext cx="282150" cy="4649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82" y="2549468"/>
            <a:ext cx="282150" cy="4649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32" y="2549467"/>
            <a:ext cx="282150" cy="464951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6167398" y="2146514"/>
            <a:ext cx="840684" cy="26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46417" y="17181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55" y="5517396"/>
            <a:ext cx="357389" cy="5889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96" y="5517396"/>
            <a:ext cx="357389" cy="58893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233" y="5517398"/>
            <a:ext cx="357389" cy="588936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30092" y="5021452"/>
            <a:ext cx="1016325" cy="495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9831" y="805912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模型推理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V100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0270095"/>
              </p:ext>
            </p:extLst>
          </p:nvPr>
        </p:nvGraphicFramePr>
        <p:xfrm>
          <a:off x="2089688" y="14994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066186110"/>
              </p:ext>
            </p:extLst>
          </p:nvPr>
        </p:nvGraphicFramePr>
        <p:xfrm>
          <a:off x="6661688" y="14994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23188859"/>
              </p:ext>
            </p:extLst>
          </p:nvPr>
        </p:nvGraphicFramePr>
        <p:xfrm>
          <a:off x="4375688" y="3959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5431" y="5222929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性能损耗控制在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 flipH="1">
            <a:off x="1103589" y="1024759"/>
            <a:ext cx="1072055" cy="1072055"/>
          </a:xfrm>
          <a:prstGeom prst="diamond">
            <a:avLst/>
          </a:prstGeom>
          <a:ln w="19050">
            <a:solidFill>
              <a:srgbClr val="1652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菱形 2"/>
          <p:cNvSpPr/>
          <p:nvPr/>
        </p:nvSpPr>
        <p:spPr>
          <a:xfrm flipH="1">
            <a:off x="1056291" y="1713187"/>
            <a:ext cx="1119351" cy="1119351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菱形 3"/>
          <p:cNvSpPr/>
          <p:nvPr/>
        </p:nvSpPr>
        <p:spPr>
          <a:xfrm flipH="1">
            <a:off x="1639615" y="772510"/>
            <a:ext cx="3421117" cy="3421117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 flipH="1">
            <a:off x="2948151" y="3587967"/>
            <a:ext cx="1211319" cy="1211319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2948153" y="4432737"/>
            <a:ext cx="914401" cy="914401"/>
          </a:xfrm>
          <a:prstGeom prst="diamond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9849" y="1636187"/>
            <a:ext cx="1747345" cy="1631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0" noProof="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0" lang="zh-CN" altLang="en-US" sz="1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4397366" y="5057304"/>
            <a:ext cx="790904" cy="790904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7366" y="3076074"/>
            <a:ext cx="451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深度学习实践</a:t>
            </a:r>
            <a:endParaRPr lang="en-US" altLang="zh-CN" sz="44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42030" y="5082808"/>
            <a:ext cx="5542643" cy="441630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05579" y="5204283"/>
            <a:ext cx="784679" cy="261064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GPU</a:t>
            </a:r>
            <a:r>
              <a:rPr lang="zh-CN" altLang="en-US" sz="1200" dirty="0">
                <a:solidFill>
                  <a:schemeClr val="bg1"/>
                </a:solidFill>
                <a:sym typeface="Helvetica Neue Medium"/>
              </a:rPr>
              <a:t>节点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012407" y="5221309"/>
            <a:ext cx="644979" cy="227013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Agent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498432" y="5221309"/>
            <a:ext cx="1265465" cy="227013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GPU Hardware</a:t>
            </a:r>
            <a:endParaRPr lang="zh-CN" altLang="en-US" sz="10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94857" y="4378638"/>
            <a:ext cx="5589816" cy="329168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RPC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94857" y="3722106"/>
            <a:ext cx="5589815" cy="380246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441372" y="4686296"/>
            <a:ext cx="0" cy="396512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/>
          <p:cNvSpPr/>
          <p:nvPr/>
        </p:nvSpPr>
        <p:spPr>
          <a:xfrm>
            <a:off x="2905579" y="3807236"/>
            <a:ext cx="784679" cy="261064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control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34129" y="4425232"/>
            <a:ext cx="1331686" cy="261064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200" dirty="0">
                <a:solidFill>
                  <a:schemeClr val="bg1"/>
                </a:solidFill>
                <a:sym typeface="Helvetica Neue Medium"/>
              </a:rPr>
              <a:t>分布式消息中间件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212772" y="3793585"/>
            <a:ext cx="457200" cy="261064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API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86350" y="3793585"/>
            <a:ext cx="1249136" cy="261064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scheduler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441372" y="4108029"/>
            <a:ext cx="0" cy="288175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圆角矩形 18"/>
          <p:cNvSpPr/>
          <p:nvPr/>
        </p:nvSpPr>
        <p:spPr>
          <a:xfrm>
            <a:off x="6621235" y="3793584"/>
            <a:ext cx="1232808" cy="261064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Dataset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55420" y="5221309"/>
            <a:ext cx="644979" cy="227013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000" dirty="0">
                <a:solidFill>
                  <a:schemeClr val="bg1"/>
                </a:solidFill>
                <a:sym typeface="Helvetica Neue Medium"/>
              </a:rPr>
              <a:t>Driver</a:t>
            </a:r>
          </a:p>
        </p:txBody>
      </p:sp>
      <p:cxnSp>
        <p:nvCxnSpPr>
          <p:cNvPr id="21" name="直接箭头连接符 20"/>
          <p:cNvCxnSpPr>
            <a:stCxn id="9" idx="3"/>
            <a:endCxn id="20" idx="1"/>
          </p:cNvCxnSpPr>
          <p:nvPr/>
        </p:nvCxnSpPr>
        <p:spPr>
          <a:xfrm>
            <a:off x="4657386" y="5334816"/>
            <a:ext cx="598034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>
            <a:stCxn id="20" idx="3"/>
            <a:endCxn id="10" idx="1"/>
          </p:cNvCxnSpPr>
          <p:nvPr/>
        </p:nvCxnSpPr>
        <p:spPr>
          <a:xfrm>
            <a:off x="5900399" y="5334816"/>
            <a:ext cx="598033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>
            <a:off x="4669972" y="3924117"/>
            <a:ext cx="416378" cy="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>
            <a:stCxn id="17" idx="3"/>
            <a:endCxn id="19" idx="1"/>
          </p:cNvCxnSpPr>
          <p:nvPr/>
        </p:nvCxnSpPr>
        <p:spPr>
          <a:xfrm flipV="1">
            <a:off x="6335486" y="3924116"/>
            <a:ext cx="285749" cy="1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圆角矩形 24"/>
          <p:cNvSpPr/>
          <p:nvPr/>
        </p:nvSpPr>
        <p:spPr>
          <a:xfrm>
            <a:off x="2394857" y="2946481"/>
            <a:ext cx="5589815" cy="420065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36915" y="3592961"/>
            <a:ext cx="6686552" cy="2283562"/>
          </a:xfrm>
          <a:prstGeom prst="rect">
            <a:avLst/>
          </a:prstGeom>
          <a:noFill/>
          <a:ln w="38100" cap="flat">
            <a:solidFill>
              <a:schemeClr val="bg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71856" y="4137057"/>
            <a:ext cx="592138" cy="1086287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异构资源管理系统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584113" y="3039477"/>
            <a:ext cx="784679" cy="261064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IAAS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90258" y="3034185"/>
            <a:ext cx="1122590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计算系统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018994" y="3037377"/>
            <a:ext cx="1200151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存储系统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462031" y="3034185"/>
            <a:ext cx="1228727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网络系统</a:t>
            </a:r>
          </a:p>
        </p:txBody>
      </p:sp>
      <p:sp>
        <p:nvSpPr>
          <p:cNvPr id="32" name="下箭头 31"/>
          <p:cNvSpPr/>
          <p:nvPr/>
        </p:nvSpPr>
        <p:spPr>
          <a:xfrm>
            <a:off x="5361895" y="3396648"/>
            <a:ext cx="197985" cy="346432"/>
          </a:xfrm>
          <a:prstGeom prst="downArrow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394857" y="2253264"/>
            <a:ext cx="5589815" cy="466803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604236" y="2372379"/>
            <a:ext cx="784679" cy="261064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PAAS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762659" y="1639465"/>
            <a:ext cx="353105" cy="4237057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数据系统</a:t>
            </a:r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94857" y="1672057"/>
            <a:ext cx="5589815" cy="329168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Web </a:t>
            </a:r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展示页面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306821" y="1639465"/>
            <a:ext cx="353105" cy="4237057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运维系统</a:t>
            </a:r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212376" y="1639465"/>
            <a:ext cx="353105" cy="4237057"/>
          </a:xfrm>
          <a:prstGeom prst="round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用户系统</a:t>
            </a:r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en-US" altLang="zh-CN" sz="1600" dirty="0">
              <a:solidFill>
                <a:schemeClr val="bg1"/>
              </a:solidFill>
              <a:sym typeface="Helvetica Neue Medium"/>
            </a:endParaRPr>
          </a:p>
          <a:p>
            <a:pPr defTabSz="412750" hangingPunct="0"/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818846" y="2318321"/>
            <a:ext cx="787852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中间件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167652" y="2310550"/>
            <a:ext cx="861673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数据库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574291" y="2318321"/>
            <a:ext cx="1004207" cy="329168"/>
          </a:xfrm>
          <a:prstGeom prst="roundRect">
            <a:avLst/>
          </a:prstGeom>
          <a:solidFill>
            <a:srgbClr val="00B0F0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zh-CN" altLang="en-US" sz="1600" dirty="0">
                <a:solidFill>
                  <a:schemeClr val="bg1"/>
                </a:solidFill>
                <a:sym typeface="Helvetica Neue Medium"/>
              </a:rPr>
              <a:t>日志服务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个人介绍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028" y="2091465"/>
            <a:ext cx="93794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入职讯飞五年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从零到一搭建公司级</a:t>
            </a:r>
            <a:r>
              <a:rPr lang="en-US" altLang="zh-CN" sz="2800" dirty="0">
                <a:solidFill>
                  <a:schemeClr val="bg1"/>
                </a:solidFill>
              </a:rPr>
              <a:t>PaaS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IaaS</a:t>
            </a:r>
            <a:r>
              <a:rPr lang="zh-CN" altLang="en-US" sz="2800" dirty="0">
                <a:solidFill>
                  <a:schemeClr val="bg1"/>
                </a:solidFill>
              </a:rPr>
              <a:t>平台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推动讯飞业务云化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主要负责分布式系统架构，虚拟化技术和业务云化方案</a:t>
            </a:r>
          </a:p>
          <a:p>
            <a:endParaRPr lang="zh-CN" altLang="en-US" sz="28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3" y="296359"/>
            <a:ext cx="9460999" cy="74121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6605" y="31233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0" y="44005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8532" y="56777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6141" y="19615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2597" y="1701320"/>
            <a:ext cx="373211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痛点：业务扩缩容异常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全链路监控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建设可视化平台查询平台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成效：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问题排查提效：多人联合花大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半个小时到单人分钟级搞定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系统瓶颈可视化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98" y="509409"/>
            <a:ext cx="7701170" cy="63485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8638" y="1701320"/>
            <a:ext cx="449353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痛点：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BestFit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解法：局部最优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成效：大大减少调度时间，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同时对调度结果未产生较大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84" y="407349"/>
            <a:ext cx="8025397" cy="66158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981645" y="1828121"/>
            <a:ext cx="9119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深度学习中经常会出现多机多卡的任务，也就是同时会起多个实例，多个实例属于同一个任务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默认调度器是一个一个进行调度的，只会检查单个实例资源够不够，这样前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个都能成功，最后一个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调度失败。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这样就会造成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任务跑不了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个占着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不释放，新的任务无法调度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严重时整个集群死锁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40146" y="1379750"/>
            <a:ext cx="1673526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suggesthost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923690" y="2023815"/>
            <a:ext cx="1889186" cy="835561"/>
          </a:xfrm>
          <a:prstGeom prst="diamond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Is a batch task?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 flipH="1">
            <a:off x="2868283" y="1708918"/>
            <a:ext cx="8626" cy="31489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圆角矩形 9"/>
          <p:cNvSpPr/>
          <p:nvPr/>
        </p:nvSpPr>
        <p:spPr>
          <a:xfrm>
            <a:off x="2040146" y="3174272"/>
            <a:ext cx="1673526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cache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1" name="直接箭头连接符 10"/>
          <p:cNvCxnSpPr>
            <a:stCxn id="8" idx="2"/>
            <a:endCxn id="10" idx="0"/>
          </p:cNvCxnSpPr>
          <p:nvPr/>
        </p:nvCxnSpPr>
        <p:spPr>
          <a:xfrm>
            <a:off x="2868283" y="2859376"/>
            <a:ext cx="8626" cy="31489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2923386" y="2875759"/>
            <a:ext cx="147477" cy="282129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40145" y="3780968"/>
            <a:ext cx="1673526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bind-queue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4" name="直接箭头连接符 13"/>
          <p:cNvCxnSpPr>
            <a:stCxn id="10" idx="2"/>
            <a:endCxn id="13" idx="0"/>
          </p:cNvCxnSpPr>
          <p:nvPr/>
        </p:nvCxnSpPr>
        <p:spPr>
          <a:xfrm flipH="1">
            <a:off x="2876908" y="3503440"/>
            <a:ext cx="1" cy="2775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圆角矩形 14"/>
          <p:cNvSpPr/>
          <p:nvPr/>
        </p:nvSpPr>
        <p:spPr>
          <a:xfrm>
            <a:off x="2040145" y="4405332"/>
            <a:ext cx="1673526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bind-work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6" name="直接箭头连接符 15"/>
          <p:cNvCxnSpPr>
            <a:stCxn id="13" idx="2"/>
            <a:endCxn id="15" idx="0"/>
          </p:cNvCxnSpPr>
          <p:nvPr/>
        </p:nvCxnSpPr>
        <p:spPr>
          <a:xfrm>
            <a:off x="2876908" y="4110136"/>
            <a:ext cx="0" cy="29519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圆角矩形 16"/>
          <p:cNvSpPr/>
          <p:nvPr/>
        </p:nvSpPr>
        <p:spPr>
          <a:xfrm>
            <a:off x="2040042" y="5217845"/>
            <a:ext cx="1673526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bind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8" name="肘形连接符 17"/>
          <p:cNvCxnSpPr>
            <a:stCxn id="8" idx="3"/>
            <a:endCxn id="17" idx="3"/>
          </p:cNvCxnSpPr>
          <p:nvPr/>
        </p:nvCxnSpPr>
        <p:spPr>
          <a:xfrm flipH="1">
            <a:off x="3713568" y="2441596"/>
            <a:ext cx="99308" cy="2940833"/>
          </a:xfrm>
          <a:prstGeom prst="bentConnector3">
            <a:avLst>
              <a:gd name="adj1" fmla="val -230193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/>
          <p:cNvSpPr txBox="1"/>
          <p:nvPr/>
        </p:nvSpPr>
        <p:spPr>
          <a:xfrm>
            <a:off x="4058262" y="3663423"/>
            <a:ext cx="147477" cy="282129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直接箭头连接符 19"/>
          <p:cNvCxnSpPr>
            <a:stCxn id="15" idx="2"/>
            <a:endCxn id="17" idx="0"/>
          </p:cNvCxnSpPr>
          <p:nvPr/>
        </p:nvCxnSpPr>
        <p:spPr>
          <a:xfrm flipH="1">
            <a:off x="2876805" y="4734500"/>
            <a:ext cx="103" cy="48334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/>
          <p:cNvSpPr txBox="1"/>
          <p:nvPr/>
        </p:nvSpPr>
        <p:spPr>
          <a:xfrm>
            <a:off x="2924989" y="4833292"/>
            <a:ext cx="532197" cy="282129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5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mutex</a:t>
            </a:r>
            <a:endParaRPr lang="zh-CN" altLang="en-US" sz="15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09354" y="2421221"/>
            <a:ext cx="5461880" cy="1897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如果是普通的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，找到节点后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就直接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如果是批处理任务，直接扔到批处理缓存中返回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有个协程一直检查批缓存中是否有成功的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(pod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都齐了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扔进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取成功的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进行批量绑定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绑定时与普通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</a:t>
            </a:r>
          </a:p>
          <a:p>
            <a:pPr defTabSz="412750" hangingPunct="0"/>
            <a:endParaRPr lang="zh-CN" altLang="en-US" sz="15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02588" y="1504629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scheduler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2588" y="5531727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scheduler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9" name="直接连接符 8"/>
          <p:cNvCxnSpPr>
            <a:stCxn id="7" idx="2"/>
            <a:endCxn id="8" idx="0"/>
          </p:cNvCxnSpPr>
          <p:nvPr/>
        </p:nvCxnSpPr>
        <p:spPr>
          <a:xfrm>
            <a:off x="1975449" y="1833797"/>
            <a:ext cx="0" cy="369793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圆角矩形 9"/>
          <p:cNvSpPr/>
          <p:nvPr/>
        </p:nvSpPr>
        <p:spPr>
          <a:xfrm>
            <a:off x="2940169" y="1504629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batch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40169" y="5531727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batch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2" name="直接连接符 11"/>
          <p:cNvCxnSpPr>
            <a:stCxn id="10" idx="2"/>
            <a:endCxn id="11" idx="0"/>
          </p:cNvCxnSpPr>
          <p:nvPr/>
        </p:nvCxnSpPr>
        <p:spPr>
          <a:xfrm>
            <a:off x="3613030" y="1833797"/>
            <a:ext cx="0" cy="369793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圆角矩形 12"/>
          <p:cNvSpPr/>
          <p:nvPr/>
        </p:nvSpPr>
        <p:spPr>
          <a:xfrm>
            <a:off x="4560497" y="1504629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taskcache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60497" y="5531727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sym typeface="Helvetica Neue Medium"/>
              </a:rPr>
              <a:t>taskcache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5" name="直接连接符 14"/>
          <p:cNvCxnSpPr>
            <a:stCxn id="13" idx="2"/>
            <a:endCxn id="14" idx="0"/>
          </p:cNvCxnSpPr>
          <p:nvPr/>
        </p:nvCxnSpPr>
        <p:spPr>
          <a:xfrm>
            <a:off x="5233358" y="1833797"/>
            <a:ext cx="0" cy="369793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圆角矩形 15"/>
          <p:cNvSpPr/>
          <p:nvPr/>
        </p:nvSpPr>
        <p:spPr>
          <a:xfrm>
            <a:off x="6162134" y="1504629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queue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62134" y="5531727"/>
            <a:ext cx="1345721" cy="329168"/>
          </a:xfrm>
          <a:prstGeom prst="round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sym typeface="Helvetica Neue Medium"/>
              </a:rPr>
              <a:t>queue</a:t>
            </a:r>
            <a:endParaRPr lang="zh-CN" altLang="en-US" sz="16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18" name="直接连接符 17"/>
          <p:cNvCxnSpPr>
            <a:stCxn id="16" idx="2"/>
            <a:endCxn id="17" idx="0"/>
          </p:cNvCxnSpPr>
          <p:nvPr/>
        </p:nvCxnSpPr>
        <p:spPr>
          <a:xfrm>
            <a:off x="6834995" y="1833797"/>
            <a:ext cx="0" cy="3697930"/>
          </a:xfrm>
          <a:prstGeom prst="line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>
            <a:off x="1975449" y="2156604"/>
            <a:ext cx="3257909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圆角矩形 19"/>
          <p:cNvSpPr/>
          <p:nvPr/>
        </p:nvSpPr>
        <p:spPr>
          <a:xfrm>
            <a:off x="3186153" y="1884660"/>
            <a:ext cx="2484408" cy="261064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Success assume a pod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975449" y="2717321"/>
            <a:ext cx="1637581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圆角矩形 21"/>
          <p:cNvSpPr/>
          <p:nvPr/>
        </p:nvSpPr>
        <p:spPr>
          <a:xfrm>
            <a:off x="1560905" y="2454440"/>
            <a:ext cx="2484408" cy="261064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 Medium"/>
              </a:rPr>
              <a:t>Success assume a pod</a:t>
            </a:r>
            <a:endParaRPr lang="zh-CN" altLang="en-US" sz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3123840" y="3010619"/>
            <a:ext cx="978380" cy="310551"/>
          </a:xfrm>
          <a:prstGeom prst="arc">
            <a:avLst>
              <a:gd name="adj1" fmla="val 16200000"/>
              <a:gd name="adj2" fmla="val 5230766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60760" y="2776023"/>
            <a:ext cx="38792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  <a:sym typeface="Helvetica Neue"/>
              </a:rPr>
              <a:t>R</a:t>
            </a:r>
            <a:r>
              <a:rPr lang="en-US" altLang="zh-CN" sz="1200" dirty="0">
                <a:solidFill>
                  <a:schemeClr val="bg1"/>
                </a:solidFill>
              </a:rPr>
              <a:t>un()</a:t>
            </a:r>
            <a:endParaRPr lang="zh-CN" altLang="en-US" sz="1500" dirty="0">
              <a:solidFill>
                <a:schemeClr val="bg1"/>
              </a:solidFill>
              <a:sym typeface="Helvetica Neue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3142531" y="4907674"/>
            <a:ext cx="978380" cy="310551"/>
          </a:xfrm>
          <a:prstGeom prst="arc">
            <a:avLst>
              <a:gd name="adj1" fmla="val 16200000"/>
              <a:gd name="adj2" fmla="val 5230766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9991" y="4673078"/>
            <a:ext cx="666850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 err="1">
                <a:solidFill>
                  <a:schemeClr val="bg1"/>
                </a:solidFill>
                <a:sym typeface="Helvetica Neue"/>
              </a:rPr>
              <a:t>R</a:t>
            </a:r>
            <a:r>
              <a:rPr lang="en-US" altLang="zh-CN" sz="1200" dirty="0" err="1">
                <a:solidFill>
                  <a:schemeClr val="bg1"/>
                </a:solidFill>
              </a:rPr>
              <a:t>unBind</a:t>
            </a:r>
            <a:r>
              <a:rPr lang="en-US" altLang="zh-CN" sz="1200" dirty="0">
                <a:solidFill>
                  <a:schemeClr val="bg1"/>
                </a:solidFill>
              </a:rPr>
              <a:t>()</a:t>
            </a:r>
            <a:endParaRPr lang="zh-CN" altLang="en-US" sz="1500" dirty="0">
              <a:solidFill>
                <a:schemeClr val="bg1"/>
              </a:solidFill>
              <a:sym typeface="Helvetica Neue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610872" y="3691628"/>
            <a:ext cx="1620328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3912333" y="3456753"/>
            <a:ext cx="1003031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 err="1">
                <a:solidFill>
                  <a:schemeClr val="bg1"/>
                </a:solidFill>
              </a:rPr>
              <a:t>ListReadyTask</a:t>
            </a:r>
            <a:r>
              <a:rPr lang="en-US" altLang="zh-CN" sz="1200" dirty="0">
                <a:solidFill>
                  <a:schemeClr val="bg1"/>
                </a:solidFill>
              </a:rPr>
              <a:t>()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626810" y="3996930"/>
            <a:ext cx="3203274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4573337" y="3760619"/>
            <a:ext cx="44563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</a:rPr>
              <a:t>Push()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625120" y="4537495"/>
            <a:ext cx="3203274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5351644" y="4289289"/>
            <a:ext cx="673134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altLang="zh-CN" sz="1200" dirty="0">
                <a:solidFill>
                  <a:schemeClr val="bg1"/>
                </a:solidFill>
              </a:rPr>
              <a:t>Pop task()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5862" y="2639188"/>
            <a:ext cx="4154201" cy="171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l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原生调度器在预选优选结束后交给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Batch-scheduler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原生调度器中增加集群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资源检查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</a:p>
          <a:p>
            <a:pPr algn="l"/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Taskcache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中的批任务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都到齐了扔进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队列取批任务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进行绑定</a:t>
            </a:r>
          </a:p>
          <a:p>
            <a:pPr defTabSz="412750" hangingPunct="0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深度学习平台调度系统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640111" y="2428875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策略</a:t>
            </a:r>
          </a:p>
        </p:txBody>
      </p:sp>
      <p:sp>
        <p:nvSpPr>
          <p:cNvPr id="9" name="矩形 8"/>
          <p:cNvSpPr/>
          <p:nvPr/>
        </p:nvSpPr>
        <p:spPr>
          <a:xfrm>
            <a:off x="2284316" y="2428874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流程策略</a:t>
            </a:r>
          </a:p>
        </p:txBody>
      </p:sp>
      <p:sp>
        <p:nvSpPr>
          <p:cNvPr id="10" name="矩形 9"/>
          <p:cNvSpPr/>
          <p:nvPr/>
        </p:nvSpPr>
        <p:spPr>
          <a:xfrm>
            <a:off x="3928521" y="2428873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周期策略</a:t>
            </a:r>
          </a:p>
        </p:txBody>
      </p:sp>
      <p:sp>
        <p:nvSpPr>
          <p:cNvPr id="11" name="矩形 10"/>
          <p:cNvSpPr/>
          <p:nvPr/>
        </p:nvSpPr>
        <p:spPr>
          <a:xfrm>
            <a:off x="640111" y="4229100"/>
            <a:ext cx="4745164" cy="885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1368488" y="3157538"/>
            <a:ext cx="0" cy="107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1" idx="0"/>
          </p:cNvCxnSpPr>
          <p:nvPr/>
        </p:nvCxnSpPr>
        <p:spPr>
          <a:xfrm>
            <a:off x="3012693" y="3157537"/>
            <a:ext cx="0" cy="1071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</p:cNvCxnSpPr>
          <p:nvPr/>
        </p:nvCxnSpPr>
        <p:spPr>
          <a:xfrm>
            <a:off x="4656898" y="3157536"/>
            <a:ext cx="0" cy="1071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5589" y="3519951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40475" y="351747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90955" y="351747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21" name="矩形 20"/>
          <p:cNvSpPr/>
          <p:nvPr/>
        </p:nvSpPr>
        <p:spPr>
          <a:xfrm>
            <a:off x="6875775" y="1007986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策略</a:t>
            </a:r>
          </a:p>
        </p:txBody>
      </p:sp>
      <p:sp>
        <p:nvSpPr>
          <p:cNvPr id="22" name="矩形 21"/>
          <p:cNvSpPr/>
          <p:nvPr/>
        </p:nvSpPr>
        <p:spPr>
          <a:xfrm>
            <a:off x="8519980" y="1007985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流程策略</a:t>
            </a:r>
          </a:p>
        </p:txBody>
      </p:sp>
      <p:sp>
        <p:nvSpPr>
          <p:cNvPr id="23" name="矩形 22"/>
          <p:cNvSpPr/>
          <p:nvPr/>
        </p:nvSpPr>
        <p:spPr>
          <a:xfrm>
            <a:off x="10164185" y="1007984"/>
            <a:ext cx="1456754" cy="728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周期策略</a:t>
            </a:r>
          </a:p>
        </p:txBody>
      </p:sp>
      <p:sp>
        <p:nvSpPr>
          <p:cNvPr id="24" name="矩形 23"/>
          <p:cNvSpPr/>
          <p:nvPr/>
        </p:nvSpPr>
        <p:spPr>
          <a:xfrm>
            <a:off x="6875775" y="2808211"/>
            <a:ext cx="4745164" cy="88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Analyse</a:t>
            </a:r>
            <a:r>
              <a:rPr lang="en-US" altLang="zh-CN" dirty="0"/>
              <a:t>  system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2"/>
          </p:cNvCxnSpPr>
          <p:nvPr/>
        </p:nvCxnSpPr>
        <p:spPr>
          <a:xfrm>
            <a:off x="7604152" y="1736649"/>
            <a:ext cx="0" cy="107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9248357" y="1736648"/>
            <a:ext cx="0" cy="1071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2"/>
          </p:cNvCxnSpPr>
          <p:nvPr/>
        </p:nvCxnSpPr>
        <p:spPr>
          <a:xfrm>
            <a:off x="10892562" y="1736647"/>
            <a:ext cx="0" cy="1071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781253" y="2099062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76139" y="209658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126619" y="209658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sp>
        <p:nvSpPr>
          <p:cNvPr id="31" name="矩形 30"/>
          <p:cNvSpPr/>
          <p:nvPr/>
        </p:nvSpPr>
        <p:spPr>
          <a:xfrm>
            <a:off x="6875775" y="4765598"/>
            <a:ext cx="4745164" cy="885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system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4" idx="2"/>
            <a:endCxn id="31" idx="0"/>
          </p:cNvCxnSpPr>
          <p:nvPr/>
        </p:nvCxnSpPr>
        <p:spPr>
          <a:xfrm>
            <a:off x="9248357" y="3694036"/>
            <a:ext cx="0" cy="107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207687" y="4059823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 flipH="1">
            <a:off x="1103589" y="1024759"/>
            <a:ext cx="1072055" cy="1072055"/>
          </a:xfrm>
          <a:prstGeom prst="diamond">
            <a:avLst/>
          </a:prstGeom>
          <a:ln w="19050">
            <a:solidFill>
              <a:srgbClr val="1652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菱形 2"/>
          <p:cNvSpPr/>
          <p:nvPr/>
        </p:nvSpPr>
        <p:spPr>
          <a:xfrm flipH="1">
            <a:off x="1056291" y="1713187"/>
            <a:ext cx="1119351" cy="1119351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菱形 3"/>
          <p:cNvSpPr/>
          <p:nvPr/>
        </p:nvSpPr>
        <p:spPr>
          <a:xfrm flipH="1">
            <a:off x="1639615" y="772510"/>
            <a:ext cx="3421117" cy="3421117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 flipH="1">
            <a:off x="2948151" y="3587967"/>
            <a:ext cx="1211319" cy="1211319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2948153" y="4432737"/>
            <a:ext cx="914401" cy="914401"/>
          </a:xfrm>
          <a:prstGeom prst="diamond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9849" y="1636187"/>
            <a:ext cx="1747345" cy="1631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endParaRPr kumimoji="0" lang="zh-CN" altLang="en-US" sz="1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4397366" y="5057304"/>
            <a:ext cx="790904" cy="790904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7366" y="3076074"/>
            <a:ext cx="4513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r>
              <a:rPr lang="en-US" altLang="zh-CN" sz="4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lang="zh-CN" altLang="en-US" sz="4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计划</a:t>
            </a:r>
            <a:endParaRPr lang="en-US" altLang="zh-CN" sz="44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880520" y="1292922"/>
            <a:ext cx="89465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5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讯飞在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资源调度中解决的问题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228600" indent="-228600" defTabSz="41275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多张物理，虚拟设备的混合管理和互调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实现了在线集群和离线集群的资源动态互调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实现了针对离线任务和在线任务的个性化调度需求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12750" hangingPunct="0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1275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面临的挑战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  <a:p>
            <a:pPr defTabSz="412750" hangingPunct="0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模拟设备的性能优化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针对实时计算的调度能力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多异构资源的纳管，比如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FPGA</a:t>
            </a: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defTabSz="41275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个性化业务场景对调度和资源管控层面的需求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rot="3131087" flipV="1">
            <a:off x="4133058" y="223045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rgbClr val="04AE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rot="5400000">
            <a:off x="6096000" y="996950"/>
            <a:ext cx="0" cy="6083300"/>
          </a:xfrm>
          <a:prstGeom prst="line">
            <a:avLst/>
          </a:prstGeom>
          <a:ln w="19050">
            <a:solidFill>
              <a:srgbClr val="64DB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rot="5400000">
            <a:off x="6096000" y="1687513"/>
            <a:ext cx="0" cy="6083300"/>
          </a:xfrm>
          <a:prstGeom prst="line">
            <a:avLst/>
          </a:prstGeom>
          <a:ln w="19050">
            <a:solidFill>
              <a:srgbClr val="64DB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969124" y="984734"/>
            <a:ext cx="1421401" cy="52540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B0F0"/>
                </a:solidFill>
                <a:effectLst/>
                <a:latin typeface="微软雅黑" pitchFamily="34" charset="-122"/>
                <a:ea typeface="微软雅黑" pitchFamily="34" charset="-122"/>
              </a:rPr>
              <a:t>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5DE9FF5-D1FF-0B45-BD33-4BB6A8CDA118}"/>
              </a:ext>
            </a:extLst>
          </p:cNvPr>
          <p:cNvGrpSpPr/>
          <p:nvPr/>
        </p:nvGrpSpPr>
        <p:grpSpPr>
          <a:xfrm>
            <a:off x="1326929" y="1840734"/>
            <a:ext cx="9903656" cy="3972992"/>
            <a:chOff x="1326929" y="1840734"/>
            <a:chExt cx="9903656" cy="39729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326929" y="1952237"/>
              <a:ext cx="4547793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5592" y="3263571"/>
              <a:ext cx="4539130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28190" y="1952237"/>
              <a:ext cx="0" cy="1565977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134999" y="1840734"/>
              <a:ext cx="0" cy="1444289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290" y="1992164"/>
              <a:ext cx="699237" cy="12867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507281" y="2244027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682792" y="1952237"/>
              <a:ext cx="4547793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691455" y="3263571"/>
              <a:ext cx="4539130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784053" y="1952237"/>
              <a:ext cx="0" cy="1565977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7490862" y="1840734"/>
              <a:ext cx="0" cy="1444289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7153" y="1992164"/>
              <a:ext cx="699237" cy="12867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6863144" y="2244027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326929" y="4247749"/>
              <a:ext cx="4547793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35592" y="5559083"/>
              <a:ext cx="4539130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28190" y="4247749"/>
              <a:ext cx="0" cy="1565977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134999" y="4136246"/>
              <a:ext cx="0" cy="1444289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290" y="4287676"/>
              <a:ext cx="699237" cy="12867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07281" y="4539539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682792" y="4247749"/>
              <a:ext cx="4547793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691455" y="5559083"/>
              <a:ext cx="4539130" cy="0"/>
            </a:xfrm>
            <a:prstGeom prst="line">
              <a:avLst/>
            </a:prstGeom>
            <a:noFill/>
            <a:ln w="19050" cap="rnd">
              <a:gradFill flip="none" rotWithShape="1">
                <a:gsLst>
                  <a:gs pos="46000">
                    <a:schemeClr val="bg1">
                      <a:lumMod val="50000"/>
                    </a:schemeClr>
                  </a:gs>
                  <a:gs pos="0">
                    <a:schemeClr val="tx1">
                      <a:lumMod val="75000"/>
                      <a:lumOff val="25000"/>
                      <a:alpha val="18000"/>
                    </a:schemeClr>
                  </a:gs>
                  <a:gs pos="100000">
                    <a:srgbClr val="00B0F0"/>
                  </a:gs>
                </a:gsLst>
                <a:lin ang="10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784053" y="4247749"/>
              <a:ext cx="0" cy="1565977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7490862" y="4136246"/>
              <a:ext cx="0" cy="1444289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7153" y="4287676"/>
              <a:ext cx="699237" cy="12867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863144" y="4539539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96739" y="2450940"/>
              <a:ext cx="2975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讯</a:t>
              </a:r>
              <a:r>
                <a:rPr lang="zh-CN" altLang="en-US" sz="2400" b="1" noProof="0" dirty="0" smtClean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飞</a:t>
              </a:r>
              <a:r>
                <a:rPr lang="en-US" altLang="zh-CN" sz="2400" b="1" noProof="0" dirty="0" smtClean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AI</a:t>
              </a:r>
              <a:r>
                <a:rPr lang="zh-CN" altLang="en-US" sz="2400" b="1" noProof="0" dirty="0" smtClean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业务的发展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082843" y="2437138"/>
            <a:ext cx="337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GPU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虚拟化技术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59342" y="4700193"/>
            <a:ext cx="348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深度</a:t>
            </a:r>
            <a:r>
              <a:rPr lang="zh-CN" altLang="en-US" sz="2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学习实践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73874" y="4686686"/>
            <a:ext cx="27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计划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 flipH="1">
            <a:off x="1103589" y="1024759"/>
            <a:ext cx="1072055" cy="1072055"/>
          </a:xfrm>
          <a:prstGeom prst="diamond">
            <a:avLst/>
          </a:prstGeom>
          <a:ln w="19050">
            <a:solidFill>
              <a:srgbClr val="1652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菱形 2"/>
          <p:cNvSpPr/>
          <p:nvPr/>
        </p:nvSpPr>
        <p:spPr>
          <a:xfrm flipH="1">
            <a:off x="1056291" y="1713187"/>
            <a:ext cx="1119351" cy="1119351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菱形 3"/>
          <p:cNvSpPr/>
          <p:nvPr/>
        </p:nvSpPr>
        <p:spPr>
          <a:xfrm flipH="1">
            <a:off x="1639615" y="772510"/>
            <a:ext cx="3421117" cy="3421117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菱形 4"/>
          <p:cNvSpPr/>
          <p:nvPr/>
        </p:nvSpPr>
        <p:spPr>
          <a:xfrm flipH="1">
            <a:off x="2948151" y="3587967"/>
            <a:ext cx="1211319" cy="1211319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2948153" y="4432737"/>
            <a:ext cx="914401" cy="914401"/>
          </a:xfrm>
          <a:prstGeom prst="diamond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9849" y="1636187"/>
            <a:ext cx="1747345" cy="163121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0" lang="zh-CN" altLang="en-US" sz="1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4397366" y="5057304"/>
            <a:ext cx="790904" cy="790904"/>
          </a:xfrm>
          <a:prstGeom prst="diamond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7366" y="3076074"/>
            <a:ext cx="5980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讯飞</a:t>
            </a:r>
            <a:r>
              <a:rPr lang="en-US" altLang="zh-CN" sz="4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lang="zh-CN" altLang="en-US" sz="44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业务的</a:t>
            </a:r>
            <a:r>
              <a:rPr lang="zh-CN" altLang="en-US" sz="44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</a:t>
            </a:r>
            <a:endParaRPr lang="en-US" altLang="zh-CN" sz="44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回首十年</a:t>
            </a:r>
          </a:p>
        </p:txBody>
      </p:sp>
      <p:sp>
        <p:nvSpPr>
          <p:cNvPr id="55" name="椭圆 54"/>
          <p:cNvSpPr/>
          <p:nvPr/>
        </p:nvSpPr>
        <p:spPr>
          <a:xfrm>
            <a:off x="701336" y="303984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语音识别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69999" y="4636299"/>
            <a:ext cx="158935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2018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年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6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月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12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日</a:t>
            </a:r>
            <a:endParaRPr kumimoji="0" lang="en-US" altLang="zh-CN" sz="1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识别准确率提高至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98%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cxnSp>
        <p:nvCxnSpPr>
          <p:cNvPr id="60" name="肘形连接符 59"/>
          <p:cNvCxnSpPr/>
          <p:nvPr/>
        </p:nvCxnSpPr>
        <p:spPr>
          <a:xfrm rot="16200000" flipH="1">
            <a:off x="1048027" y="4134953"/>
            <a:ext cx="1093789" cy="75015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2522343" y="303984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语音合成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343350" y="303607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语义理解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64357" y="303607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人脸识别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985364" y="303607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场景识别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806371" y="3036077"/>
            <a:ext cx="1037012" cy="9232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物体识别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01336" y="1464021"/>
            <a:ext cx="158935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2018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年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6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月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12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日</a:t>
            </a:r>
            <a:endParaRPr kumimoji="0" lang="en-US" altLang="zh-CN" sz="1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识别准确率提高至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98%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cxnSp>
        <p:nvCxnSpPr>
          <p:cNvPr id="75" name="肘形连接符 74"/>
          <p:cNvCxnSpPr>
            <a:stCxn id="68" idx="0"/>
            <a:endCxn id="73" idx="3"/>
          </p:cNvCxnSpPr>
          <p:nvPr/>
        </p:nvCxnSpPr>
        <p:spPr>
          <a:xfrm rot="16200000" flipV="1">
            <a:off x="2088171" y="2087169"/>
            <a:ext cx="1155198" cy="7501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619565" y="4728632"/>
            <a:ext cx="236579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自然语言各项指标名列前列</a:t>
            </a:r>
          </a:p>
        </p:txBody>
      </p:sp>
      <p:cxnSp>
        <p:nvCxnSpPr>
          <p:cNvPr id="79" name="肘形连接符 78"/>
          <p:cNvCxnSpPr>
            <a:stCxn id="69" idx="4"/>
            <a:endCxn id="77" idx="1"/>
          </p:cNvCxnSpPr>
          <p:nvPr/>
        </p:nvCxnSpPr>
        <p:spPr>
          <a:xfrm rot="16200000" flipH="1">
            <a:off x="4691930" y="4129292"/>
            <a:ext cx="1097560" cy="75770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833775" y="1764189"/>
            <a:ext cx="198997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识别率高达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99.4%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肘形连接符 82"/>
          <p:cNvCxnSpPr>
            <a:stCxn id="70" idx="0"/>
            <a:endCxn id="81" idx="3"/>
          </p:cNvCxnSpPr>
          <p:nvPr/>
        </p:nvCxnSpPr>
        <p:spPr>
          <a:xfrm rot="16200000" flipV="1">
            <a:off x="5712261" y="2065474"/>
            <a:ext cx="1082092" cy="8591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71637" y="1210190"/>
            <a:ext cx="1864465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全球领先的通用物体检测算法，有效检测图像中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万多种生活常见物体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cxnSp>
        <p:nvCxnSpPr>
          <p:cNvPr id="87" name="肘形连接符 86"/>
          <p:cNvCxnSpPr>
            <a:stCxn id="72" idx="0"/>
            <a:endCxn id="85" idx="3"/>
          </p:cNvCxnSpPr>
          <p:nvPr/>
        </p:nvCxnSpPr>
        <p:spPr>
          <a:xfrm rot="16200000" flipV="1">
            <a:off x="9339444" y="2050643"/>
            <a:ext cx="1082093" cy="8887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9022376" y="4759409"/>
            <a:ext cx="371480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精准识别自然环境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种场景</a:t>
            </a: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  <p:cxnSp>
        <p:nvCxnSpPr>
          <p:cNvPr id="91" name="肘形连接符 90"/>
          <p:cNvCxnSpPr>
            <a:stCxn id="71" idx="4"/>
          </p:cNvCxnSpPr>
          <p:nvPr/>
        </p:nvCxnSpPr>
        <p:spPr>
          <a:xfrm rot="16200000" flipH="1">
            <a:off x="8161637" y="4301600"/>
            <a:ext cx="1166575" cy="4821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3446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讯飞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业务整体架构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03656" y="1503664"/>
            <a:ext cx="1789122" cy="447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云平台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用户管理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任务接入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任务编排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个性化管理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 smtClean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AI</a:t>
            </a:r>
            <a:r>
              <a:rPr lang="zh-CN" altLang="en-US" sz="20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引擎平台</a:t>
            </a:r>
            <a:endParaRPr lang="en-US" altLang="zh-CN" sz="20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集群管控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资源管控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个性化系统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xmlns="" id="{829225AA-9352-9445-AB7D-D1C19C7D2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24" y="3907490"/>
            <a:ext cx="5503714" cy="2502766"/>
          </a:xfrm>
          <a:prstGeom prst="rect">
            <a:avLst/>
          </a:prstGeom>
        </p:spPr>
      </p:pic>
      <p:pic>
        <p:nvPicPr>
          <p:cNvPr id="9" name="Picture 35">
            <a:extLst>
              <a:ext uri="{FF2B5EF4-FFF2-40B4-BE49-F238E27FC236}">
                <a16:creationId xmlns:a16="http://schemas.microsoft.com/office/drawing/2014/main" xmlns="" id="{B0E387F1-A09F-FE41-BBA6-5213FAC8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24" y="1108692"/>
            <a:ext cx="5488019" cy="2129679"/>
          </a:xfrm>
          <a:prstGeom prst="rect">
            <a:avLst/>
          </a:prstGeom>
        </p:spPr>
      </p:pic>
      <p:cxnSp>
        <p:nvCxnSpPr>
          <p:cNvPr id="13" name="直接箭头连接符 12"/>
          <p:cNvCxnSpPr>
            <a:cxnSpLocks/>
            <a:stCxn id="9" idx="2"/>
            <a:endCxn id="8" idx="0"/>
          </p:cNvCxnSpPr>
          <p:nvPr/>
        </p:nvCxnSpPr>
        <p:spPr>
          <a:xfrm>
            <a:off x="9142734" y="3238371"/>
            <a:ext cx="7847" cy="66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8419" y="3994064"/>
            <a:ext cx="4616319" cy="2416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3922" y="4127235"/>
            <a:ext cx="4452682" cy="223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3922" y="414795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127" y="4455729"/>
            <a:ext cx="4015758" cy="324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能力平台</a:t>
            </a:r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386127" y="4974608"/>
            <a:ext cx="4015758" cy="324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训练</a:t>
            </a:r>
            <a:r>
              <a:rPr lang="zh-CN" altLang="en-US" sz="1600" b="1" dirty="0" smtClean="0"/>
              <a:t>平台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376772" y="5482507"/>
            <a:ext cx="4015758" cy="324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资源管理</a:t>
            </a:r>
            <a:r>
              <a:rPr lang="zh-CN" altLang="en-US" sz="1600" b="1" dirty="0" smtClean="0"/>
              <a:t>平台</a:t>
            </a:r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386127" y="5961467"/>
            <a:ext cx="4015758" cy="324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存储</a:t>
            </a:r>
            <a:r>
              <a:rPr lang="zh-CN" altLang="en-US" sz="1600" b="1" dirty="0" smtClean="0"/>
              <a:t>平台</a:t>
            </a:r>
            <a:endParaRPr lang="zh-CN" altLang="en-US" sz="1600" b="1" dirty="0"/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5224424" y="3146735"/>
            <a:ext cx="747586" cy="5753511"/>
          </a:xfrm>
          <a:prstGeom prst="bentConnector4">
            <a:avLst>
              <a:gd name="adj1" fmla="val -30578"/>
              <a:gd name="adj2" fmla="val 10012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59589" y="2521056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25500" hangingPunct="0"/>
            <a:r>
              <a:rPr lang="en-US" altLang="zh-CN" sz="24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DL</a:t>
            </a:r>
            <a:r>
              <a:rPr lang="zh-CN" altLang="en-US" sz="24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平台</a:t>
            </a:r>
            <a:endParaRPr lang="en-US" altLang="zh-CN"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algn="ctr" defTabSz="825500" hangingPunct="0"/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训练数据模型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algn="ctr" defTabSz="825500" hangingPunct="0"/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存储数据模型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  <a:p>
            <a:pPr algn="ctr" defTabSz="825500" hangingPunct="0"/>
            <a:r>
              <a:rPr lang="zh-CN" altLang="en-US" sz="1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提供平台能力</a:t>
            </a:r>
            <a:endParaRPr lang="en-US" altLang="zh-CN" sz="1600" b="1" dirty="0">
              <a:solidFill>
                <a:schemeClr val="bg1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业务发展问题</a:t>
            </a:r>
          </a:p>
        </p:txBody>
      </p:sp>
      <p:sp>
        <p:nvSpPr>
          <p:cNvPr id="7" name="正文"/>
          <p:cNvSpPr txBox="1">
            <a:spLocks/>
          </p:cNvSpPr>
          <p:nvPr/>
        </p:nvSpPr>
        <p:spPr>
          <a:xfrm>
            <a:off x="659877" y="1701320"/>
            <a:ext cx="15145799" cy="450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pc="97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云端</a:t>
            </a:r>
            <a:r>
              <a:rPr lang="en-US" altLang="zh-CN" b="1" spc="9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AI</a:t>
            </a:r>
            <a:r>
              <a:rPr lang="zh-CN" altLang="en-US" b="1" spc="9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算力需求巨大</a:t>
            </a:r>
          </a:p>
          <a:p>
            <a:pPr marL="457200" lvl="1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spc="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自</a:t>
            </a:r>
            <a:r>
              <a:rPr lang="en-US" altLang="zh-CN" sz="2000" spc="-1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2012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年以来，云端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AI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算力每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3.5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个月增长一倍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，共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增长超过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30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万倍，速度远超摩尔定律的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18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个月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翻倍。预计到</a:t>
            </a:r>
            <a:r>
              <a:rPr lang="en-US" altLang="zh-CN" sz="2000" spc="-36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2025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年，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AI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算力还要再增长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30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万倍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以上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云端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/>
              </a:rPr>
              <a:t>AI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BKBPK+YouYuan"/>
              </a:rPr>
              <a:t>算力的主要来源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8FD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CNKQJ+MicrosoftYaHei-Bold"/>
              </a:rPr>
              <a:t>算力</a:t>
            </a:r>
            <a:r>
              <a:rPr lang="zh-CN" altLang="en-US" b="1" dirty="0" smtClean="0">
                <a:solidFill>
                  <a:srgbClr val="8FD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CNKQJ+MicrosoftYaHei-Bold"/>
              </a:rPr>
              <a:t>强大</a:t>
            </a:r>
            <a:endParaRPr lang="en-US" altLang="zh-CN" b="1" dirty="0" smtClean="0">
              <a:solidFill>
                <a:srgbClr val="8FDA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CNKQJ+MicrosoftYaHei-Bold"/>
            </a:endParaRPr>
          </a:p>
          <a:p>
            <a:pPr lvl="1"/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比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CPU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高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～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数量级</a:t>
            </a:r>
            <a:endParaRPr lang="zh-CN" altLang="en-US" sz="2000" b="1" dirty="0">
              <a:solidFill>
                <a:srgbClr val="8FDA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CNKQJ+MicrosoftYaHei-Bold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CNKQJ+MicrosoftYaHei-Bold"/>
              </a:rPr>
              <a:t>价格偏高</a:t>
            </a:r>
          </a:p>
          <a:p>
            <a:pPr lvl="1"/>
            <a:r>
              <a:rPr lang="en-US" altLang="zh-CN" sz="18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nVidia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: 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单卡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$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6000</a:t>
            </a:r>
          </a:p>
          <a:p>
            <a:pPr lvl="1"/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FPGA: 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LVRHB+MicrosoftYaHei"/>
              </a:rPr>
              <a:t>单卡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$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TBKRS+MicrosoftYaHei"/>
              </a:rPr>
              <a:t>5000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TBKRS+MicrosoftYaHei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646" y="2911918"/>
            <a:ext cx="5005245" cy="10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633808" y="3368406"/>
            <a:ext cx="2743523" cy="314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4999574" cy="634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75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云端应用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的主要门槛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4618" y="2087418"/>
            <a:ext cx="184731" cy="1474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8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sz="28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8" y="4107214"/>
            <a:ext cx="1225296" cy="1797101"/>
          </a:xfrm>
          <a:prstGeom prst="rect">
            <a:avLst/>
          </a:prstGeom>
        </p:spPr>
      </p:pic>
      <p:sp>
        <p:nvSpPr>
          <p:cNvPr id="12" name="object 6"/>
          <p:cNvSpPr txBox="1"/>
          <p:nvPr/>
        </p:nvSpPr>
        <p:spPr>
          <a:xfrm>
            <a:off x="1694835" y="2288972"/>
            <a:ext cx="9144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FFFFFF"/>
                </a:solidFill>
                <a:latin typeface="DIGNIN+YouYuan"/>
                <a:cs typeface="DIGNIN+YouYuan"/>
              </a:rPr>
              <a:t>用户</a:t>
            </a:r>
            <a:r>
              <a:rPr sz="1800" dirty="0" smtClean="0">
                <a:solidFill>
                  <a:srgbClr val="FFFFFF"/>
                </a:solidFill>
                <a:latin typeface="GFCFNV+YouYuan"/>
                <a:cs typeface="GFCFNV+YouYuan"/>
              </a:rPr>
              <a:t>1</a:t>
            </a:r>
            <a:r>
              <a:rPr lang="en-US" sz="1800" dirty="0" smtClean="0">
                <a:solidFill>
                  <a:srgbClr val="FFFFFF"/>
                </a:solidFill>
                <a:latin typeface="GFCFNV+YouYuan"/>
                <a:cs typeface="GFCFNV+YouYuan"/>
              </a:rPr>
              <a:t>	</a:t>
            </a:r>
            <a:endParaRPr sz="1800" dirty="0">
              <a:solidFill>
                <a:srgbClr val="FFFFFF"/>
              </a:solidFill>
              <a:latin typeface="GFCFNV+YouYuan"/>
              <a:cs typeface="GFCFNV+YouYu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599704" y="3432145"/>
            <a:ext cx="114305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FFFFFF"/>
                </a:solidFill>
                <a:latin typeface="GFCFNV+YouYuan"/>
                <a:cs typeface="GFCFNV+YouYuan"/>
              </a:rPr>
              <a:t>AI</a:t>
            </a:r>
            <a:r>
              <a:rPr sz="1800" dirty="0">
                <a:solidFill>
                  <a:srgbClr val="FFFFFF"/>
                </a:solidFill>
                <a:latin typeface="DIGNIN+YouYuan"/>
                <a:cs typeface="DIGNIN+YouYuan"/>
              </a:rPr>
              <a:t>应用</a:t>
            </a:r>
            <a:r>
              <a:rPr sz="1800" dirty="0">
                <a:solidFill>
                  <a:srgbClr val="FFFFFF"/>
                </a:solidFill>
                <a:latin typeface="GFCFNV+YouYuan"/>
                <a:cs typeface="GFCFNV+YouYuan"/>
              </a:rPr>
              <a:t>1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49772" y="2554704"/>
            <a:ext cx="0" cy="848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0"/>
          </p:cNvCxnSpPr>
          <p:nvPr/>
        </p:nvCxnSpPr>
        <p:spPr>
          <a:xfrm>
            <a:off x="1246456" y="3682827"/>
            <a:ext cx="0" cy="424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35" y="4107213"/>
            <a:ext cx="1225296" cy="1797101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2680760" y="3702397"/>
            <a:ext cx="0" cy="424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69931" y="3368406"/>
            <a:ext cx="1225296" cy="333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bject 6"/>
          <p:cNvSpPr txBox="1"/>
          <p:nvPr/>
        </p:nvSpPr>
        <p:spPr>
          <a:xfrm>
            <a:off x="3835858" y="2271017"/>
            <a:ext cx="9144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 smtClean="0">
                <a:solidFill>
                  <a:srgbClr val="FFFFFF"/>
                </a:solidFill>
                <a:latin typeface="DIGNIN+YouYuan"/>
                <a:cs typeface="DIGNIN+YouYuan"/>
              </a:rPr>
              <a:t>用户</a:t>
            </a:r>
            <a:r>
              <a:rPr lang="en-US" altLang="zh-CN" dirty="0">
                <a:solidFill>
                  <a:srgbClr val="FFFFFF"/>
                </a:solidFill>
                <a:latin typeface="GFCFNV+YouYuan"/>
                <a:cs typeface="DIGNIN+YouYuan"/>
              </a:rPr>
              <a:t>2</a:t>
            </a:r>
            <a:r>
              <a:rPr lang="en-US" sz="1800" dirty="0" smtClean="0">
                <a:solidFill>
                  <a:srgbClr val="FFFFFF"/>
                </a:solidFill>
                <a:latin typeface="GFCFNV+YouYuan"/>
                <a:cs typeface="GFCFNV+YouYuan"/>
              </a:rPr>
              <a:t>	</a:t>
            </a:r>
            <a:endParaRPr sz="1800" dirty="0">
              <a:solidFill>
                <a:srgbClr val="FFFFFF"/>
              </a:solidFill>
              <a:latin typeface="GFCFNV+YouYuan"/>
              <a:cs typeface="GFCFNV+YouYuan"/>
            </a:endParaRPr>
          </a:p>
        </p:txBody>
      </p:sp>
      <p:sp>
        <p:nvSpPr>
          <p:cNvPr id="27" name="object 11"/>
          <p:cNvSpPr txBox="1"/>
          <p:nvPr/>
        </p:nvSpPr>
        <p:spPr>
          <a:xfrm>
            <a:off x="3861096" y="3432145"/>
            <a:ext cx="114305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FFFFFF"/>
                </a:solidFill>
                <a:latin typeface="GFCFNV+YouYuan"/>
                <a:cs typeface="GFCFNV+YouYuan"/>
              </a:rPr>
              <a:t>AI</a:t>
            </a:r>
            <a:r>
              <a:rPr sz="1800" dirty="0" smtClean="0">
                <a:solidFill>
                  <a:srgbClr val="FFFFFF"/>
                </a:solidFill>
                <a:latin typeface="DIGNIN+YouYuan"/>
                <a:cs typeface="DIGNIN+YouYuan"/>
              </a:rPr>
              <a:t>应用</a:t>
            </a:r>
            <a:r>
              <a:rPr lang="en-US" altLang="zh-CN" dirty="0">
                <a:solidFill>
                  <a:srgbClr val="FFFFFF"/>
                </a:solidFill>
                <a:latin typeface="GFCFNV+YouYuan"/>
                <a:cs typeface="DIGNIN+YouYuan"/>
              </a:rPr>
              <a:t>2</a:t>
            </a:r>
            <a:endParaRPr sz="1800" dirty="0">
              <a:solidFill>
                <a:srgbClr val="FFFFFF"/>
              </a:solidFill>
              <a:latin typeface="GFCFNV+YouYuan"/>
              <a:cs typeface="GFCFNV+YouYuan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182578" y="2532845"/>
            <a:ext cx="0" cy="848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82578" y="3682827"/>
            <a:ext cx="0" cy="424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45" y="4107213"/>
            <a:ext cx="1219881" cy="1809490"/>
          </a:xfrm>
          <a:prstGeom prst="rect">
            <a:avLst/>
          </a:prstGeom>
        </p:spPr>
      </p:pic>
      <p:sp>
        <p:nvSpPr>
          <p:cNvPr id="53" name="object 7"/>
          <p:cNvSpPr txBox="1"/>
          <p:nvPr/>
        </p:nvSpPr>
        <p:spPr>
          <a:xfrm>
            <a:off x="5976881" y="2501849"/>
            <a:ext cx="6246616" cy="761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 indent="-342900">
              <a:lnSpc>
                <a:spcPts val="317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6C5FF"/>
                </a:solidFill>
                <a:latin typeface="+mj-ea"/>
                <a:ea typeface="+mj-ea"/>
                <a:cs typeface="MQABJB+ArialMT"/>
              </a:rPr>
              <a:t>缺少</a:t>
            </a:r>
            <a:r>
              <a:rPr lang="en-US" altLang="zh-CN" sz="2000" dirty="0" smtClean="0">
                <a:solidFill>
                  <a:srgbClr val="56C5FF"/>
                </a:solidFill>
                <a:latin typeface="+mj-ea"/>
                <a:ea typeface="+mj-ea"/>
                <a:cs typeface="MQABJB+ArialMT"/>
              </a:rPr>
              <a:t>AI</a:t>
            </a:r>
            <a:r>
              <a:rPr lang="zh-CN" altLang="en-US" sz="2000" dirty="0" smtClean="0">
                <a:solidFill>
                  <a:srgbClr val="56C5FF"/>
                </a:solidFill>
                <a:latin typeface="+mj-ea"/>
                <a:ea typeface="+mj-ea"/>
                <a:cs typeface="MQABJB+ArialMT"/>
              </a:rPr>
              <a:t>加速虚拟化方案，导致资源利用率低，成本高。</a:t>
            </a:r>
            <a:endParaRPr lang="en-US" altLang="zh-CN" sz="2000" dirty="0">
              <a:solidFill>
                <a:srgbClr val="56C5FF"/>
              </a:solidFill>
              <a:latin typeface="+mj-ea"/>
              <a:ea typeface="+mj-ea"/>
              <a:cs typeface="MQABJB+ArialMT"/>
            </a:endParaRPr>
          </a:p>
          <a:p>
            <a:pPr marL="800100" lvl="1" indent="-342900">
              <a:lnSpc>
                <a:spcPts val="317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6C5FF"/>
                </a:solidFill>
                <a:latin typeface="+mj-ea"/>
                <a:ea typeface="+mj-ea"/>
                <a:cs typeface="MQABJB+ArialMT"/>
              </a:rPr>
              <a:t>每个用户都是独占，资源利用率非常低</a:t>
            </a:r>
            <a:endParaRPr lang="en-US" altLang="zh-CN" sz="2000" dirty="0">
              <a:solidFill>
                <a:srgbClr val="56C5FF"/>
              </a:solidFill>
              <a:latin typeface="+mj-ea"/>
              <a:ea typeface="+mj-ea"/>
              <a:cs typeface="MQABJB+ArialM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52586" y="4344043"/>
            <a:ext cx="6530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FF00"/>
                </a:solidFill>
                <a:latin typeface="+mj-ea"/>
                <a:ea typeface="+mj-ea"/>
              </a:rPr>
              <a:t>缺少异构加速器管理和调度方案，导致供应商锁定</a:t>
            </a:r>
            <a:endParaRPr lang="en-US" altLang="zh-CN" sz="2000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00"/>
                </a:solidFill>
                <a:latin typeface="+mj-ea"/>
                <a:ea typeface="+mj-ea"/>
              </a:rPr>
              <a:t>异构加速器的管理和调度难度很大，缺少</a:t>
            </a:r>
            <a:r>
              <a:rPr lang="zh-CN" altLang="en-US" sz="2000" dirty="0" smtClean="0">
                <a:solidFill>
                  <a:srgbClr val="FFFF00"/>
                </a:solidFill>
                <a:latin typeface="+mj-ea"/>
                <a:ea typeface="+mj-ea"/>
              </a:rPr>
              <a:t>它会</a:t>
            </a:r>
            <a:r>
              <a:rPr lang="zh-CN" altLang="en-US" sz="2000" dirty="0">
                <a:solidFill>
                  <a:srgbClr val="FFFF00"/>
                </a:solidFill>
                <a:latin typeface="+mj-ea"/>
                <a:ea typeface="+mj-ea"/>
              </a:rPr>
              <a:t>导致供应商锁定。</a:t>
            </a:r>
            <a:endParaRPr lang="zh-CN" altLang="en-US" sz="2000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08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2"/>
          <p:cNvCxnSpPr/>
          <p:nvPr/>
        </p:nvCxnSpPr>
        <p:spPr>
          <a:xfrm>
            <a:off x="0" y="296359"/>
            <a:ext cx="4544568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43"/>
          <p:cNvCxnSpPr/>
          <p:nvPr/>
        </p:nvCxnSpPr>
        <p:spPr>
          <a:xfrm>
            <a:off x="0" y="1193912"/>
            <a:ext cx="3928521" cy="0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4"/>
          <p:cNvCxnSpPr/>
          <p:nvPr/>
        </p:nvCxnSpPr>
        <p:spPr>
          <a:xfrm flipV="1">
            <a:off x="148004" y="989696"/>
            <a:ext cx="4524580" cy="18288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7"/>
          <p:cNvCxnSpPr/>
          <p:nvPr/>
        </p:nvCxnSpPr>
        <p:spPr>
          <a:xfrm>
            <a:off x="148004" y="296359"/>
            <a:ext cx="0" cy="897553"/>
          </a:xfrm>
          <a:prstGeom prst="line">
            <a:avLst/>
          </a:prstGeom>
          <a:noFill/>
          <a:ln w="19050" cap="rnd">
            <a:gradFill flip="none" rotWithShape="1">
              <a:gsLst>
                <a:gs pos="46000">
                  <a:schemeClr val="bg1">
                    <a:lumMod val="50000"/>
                  </a:schemeClr>
                </a:gs>
                <a:gs pos="0">
                  <a:schemeClr val="tx1">
                    <a:lumMod val="75000"/>
                    <a:lumOff val="25000"/>
                    <a:alpha val="18000"/>
                  </a:schemeClr>
                </a:gs>
                <a:gs pos="100000">
                  <a:srgbClr val="00B0F0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3EAA334-25D9-6E49-8A7B-2C82F49DA4AB}"/>
              </a:ext>
            </a:extLst>
          </p:cNvPr>
          <p:cNvSpPr/>
          <p:nvPr/>
        </p:nvSpPr>
        <p:spPr>
          <a:xfrm>
            <a:off x="306605" y="407349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业务发展问题</a:t>
            </a:r>
          </a:p>
        </p:txBody>
      </p:sp>
      <p:sp>
        <p:nvSpPr>
          <p:cNvPr id="7" name="正文"/>
          <p:cNvSpPr txBox="1">
            <a:spLocks/>
          </p:cNvSpPr>
          <p:nvPr/>
        </p:nvSpPr>
        <p:spPr>
          <a:xfrm>
            <a:off x="659877" y="1701320"/>
            <a:ext cx="15145799" cy="450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业务突增，拥有开发者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90W+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平均日服务量，达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亿人次</a:t>
            </a:r>
          </a:p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随之带来的</a:t>
            </a: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资产规模扩大，管理混乱</a:t>
            </a: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资源分配不均匀</a:t>
            </a: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资源利用率较低</a:t>
            </a:r>
          </a:p>
          <a:p>
            <a:pPr marL="571500" indent="-5715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成本倍增 （尤其是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切换为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设备后）</a:t>
            </a:r>
          </a:p>
          <a:p>
            <a:pPr marL="571500" indent="-571500"/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36" y="0"/>
            <a:ext cx="2941930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6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31203711"/>
  <p:tag name="MH_LIBRARY" val="GRAPHIC"/>
  <p:tag name="MH_ORDER" val="Freeform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31203711"/>
  <p:tag name="MH_LIBRARY" val="GRAPHIC"/>
  <p:tag name="MH_ORDER" val="Straight Connector 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31203711"/>
  <p:tag name="MH_LIBRARY" val="GRAPHIC"/>
  <p:tag name="MH_ORDER" val="Straight Connector 1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bg1"/>
            </a:solidFill>
            <a:latin typeface="华文新魏" pitchFamily="2" charset="-122"/>
            <a:ea typeface="华文新魏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bg1"/>
            </a:solidFill>
            <a:latin typeface="华文新魏" pitchFamily="2" charset="-122"/>
            <a:ea typeface="华文新魏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A000120150209A01KPBG</Template>
  <TotalTime>20751</TotalTime>
  <Words>1520</Words>
  <Application>Microsoft Office PowerPoint</Application>
  <PresentationFormat>宽屏</PresentationFormat>
  <Paragraphs>424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Adobe Gothic Std B</vt:lpstr>
      <vt:lpstr>DIGNIN+YouYuan</vt:lpstr>
      <vt:lpstr>FTBKRS+MicrosoftYaHei</vt:lpstr>
      <vt:lpstr>GCNKQJ+MicrosoftYaHei-Bold</vt:lpstr>
      <vt:lpstr>GFCFNV+YouYuan</vt:lpstr>
      <vt:lpstr>HBKBPK+YouYuan</vt:lpstr>
      <vt:lpstr>Helvetica Neue</vt:lpstr>
      <vt:lpstr>Helvetica Neue Medium</vt:lpstr>
      <vt:lpstr>MQABJB+ArialMT</vt:lpstr>
      <vt:lpstr>RLVRHB+MicrosoftYaHei</vt:lpstr>
      <vt:lpstr>华文新魏</vt:lpstr>
      <vt:lpstr>宋体</vt:lpstr>
      <vt:lpstr>幼圆</vt:lpstr>
      <vt:lpstr>微软雅黑</vt:lpstr>
      <vt:lpstr>微软雅黑</vt:lpstr>
      <vt:lpstr>Arial</vt:lpstr>
      <vt:lpstr>Calibri</vt:lpstr>
      <vt:lpstr>Calibri Light</vt:lpstr>
      <vt:lpstr>Corbel</vt:lpstr>
      <vt:lpstr>Leelawadee UI Semilight</vt:lpstr>
      <vt:lpstr>Microsoft Yi Baiti</vt:lpstr>
      <vt:lpstr>Tahoma</vt:lpstr>
      <vt:lpstr>Tempus Sans ITC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x x</cp:lastModifiedBy>
  <cp:revision>2401</cp:revision>
  <dcterms:created xsi:type="dcterms:W3CDTF">2015-01-05T07:32:44Z</dcterms:created>
  <dcterms:modified xsi:type="dcterms:W3CDTF">2019-06-23T17:02:19Z</dcterms:modified>
</cp:coreProperties>
</file>