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2" r:id="rId3"/>
    <p:sldId id="277" r:id="rId4"/>
    <p:sldId id="274" r:id="rId5"/>
    <p:sldId id="276" r:id="rId6"/>
    <p:sldId id="275"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A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76739" autoAdjust="0"/>
  </p:normalViewPr>
  <p:slideViewPr>
    <p:cSldViewPr snapToGrid="0">
      <p:cViewPr varScale="1">
        <p:scale>
          <a:sx n="57" d="100"/>
          <a:sy n="57" d="100"/>
        </p:scale>
        <p:origin x="101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2022\federated\8_30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022\federated\8_30_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TPC-DS Performance Improvement with Qflock 100g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'9-13'!$D$1</c:f>
              <c:strCache>
                <c:ptCount val="1"/>
                <c:pt idx="0">
                  <c:v>gain time</c:v>
                </c:pt>
              </c:strCache>
            </c:strRef>
          </c:tx>
          <c:spPr>
            <a:solidFill>
              <a:schemeClr val="accent1"/>
            </a:solidFill>
            <a:ln>
              <a:noFill/>
            </a:ln>
            <a:effectLst/>
          </c:spPr>
          <c:invertIfNegative val="0"/>
          <c:cat>
            <c:strRef>
              <c:f>'9-13'!$A$3:$A$91</c:f>
              <c:strCache>
                <c:ptCount val="62"/>
                <c:pt idx="0">
                  <c:v>3</c:v>
                </c:pt>
                <c:pt idx="1">
                  <c:v>4</c:v>
                </c:pt>
                <c:pt idx="2">
                  <c:v>6</c:v>
                </c:pt>
                <c:pt idx="3">
                  <c:v>7</c:v>
                </c:pt>
                <c:pt idx="4">
                  <c:v>8</c:v>
                </c:pt>
                <c:pt idx="5">
                  <c:v>9</c:v>
                </c:pt>
                <c:pt idx="6">
                  <c:v>11</c:v>
                </c:pt>
                <c:pt idx="7">
                  <c:v>17</c:v>
                </c:pt>
                <c:pt idx="8">
                  <c:v>19</c:v>
                </c:pt>
                <c:pt idx="9">
                  <c:v>21</c:v>
                </c:pt>
                <c:pt idx="10">
                  <c:v>22</c:v>
                </c:pt>
                <c:pt idx="11">
                  <c:v>25</c:v>
                </c:pt>
                <c:pt idx="12">
                  <c:v>27</c:v>
                </c:pt>
                <c:pt idx="13">
                  <c:v>28</c:v>
                </c:pt>
                <c:pt idx="14">
                  <c:v>29</c:v>
                </c:pt>
                <c:pt idx="15">
                  <c:v>31</c:v>
                </c:pt>
                <c:pt idx="16">
                  <c:v>33</c:v>
                </c:pt>
                <c:pt idx="17">
                  <c:v>34</c:v>
                </c:pt>
                <c:pt idx="18">
                  <c:v>35</c:v>
                </c:pt>
                <c:pt idx="19">
                  <c:v>36</c:v>
                </c:pt>
                <c:pt idx="20">
                  <c:v>37</c:v>
                </c:pt>
                <c:pt idx="21">
                  <c:v>38</c:v>
                </c:pt>
                <c:pt idx="22">
                  <c:v>39a</c:v>
                </c:pt>
                <c:pt idx="23">
                  <c:v>39b</c:v>
                </c:pt>
                <c:pt idx="24">
                  <c:v>42</c:v>
                </c:pt>
                <c:pt idx="25">
                  <c:v>44</c:v>
                </c:pt>
                <c:pt idx="26">
                  <c:v>46</c:v>
                </c:pt>
                <c:pt idx="27">
                  <c:v>47</c:v>
                </c:pt>
                <c:pt idx="28">
                  <c:v>49</c:v>
                </c:pt>
                <c:pt idx="29">
                  <c:v>50</c:v>
                </c:pt>
                <c:pt idx="30">
                  <c:v>51</c:v>
                </c:pt>
                <c:pt idx="31">
                  <c:v>52</c:v>
                </c:pt>
                <c:pt idx="32">
                  <c:v>53</c:v>
                </c:pt>
                <c:pt idx="33">
                  <c:v>54</c:v>
                </c:pt>
                <c:pt idx="34">
                  <c:v>55</c:v>
                </c:pt>
                <c:pt idx="35">
                  <c:v>56</c:v>
                </c:pt>
                <c:pt idx="36">
                  <c:v>58</c:v>
                </c:pt>
                <c:pt idx="37">
                  <c:v>60</c:v>
                </c:pt>
                <c:pt idx="38">
                  <c:v>61</c:v>
                </c:pt>
                <c:pt idx="39">
                  <c:v>63</c:v>
                </c:pt>
                <c:pt idx="40">
                  <c:v>65</c:v>
                </c:pt>
                <c:pt idx="41">
                  <c:v>67</c:v>
                </c:pt>
                <c:pt idx="42">
                  <c:v>68</c:v>
                </c:pt>
                <c:pt idx="43">
                  <c:v>70</c:v>
                </c:pt>
                <c:pt idx="44">
                  <c:v>71</c:v>
                </c:pt>
                <c:pt idx="45">
                  <c:v>72</c:v>
                </c:pt>
                <c:pt idx="46">
                  <c:v>73</c:v>
                </c:pt>
                <c:pt idx="47">
                  <c:v>74</c:v>
                </c:pt>
                <c:pt idx="48">
                  <c:v>75</c:v>
                </c:pt>
                <c:pt idx="49">
                  <c:v>77</c:v>
                </c:pt>
                <c:pt idx="50">
                  <c:v>78</c:v>
                </c:pt>
                <c:pt idx="51">
                  <c:v>79</c:v>
                </c:pt>
                <c:pt idx="52">
                  <c:v>80</c:v>
                </c:pt>
                <c:pt idx="53">
                  <c:v>82</c:v>
                </c:pt>
                <c:pt idx="54">
                  <c:v>87</c:v>
                </c:pt>
                <c:pt idx="55">
                  <c:v>88</c:v>
                </c:pt>
                <c:pt idx="56">
                  <c:v>89</c:v>
                </c:pt>
                <c:pt idx="57">
                  <c:v>93</c:v>
                </c:pt>
                <c:pt idx="58">
                  <c:v>97</c:v>
                </c:pt>
                <c:pt idx="59">
                  <c:v>98</c:v>
                </c:pt>
                <c:pt idx="60">
                  <c:v>ss_max</c:v>
                </c:pt>
                <c:pt idx="61">
                  <c:v>ss_maxb</c:v>
                </c:pt>
              </c:strCache>
            </c:strRef>
          </c:cat>
          <c:val>
            <c:numRef>
              <c:f>'9-13'!$D$2:$D$91</c:f>
              <c:numCache>
                <c:formatCode>General</c:formatCode>
                <c:ptCount val="62"/>
                <c:pt idx="0">
                  <c:v>46.650300000000001</c:v>
                </c:pt>
                <c:pt idx="1">
                  <c:v>20.382999999999999</c:v>
                </c:pt>
                <c:pt idx="2">
                  <c:v>46.972299999999997</c:v>
                </c:pt>
                <c:pt idx="3">
                  <c:v>22.081099999999999</c:v>
                </c:pt>
                <c:pt idx="4">
                  <c:v>25.923500000000001</c:v>
                </c:pt>
                <c:pt idx="5">
                  <c:v>72.836500000000001</c:v>
                </c:pt>
                <c:pt idx="6">
                  <c:v>20.481000000000002</c:v>
                </c:pt>
                <c:pt idx="7">
                  <c:v>29.9969</c:v>
                </c:pt>
                <c:pt idx="8">
                  <c:v>43.628999999999998</c:v>
                </c:pt>
                <c:pt idx="9">
                  <c:v>53.482599999999998</c:v>
                </c:pt>
                <c:pt idx="10">
                  <c:v>48.097499999999997</c:v>
                </c:pt>
                <c:pt idx="11">
                  <c:v>45.030799999999999</c:v>
                </c:pt>
                <c:pt idx="12">
                  <c:v>24.898199999999999</c:v>
                </c:pt>
                <c:pt idx="13">
                  <c:v>85.6691</c:v>
                </c:pt>
                <c:pt idx="14">
                  <c:v>28.807200000000002</c:v>
                </c:pt>
                <c:pt idx="15">
                  <c:v>73.541200000000003</c:v>
                </c:pt>
                <c:pt idx="16">
                  <c:v>40.8309</c:v>
                </c:pt>
                <c:pt idx="17">
                  <c:v>38.576900000000002</c:v>
                </c:pt>
                <c:pt idx="18">
                  <c:v>23.585000000000001</c:v>
                </c:pt>
                <c:pt idx="19">
                  <c:v>41.973500000000001</c:v>
                </c:pt>
                <c:pt idx="20">
                  <c:v>66.704700000000003</c:v>
                </c:pt>
                <c:pt idx="21">
                  <c:v>19.303000000000001</c:v>
                </c:pt>
                <c:pt idx="22">
                  <c:v>72.286900000000003</c:v>
                </c:pt>
                <c:pt idx="23">
                  <c:v>73.8172</c:v>
                </c:pt>
                <c:pt idx="24">
                  <c:v>46.027700000000003</c:v>
                </c:pt>
                <c:pt idx="25">
                  <c:v>79.794899999999998</c:v>
                </c:pt>
                <c:pt idx="26">
                  <c:v>42.389400000000002</c:v>
                </c:pt>
                <c:pt idx="27">
                  <c:v>19.136900000000001</c:v>
                </c:pt>
                <c:pt idx="28">
                  <c:v>78.5749</c:v>
                </c:pt>
                <c:pt idx="29">
                  <c:v>44.695399999999999</c:v>
                </c:pt>
                <c:pt idx="30">
                  <c:v>27.0504</c:v>
                </c:pt>
                <c:pt idx="31">
                  <c:v>46.001800000000003</c:v>
                </c:pt>
                <c:pt idx="32">
                  <c:v>76.558000000000007</c:v>
                </c:pt>
                <c:pt idx="33">
                  <c:v>32.914200000000001</c:v>
                </c:pt>
                <c:pt idx="34">
                  <c:v>45.2669</c:v>
                </c:pt>
                <c:pt idx="35">
                  <c:v>40.988599999999998</c:v>
                </c:pt>
                <c:pt idx="36">
                  <c:v>39.666899999999998</c:v>
                </c:pt>
                <c:pt idx="37">
                  <c:v>39.237699999999997</c:v>
                </c:pt>
                <c:pt idx="38">
                  <c:v>71.791200000000003</c:v>
                </c:pt>
                <c:pt idx="39">
                  <c:v>81.020700000000005</c:v>
                </c:pt>
                <c:pt idx="40">
                  <c:v>30.53</c:v>
                </c:pt>
                <c:pt idx="41">
                  <c:v>11.333399999999999</c:v>
                </c:pt>
                <c:pt idx="42">
                  <c:v>35.618899999999996</c:v>
                </c:pt>
                <c:pt idx="43">
                  <c:v>36.731699999999996</c:v>
                </c:pt>
                <c:pt idx="44">
                  <c:v>40.608499999999999</c:v>
                </c:pt>
                <c:pt idx="45">
                  <c:v>4.2476000000000003</c:v>
                </c:pt>
                <c:pt idx="46">
                  <c:v>41.527200000000001</c:v>
                </c:pt>
                <c:pt idx="47">
                  <c:v>19.417300000000001</c:v>
                </c:pt>
                <c:pt idx="48">
                  <c:v>72.229799999999997</c:v>
                </c:pt>
                <c:pt idx="49">
                  <c:v>26.7499</c:v>
                </c:pt>
                <c:pt idx="50">
                  <c:v>18.869499999999999</c:v>
                </c:pt>
                <c:pt idx="51">
                  <c:v>42.983199999999997</c:v>
                </c:pt>
                <c:pt idx="52">
                  <c:v>23.639700000000001</c:v>
                </c:pt>
                <c:pt idx="53">
                  <c:v>67.610900000000001</c:v>
                </c:pt>
                <c:pt idx="54">
                  <c:v>22.040500000000002</c:v>
                </c:pt>
                <c:pt idx="55">
                  <c:v>82.333200000000005</c:v>
                </c:pt>
                <c:pt idx="56">
                  <c:v>73.1768</c:v>
                </c:pt>
                <c:pt idx="57">
                  <c:v>37.532600000000002</c:v>
                </c:pt>
                <c:pt idx="58">
                  <c:v>41.613399999999999</c:v>
                </c:pt>
                <c:pt idx="59">
                  <c:v>55.742899999999999</c:v>
                </c:pt>
                <c:pt idx="60">
                  <c:v>43.786499999999997</c:v>
                </c:pt>
                <c:pt idx="61">
                  <c:v>80.535200000000003</c:v>
                </c:pt>
              </c:numCache>
            </c:numRef>
          </c:val>
          <c:extLst>
            <c:ext xmlns:c16="http://schemas.microsoft.com/office/drawing/2014/chart" uri="{C3380CC4-5D6E-409C-BE32-E72D297353CC}">
              <c16:uniqueId val="{00000000-D8C5-4A12-A76F-965DED6CBB97}"/>
            </c:ext>
          </c:extLst>
        </c:ser>
        <c:dLbls>
          <c:showLegendKey val="0"/>
          <c:showVal val="0"/>
          <c:showCatName val="0"/>
          <c:showSerName val="0"/>
          <c:showPercent val="0"/>
          <c:showBubbleSize val="0"/>
        </c:dLbls>
        <c:gapWidth val="219"/>
        <c:overlap val="-27"/>
        <c:axId val="1780500687"/>
        <c:axId val="1780496111"/>
      </c:barChart>
      <c:catAx>
        <c:axId val="1780500687"/>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TPC-DS Test</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80496111"/>
        <c:crosses val="autoZero"/>
        <c:auto val="1"/>
        <c:lblAlgn val="ctr"/>
        <c:lblOffset val="100"/>
        <c:noMultiLvlLbl val="0"/>
      </c:catAx>
      <c:valAx>
        <c:axId val="17804961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Performance Improvement</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500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0"/>
              <a:t>Remote Data Center Bytes Transferred Improvement</a:t>
            </a:r>
          </a:p>
          <a:p>
            <a:pPr>
              <a:defRPr sz="2000"/>
            </a:pPr>
            <a:r>
              <a:rPr lang="en-US" sz="2000" b="0"/>
              <a:t>with QFlock 100g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'9-13'!$K$1</c:f>
              <c:strCache>
                <c:ptCount val="1"/>
                <c:pt idx="0">
                  <c:v>gain bytes</c:v>
                </c:pt>
              </c:strCache>
            </c:strRef>
          </c:tx>
          <c:spPr>
            <a:solidFill>
              <a:schemeClr val="accent1"/>
            </a:solidFill>
            <a:ln>
              <a:noFill/>
            </a:ln>
            <a:effectLst/>
          </c:spPr>
          <c:invertIfNegative val="0"/>
          <c:cat>
            <c:strRef>
              <c:f>'9-13'!$A$3:$A$91</c:f>
              <c:strCache>
                <c:ptCount val="62"/>
                <c:pt idx="0">
                  <c:v>3</c:v>
                </c:pt>
                <c:pt idx="1">
                  <c:v>4</c:v>
                </c:pt>
                <c:pt idx="2">
                  <c:v>6</c:v>
                </c:pt>
                <c:pt idx="3">
                  <c:v>7</c:v>
                </c:pt>
                <c:pt idx="4">
                  <c:v>8</c:v>
                </c:pt>
                <c:pt idx="5">
                  <c:v>9</c:v>
                </c:pt>
                <c:pt idx="6">
                  <c:v>11</c:v>
                </c:pt>
                <c:pt idx="7">
                  <c:v>17</c:v>
                </c:pt>
                <c:pt idx="8">
                  <c:v>19</c:v>
                </c:pt>
                <c:pt idx="9">
                  <c:v>21</c:v>
                </c:pt>
                <c:pt idx="10">
                  <c:v>22</c:v>
                </c:pt>
                <c:pt idx="11">
                  <c:v>25</c:v>
                </c:pt>
                <c:pt idx="12">
                  <c:v>27</c:v>
                </c:pt>
                <c:pt idx="13">
                  <c:v>28</c:v>
                </c:pt>
                <c:pt idx="14">
                  <c:v>29</c:v>
                </c:pt>
                <c:pt idx="15">
                  <c:v>31</c:v>
                </c:pt>
                <c:pt idx="16">
                  <c:v>33</c:v>
                </c:pt>
                <c:pt idx="17">
                  <c:v>34</c:v>
                </c:pt>
                <c:pt idx="18">
                  <c:v>35</c:v>
                </c:pt>
                <c:pt idx="19">
                  <c:v>36</c:v>
                </c:pt>
                <c:pt idx="20">
                  <c:v>37</c:v>
                </c:pt>
                <c:pt idx="21">
                  <c:v>38</c:v>
                </c:pt>
                <c:pt idx="22">
                  <c:v>39a</c:v>
                </c:pt>
                <c:pt idx="23">
                  <c:v>39b</c:v>
                </c:pt>
                <c:pt idx="24">
                  <c:v>42</c:v>
                </c:pt>
                <c:pt idx="25">
                  <c:v>44</c:v>
                </c:pt>
                <c:pt idx="26">
                  <c:v>46</c:v>
                </c:pt>
                <c:pt idx="27">
                  <c:v>47</c:v>
                </c:pt>
                <c:pt idx="28">
                  <c:v>49</c:v>
                </c:pt>
                <c:pt idx="29">
                  <c:v>50</c:v>
                </c:pt>
                <c:pt idx="30">
                  <c:v>51</c:v>
                </c:pt>
                <c:pt idx="31">
                  <c:v>52</c:v>
                </c:pt>
                <c:pt idx="32">
                  <c:v>53</c:v>
                </c:pt>
                <c:pt idx="33">
                  <c:v>54</c:v>
                </c:pt>
                <c:pt idx="34">
                  <c:v>55</c:v>
                </c:pt>
                <c:pt idx="35">
                  <c:v>56</c:v>
                </c:pt>
                <c:pt idx="36">
                  <c:v>58</c:v>
                </c:pt>
                <c:pt idx="37">
                  <c:v>60</c:v>
                </c:pt>
                <c:pt idx="38">
                  <c:v>61</c:v>
                </c:pt>
                <c:pt idx="39">
                  <c:v>63</c:v>
                </c:pt>
                <c:pt idx="40">
                  <c:v>65</c:v>
                </c:pt>
                <c:pt idx="41">
                  <c:v>67</c:v>
                </c:pt>
                <c:pt idx="42">
                  <c:v>68</c:v>
                </c:pt>
                <c:pt idx="43">
                  <c:v>70</c:v>
                </c:pt>
                <c:pt idx="44">
                  <c:v>71</c:v>
                </c:pt>
                <c:pt idx="45">
                  <c:v>72</c:v>
                </c:pt>
                <c:pt idx="46">
                  <c:v>73</c:v>
                </c:pt>
                <c:pt idx="47">
                  <c:v>74</c:v>
                </c:pt>
                <c:pt idx="48">
                  <c:v>75</c:v>
                </c:pt>
                <c:pt idx="49">
                  <c:v>77</c:v>
                </c:pt>
                <c:pt idx="50">
                  <c:v>78</c:v>
                </c:pt>
                <c:pt idx="51">
                  <c:v>79</c:v>
                </c:pt>
                <c:pt idx="52">
                  <c:v>80</c:v>
                </c:pt>
                <c:pt idx="53">
                  <c:v>82</c:v>
                </c:pt>
                <c:pt idx="54">
                  <c:v>87</c:v>
                </c:pt>
                <c:pt idx="55">
                  <c:v>88</c:v>
                </c:pt>
                <c:pt idx="56">
                  <c:v>89</c:v>
                </c:pt>
                <c:pt idx="57">
                  <c:v>93</c:v>
                </c:pt>
                <c:pt idx="58">
                  <c:v>97</c:v>
                </c:pt>
                <c:pt idx="59">
                  <c:v>98</c:v>
                </c:pt>
                <c:pt idx="60">
                  <c:v>ss_max</c:v>
                </c:pt>
                <c:pt idx="61">
                  <c:v>ss_maxb</c:v>
                </c:pt>
              </c:strCache>
            </c:strRef>
          </c:cat>
          <c:val>
            <c:numRef>
              <c:f>'9-13'!$K$2:$K$91</c:f>
              <c:numCache>
                <c:formatCode>General</c:formatCode>
                <c:ptCount val="62"/>
                <c:pt idx="0">
                  <c:v>49.508800000000001</c:v>
                </c:pt>
                <c:pt idx="1">
                  <c:v>41.852600000000002</c:v>
                </c:pt>
                <c:pt idx="2">
                  <c:v>63.103099999999998</c:v>
                </c:pt>
                <c:pt idx="3">
                  <c:v>25.324999999999999</c:v>
                </c:pt>
                <c:pt idx="4">
                  <c:v>38.854799999999997</c:v>
                </c:pt>
                <c:pt idx="5">
                  <c:v>90.797300000000007</c:v>
                </c:pt>
                <c:pt idx="6">
                  <c:v>48.671300000000002</c:v>
                </c:pt>
                <c:pt idx="7">
                  <c:v>90.67</c:v>
                </c:pt>
                <c:pt idx="8">
                  <c:v>48.2896</c:v>
                </c:pt>
                <c:pt idx="9">
                  <c:v>61.1676</c:v>
                </c:pt>
                <c:pt idx="10">
                  <c:v>61.079300000000003</c:v>
                </c:pt>
                <c:pt idx="11">
                  <c:v>91.190200000000004</c:v>
                </c:pt>
                <c:pt idx="12">
                  <c:v>30.097200000000001</c:v>
                </c:pt>
                <c:pt idx="13">
                  <c:v>99.567400000000006</c:v>
                </c:pt>
                <c:pt idx="14">
                  <c:v>90.508399999999995</c:v>
                </c:pt>
                <c:pt idx="15">
                  <c:v>82.236999999999995</c:v>
                </c:pt>
                <c:pt idx="16">
                  <c:v>51.125399999999999</c:v>
                </c:pt>
                <c:pt idx="17">
                  <c:v>57.341700000000003</c:v>
                </c:pt>
                <c:pt idx="18">
                  <c:v>63.521900000000002</c:v>
                </c:pt>
                <c:pt idx="19">
                  <c:v>43.776499999999999</c:v>
                </c:pt>
                <c:pt idx="20">
                  <c:v>99.996799999999993</c:v>
                </c:pt>
                <c:pt idx="21">
                  <c:v>65.236400000000003</c:v>
                </c:pt>
                <c:pt idx="22">
                  <c:v>80.545699999999997</c:v>
                </c:pt>
                <c:pt idx="23">
                  <c:v>80.508799999999994</c:v>
                </c:pt>
                <c:pt idx="24">
                  <c:v>49.307200000000002</c:v>
                </c:pt>
                <c:pt idx="25">
                  <c:v>99.6995</c:v>
                </c:pt>
                <c:pt idx="26">
                  <c:v>47.6327</c:v>
                </c:pt>
                <c:pt idx="27">
                  <c:v>39.745600000000003</c:v>
                </c:pt>
                <c:pt idx="28">
                  <c:v>99.979500000000002</c:v>
                </c:pt>
                <c:pt idx="29">
                  <c:v>96.127899999999997</c:v>
                </c:pt>
                <c:pt idx="30">
                  <c:v>42.349200000000003</c:v>
                </c:pt>
                <c:pt idx="31">
                  <c:v>49.2453</c:v>
                </c:pt>
                <c:pt idx="32">
                  <c:v>96.387699999999995</c:v>
                </c:pt>
                <c:pt idx="33">
                  <c:v>49.551400000000001</c:v>
                </c:pt>
                <c:pt idx="34">
                  <c:v>49.191499999999998</c:v>
                </c:pt>
                <c:pt idx="35">
                  <c:v>51.034999999999997</c:v>
                </c:pt>
                <c:pt idx="36">
                  <c:v>50.226300000000002</c:v>
                </c:pt>
                <c:pt idx="37">
                  <c:v>51.117600000000003</c:v>
                </c:pt>
                <c:pt idx="38">
                  <c:v>75.691100000000006</c:v>
                </c:pt>
                <c:pt idx="39">
                  <c:v>96.925200000000004</c:v>
                </c:pt>
                <c:pt idx="40">
                  <c:v>38.383400000000002</c:v>
                </c:pt>
                <c:pt idx="41">
                  <c:v>36.693899999999999</c:v>
                </c:pt>
                <c:pt idx="42">
                  <c:v>38.677599999999998</c:v>
                </c:pt>
                <c:pt idx="43">
                  <c:v>40.2729</c:v>
                </c:pt>
                <c:pt idx="44">
                  <c:v>49.100900000000003</c:v>
                </c:pt>
                <c:pt idx="45">
                  <c:v>61.2134</c:v>
                </c:pt>
                <c:pt idx="46">
                  <c:v>56.8444</c:v>
                </c:pt>
                <c:pt idx="47">
                  <c:v>49.435099999999998</c:v>
                </c:pt>
                <c:pt idx="48">
                  <c:v>87.796000000000006</c:v>
                </c:pt>
                <c:pt idx="49">
                  <c:v>35.379300000000001</c:v>
                </c:pt>
                <c:pt idx="50">
                  <c:v>35.063800000000001</c:v>
                </c:pt>
                <c:pt idx="51">
                  <c:v>47.685400000000001</c:v>
                </c:pt>
                <c:pt idx="52">
                  <c:v>40.1952</c:v>
                </c:pt>
                <c:pt idx="53">
                  <c:v>84.809299999999993</c:v>
                </c:pt>
                <c:pt idx="54">
                  <c:v>64.983400000000003</c:v>
                </c:pt>
                <c:pt idx="55">
                  <c:v>93.697500000000005</c:v>
                </c:pt>
                <c:pt idx="56">
                  <c:v>91.409099999999995</c:v>
                </c:pt>
                <c:pt idx="57">
                  <c:v>93.188100000000006</c:v>
                </c:pt>
                <c:pt idx="58">
                  <c:v>61.351599999999998</c:v>
                </c:pt>
                <c:pt idx="59">
                  <c:v>86.201800000000006</c:v>
                </c:pt>
                <c:pt idx="60">
                  <c:v>46.5015</c:v>
                </c:pt>
                <c:pt idx="61">
                  <c:v>99.995500000000007</c:v>
                </c:pt>
              </c:numCache>
            </c:numRef>
          </c:val>
          <c:extLst>
            <c:ext xmlns:c16="http://schemas.microsoft.com/office/drawing/2014/chart" uri="{C3380CC4-5D6E-409C-BE32-E72D297353CC}">
              <c16:uniqueId val="{00000000-AE6D-4537-9C48-187145C6D28E}"/>
            </c:ext>
          </c:extLst>
        </c:ser>
        <c:dLbls>
          <c:showLegendKey val="0"/>
          <c:showVal val="0"/>
          <c:showCatName val="0"/>
          <c:showSerName val="0"/>
          <c:showPercent val="0"/>
          <c:showBubbleSize val="0"/>
        </c:dLbls>
        <c:gapWidth val="219"/>
        <c:overlap val="-27"/>
        <c:axId val="1784051839"/>
        <c:axId val="1784052255"/>
      </c:barChart>
      <c:catAx>
        <c:axId val="1784051839"/>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TPC-DS Test</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84052255"/>
        <c:crosses val="autoZero"/>
        <c:auto val="1"/>
        <c:lblAlgn val="ctr"/>
        <c:lblOffset val="100"/>
        <c:noMultiLvlLbl val="0"/>
      </c:catAx>
      <c:valAx>
        <c:axId val="1784052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Bytees Transferred Improvement</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4051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2E22A-62F3-4602-86D3-76EC791B364E}" type="datetimeFigureOut">
              <a:rPr lang="en-US" smtClean="0"/>
              <a:t>9/15/2022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C91E6-EF7B-4749-A112-B21E00B24966}" type="slidenum">
              <a:rPr lang="en-US" smtClean="0"/>
              <a:t>‹#›</a:t>
            </a:fld>
            <a:endParaRPr lang="en-US"/>
          </a:p>
        </p:txBody>
      </p:sp>
    </p:spTree>
    <p:extLst>
      <p:ext uri="{BB962C8B-B14F-4D97-AF65-F5344CB8AC3E}">
        <p14:creationId xmlns:p14="http://schemas.microsoft.com/office/powerpoint/2010/main" val="249837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there!</a:t>
            </a:r>
          </a:p>
          <a:p>
            <a:r>
              <a:rPr lang="en-US" dirty="0"/>
              <a:t>Today I will talk about new futures we recently added to our project.</a:t>
            </a:r>
          </a:p>
        </p:txBody>
      </p:sp>
      <p:sp>
        <p:nvSpPr>
          <p:cNvPr id="4" name="Slide Number Placeholder 3"/>
          <p:cNvSpPr>
            <a:spLocks noGrp="1"/>
          </p:cNvSpPr>
          <p:nvPr>
            <p:ph type="sldNum" sz="quarter" idx="5"/>
          </p:nvPr>
        </p:nvSpPr>
        <p:spPr/>
        <p:txBody>
          <a:bodyPr/>
          <a:lstStyle/>
          <a:p>
            <a:fld id="{950C91E6-EF7B-4749-A112-B21E00B24966}" type="slidenum">
              <a:rPr lang="en-US" smtClean="0"/>
              <a:t>1</a:t>
            </a:fld>
            <a:endParaRPr lang="en-US"/>
          </a:p>
        </p:txBody>
      </p:sp>
    </p:spTree>
    <p:extLst>
      <p:ext uri="{BB962C8B-B14F-4D97-AF65-F5344CB8AC3E}">
        <p14:creationId xmlns:p14="http://schemas.microsoft.com/office/powerpoint/2010/main" val="80361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if you have any questions, problems or suggestions please submit an issue to our </a:t>
            </a:r>
            <a:r>
              <a:rPr lang="en-US" dirty="0" err="1"/>
              <a:t>github</a:t>
            </a:r>
            <a:r>
              <a:rPr lang="en-US" dirty="0"/>
              <a:t>.</a:t>
            </a:r>
          </a:p>
          <a:p>
            <a:r>
              <a:rPr lang="en-US" dirty="0"/>
              <a:t>Happy hacking!</a:t>
            </a:r>
          </a:p>
          <a:p>
            <a:endParaRPr lang="en-US" dirty="0"/>
          </a:p>
        </p:txBody>
      </p:sp>
      <p:sp>
        <p:nvSpPr>
          <p:cNvPr id="4" name="Slide Number Placeholder 3"/>
          <p:cNvSpPr>
            <a:spLocks noGrp="1"/>
          </p:cNvSpPr>
          <p:nvPr>
            <p:ph type="sldNum" sz="quarter" idx="5"/>
          </p:nvPr>
        </p:nvSpPr>
        <p:spPr/>
        <p:txBody>
          <a:bodyPr/>
          <a:lstStyle/>
          <a:p>
            <a:fld id="{950C91E6-EF7B-4749-A112-B21E00B24966}" type="slidenum">
              <a:rPr lang="en-US" smtClean="0"/>
              <a:t>7</a:t>
            </a:fld>
            <a:endParaRPr lang="en-US"/>
          </a:p>
        </p:txBody>
      </p:sp>
    </p:spTree>
    <p:extLst>
      <p:ext uri="{BB962C8B-B14F-4D97-AF65-F5344CB8AC3E}">
        <p14:creationId xmlns:p14="http://schemas.microsoft.com/office/powerpoint/2010/main" val="135055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ADCF-978A-4591-95E8-0DEDB80E5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C52DCE-34C4-434E-9313-4AF8FEF04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59D56-5687-4D6B-A013-C85AD106CFB1}"/>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D9C6BD4A-C521-4742-A577-993E501DE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2F287-B10E-4ED2-BB85-B91ACBE1AE4C}"/>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18504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A358-3CA4-4D9A-9E62-27EA3C7CC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DF5962-A7C2-414C-A65D-8D4CF5BA5F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A81E5-63A3-4819-9DAD-A754006B591A}"/>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682D86F7-E537-462A-96BB-4D54BA5FB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7705C-45D2-44EF-8821-3733012461AB}"/>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159584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7E874-F96D-44C1-BB9C-D24A47723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C17989-8390-4F54-8125-5C3C30F56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27C2F-9F07-40BB-8210-606DC78499E9}"/>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F45F5F0A-23EA-4152-B0F3-016BA8957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766A0-C0F2-4A76-BCE3-17D7D63C378B}"/>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425209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FB3-3AF1-45D4-AF97-A41C8593FC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C0A18-B583-4960-9BBE-D853DA9EB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C04F3-140F-40A6-A0CE-9F13A74ABDE0}"/>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9915C6AC-EB5F-413E-9219-7C97BA737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A0634-B3C8-47B0-A9FB-0E3B9695B7B6}"/>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35753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5D92-5682-4775-AF29-34205D2A3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6D6BB0-3567-4321-8024-3B7A7C86B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635B4-49D1-49A1-A2FC-CB8D1A0B9B1E}"/>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F7C6D03E-AC8D-4FD3-BE6D-CB3C341FD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2711C-2ED9-4123-9074-4009861B9360}"/>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1228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9B91-6DEA-409A-B019-71AF97263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D8608-94A3-4C73-8A6B-9591E51E1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60D6D-28B2-4C46-BF8E-BAEE2E406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0464FF-41C0-41A3-853E-783A490EF5A7}"/>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6" name="Footer Placeholder 5">
            <a:extLst>
              <a:ext uri="{FF2B5EF4-FFF2-40B4-BE49-F238E27FC236}">
                <a16:creationId xmlns:a16="http://schemas.microsoft.com/office/drawing/2014/main" id="{4506F5F4-3359-4DA1-89A3-AF27B12FB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5EAC-9172-4C93-9350-DD00E17855D5}"/>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29309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D7A8-2A01-4336-BAFB-EFE7D9537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DD111-7533-459D-8B32-2243BF891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4F394-8E59-4A17-AD86-68370E054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98B22B-1CA7-43B2-80D0-CDF20F4E4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C3A7D-8593-4B76-AF6A-9CA945402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44F31-3297-43C0-A649-2FCD9032CCF9}"/>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8" name="Footer Placeholder 7">
            <a:extLst>
              <a:ext uri="{FF2B5EF4-FFF2-40B4-BE49-F238E27FC236}">
                <a16:creationId xmlns:a16="http://schemas.microsoft.com/office/drawing/2014/main" id="{F52F60C7-555E-4767-9E9D-657909AD9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9F0D65-0AE3-4C73-B467-B3F2D67AE2BD}"/>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387326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B520-384D-4204-8DA0-883B935E9A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62346-8FB2-4FFE-A95D-68A48FF68769}"/>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4" name="Footer Placeholder 3">
            <a:extLst>
              <a:ext uri="{FF2B5EF4-FFF2-40B4-BE49-F238E27FC236}">
                <a16:creationId xmlns:a16="http://schemas.microsoft.com/office/drawing/2014/main" id="{9153CB06-B33C-4D8D-B0E1-8F15109713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62DC7-7EB4-42F5-B453-A244797439DD}"/>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136465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C6D4D-8435-445E-BB68-C3A51ACB0248}"/>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3" name="Footer Placeholder 2">
            <a:extLst>
              <a:ext uri="{FF2B5EF4-FFF2-40B4-BE49-F238E27FC236}">
                <a16:creationId xmlns:a16="http://schemas.microsoft.com/office/drawing/2014/main" id="{30630B44-906E-472E-8BFE-CDF706F97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4883F-D40B-4F94-ACCF-ADF9BEFEE0B1}"/>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395136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D12F-B340-42A9-B53D-E69B28A22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06028-BF9B-41B4-AB2C-3D1691D9C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C739ED-6BFE-41A2-96FE-9662B73D1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0EA0F-7129-4CCC-8BEC-B3FCF57BCFA4}"/>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6" name="Footer Placeholder 5">
            <a:extLst>
              <a:ext uri="{FF2B5EF4-FFF2-40B4-BE49-F238E27FC236}">
                <a16:creationId xmlns:a16="http://schemas.microsoft.com/office/drawing/2014/main" id="{7276A96E-6A94-43BF-8C84-118424DAE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07FD9-E66D-42D2-87C7-1E5D5D907C8E}"/>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61320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9DD3-6991-4CBE-A4F8-B7B8A7F38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062C74-BA39-4DC0-AE83-19E5A0E90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8976D-9418-46AB-A10B-9195BD0FC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4D3C8-21AD-4F2B-B4DB-F82E59AE8782}"/>
              </a:ext>
            </a:extLst>
          </p:cNvPr>
          <p:cNvSpPr>
            <a:spLocks noGrp="1"/>
          </p:cNvSpPr>
          <p:nvPr>
            <p:ph type="dt" sz="half" idx="10"/>
          </p:nvPr>
        </p:nvSpPr>
        <p:spPr/>
        <p:txBody>
          <a:bodyPr/>
          <a:lstStyle/>
          <a:p>
            <a:fld id="{53D699AB-E19F-42D7-B5B2-3F761F2CE3AE}" type="datetimeFigureOut">
              <a:rPr lang="en-US" smtClean="0"/>
              <a:t>9/15/2022</a:t>
            </a:fld>
            <a:endParaRPr lang="en-US"/>
          </a:p>
        </p:txBody>
      </p:sp>
      <p:sp>
        <p:nvSpPr>
          <p:cNvPr id="6" name="Footer Placeholder 5">
            <a:extLst>
              <a:ext uri="{FF2B5EF4-FFF2-40B4-BE49-F238E27FC236}">
                <a16:creationId xmlns:a16="http://schemas.microsoft.com/office/drawing/2014/main" id="{FE8E3C10-7C3E-4797-B3E0-37BC948A4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E999B-51AC-47BD-8DE1-1A3F4E5FDD76}"/>
              </a:ext>
            </a:extLst>
          </p:cNvPr>
          <p:cNvSpPr>
            <a:spLocks noGrp="1"/>
          </p:cNvSpPr>
          <p:nvPr>
            <p:ph type="sldNum" sz="quarter" idx="12"/>
          </p:nvPr>
        </p:nvSpPr>
        <p:spPr/>
        <p:txBody>
          <a:bodyPr/>
          <a:lstStyle/>
          <a:p>
            <a:fld id="{7E37471D-E7CA-4D55-BC7A-51AE5F218980}" type="slidenum">
              <a:rPr lang="en-US" smtClean="0"/>
              <a:t>‹#›</a:t>
            </a:fld>
            <a:endParaRPr lang="en-US"/>
          </a:p>
        </p:txBody>
      </p:sp>
    </p:spTree>
    <p:extLst>
      <p:ext uri="{BB962C8B-B14F-4D97-AF65-F5344CB8AC3E}">
        <p14:creationId xmlns:p14="http://schemas.microsoft.com/office/powerpoint/2010/main" val="347339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A5A11-CD00-4572-AB9D-B7158DC66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EB3066-0502-4937-BA6E-9C860CE76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CA100-6620-4200-80F7-807854354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699AB-E19F-42D7-B5B2-3F761F2CE3AE}" type="datetimeFigureOut">
              <a:rPr lang="en-US" smtClean="0"/>
              <a:t>9/15/2022</a:t>
            </a:fld>
            <a:endParaRPr lang="en-US"/>
          </a:p>
        </p:txBody>
      </p:sp>
      <p:sp>
        <p:nvSpPr>
          <p:cNvPr id="5" name="Footer Placeholder 4">
            <a:extLst>
              <a:ext uri="{FF2B5EF4-FFF2-40B4-BE49-F238E27FC236}">
                <a16:creationId xmlns:a16="http://schemas.microsoft.com/office/drawing/2014/main" id="{93029E72-2794-45ED-9AB5-D43A56569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ABEDD1-370E-4298-925A-A02165F9C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7471D-E7CA-4D55-BC7A-51AE5F218980}" type="slidenum">
              <a:rPr lang="en-US" smtClean="0"/>
              <a:t>‹#›</a:t>
            </a:fld>
            <a:endParaRPr lang="en-US"/>
          </a:p>
        </p:txBody>
      </p:sp>
    </p:spTree>
    <p:extLst>
      <p:ext uri="{BB962C8B-B14F-4D97-AF65-F5344CB8AC3E}">
        <p14:creationId xmlns:p14="http://schemas.microsoft.com/office/powerpoint/2010/main" val="91726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infrastructure-labs/QFlock/blob/main/doc/qflock_desig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open-infrastructure-labs/QFlock/iss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sky, outdoor, computer, lined&#10;&#10;Description automatically generated">
            <a:extLst>
              <a:ext uri="{FF2B5EF4-FFF2-40B4-BE49-F238E27FC236}">
                <a16:creationId xmlns:a16="http://schemas.microsoft.com/office/drawing/2014/main" id="{DF846BD0-D1E0-41A1-A2AB-43E1ADA429B0}"/>
              </a:ext>
            </a:extLst>
          </p:cNvPr>
          <p:cNvPicPr>
            <a:picLocks noChangeAspect="1"/>
          </p:cNvPicPr>
          <p:nvPr/>
        </p:nvPicPr>
        <p:blipFill rotWithShape="1">
          <a:blip r:embed="rId5">
            <a:extLst>
              <a:ext uri="{28A0092B-C50C-407E-A947-70E740481C1C}">
                <a14:useLocalDpi xmlns:a14="http://schemas.microsoft.com/office/drawing/2010/main" val="0"/>
              </a:ext>
            </a:extLst>
          </a:blip>
          <a:srcRect t="7443" b="12215"/>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38B759AE-2BA1-45F9-87A5-8819B29D1E0D}"/>
              </a:ext>
            </a:extLst>
          </p:cNvPr>
          <p:cNvSpPr/>
          <p:nvPr/>
        </p:nvSpPr>
        <p:spPr>
          <a:xfrm>
            <a:off x="594546" y="289679"/>
            <a:ext cx="11239838" cy="6278642"/>
          </a:xfrm>
          <a:prstGeom prst="rect">
            <a:avLst/>
          </a:prstGeom>
          <a:noFill/>
        </p:spPr>
        <p:txBody>
          <a:bodyPr wrap="square" lIns="91440" tIns="45720" rIns="91440" bIns="45720">
            <a:spAutoFit/>
          </a:bodyPr>
          <a:lstStyle/>
          <a:p>
            <a:pPr algn="ctr"/>
            <a:r>
              <a:rPr lang="en-US" sz="287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Qflock</a:t>
            </a:r>
            <a:endParaRPr lang="en-US" sz="287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September 2022</a:t>
            </a:r>
            <a:endPar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Audio 6">
            <a:hlinkClick r:id="" action="ppaction://media"/>
            <a:extLst>
              <a:ext uri="{FF2B5EF4-FFF2-40B4-BE49-F238E27FC236}">
                <a16:creationId xmlns:a16="http://schemas.microsoft.com/office/drawing/2014/main" id="{B0DD3CFE-9847-B68C-CFA9-2130ABA99BF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82519519"/>
      </p:ext>
    </p:extLst>
  </p:cSld>
  <p:clrMapOvr>
    <a:masterClrMapping/>
  </p:clrMapOvr>
  <mc:AlternateContent xmlns:mc="http://schemas.openxmlformats.org/markup-compatibility/2006" xmlns:p14="http://schemas.microsoft.com/office/powerpoint/2010/main">
    <mc:Choice Requires="p14">
      <p:transition spd="slow" p14:dur="2000" advTm="7022"/>
    </mc:Choice>
    <mc:Fallback xmlns="">
      <p:transition spd="slow" advTm="70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2BBA-82CE-4FEC-8BB3-11861BB135FF}"/>
              </a:ext>
            </a:extLst>
          </p:cNvPr>
          <p:cNvSpPr>
            <a:spLocks noGrp="1"/>
          </p:cNvSpPr>
          <p:nvPr>
            <p:ph type="title"/>
          </p:nvPr>
        </p:nvSpPr>
        <p:spPr>
          <a:xfrm>
            <a:off x="838200" y="73295"/>
            <a:ext cx="10515600" cy="1325563"/>
          </a:xfrm>
        </p:spPr>
        <p:txBody>
          <a:bodyPr/>
          <a:lstStyle/>
          <a:p>
            <a:r>
              <a:rPr lang="en-US" dirty="0"/>
              <a:t>September Update</a:t>
            </a:r>
          </a:p>
        </p:txBody>
      </p:sp>
      <p:sp>
        <p:nvSpPr>
          <p:cNvPr id="3" name="Content Placeholder 2">
            <a:extLst>
              <a:ext uri="{FF2B5EF4-FFF2-40B4-BE49-F238E27FC236}">
                <a16:creationId xmlns:a16="http://schemas.microsoft.com/office/drawing/2014/main" id="{7C5DA590-8A15-4F9D-B951-FDD11888B60F}"/>
              </a:ext>
            </a:extLst>
          </p:cNvPr>
          <p:cNvSpPr>
            <a:spLocks noGrp="1"/>
          </p:cNvSpPr>
          <p:nvPr>
            <p:ph idx="1"/>
          </p:nvPr>
        </p:nvSpPr>
        <p:spPr>
          <a:xfrm>
            <a:off x="838200" y="1254999"/>
            <a:ext cx="10515600" cy="5223622"/>
          </a:xfrm>
        </p:spPr>
        <p:txBody>
          <a:bodyPr>
            <a:normAutofit/>
          </a:bodyPr>
          <a:lstStyle/>
          <a:p>
            <a:r>
              <a:rPr lang="en-US" dirty="0"/>
              <a:t>Join Updates</a:t>
            </a:r>
          </a:p>
          <a:p>
            <a:pPr lvl="1"/>
            <a:r>
              <a:rPr lang="en-US" dirty="0"/>
              <a:t>Goal: Decide when to pushdown join operations.</a:t>
            </a:r>
          </a:p>
          <a:p>
            <a:pPr lvl="1"/>
            <a:r>
              <a:rPr lang="en-US" dirty="0"/>
              <a:t>Background:</a:t>
            </a:r>
          </a:p>
          <a:p>
            <a:pPr lvl="2"/>
            <a:r>
              <a:rPr lang="en-US" dirty="0"/>
              <a:t>Our prior month’s work on join pushdown discovered that only some Join operations will benefit from pushdown.</a:t>
            </a:r>
          </a:p>
          <a:p>
            <a:pPr lvl="2"/>
            <a:r>
              <a:rPr lang="en-US" dirty="0"/>
              <a:t>Pushing down join when it is not necessary often results in worse performance, since some joins generate more data as output than needs to be read in as part of the join.</a:t>
            </a:r>
          </a:p>
          <a:p>
            <a:pPr lvl="2"/>
            <a:r>
              <a:rPr lang="en-US" dirty="0"/>
              <a:t>The purpose of this work was to implement a join pushdown selection criteria in order to enable our Join Pushdown rule to be in effect during the full TPC-DS test run of  ~100 complex queries.</a:t>
            </a:r>
          </a:p>
          <a:p>
            <a:pPr lvl="1"/>
            <a:r>
              <a:rPr lang="en-US" dirty="0"/>
              <a:t>Result:</a:t>
            </a:r>
          </a:p>
          <a:p>
            <a:pPr lvl="2"/>
            <a:r>
              <a:rPr lang="en-US" dirty="0"/>
              <a:t>Our join pushdown selection criteria is implemented and functional under TPC-DS.</a:t>
            </a:r>
          </a:p>
          <a:p>
            <a:pPr lvl="2"/>
            <a:r>
              <a:rPr lang="en-US" dirty="0"/>
              <a:t>TPC-DS performance results show that join is not being pushed down when it is not needed.</a:t>
            </a:r>
          </a:p>
          <a:p>
            <a:endParaRPr lang="en-US" dirty="0"/>
          </a:p>
        </p:txBody>
      </p:sp>
    </p:spTree>
    <p:extLst>
      <p:ext uri="{BB962C8B-B14F-4D97-AF65-F5344CB8AC3E}">
        <p14:creationId xmlns:p14="http://schemas.microsoft.com/office/powerpoint/2010/main" val="371362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2BBA-82CE-4FEC-8BB3-11861BB135FF}"/>
              </a:ext>
            </a:extLst>
          </p:cNvPr>
          <p:cNvSpPr>
            <a:spLocks noGrp="1"/>
          </p:cNvSpPr>
          <p:nvPr>
            <p:ph type="title"/>
          </p:nvPr>
        </p:nvSpPr>
        <p:spPr>
          <a:xfrm>
            <a:off x="838200" y="73295"/>
            <a:ext cx="10515600" cy="1325563"/>
          </a:xfrm>
        </p:spPr>
        <p:txBody>
          <a:bodyPr/>
          <a:lstStyle/>
          <a:p>
            <a:r>
              <a:rPr lang="en-US" dirty="0"/>
              <a:t>September Update</a:t>
            </a:r>
          </a:p>
        </p:txBody>
      </p:sp>
      <p:sp>
        <p:nvSpPr>
          <p:cNvPr id="3" name="Content Placeholder 2">
            <a:extLst>
              <a:ext uri="{FF2B5EF4-FFF2-40B4-BE49-F238E27FC236}">
                <a16:creationId xmlns:a16="http://schemas.microsoft.com/office/drawing/2014/main" id="{7C5DA590-8A15-4F9D-B951-FDD11888B60F}"/>
              </a:ext>
            </a:extLst>
          </p:cNvPr>
          <p:cNvSpPr>
            <a:spLocks noGrp="1"/>
          </p:cNvSpPr>
          <p:nvPr>
            <p:ph idx="1"/>
          </p:nvPr>
        </p:nvSpPr>
        <p:spPr>
          <a:xfrm>
            <a:off x="838200" y="1254999"/>
            <a:ext cx="10515600" cy="5223622"/>
          </a:xfrm>
        </p:spPr>
        <p:txBody>
          <a:bodyPr>
            <a:normAutofit fontScale="92500" lnSpcReduction="20000"/>
          </a:bodyPr>
          <a:lstStyle/>
          <a:p>
            <a:r>
              <a:rPr lang="en-US" dirty="0"/>
              <a:t>Pushdown Protocol Updates</a:t>
            </a:r>
          </a:p>
          <a:p>
            <a:pPr lvl="1"/>
            <a:r>
              <a:rPr lang="en-US" dirty="0"/>
              <a:t>Goal: Optimize transfer of data from remote server.</a:t>
            </a:r>
          </a:p>
          <a:p>
            <a:pPr lvl="2"/>
            <a:r>
              <a:rPr lang="en-US" dirty="0"/>
              <a:t>This was an area of interest from previous research. </a:t>
            </a:r>
          </a:p>
          <a:p>
            <a:pPr lvl="2"/>
            <a:r>
              <a:rPr lang="en-US" dirty="0"/>
              <a:t>We are looking to gain maximum data efficiency in the data transfer and provide more optimal use of CPU and pipelining techniques during data transfer.</a:t>
            </a:r>
          </a:p>
          <a:p>
            <a:pPr lvl="2"/>
            <a:r>
              <a:rPr lang="en-US" dirty="0"/>
              <a:t>At the same time, our goal was to maintain all the same great improvements that our research showed for filter, aggregate and join.</a:t>
            </a:r>
          </a:p>
          <a:p>
            <a:pPr lvl="1"/>
            <a:r>
              <a:rPr lang="en-US" dirty="0"/>
              <a:t>Results</a:t>
            </a:r>
          </a:p>
          <a:p>
            <a:pPr lvl="2"/>
            <a:r>
              <a:rPr lang="en-US" dirty="0"/>
              <a:t>New implementation introduces a data transfer mechanism, which allows pipelining of batches of data transfers from the remote server.</a:t>
            </a:r>
          </a:p>
          <a:p>
            <a:pPr lvl="2"/>
            <a:r>
              <a:rPr lang="en-US" dirty="0"/>
              <a:t>This mechanism allows Spark to begin processing while data is still being received.</a:t>
            </a:r>
          </a:p>
          <a:p>
            <a:pPr lvl="3"/>
            <a:r>
              <a:rPr lang="en-US" dirty="0"/>
              <a:t>Previous implementation did not allow for pipelining on either Server or client side.</a:t>
            </a:r>
          </a:p>
          <a:p>
            <a:pPr lvl="3"/>
            <a:r>
              <a:rPr lang="en-US" dirty="0"/>
              <a:t>Previous python implementation also had data copy performance issue especially for large results.</a:t>
            </a:r>
          </a:p>
          <a:p>
            <a:pPr lvl="1"/>
            <a:r>
              <a:rPr lang="en-US" dirty="0"/>
              <a:t>Most importantly, our research results still maintains the same great performance improvements we introduced previously when compared to Spark with TPC-DS.</a:t>
            </a:r>
          </a:p>
          <a:p>
            <a:pPr lvl="2"/>
            <a:r>
              <a:rPr lang="en-US" dirty="0"/>
              <a:t>Above 20% improvement average across all TPC-DS tests.</a:t>
            </a:r>
          </a:p>
          <a:p>
            <a:pPr lvl="2"/>
            <a:r>
              <a:rPr lang="en-US" dirty="0"/>
              <a:t>With many tests in the TPC-DS suites above 50% and even &gt;80% improved.</a:t>
            </a:r>
          </a:p>
          <a:p>
            <a:pPr lvl="2"/>
            <a:r>
              <a:rPr lang="en-US" dirty="0"/>
              <a:t>Bytes transferred from the remote datacenter is even better with average improvement above 50%.</a:t>
            </a:r>
          </a:p>
        </p:txBody>
      </p:sp>
    </p:spTree>
    <p:extLst>
      <p:ext uri="{BB962C8B-B14F-4D97-AF65-F5344CB8AC3E}">
        <p14:creationId xmlns:p14="http://schemas.microsoft.com/office/powerpoint/2010/main" val="378775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2BBA-82CE-4FEC-8BB3-11861BB135FF}"/>
              </a:ext>
            </a:extLst>
          </p:cNvPr>
          <p:cNvSpPr>
            <a:spLocks noGrp="1"/>
          </p:cNvSpPr>
          <p:nvPr>
            <p:ph type="title"/>
          </p:nvPr>
        </p:nvSpPr>
        <p:spPr>
          <a:xfrm>
            <a:off x="838200" y="0"/>
            <a:ext cx="10515600" cy="1325563"/>
          </a:xfrm>
        </p:spPr>
        <p:txBody>
          <a:bodyPr/>
          <a:lstStyle/>
          <a:p>
            <a:r>
              <a:rPr lang="en-US" dirty="0"/>
              <a:t>September Update</a:t>
            </a:r>
          </a:p>
        </p:txBody>
      </p:sp>
      <p:sp>
        <p:nvSpPr>
          <p:cNvPr id="3" name="Content Placeholder 2">
            <a:extLst>
              <a:ext uri="{FF2B5EF4-FFF2-40B4-BE49-F238E27FC236}">
                <a16:creationId xmlns:a16="http://schemas.microsoft.com/office/drawing/2014/main" id="{7C5DA590-8A15-4F9D-B951-FDD11888B60F}"/>
              </a:ext>
            </a:extLst>
          </p:cNvPr>
          <p:cNvSpPr>
            <a:spLocks noGrp="1"/>
          </p:cNvSpPr>
          <p:nvPr>
            <p:ph idx="1"/>
          </p:nvPr>
        </p:nvSpPr>
        <p:spPr>
          <a:xfrm>
            <a:off x="838200" y="1079542"/>
            <a:ext cx="10515600" cy="5778458"/>
          </a:xfrm>
        </p:spPr>
        <p:txBody>
          <a:bodyPr>
            <a:normAutofit/>
          </a:bodyPr>
          <a:lstStyle/>
          <a:p>
            <a:r>
              <a:rPr lang="en-US" dirty="0"/>
              <a:t>Query Caching</a:t>
            </a:r>
          </a:p>
          <a:p>
            <a:pPr lvl="1"/>
            <a:r>
              <a:rPr lang="en-US" dirty="0"/>
              <a:t>Also employed query caching for this new protocol.</a:t>
            </a:r>
          </a:p>
          <a:p>
            <a:pPr lvl="1"/>
            <a:r>
              <a:rPr lang="en-US" dirty="0"/>
              <a:t>We improved on our prior caching implementation.</a:t>
            </a:r>
          </a:p>
          <a:p>
            <a:pPr lvl="1"/>
            <a:r>
              <a:rPr lang="en-US" dirty="0"/>
              <a:t>This query caching is designed to provide more optimal memory usage for caching large queries.</a:t>
            </a:r>
          </a:p>
          <a:p>
            <a:pPr lvl="1"/>
            <a:r>
              <a:rPr lang="en-US" dirty="0"/>
              <a:t>Queries are cached to disk and read in only when needed.</a:t>
            </a:r>
          </a:p>
          <a:p>
            <a:r>
              <a:rPr lang="en-US" dirty="0"/>
              <a:t>Other advantages</a:t>
            </a:r>
          </a:p>
          <a:p>
            <a:pPr lvl="1"/>
            <a:r>
              <a:rPr lang="en-US" dirty="0"/>
              <a:t>This approach of saving data to disk instead of memory plays much better with Spark, which performs poorly with higher memory utilization.</a:t>
            </a:r>
          </a:p>
          <a:p>
            <a:pPr lvl="1"/>
            <a:r>
              <a:rPr lang="en-US" dirty="0"/>
              <a:t>This also allows for caching of more queries since we are not constrained by memory capacity.</a:t>
            </a:r>
          </a:p>
          <a:p>
            <a:pPr lvl="1"/>
            <a:r>
              <a:rPr lang="en-US" dirty="0"/>
              <a:t>This approach will be reused in our future research as we explore more ideas for query caching.</a:t>
            </a:r>
          </a:p>
          <a:p>
            <a:pPr lvl="1"/>
            <a:endParaRPr lang="en-US" dirty="0"/>
          </a:p>
          <a:p>
            <a:pPr marL="457200" lvl="1" indent="0">
              <a:buNone/>
            </a:pPr>
            <a:endParaRPr lang="en-US" dirty="0"/>
          </a:p>
        </p:txBody>
      </p:sp>
    </p:spTree>
    <p:extLst>
      <p:ext uri="{BB962C8B-B14F-4D97-AF65-F5344CB8AC3E}">
        <p14:creationId xmlns:p14="http://schemas.microsoft.com/office/powerpoint/2010/main" val="304764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8D69975-53C1-4FFA-B671-39BBA5451A78}"/>
              </a:ext>
            </a:extLst>
          </p:cNvPr>
          <p:cNvGraphicFramePr>
            <a:graphicFrameLocks/>
          </p:cNvGraphicFramePr>
          <p:nvPr>
            <p:extLst>
              <p:ext uri="{D42A27DB-BD31-4B8C-83A1-F6EECF244321}">
                <p14:modId xmlns:p14="http://schemas.microsoft.com/office/powerpoint/2010/main" val="2731317199"/>
              </p:ext>
            </p:extLst>
          </p:nvPr>
        </p:nvGraphicFramePr>
        <p:xfrm>
          <a:off x="87549" y="243191"/>
          <a:ext cx="11692647" cy="6468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89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0BEE08-9768-42FC-9784-95B83379B8C9}"/>
              </a:ext>
            </a:extLst>
          </p:cNvPr>
          <p:cNvGraphicFramePr>
            <a:graphicFrameLocks noGrp="1"/>
          </p:cNvGraphicFramePr>
          <p:nvPr>
            <p:ph idx="1"/>
            <p:extLst>
              <p:ext uri="{D42A27DB-BD31-4B8C-83A1-F6EECF244321}">
                <p14:modId xmlns:p14="http://schemas.microsoft.com/office/powerpoint/2010/main" val="1774221328"/>
              </p:ext>
            </p:extLst>
          </p:nvPr>
        </p:nvGraphicFramePr>
        <p:xfrm>
          <a:off x="838200" y="272374"/>
          <a:ext cx="10515600" cy="5904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06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CD2B-9265-4193-AA98-98C792ACCBE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47D2544-3A7F-4B91-BE77-F5A15B313146}"/>
              </a:ext>
            </a:extLst>
          </p:cNvPr>
          <p:cNvSpPr>
            <a:spLocks noGrp="1"/>
          </p:cNvSpPr>
          <p:nvPr>
            <p:ph idx="1"/>
          </p:nvPr>
        </p:nvSpPr>
        <p:spPr>
          <a:xfrm>
            <a:off x="838200" y="1825625"/>
            <a:ext cx="11201400" cy="3442411"/>
          </a:xfrm>
        </p:spPr>
        <p:txBody>
          <a:bodyPr>
            <a:normAutofit/>
          </a:bodyPr>
          <a:lstStyle/>
          <a:p>
            <a:r>
              <a:rPr lang="en-US" dirty="0"/>
              <a:t>Our design specification:</a:t>
            </a:r>
          </a:p>
          <a:p>
            <a:pPr lvl="1"/>
            <a:r>
              <a:rPr lang="en-US" sz="1700" dirty="0">
                <a:hlinkClick r:id="rId3"/>
              </a:rPr>
              <a:t>https://github.com/open-infrastructure-labs/QFlock/blob/main/doc/qflock_design.pdf</a:t>
            </a:r>
            <a:r>
              <a:rPr lang="en-US" sz="1700" dirty="0"/>
              <a:t> </a:t>
            </a:r>
          </a:p>
          <a:p>
            <a:pPr lvl="1"/>
            <a:endParaRPr lang="en-US" dirty="0"/>
          </a:p>
          <a:p>
            <a:r>
              <a:rPr lang="en-US" dirty="0"/>
              <a:t>If you have any questions, problems or suggestions</a:t>
            </a:r>
          </a:p>
          <a:p>
            <a:r>
              <a:rPr lang="en-US" dirty="0"/>
              <a:t>Please do not hesitate to create an issue at:</a:t>
            </a:r>
          </a:p>
          <a:p>
            <a:r>
              <a:rPr lang="en-US" dirty="0">
                <a:hlinkClick r:id="rId4"/>
              </a:rPr>
              <a:t>https://github.com/open-infrastructure-labs/QFlock/issues</a:t>
            </a:r>
            <a:endParaRPr lang="en-US" dirty="0"/>
          </a:p>
          <a:p>
            <a:endParaRPr lang="en-US" dirty="0"/>
          </a:p>
        </p:txBody>
      </p:sp>
    </p:spTree>
    <p:extLst>
      <p:ext uri="{BB962C8B-B14F-4D97-AF65-F5344CB8AC3E}">
        <p14:creationId xmlns:p14="http://schemas.microsoft.com/office/powerpoint/2010/main" val="2771426231"/>
      </p:ext>
    </p:extLst>
  </p:cSld>
  <p:clrMapOvr>
    <a:masterClrMapping/>
  </p:clrMapOvr>
  <mc:AlternateContent xmlns:mc="http://schemas.openxmlformats.org/markup-compatibility/2006" xmlns:p14="http://schemas.microsoft.com/office/powerpoint/2010/main">
    <mc:Choice Requires="p14">
      <p:transition spd="slow" p14:dur="2000" advTm="9184"/>
    </mc:Choice>
    <mc:Fallback xmlns="">
      <p:transition spd="slow" advTm="918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7463</TotalTime>
  <Words>576</Words>
  <Application>Microsoft Office PowerPoint</Application>
  <PresentationFormat>Widescreen</PresentationFormat>
  <Paragraphs>57</Paragraphs>
  <Slides>7</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September Update</vt:lpstr>
      <vt:lpstr>September Update</vt:lpstr>
      <vt:lpstr>September Update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Puhov</dc:creator>
  <cp:lastModifiedBy>Robert Foley</cp:lastModifiedBy>
  <cp:revision>176</cp:revision>
  <dcterms:created xsi:type="dcterms:W3CDTF">2022-04-25T14:35:28Z</dcterms:created>
  <dcterms:modified xsi:type="dcterms:W3CDTF">2022-09-15T12:04:52Z</dcterms:modified>
</cp:coreProperties>
</file>