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957" r:id="rId2"/>
  </p:sldMasterIdLst>
  <p:notesMasterIdLst>
    <p:notesMasterId r:id="rId32"/>
  </p:notesMasterIdLst>
  <p:handoutMasterIdLst>
    <p:handoutMasterId r:id="rId33"/>
  </p:handoutMasterIdLst>
  <p:sldIdLst>
    <p:sldId id="4328" r:id="rId3"/>
    <p:sldId id="1127" r:id="rId4"/>
    <p:sldId id="1126" r:id="rId5"/>
    <p:sldId id="1133" r:id="rId6"/>
    <p:sldId id="1142" r:id="rId7"/>
    <p:sldId id="257" r:id="rId8"/>
    <p:sldId id="1125" r:id="rId9"/>
    <p:sldId id="4291" r:id="rId10"/>
    <p:sldId id="4292" r:id="rId11"/>
    <p:sldId id="4302" r:id="rId12"/>
    <p:sldId id="4303" r:id="rId13"/>
    <p:sldId id="4305" r:id="rId14"/>
    <p:sldId id="4321" r:id="rId15"/>
    <p:sldId id="4322" r:id="rId16"/>
    <p:sldId id="4324" r:id="rId17"/>
    <p:sldId id="1152" r:id="rId18"/>
    <p:sldId id="4325" r:id="rId19"/>
    <p:sldId id="4317" r:id="rId20"/>
    <p:sldId id="4318" r:id="rId21"/>
    <p:sldId id="4329" r:id="rId22"/>
    <p:sldId id="4326" r:id="rId23"/>
    <p:sldId id="4233" r:id="rId24"/>
    <p:sldId id="4234" r:id="rId25"/>
    <p:sldId id="4311" r:id="rId26"/>
    <p:sldId id="4312" r:id="rId27"/>
    <p:sldId id="1158" r:id="rId28"/>
    <p:sldId id="4314" r:id="rId29"/>
    <p:sldId id="4315" r:id="rId30"/>
    <p:sldId id="4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EBEBEB"/>
    <a:srgbClr val="C80000"/>
    <a:srgbClr val="84D0A2"/>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73995" autoAdjust="0"/>
  </p:normalViewPr>
  <p:slideViewPr>
    <p:cSldViewPr snapToGrid="0">
      <p:cViewPr varScale="1">
        <p:scale>
          <a:sx n="63" d="100"/>
          <a:sy n="63" d="100"/>
        </p:scale>
        <p:origin x="1310" y="6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8/31/2020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NDP might be able to achieve some of these goals.</a:t>
            </a:r>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NDP might be able to achieve some of these goals.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acm.acm.org/magazines/2019/6/237002-programmable-solid-state-storage-in-future-cloud-datacenters/fulltex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benefit from execution of previous queries in order to load less data?</a:t>
            </a:r>
          </a:p>
        </p:txBody>
      </p:sp>
      <p:sp>
        <p:nvSpPr>
          <p:cNvPr id="4" name="Slide Number Placeholder 3"/>
          <p:cNvSpPr>
            <a:spLocks noGrp="1"/>
          </p:cNvSpPr>
          <p:nvPr>
            <p:ph type="sldNum" sz="quarter" idx="5"/>
          </p:nvPr>
        </p:nvSpPr>
        <p:spPr/>
        <p:txBody>
          <a:bodyPr/>
          <a:lstStyle/>
          <a:p>
            <a:fld id="{D29BBD72-AE7C-4342-9E9E-48E612B72E5A}" type="slidenum">
              <a:rPr lang="en-US" smtClean="0"/>
              <a:t>2</a:t>
            </a:fld>
            <a:endParaRPr lang="en-US"/>
          </a:p>
        </p:txBody>
      </p:sp>
    </p:spTree>
    <p:extLst>
      <p:ext uri="{BB962C8B-B14F-4D97-AF65-F5344CB8AC3E}">
        <p14:creationId xmlns:p14="http://schemas.microsoft.com/office/powerpoint/2010/main" val="254492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Transformations/optimizations are explained later.</a:t>
            </a:r>
          </a:p>
        </p:txBody>
      </p:sp>
      <p:sp>
        <p:nvSpPr>
          <p:cNvPr id="4" name="Slide Number Placeholder 3"/>
          <p:cNvSpPr>
            <a:spLocks noGrp="1"/>
          </p:cNvSpPr>
          <p:nvPr>
            <p:ph type="sldNum" sz="quarter" idx="5"/>
          </p:nvPr>
        </p:nvSpPr>
        <p:spPr/>
        <p:txBody>
          <a:bodyPr/>
          <a:lstStyle/>
          <a:p>
            <a:fld id="{77AA6347-9C5C-4498-B753-1DF27CA46170}" type="slidenum">
              <a:rPr lang="en-US" smtClean="0"/>
              <a:t>13</a:t>
            </a:fld>
            <a:endParaRPr lang="en-US"/>
          </a:p>
        </p:txBody>
      </p:sp>
    </p:spTree>
    <p:extLst>
      <p:ext uri="{BB962C8B-B14F-4D97-AF65-F5344CB8AC3E}">
        <p14:creationId xmlns:p14="http://schemas.microsoft.com/office/powerpoint/2010/main" val="199045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BBD72-AE7C-4342-9E9E-48E612B72E5A}" type="slidenum">
              <a:rPr lang="en-US" smtClean="0"/>
              <a:t>16</a:t>
            </a:fld>
            <a:endParaRPr lang="en-US"/>
          </a:p>
        </p:txBody>
      </p:sp>
    </p:spTree>
    <p:extLst>
      <p:ext uri="{BB962C8B-B14F-4D97-AF65-F5344CB8AC3E}">
        <p14:creationId xmlns:p14="http://schemas.microsoft.com/office/powerpoint/2010/main" val="134625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BBD72-AE7C-4342-9E9E-48E612B72E5A}" type="slidenum">
              <a:rPr lang="en-US" smtClean="0"/>
              <a:t>17</a:t>
            </a:fld>
            <a:endParaRPr lang="en-US"/>
          </a:p>
        </p:txBody>
      </p:sp>
    </p:spTree>
    <p:extLst>
      <p:ext uri="{BB962C8B-B14F-4D97-AF65-F5344CB8AC3E}">
        <p14:creationId xmlns:p14="http://schemas.microsoft.com/office/powerpoint/2010/main" val="404588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BBD72-AE7C-4342-9E9E-48E612B72E5A}" type="slidenum">
              <a:rPr lang="en-US" smtClean="0"/>
              <a:t>18</a:t>
            </a:fld>
            <a:endParaRPr lang="en-US"/>
          </a:p>
        </p:txBody>
      </p:sp>
    </p:spTree>
    <p:extLst>
      <p:ext uri="{BB962C8B-B14F-4D97-AF65-F5344CB8AC3E}">
        <p14:creationId xmlns:p14="http://schemas.microsoft.com/office/powerpoint/2010/main" val="954743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a:t>
            </a:r>
          </a:p>
          <a:p>
            <a:r>
              <a:rPr lang="en-US" dirty="0"/>
              <a:t>Caching Extra,</a:t>
            </a:r>
          </a:p>
          <a:p>
            <a:endParaRPr lang="en-US" dirty="0"/>
          </a:p>
        </p:txBody>
      </p:sp>
      <p:sp>
        <p:nvSpPr>
          <p:cNvPr id="4" name="Slide Number Placeholder 3"/>
          <p:cNvSpPr>
            <a:spLocks noGrp="1"/>
          </p:cNvSpPr>
          <p:nvPr>
            <p:ph type="sldNum" sz="quarter" idx="5"/>
          </p:nvPr>
        </p:nvSpPr>
        <p:spPr/>
        <p:txBody>
          <a:bodyPr/>
          <a:lstStyle/>
          <a:p>
            <a:fld id="{D29BBD72-AE7C-4342-9E9E-48E612B72E5A}" type="slidenum">
              <a:rPr lang="en-US" smtClean="0"/>
              <a:t>19</a:t>
            </a:fld>
            <a:endParaRPr lang="en-US"/>
          </a:p>
        </p:txBody>
      </p:sp>
    </p:spTree>
    <p:extLst>
      <p:ext uri="{BB962C8B-B14F-4D97-AF65-F5344CB8AC3E}">
        <p14:creationId xmlns:p14="http://schemas.microsoft.com/office/powerpoint/2010/main" val="345106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23</a:t>
            </a:fld>
            <a:endParaRPr lang="en-US"/>
          </a:p>
        </p:txBody>
      </p:sp>
    </p:spTree>
    <p:extLst>
      <p:ext uri="{BB962C8B-B14F-4D97-AF65-F5344CB8AC3E}">
        <p14:creationId xmlns:p14="http://schemas.microsoft.com/office/powerpoint/2010/main" val="440271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Metadata refers to the original plan or the repartitioning plan</a:t>
            </a:r>
          </a:p>
        </p:txBody>
      </p:sp>
      <p:sp>
        <p:nvSpPr>
          <p:cNvPr id="4" name="Slide Number Placeholder 3"/>
          <p:cNvSpPr>
            <a:spLocks noGrp="1"/>
          </p:cNvSpPr>
          <p:nvPr>
            <p:ph type="sldNum" sz="quarter" idx="5"/>
          </p:nvPr>
        </p:nvSpPr>
        <p:spPr/>
        <p:txBody>
          <a:bodyPr/>
          <a:lstStyle/>
          <a:p>
            <a:fld id="{77AA6347-9C5C-4498-B753-1DF27CA46170}" type="slidenum">
              <a:rPr lang="en-US" smtClean="0"/>
              <a:t>26</a:t>
            </a:fld>
            <a:endParaRPr lang="en-US"/>
          </a:p>
        </p:txBody>
      </p:sp>
    </p:spTree>
    <p:extLst>
      <p:ext uri="{BB962C8B-B14F-4D97-AF65-F5344CB8AC3E}">
        <p14:creationId xmlns:p14="http://schemas.microsoft.com/office/powerpoint/2010/main" val="1515674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28</a:t>
            </a:fld>
            <a:endParaRPr lang="en-US"/>
          </a:p>
        </p:txBody>
      </p:sp>
    </p:spTree>
    <p:extLst>
      <p:ext uri="{BB962C8B-B14F-4D97-AF65-F5344CB8AC3E}">
        <p14:creationId xmlns:p14="http://schemas.microsoft.com/office/powerpoint/2010/main" val="3713466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29</a:t>
            </a:fld>
            <a:endParaRPr lang="en-US"/>
          </a:p>
        </p:txBody>
      </p:sp>
    </p:spTree>
    <p:extLst>
      <p:ext uri="{BB962C8B-B14F-4D97-AF65-F5344CB8AC3E}">
        <p14:creationId xmlns:p14="http://schemas.microsoft.com/office/powerpoint/2010/main" val="2307823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BBD72-AE7C-4342-9E9E-48E612B72E5A}" type="slidenum">
              <a:rPr lang="en-US" smtClean="0"/>
              <a:t>3</a:t>
            </a:fld>
            <a:endParaRPr lang="en-US"/>
          </a:p>
        </p:txBody>
      </p:sp>
    </p:spTree>
    <p:extLst>
      <p:ext uri="{BB962C8B-B14F-4D97-AF65-F5344CB8AC3E}">
        <p14:creationId xmlns:p14="http://schemas.microsoft.com/office/powerpoint/2010/main" val="250515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BBD72-AE7C-4342-9E9E-48E612B72E5A}" type="slidenum">
              <a:rPr lang="en-US" smtClean="0"/>
              <a:t>4</a:t>
            </a:fld>
            <a:endParaRPr lang="en-US"/>
          </a:p>
        </p:txBody>
      </p:sp>
    </p:spTree>
    <p:extLst>
      <p:ext uri="{BB962C8B-B14F-4D97-AF65-F5344CB8AC3E}">
        <p14:creationId xmlns:p14="http://schemas.microsoft.com/office/powerpoint/2010/main" val="205262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 operation might be merged with map operations and executed simultaneously. In this case the result of the filter operation is never materialized in the optimal execution of this workload.</a:t>
            </a:r>
          </a:p>
        </p:txBody>
      </p:sp>
      <p:sp>
        <p:nvSpPr>
          <p:cNvPr id="4" name="Slide Number Placeholder 3"/>
          <p:cNvSpPr>
            <a:spLocks noGrp="1"/>
          </p:cNvSpPr>
          <p:nvPr>
            <p:ph type="sldNum" sz="quarter" idx="5"/>
          </p:nvPr>
        </p:nvSpPr>
        <p:spPr/>
        <p:txBody>
          <a:bodyPr/>
          <a:lstStyle/>
          <a:p>
            <a:fld id="{D29BBD72-AE7C-4342-9E9E-48E612B72E5A}" type="slidenum">
              <a:rPr lang="en-US" smtClean="0"/>
              <a:t>5</a:t>
            </a:fld>
            <a:endParaRPr lang="en-US"/>
          </a:p>
        </p:txBody>
      </p:sp>
    </p:spTree>
    <p:extLst>
      <p:ext uri="{BB962C8B-B14F-4D97-AF65-F5344CB8AC3E}">
        <p14:creationId xmlns:p14="http://schemas.microsoft.com/office/powerpoint/2010/main" val="24432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BBD72-AE7C-4342-9E9E-48E612B72E5A}" type="slidenum">
              <a:rPr lang="en-US" smtClean="0"/>
              <a:t>6</a:t>
            </a:fld>
            <a:endParaRPr lang="en-US"/>
          </a:p>
        </p:txBody>
      </p:sp>
    </p:spTree>
    <p:extLst>
      <p:ext uri="{BB962C8B-B14F-4D97-AF65-F5344CB8AC3E}">
        <p14:creationId xmlns:p14="http://schemas.microsoft.com/office/powerpoint/2010/main" val="262447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BBD72-AE7C-4342-9E9E-48E612B72E5A}" type="slidenum">
              <a:rPr lang="en-US" smtClean="0"/>
              <a:t>7</a:t>
            </a:fld>
            <a:endParaRPr lang="en-US"/>
          </a:p>
        </p:txBody>
      </p:sp>
    </p:spTree>
    <p:extLst>
      <p:ext uri="{BB962C8B-B14F-4D97-AF65-F5344CB8AC3E}">
        <p14:creationId xmlns:p14="http://schemas.microsoft.com/office/powerpoint/2010/main" val="980122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9</a:t>
            </a:fld>
            <a:endParaRPr lang="en-US"/>
          </a:p>
        </p:txBody>
      </p:sp>
    </p:spTree>
    <p:extLst>
      <p:ext uri="{BB962C8B-B14F-4D97-AF65-F5344CB8AC3E}">
        <p14:creationId xmlns:p14="http://schemas.microsoft.com/office/powerpoint/2010/main" val="3819668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https://cacm.acm.org/magazines/2019/6/237002-programmable-solid-state-storage-in-future-cloud-datacenters/fulltext</a:t>
            </a:r>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11</a:t>
            </a:fld>
            <a:endParaRPr lang="en-US"/>
          </a:p>
        </p:txBody>
      </p:sp>
    </p:spTree>
    <p:extLst>
      <p:ext uri="{BB962C8B-B14F-4D97-AF65-F5344CB8AC3E}">
        <p14:creationId xmlns:p14="http://schemas.microsoft.com/office/powerpoint/2010/main" val="1179874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12</a:t>
            </a:fld>
            <a:endParaRPr lang="en-US"/>
          </a:p>
        </p:txBody>
      </p:sp>
    </p:spTree>
    <p:extLst>
      <p:ext uri="{BB962C8B-B14F-4D97-AF65-F5344CB8AC3E}">
        <p14:creationId xmlns:p14="http://schemas.microsoft.com/office/powerpoint/2010/main" val="120730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07B8-84AD-437B-88E7-3C26A7AF59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886CF-B5AB-48B0-B9E6-0117B8382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186C5-038A-4D44-9842-CD455145C735}"/>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a:extLst>
              <a:ext uri="{FF2B5EF4-FFF2-40B4-BE49-F238E27FC236}">
                <a16:creationId xmlns:a16="http://schemas.microsoft.com/office/drawing/2014/main" id="{87DD92B8-2FCD-46D5-864D-E6149644A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2329C-C197-4374-ACD7-8178B95E3EDF}"/>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85259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67BC-A937-4E7E-9F6D-36E2D8762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849AE-6B67-4C65-A41F-5C18B7F47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12917-D859-4342-AF6C-9C995AD24F2C}"/>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a:extLst>
              <a:ext uri="{FF2B5EF4-FFF2-40B4-BE49-F238E27FC236}">
                <a16:creationId xmlns:a16="http://schemas.microsoft.com/office/drawing/2014/main" id="{210840E5-F325-47BF-8590-5EF9BF10A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E7F66-45ED-4AA2-956C-6C57947CB21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47353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119A9-117C-4EBB-9628-02249C300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1AF1C0-799F-4256-BC7B-01ECCBDF3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80F34-C444-4B53-B6B8-5AE32CB433A5}"/>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a:extLst>
              <a:ext uri="{FF2B5EF4-FFF2-40B4-BE49-F238E27FC236}">
                <a16:creationId xmlns:a16="http://schemas.microsoft.com/office/drawing/2014/main" id="{8E904364-2613-4C8E-B4FD-62CDD51E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B7150-78A2-49C8-976C-5DF285E96AE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177082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252940617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solidFill>
          <a:srgbClr val="FF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7125" y="2143125"/>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152603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667049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8400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730270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057437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845379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723242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1C7F-C0CE-44D1-A09E-926D8FEDD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C1F92-99A4-47FE-BD3A-0DCAFF6EE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506BF-D7B3-4281-9B86-8147A17E1FD4}"/>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a:extLst>
              <a:ext uri="{FF2B5EF4-FFF2-40B4-BE49-F238E27FC236}">
                <a16:creationId xmlns:a16="http://schemas.microsoft.com/office/drawing/2014/main" id="{09DD9699-E0C3-428F-8E39-53D3A2E95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05776-6FBF-4EA2-A84F-A63B112B9288}"/>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992310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6115808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1B0A-02DC-4490-A208-F9CAE47F8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80F252-ECB0-440B-8A16-941782240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99C53-9BC9-4243-9DB2-8BC02C82D305}"/>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a:extLst>
              <a:ext uri="{FF2B5EF4-FFF2-40B4-BE49-F238E27FC236}">
                <a16:creationId xmlns:a16="http://schemas.microsoft.com/office/drawing/2014/main" id="{F9FA3995-606E-4BB6-A9A4-748D440FA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1D9D4-6A78-4118-A258-F82647F53F67}"/>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4079509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3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a:prstGeom prst="rect">
            <a:avLst/>
          </a:prstGeo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a:prstGeom prst="rect">
            <a:avLst/>
          </a:prstGeo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CONFIDENTIAL - Internal Use Only</a:t>
            </a:r>
          </a:p>
        </p:txBody>
      </p:sp>
    </p:spTree>
    <p:extLst>
      <p:ext uri="{BB962C8B-B14F-4D97-AF65-F5344CB8AC3E}">
        <p14:creationId xmlns:p14="http://schemas.microsoft.com/office/powerpoint/2010/main" val="2448263797"/>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0" cy="5602265"/>
          </a:xfrm>
          <a:prstGeom prst="rect">
            <a:avLst/>
          </a:prstGeom>
        </p:spPr>
      </p:pic>
      <p:sp>
        <p:nvSpPr>
          <p:cNvPr id="7" name="L 形 6"/>
          <p:cNvSpPr/>
          <p:nvPr userDrawn="1"/>
        </p:nvSpPr>
        <p:spPr>
          <a:xfrm rot="5400000">
            <a:off x="7850738" y="2130702"/>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646" y="907093"/>
            <a:ext cx="6557247" cy="690255"/>
          </a:xfrm>
          <a:prstGeom prst="rect">
            <a:avLst/>
          </a:prstGeom>
          <a:ln>
            <a:noFill/>
            <a:prstDash val="dash"/>
          </a:ln>
        </p:spPr>
        <p:txBody>
          <a:bodyPr lIns="0" tIns="0" rIns="0" bIns="0" anchor="t">
            <a:normAutofit/>
          </a:bodyPr>
          <a:lstStyle>
            <a:lvl1pPr algn="l">
              <a:defRPr sz="31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8897" y="1949372"/>
            <a:ext cx="6533290" cy="643926"/>
          </a:xfrm>
          <a:prstGeom prst="rect">
            <a:avLst/>
          </a:prstGeom>
        </p:spPr>
        <p:txBody>
          <a:bodyPr/>
          <a:lstStyle>
            <a:lvl1pPr>
              <a:defRPr sz="139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3665593391"/>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4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a:prstGeom prst="rect">
            <a:avLst/>
          </a:prstGeo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a:prstGeom prst="rect">
            <a:avLst/>
          </a:prstGeo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CONFIDENTIAL - Internal Use Only</a:t>
            </a:r>
          </a:p>
        </p:txBody>
      </p:sp>
    </p:spTree>
    <p:extLst>
      <p:ext uri="{BB962C8B-B14F-4D97-AF65-F5344CB8AC3E}">
        <p14:creationId xmlns:p14="http://schemas.microsoft.com/office/powerpoint/2010/main" val="299910100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5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927178625"/>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0" cy="5602265"/>
          </a:xfrm>
          <a:prstGeom prst="rect">
            <a:avLst/>
          </a:prstGeom>
        </p:spPr>
      </p:pic>
      <p:sp>
        <p:nvSpPr>
          <p:cNvPr id="7" name="L 形 6"/>
          <p:cNvSpPr/>
          <p:nvPr userDrawn="1"/>
        </p:nvSpPr>
        <p:spPr>
          <a:xfrm rot="5400000">
            <a:off x="7850738" y="2130702"/>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646" y="907093"/>
            <a:ext cx="6557247" cy="690255"/>
          </a:xfrm>
          <a:prstGeom prst="rect">
            <a:avLst/>
          </a:prstGeom>
          <a:ln>
            <a:noFill/>
            <a:prstDash val="dash"/>
          </a:ln>
        </p:spPr>
        <p:txBody>
          <a:bodyPr lIns="0" tIns="0" rIns="0" bIns="0" anchor="t">
            <a:normAutofit/>
          </a:bodyPr>
          <a:lstStyle>
            <a:lvl1pPr algn="l">
              <a:defRPr sz="31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8897" y="1949372"/>
            <a:ext cx="6533290" cy="643926"/>
          </a:xfrm>
          <a:prstGeom prst="rect">
            <a:avLst/>
          </a:prstGeom>
        </p:spPr>
        <p:txBody>
          <a:bodyPr/>
          <a:lstStyle>
            <a:lvl1pPr>
              <a:defRPr sz="139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2901746311"/>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6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76730755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7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065101082"/>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8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253826921"/>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8430543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7300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387A-2CB4-494F-9907-360CF3E01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91443-D7C0-4C08-B62C-C748E48B5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A4ACC-6E04-41EE-A5A8-50FB84CBB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1EB17-26E7-44B5-BBBC-17DEE339DCE4}"/>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6" name="Footer Placeholder 5">
            <a:extLst>
              <a:ext uri="{FF2B5EF4-FFF2-40B4-BE49-F238E27FC236}">
                <a16:creationId xmlns:a16="http://schemas.microsoft.com/office/drawing/2014/main" id="{12D2A0FA-BD0C-4530-9943-A7DE4EE91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B9C44-86D6-4F43-9A8A-7CE267F6177B}"/>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521197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823480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BFC60D-A9CB-4431-8045-3AF4D31DC1DF}"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599281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BFC60D-A9CB-4431-8045-3AF4D31DC1DF}"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4645014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BFC60D-A9CB-4431-8045-3AF4D31DC1DF}"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715057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FC60D-A9CB-4431-8045-3AF4D31DC1DF}"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8186158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FC60D-A9CB-4431-8045-3AF4D31DC1DF}"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638679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FC60D-A9CB-4431-8045-3AF4D31DC1DF}"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7409663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936420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C60D-A9CB-4431-8045-3AF4D31DC1DF}"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77686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A2C6-B833-47B2-A21E-A6CAFAD85F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9313C-7D01-4863-80B6-E3742AF01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A9CDB-6072-4BEE-9955-BF79FD4FF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EF8CA5-11CA-4C1B-860C-4EF6D86AD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6A43D-2846-41B4-B243-C00B952A9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DB32B-D368-4AB7-85E6-724B0DAC9F79}"/>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8" name="Footer Placeholder 7">
            <a:extLst>
              <a:ext uri="{FF2B5EF4-FFF2-40B4-BE49-F238E27FC236}">
                <a16:creationId xmlns:a16="http://schemas.microsoft.com/office/drawing/2014/main" id="{1A7D8B56-9EF3-461A-AB66-F0BE7BF76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FF3A56-474B-4C6D-AFA2-EAD824E6DBCC}"/>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19149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8B59-F7E3-4706-8F77-E5174D7B0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A53585-8B04-48D7-9E31-62B3825625F7}"/>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4" name="Footer Placeholder 3">
            <a:extLst>
              <a:ext uri="{FF2B5EF4-FFF2-40B4-BE49-F238E27FC236}">
                <a16:creationId xmlns:a16="http://schemas.microsoft.com/office/drawing/2014/main" id="{194729B7-D44D-4045-8E27-06345EED4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A5691-45E0-482F-9295-E6B9647A586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98493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32342-B39E-453B-8A01-25ED1F86934E}"/>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3" name="Footer Placeholder 2">
            <a:extLst>
              <a:ext uri="{FF2B5EF4-FFF2-40B4-BE49-F238E27FC236}">
                <a16:creationId xmlns:a16="http://schemas.microsoft.com/office/drawing/2014/main" id="{BC32FB47-346A-4CD5-90B8-C496A6A445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72F4B-E0F8-4BC7-A3D3-B2B8F599BB5A}"/>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58902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4DE0-3917-457B-936A-E148E8E79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34BEA-BE07-44A4-803F-7FFA1E7F4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659FA9-6088-45D6-97D5-53B2DA833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0435-FA59-4F9F-A245-DB503A42F140}"/>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6" name="Footer Placeholder 5">
            <a:extLst>
              <a:ext uri="{FF2B5EF4-FFF2-40B4-BE49-F238E27FC236}">
                <a16:creationId xmlns:a16="http://schemas.microsoft.com/office/drawing/2014/main" id="{5BD89F2E-9493-4D38-9058-B70462E88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7797F-547F-4E38-BE3C-2F032E656C0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96220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9804-2C78-4AFE-BF4B-EE84DC394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017B07-287A-4EF4-8710-97C777A6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D9C63F-FD5D-4766-9B20-FCAE93EB3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593AB-9436-4E81-8DE8-5D7C62FE9AE8}"/>
              </a:ext>
            </a:extLst>
          </p:cNvPr>
          <p:cNvSpPr>
            <a:spLocks noGrp="1"/>
          </p:cNvSpPr>
          <p:nvPr>
            <p:ph type="dt" sz="half" idx="10"/>
          </p:nvPr>
        </p:nvSpPr>
        <p:spPr/>
        <p:txBody>
          <a:bodyPr/>
          <a:lstStyle/>
          <a:p>
            <a:fld id="{87BFC60D-A9CB-4431-8045-3AF4D31DC1DF}" type="datetimeFigureOut">
              <a:rPr lang="en-US" smtClean="0"/>
              <a:t>8/31/2020</a:t>
            </a:fld>
            <a:endParaRPr lang="en-US"/>
          </a:p>
        </p:txBody>
      </p:sp>
      <p:sp>
        <p:nvSpPr>
          <p:cNvPr id="6" name="Footer Placeholder 5">
            <a:extLst>
              <a:ext uri="{FF2B5EF4-FFF2-40B4-BE49-F238E27FC236}">
                <a16:creationId xmlns:a16="http://schemas.microsoft.com/office/drawing/2014/main" id="{8DF3D79A-DF88-4588-A62C-6F0EC4EA8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850C0-A7D1-4F3A-8858-C12EDF34BF14}"/>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4907964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6853E-9D6E-4773-A9FF-113DFBF7D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6A53C4-2004-48E1-AEBE-803B3375C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99E62-7CFC-4B1C-842A-BF4D5498E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FC60D-A9CB-4431-8045-3AF4D31DC1DF}" type="datetimeFigureOut">
              <a:rPr lang="en-US" smtClean="0"/>
              <a:t>8/31/2020</a:t>
            </a:fld>
            <a:endParaRPr lang="en-US"/>
          </a:p>
        </p:txBody>
      </p:sp>
      <p:sp>
        <p:nvSpPr>
          <p:cNvPr id="5" name="Footer Placeholder 4">
            <a:extLst>
              <a:ext uri="{FF2B5EF4-FFF2-40B4-BE49-F238E27FC236}">
                <a16:creationId xmlns:a16="http://schemas.microsoft.com/office/drawing/2014/main" id="{DE31AE02-A8FC-492A-A77B-874538757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2527C-9CF1-45AC-A76B-0587EEF59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C59DC-1773-4ED1-A17D-B41A7B665381}" type="slidenum">
              <a:rPr lang="en-US" smtClean="0"/>
              <a:t>‹#›</a:t>
            </a:fld>
            <a:endParaRPr lang="en-US"/>
          </a:p>
        </p:txBody>
      </p:sp>
    </p:spTree>
    <p:extLst>
      <p:ext uri="{BB962C8B-B14F-4D97-AF65-F5344CB8AC3E}">
        <p14:creationId xmlns:p14="http://schemas.microsoft.com/office/powerpoint/2010/main" val="288867166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15" r:id="rId21"/>
    <p:sldLayoutId id="2147483718" r:id="rId22"/>
    <p:sldLayoutId id="2147483719" r:id="rId23"/>
    <p:sldLayoutId id="2147483649" r:id="rId24"/>
    <p:sldLayoutId id="2147483703" r:id="rId25"/>
    <p:sldLayoutId id="2147483709" r:id="rId26"/>
    <p:sldLayoutId id="2147483705" r:id="rId27"/>
    <p:sldLayoutId id="2147483706" r:id="rId28"/>
    <p:sldLayoutId id="2147483707" r:id="rId29"/>
    <p:sldLayoutId id="2147483721" r:id="rId30"/>
    <p:sldLayoutId id="2147483758" r:id="rId31"/>
    <p:sldLayoutId id="2147483774" r:id="rId32"/>
    <p:sldLayoutId id="2147483860" r:id="rId33"/>
    <p:sldLayoutId id="2147483771" r:id="rId34"/>
    <p:sldLayoutId id="2147483873" r:id="rId35"/>
    <p:sldLayoutId id="2147483912" r:id="rId36"/>
    <p:sldLayoutId id="2147483956"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FC60D-A9CB-4431-8045-3AF4D31DC1DF}" type="datetimeFigureOut">
              <a:rPr lang="en-US" smtClean="0"/>
              <a:t>8/31/2020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C59DC-1773-4ED1-A17D-B41A7B665381}" type="slidenum">
              <a:rPr lang="en-US" smtClean="0"/>
              <a:t>‹#›</a:t>
            </a:fld>
            <a:endParaRPr lang="en-US"/>
          </a:p>
        </p:txBody>
      </p:sp>
    </p:spTree>
    <p:extLst>
      <p:ext uri="{BB962C8B-B14F-4D97-AF65-F5344CB8AC3E}">
        <p14:creationId xmlns:p14="http://schemas.microsoft.com/office/powerpoint/2010/main" val="2741825468"/>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9.xml"/><Relationship Id="rId6" Type="http://schemas.openxmlformats.org/officeDocument/2006/relationships/hyperlink" Target="https://docs.openstack.org/api-ref/object-store/?expanded=get-object-content-and-metadata-detail" TargetMode="External"/><Relationship Id="rId5" Type="http://schemas.openxmlformats.org/officeDocument/2006/relationships/hyperlink" Target="https://www.snia.org/cdmi" TargetMode="External"/><Relationship Id="rId4" Type="http://schemas.openxmlformats.org/officeDocument/2006/relationships/hyperlink" Target="https://docs.aws.amazon.com/AmazonS3/latest/API/s3-api.pdf#Welcom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9.xml"/><Relationship Id="rId6" Type="http://schemas.openxmlformats.org/officeDocument/2006/relationships/hyperlink" Target="https://rapids.ai/" TargetMode="External"/><Relationship Id="rId5" Type="http://schemas.openxmlformats.org/officeDocument/2006/relationships/hyperlink" Target="https://github.com/minio/simdjson-go" TargetMode="Externa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hyperlink" Target="https://dl.acm.org/doi/abs/10.1145/3357223.3362726" TargetMode="External"/><Relationship Id="rId2" Type="http://schemas.openxmlformats.org/officeDocument/2006/relationships/notesSlide" Target="../notesSlides/notesSlide11.xml"/><Relationship Id="rId1" Type="http://schemas.openxmlformats.org/officeDocument/2006/relationships/slideLayout" Target="../slideLayouts/slideLayout41.xml"/><Relationship Id="rId5" Type="http://schemas.openxmlformats.org/officeDocument/2006/relationships/image" Target="../media/image25.png"/><Relationship Id="rId4" Type="http://schemas.openxmlformats.org/officeDocument/2006/relationships/hyperlink" Target="https://dl.acm.org/doi/abs/10.14778/3352063.335208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1.xml"/><Relationship Id="rId5" Type="http://schemas.openxmlformats.org/officeDocument/2006/relationships/image" Target="../media/image28.sv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9.png"/><Relationship Id="rId7" Type="http://schemas.openxmlformats.org/officeDocument/2006/relationships/image" Target="../media/image17.svg"/><Relationship Id="rId2" Type="http://schemas.openxmlformats.org/officeDocument/2006/relationships/notesSlide" Target="../notesSlides/notesSlide13.xml"/><Relationship Id="rId1" Type="http://schemas.openxmlformats.org/officeDocument/2006/relationships/slideLayout" Target="../slideLayouts/slideLayout41.xml"/><Relationship Id="rId6" Type="http://schemas.openxmlformats.org/officeDocument/2006/relationships/image" Target="../media/image16.png"/><Relationship Id="rId5" Type="http://schemas.openxmlformats.org/officeDocument/2006/relationships/image" Target="../media/image31.svg"/><Relationship Id="rId10" Type="http://schemas.openxmlformats.org/officeDocument/2006/relationships/image" Target="../media/image32.png"/><Relationship Id="rId4" Type="http://schemas.openxmlformats.org/officeDocument/2006/relationships/image" Target="../media/image30.png"/><Relationship Id="rId9" Type="http://schemas.openxmlformats.org/officeDocument/2006/relationships/image" Target="../media/image19.sv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4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8" Type="http://schemas.openxmlformats.org/officeDocument/2006/relationships/hyperlink" Target="https://www.mongodb.com/collateral/storage-engine-white-paper?jmp=docs" TargetMode="External"/><Relationship Id="rId3" Type="http://schemas.openxmlformats.org/officeDocument/2006/relationships/hyperlink" Target="https://aws.amazon.com/blogs/aws/s3-glacier-select/" TargetMode="External"/><Relationship Id="rId7" Type="http://schemas.openxmlformats.org/officeDocument/2006/relationships/hyperlink" Target="http://docshare04.docshare.tips/files/6996/69964325.pdf" TargetMode="External"/><Relationship Id="rId2" Type="http://schemas.openxmlformats.org/officeDocument/2006/relationships/hyperlink" Target="https://blog.min.io/running-peta-scale-spark-jobs-on-object-storage-using-s3-select/" TargetMode="External"/><Relationship Id="rId1" Type="http://schemas.openxmlformats.org/officeDocument/2006/relationships/slideLayout" Target="../slideLayouts/slideLayout39.xml"/><Relationship Id="rId6" Type="http://schemas.openxmlformats.org/officeDocument/2006/relationships/hyperlink" Target="https://www.oracle.com/technetwork/database/exadata/exadata-dbmachine-x4-twp-2076451.pdf" TargetMode="External"/><Relationship Id="rId5" Type="http://schemas.openxmlformats.org/officeDocument/2006/relationships/hyperlink" Target="https://ieeexplore.ieee.org/document/7929987" TargetMode="External"/><Relationship Id="rId4" Type="http://schemas.openxmlformats.org/officeDocument/2006/relationships/hyperlink" Target="https://ceph.io/geen-categorie/dynamic-object-interfaces-with-lu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ites.google.com/view/skyhook-programmable-storage/announcements" TargetMode="External"/><Relationship Id="rId7" Type="http://schemas.openxmlformats.org/officeDocument/2006/relationships/hyperlink" Target="https://www.diva-portal.org/smash/get/diva2:1130759/FULLTEXT02.pdf" TargetMode="External"/><Relationship Id="rId2" Type="http://schemas.openxmlformats.org/officeDocument/2006/relationships/hyperlink" Target="https://sites.google.com/view/skyhook-programmable-storage/home" TargetMode="External"/><Relationship Id="rId1" Type="http://schemas.openxmlformats.org/officeDocument/2006/relationships/slideLayout" Target="../slideLayouts/slideLayout39.xml"/><Relationship Id="rId6" Type="http://schemas.openxmlformats.org/officeDocument/2006/relationships/hyperlink" Target="https://ieeexplore.ieee.org/document/8671589" TargetMode="External"/><Relationship Id="rId5" Type="http://schemas.openxmlformats.org/officeDocument/2006/relationships/hyperlink" Target="https://www.researchgate.net/publication/335441154_nativeNDP_Processing_Big_Data_Analytics_on_Native_Storage_Nodes" TargetMode="External"/><Relationship Id="rId4" Type="http://schemas.openxmlformats.org/officeDocument/2006/relationships/hyperlink" Target="http://pages.cs.wisc.edu/~yxy/pubs/pushdowndb-icde.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41.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41.xml"/><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41.xml"/><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80B52C-DCCA-47F6-8D47-4031BE4E290C}"/>
              </a:ext>
            </a:extLst>
          </p:cNvPr>
          <p:cNvSpPr>
            <a:spLocks noGrp="1"/>
          </p:cNvSpPr>
          <p:nvPr>
            <p:ph type="ctrTitle"/>
          </p:nvPr>
        </p:nvSpPr>
        <p:spPr>
          <a:xfrm>
            <a:off x="1524000" y="1557337"/>
            <a:ext cx="9144000" cy="2387600"/>
          </a:xfrm>
        </p:spPr>
        <p:txBody>
          <a:bodyPr>
            <a:normAutofit fontScale="90000"/>
          </a:bodyPr>
          <a:lstStyle/>
          <a:p>
            <a:r>
              <a:rPr lang="en-US" dirty="0"/>
              <a:t>Caerus – </a:t>
            </a:r>
            <a:r>
              <a:rPr lang="en-US" b="0" i="0" dirty="0">
                <a:solidFill>
                  <a:srgbClr val="222222"/>
                </a:solidFill>
                <a:effectLst/>
              </a:rPr>
              <a:t>Sampling of related techniques and open problems</a:t>
            </a:r>
            <a:endParaRPr lang="en-US" dirty="0"/>
          </a:p>
        </p:txBody>
      </p:sp>
      <p:sp>
        <p:nvSpPr>
          <p:cNvPr id="5" name="Subtitle 4">
            <a:extLst>
              <a:ext uri="{FF2B5EF4-FFF2-40B4-BE49-F238E27FC236}">
                <a16:creationId xmlns:a16="http://schemas.microsoft.com/office/drawing/2014/main" id="{1B9C7A2A-159D-4D5D-8DD5-F371F8711068}"/>
              </a:ext>
            </a:extLst>
          </p:cNvPr>
          <p:cNvSpPr>
            <a:spLocks noGrp="1"/>
          </p:cNvSpPr>
          <p:nvPr>
            <p:ph type="subTitle" idx="1"/>
          </p:nvPr>
        </p:nvSpPr>
        <p:spPr>
          <a:xfrm>
            <a:off x="1524000" y="4106863"/>
            <a:ext cx="9144000" cy="465137"/>
          </a:xfrm>
        </p:spPr>
        <p:txBody>
          <a:bodyPr/>
          <a:lstStyle/>
          <a:p>
            <a:r>
              <a:rPr lang="en-US" dirty="0"/>
              <a:t>Theodoros Gkountouvas, Hui Lei, </a:t>
            </a:r>
            <a:r>
              <a:rPr lang="en-US" dirty="0" err="1"/>
              <a:t>Hongliang</a:t>
            </a:r>
            <a:r>
              <a:rPr lang="en-US" dirty="0"/>
              <a:t> Tang, Yong Wang, Lin Zhang</a:t>
            </a:r>
          </a:p>
        </p:txBody>
      </p:sp>
    </p:spTree>
    <p:extLst>
      <p:ext uri="{BB962C8B-B14F-4D97-AF65-F5344CB8AC3E}">
        <p14:creationId xmlns:p14="http://schemas.microsoft.com/office/powerpoint/2010/main" val="376982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DEA5-E1BA-4C70-8D76-1129DB1962E6}"/>
              </a:ext>
            </a:extLst>
          </p:cNvPr>
          <p:cNvSpPr>
            <a:spLocks noGrp="1"/>
          </p:cNvSpPr>
          <p:nvPr>
            <p:ph type="title"/>
          </p:nvPr>
        </p:nvSpPr>
        <p:spPr>
          <a:xfrm>
            <a:off x="838200" y="365125"/>
            <a:ext cx="10515600" cy="300257"/>
          </a:xfrm>
        </p:spPr>
        <p:txBody>
          <a:bodyPr>
            <a:normAutofit fontScale="90000"/>
          </a:bodyPr>
          <a:lstStyle/>
          <a:p>
            <a:r>
              <a:rPr lang="en-US" dirty="0"/>
              <a:t>NDP-Architecture</a:t>
            </a:r>
          </a:p>
        </p:txBody>
      </p:sp>
      <p:sp>
        <p:nvSpPr>
          <p:cNvPr id="5" name="Slide Number Placeholder 4">
            <a:extLst>
              <a:ext uri="{FF2B5EF4-FFF2-40B4-BE49-F238E27FC236}">
                <a16:creationId xmlns:a16="http://schemas.microsoft.com/office/drawing/2014/main" id="{FF03DB41-FAC3-49A1-B229-B4003B32D823}"/>
              </a:ext>
            </a:extLst>
          </p:cNvPr>
          <p:cNvSpPr>
            <a:spLocks noGrp="1"/>
          </p:cNvSpPr>
          <p:nvPr>
            <p:ph type="sldNum" sz="quarter" idx="12"/>
          </p:nvPr>
        </p:nvSpPr>
        <p:spPr/>
        <p:txBody>
          <a:bodyPr/>
          <a:lstStyle/>
          <a:p>
            <a:fld id="{3B917CB5-27BD-4ECA-9D86-80D4B900A204}" type="slidenum">
              <a:rPr lang="en-US" smtClean="0"/>
              <a:t>10</a:t>
            </a:fld>
            <a:endParaRPr lang="en-US"/>
          </a:p>
        </p:txBody>
      </p:sp>
      <p:sp>
        <p:nvSpPr>
          <p:cNvPr id="6" name="Rectangle: Rounded Corners 5">
            <a:extLst>
              <a:ext uri="{FF2B5EF4-FFF2-40B4-BE49-F238E27FC236}">
                <a16:creationId xmlns:a16="http://schemas.microsoft.com/office/drawing/2014/main" id="{C4B3076C-6F26-46A7-9F89-1B401F238450}"/>
              </a:ext>
            </a:extLst>
          </p:cNvPr>
          <p:cNvSpPr/>
          <p:nvPr/>
        </p:nvSpPr>
        <p:spPr>
          <a:xfrm>
            <a:off x="1262251" y="2051226"/>
            <a:ext cx="4271767" cy="502780"/>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NDP Service</a:t>
            </a:r>
          </a:p>
        </p:txBody>
      </p:sp>
      <p:sp>
        <p:nvSpPr>
          <p:cNvPr id="7" name="Rectangle: Rounded Corners 6">
            <a:extLst>
              <a:ext uri="{FF2B5EF4-FFF2-40B4-BE49-F238E27FC236}">
                <a16:creationId xmlns:a16="http://schemas.microsoft.com/office/drawing/2014/main" id="{3106A923-C467-4880-ABBB-2136C34E80D4}"/>
              </a:ext>
            </a:extLst>
          </p:cNvPr>
          <p:cNvSpPr/>
          <p:nvPr/>
        </p:nvSpPr>
        <p:spPr>
          <a:xfrm>
            <a:off x="1262253" y="937944"/>
            <a:ext cx="4271766" cy="539544"/>
          </a:xfrm>
          <a:prstGeom prst="roundRect">
            <a:avLst/>
          </a:prstGeom>
          <a:solidFill>
            <a:srgbClr val="92D050"/>
          </a:solidFill>
          <a:ln w="6350">
            <a:solidFill>
              <a:srgbClr val="00B05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NDP Client</a:t>
            </a:r>
          </a:p>
        </p:txBody>
      </p:sp>
      <p:sp>
        <p:nvSpPr>
          <p:cNvPr id="9" name="Rectangle: Rounded Corners 8">
            <a:extLst>
              <a:ext uri="{FF2B5EF4-FFF2-40B4-BE49-F238E27FC236}">
                <a16:creationId xmlns:a16="http://schemas.microsoft.com/office/drawing/2014/main" id="{C1AE53CF-7E03-4D27-83FE-3482416C6D74}"/>
              </a:ext>
            </a:extLst>
          </p:cNvPr>
          <p:cNvSpPr/>
          <p:nvPr/>
        </p:nvSpPr>
        <p:spPr>
          <a:xfrm>
            <a:off x="1262250" y="2554006"/>
            <a:ext cx="2025403" cy="539544"/>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S3 Select</a:t>
            </a:r>
          </a:p>
        </p:txBody>
      </p:sp>
      <p:sp>
        <p:nvSpPr>
          <p:cNvPr id="10" name="Rectangle: Rounded Corners 9">
            <a:extLst>
              <a:ext uri="{FF2B5EF4-FFF2-40B4-BE49-F238E27FC236}">
                <a16:creationId xmlns:a16="http://schemas.microsoft.com/office/drawing/2014/main" id="{CDD46155-A1D4-4462-A44D-588DBF67B883}"/>
              </a:ext>
            </a:extLst>
          </p:cNvPr>
          <p:cNvSpPr/>
          <p:nvPr/>
        </p:nvSpPr>
        <p:spPr>
          <a:xfrm>
            <a:off x="3508614" y="2554006"/>
            <a:ext cx="2025403" cy="539544"/>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Secure Custom Computation</a:t>
            </a:r>
          </a:p>
        </p:txBody>
      </p:sp>
      <p:sp>
        <p:nvSpPr>
          <p:cNvPr id="12" name="Rectangle: Rounded Corners 11">
            <a:extLst>
              <a:ext uri="{FF2B5EF4-FFF2-40B4-BE49-F238E27FC236}">
                <a16:creationId xmlns:a16="http://schemas.microsoft.com/office/drawing/2014/main" id="{C875ACE1-44DD-49E7-B225-8FCBC33FF597}"/>
              </a:ext>
            </a:extLst>
          </p:cNvPr>
          <p:cNvSpPr/>
          <p:nvPr/>
        </p:nvSpPr>
        <p:spPr>
          <a:xfrm>
            <a:off x="1262249" y="3523036"/>
            <a:ext cx="4271767" cy="502780"/>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H/W Acceleration Service</a:t>
            </a:r>
          </a:p>
        </p:txBody>
      </p:sp>
      <p:sp>
        <p:nvSpPr>
          <p:cNvPr id="13" name="Rectangle: Rounded Corners 12">
            <a:extLst>
              <a:ext uri="{FF2B5EF4-FFF2-40B4-BE49-F238E27FC236}">
                <a16:creationId xmlns:a16="http://schemas.microsoft.com/office/drawing/2014/main" id="{76CB854A-A9B6-40B3-B1ED-BE53F1C8BFDF}"/>
              </a:ext>
            </a:extLst>
          </p:cNvPr>
          <p:cNvSpPr/>
          <p:nvPr/>
        </p:nvSpPr>
        <p:spPr>
          <a:xfrm>
            <a:off x="1262249" y="4025816"/>
            <a:ext cx="2025403" cy="539544"/>
          </a:xfrm>
          <a:prstGeom prst="roundRect">
            <a:avLst/>
          </a:prstGeom>
          <a:solidFill>
            <a:srgbClr val="FFFFFF"/>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rPr>
              <a:t>CPU SIMD</a:t>
            </a:r>
          </a:p>
        </p:txBody>
      </p:sp>
      <p:sp>
        <p:nvSpPr>
          <p:cNvPr id="14" name="Rectangle: Rounded Corners 13">
            <a:extLst>
              <a:ext uri="{FF2B5EF4-FFF2-40B4-BE49-F238E27FC236}">
                <a16:creationId xmlns:a16="http://schemas.microsoft.com/office/drawing/2014/main" id="{654ADF95-ECA0-4665-B116-CC2E8B95F0A1}"/>
              </a:ext>
            </a:extLst>
          </p:cNvPr>
          <p:cNvSpPr/>
          <p:nvPr/>
        </p:nvSpPr>
        <p:spPr>
          <a:xfrm>
            <a:off x="3508613" y="4033428"/>
            <a:ext cx="2025403" cy="539544"/>
          </a:xfrm>
          <a:prstGeom prst="roundRect">
            <a:avLst/>
          </a:prstGeom>
          <a:solidFill>
            <a:srgbClr val="FFFFFF"/>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rPr>
              <a:t>GPU RAPIDS</a:t>
            </a:r>
          </a:p>
        </p:txBody>
      </p:sp>
      <p:pic>
        <p:nvPicPr>
          <p:cNvPr id="17" name="Picture 12" descr="Intel - Wikipedia">
            <a:extLst>
              <a:ext uri="{FF2B5EF4-FFF2-40B4-BE49-F238E27FC236}">
                <a16:creationId xmlns:a16="http://schemas.microsoft.com/office/drawing/2014/main" id="{EB11A99A-0858-4BD4-9799-0E6E332417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1628" y="4168949"/>
            <a:ext cx="234815" cy="25327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Nvidia - Wikipedia">
            <a:extLst>
              <a:ext uri="{FF2B5EF4-FFF2-40B4-BE49-F238E27FC236}">
                <a16:creationId xmlns:a16="http://schemas.microsoft.com/office/drawing/2014/main" id="{CB657BEC-316C-4388-9AC7-360D43D4B9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8799" y="4157288"/>
            <a:ext cx="443509" cy="2287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Rounded Corners 18">
            <a:extLst>
              <a:ext uri="{FF2B5EF4-FFF2-40B4-BE49-F238E27FC236}">
                <a16:creationId xmlns:a16="http://schemas.microsoft.com/office/drawing/2014/main" id="{A82FA9B6-9517-4ED1-B59B-C4DD619F0D0D}"/>
              </a:ext>
            </a:extLst>
          </p:cNvPr>
          <p:cNvSpPr/>
          <p:nvPr/>
        </p:nvSpPr>
        <p:spPr>
          <a:xfrm>
            <a:off x="1262249" y="5058779"/>
            <a:ext cx="4271767" cy="502780"/>
          </a:xfrm>
          <a:prstGeom prst="roundRect">
            <a:avLst/>
          </a:prstGeom>
          <a:solidFill>
            <a:srgbClr val="FFFFFF"/>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rPr>
              <a:t>Storage</a:t>
            </a:r>
          </a:p>
        </p:txBody>
      </p:sp>
      <p:sp>
        <p:nvSpPr>
          <p:cNvPr id="20" name="Rectangle: Rounded Corners 19">
            <a:extLst>
              <a:ext uri="{FF2B5EF4-FFF2-40B4-BE49-F238E27FC236}">
                <a16:creationId xmlns:a16="http://schemas.microsoft.com/office/drawing/2014/main" id="{2E87DE3C-5F55-4A9B-AAF2-56C6E4DC8C8D}"/>
              </a:ext>
            </a:extLst>
          </p:cNvPr>
          <p:cNvSpPr/>
          <p:nvPr/>
        </p:nvSpPr>
        <p:spPr>
          <a:xfrm>
            <a:off x="1275269" y="5561559"/>
            <a:ext cx="4271767" cy="502780"/>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libri" panose="020F0502020204030204"/>
              </a:rPr>
              <a:t>Programmable SSDs</a:t>
            </a:r>
            <a:endPar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74B83098-EAE8-44A7-BB35-CBBD3B11B337}"/>
              </a:ext>
            </a:extLst>
          </p:cNvPr>
          <p:cNvCxnSpPr>
            <a:stCxn id="7" idx="2"/>
            <a:endCxn id="6" idx="0"/>
          </p:cNvCxnSpPr>
          <p:nvPr/>
        </p:nvCxnSpPr>
        <p:spPr>
          <a:xfrm flipH="1">
            <a:off x="3398135" y="1477488"/>
            <a:ext cx="1" cy="573738"/>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A054CF-94BA-411D-ADA7-2B6EA92DC9E8}"/>
              </a:ext>
            </a:extLst>
          </p:cNvPr>
          <p:cNvCxnSpPr>
            <a:cxnSpLocks/>
            <a:stCxn id="9" idx="2"/>
          </p:cNvCxnSpPr>
          <p:nvPr/>
        </p:nvCxnSpPr>
        <p:spPr>
          <a:xfrm>
            <a:off x="2274952" y="3093550"/>
            <a:ext cx="0" cy="421874"/>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CF0A1C8-46E3-4982-A350-CFAE8F6A3CAC}"/>
              </a:ext>
            </a:extLst>
          </p:cNvPr>
          <p:cNvCxnSpPr>
            <a:cxnSpLocks/>
            <a:stCxn id="10" idx="2"/>
          </p:cNvCxnSpPr>
          <p:nvPr/>
        </p:nvCxnSpPr>
        <p:spPr>
          <a:xfrm>
            <a:off x="4521316" y="3093550"/>
            <a:ext cx="0" cy="421874"/>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8E159F5-072F-44E6-B701-A27D761D276F}"/>
              </a:ext>
            </a:extLst>
          </p:cNvPr>
          <p:cNvCxnSpPr>
            <a:cxnSpLocks/>
            <a:stCxn id="13" idx="2"/>
          </p:cNvCxnSpPr>
          <p:nvPr/>
        </p:nvCxnSpPr>
        <p:spPr>
          <a:xfrm>
            <a:off x="2274951" y="4565360"/>
            <a:ext cx="0" cy="493419"/>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B042D8-4ECE-4C64-9B38-FD2F458F0D85}"/>
              </a:ext>
            </a:extLst>
          </p:cNvPr>
          <p:cNvCxnSpPr>
            <a:cxnSpLocks/>
            <a:stCxn id="14" idx="2"/>
          </p:cNvCxnSpPr>
          <p:nvPr/>
        </p:nvCxnSpPr>
        <p:spPr>
          <a:xfrm flipH="1">
            <a:off x="4521313" y="4572972"/>
            <a:ext cx="2" cy="485807"/>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B535D3-3388-4438-A158-D8CE9971E9DD}"/>
              </a:ext>
            </a:extLst>
          </p:cNvPr>
          <p:cNvCxnSpPr>
            <a:cxnSpLocks/>
            <a:stCxn id="7" idx="1"/>
            <a:endCxn id="19" idx="1"/>
          </p:cNvCxnSpPr>
          <p:nvPr/>
        </p:nvCxnSpPr>
        <p:spPr>
          <a:xfrm rot="10800000" flipV="1">
            <a:off x="1262249" y="1207715"/>
            <a:ext cx="4" cy="4102453"/>
          </a:xfrm>
          <a:prstGeom prst="bentConnector3">
            <a:avLst>
              <a:gd name="adj1" fmla="val 5715100000"/>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391834D-B18B-48ED-933D-EAF10678D571}"/>
              </a:ext>
            </a:extLst>
          </p:cNvPr>
          <p:cNvSpPr txBox="1"/>
          <p:nvPr/>
        </p:nvSpPr>
        <p:spPr>
          <a:xfrm>
            <a:off x="3508613" y="1551223"/>
            <a:ext cx="466794" cy="369332"/>
          </a:xfrm>
          <a:prstGeom prst="rect">
            <a:avLst/>
          </a:prstGeom>
          <a:noFill/>
        </p:spPr>
        <p:txBody>
          <a:bodyPr wrap="none" rtlCol="0">
            <a:spAutoFit/>
          </a:bodyPr>
          <a:lstStyle/>
          <a:p>
            <a:r>
              <a:rPr lang="en-US" dirty="0"/>
              <a:t>(1)</a:t>
            </a:r>
          </a:p>
        </p:txBody>
      </p:sp>
      <p:sp>
        <p:nvSpPr>
          <p:cNvPr id="44" name="TextBox 43">
            <a:extLst>
              <a:ext uri="{FF2B5EF4-FFF2-40B4-BE49-F238E27FC236}">
                <a16:creationId xmlns:a16="http://schemas.microsoft.com/office/drawing/2014/main" id="{4B37E529-B1E9-4C09-AB39-316D1E830EAF}"/>
              </a:ext>
            </a:extLst>
          </p:cNvPr>
          <p:cNvSpPr txBox="1"/>
          <p:nvPr/>
        </p:nvSpPr>
        <p:spPr>
          <a:xfrm>
            <a:off x="3156719" y="3091661"/>
            <a:ext cx="466794" cy="369332"/>
          </a:xfrm>
          <a:prstGeom prst="rect">
            <a:avLst/>
          </a:prstGeom>
          <a:noFill/>
        </p:spPr>
        <p:txBody>
          <a:bodyPr wrap="none" rtlCol="0">
            <a:spAutoFit/>
          </a:bodyPr>
          <a:lstStyle/>
          <a:p>
            <a:r>
              <a:rPr lang="en-US" dirty="0"/>
              <a:t>(3)</a:t>
            </a:r>
          </a:p>
        </p:txBody>
      </p:sp>
      <p:sp>
        <p:nvSpPr>
          <p:cNvPr id="45" name="TextBox 44">
            <a:extLst>
              <a:ext uri="{FF2B5EF4-FFF2-40B4-BE49-F238E27FC236}">
                <a16:creationId xmlns:a16="http://schemas.microsoft.com/office/drawing/2014/main" id="{A9F0EED0-5F82-442C-A195-DC13EB09B5D9}"/>
              </a:ext>
            </a:extLst>
          </p:cNvPr>
          <p:cNvSpPr txBox="1"/>
          <p:nvPr/>
        </p:nvSpPr>
        <p:spPr>
          <a:xfrm>
            <a:off x="3164735" y="4599554"/>
            <a:ext cx="466794" cy="369332"/>
          </a:xfrm>
          <a:prstGeom prst="rect">
            <a:avLst/>
          </a:prstGeom>
          <a:noFill/>
        </p:spPr>
        <p:txBody>
          <a:bodyPr wrap="none" rtlCol="0">
            <a:spAutoFit/>
          </a:bodyPr>
          <a:lstStyle/>
          <a:p>
            <a:r>
              <a:rPr lang="en-US" dirty="0"/>
              <a:t>(4)</a:t>
            </a:r>
          </a:p>
        </p:txBody>
      </p:sp>
      <p:sp>
        <p:nvSpPr>
          <p:cNvPr id="46" name="TextBox 45">
            <a:extLst>
              <a:ext uri="{FF2B5EF4-FFF2-40B4-BE49-F238E27FC236}">
                <a16:creationId xmlns:a16="http://schemas.microsoft.com/office/drawing/2014/main" id="{FB9C6299-E808-4F90-8395-D189A12250A7}"/>
              </a:ext>
            </a:extLst>
          </p:cNvPr>
          <p:cNvSpPr txBox="1"/>
          <p:nvPr/>
        </p:nvSpPr>
        <p:spPr>
          <a:xfrm>
            <a:off x="531910" y="2915042"/>
            <a:ext cx="466794" cy="369332"/>
          </a:xfrm>
          <a:prstGeom prst="rect">
            <a:avLst/>
          </a:prstGeom>
          <a:noFill/>
        </p:spPr>
        <p:txBody>
          <a:bodyPr wrap="none" rtlCol="0">
            <a:spAutoFit/>
          </a:bodyPr>
          <a:lstStyle/>
          <a:p>
            <a:r>
              <a:rPr lang="en-US" dirty="0"/>
              <a:t>(2)</a:t>
            </a:r>
          </a:p>
        </p:txBody>
      </p:sp>
      <p:sp>
        <p:nvSpPr>
          <p:cNvPr id="48" name="TextBox 47">
            <a:extLst>
              <a:ext uri="{FF2B5EF4-FFF2-40B4-BE49-F238E27FC236}">
                <a16:creationId xmlns:a16="http://schemas.microsoft.com/office/drawing/2014/main" id="{F2A8E5B9-DD68-4E7F-BBBD-5653582CF33E}"/>
              </a:ext>
            </a:extLst>
          </p:cNvPr>
          <p:cNvSpPr txBox="1"/>
          <p:nvPr/>
        </p:nvSpPr>
        <p:spPr>
          <a:xfrm>
            <a:off x="742270" y="5628283"/>
            <a:ext cx="466794"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E803BBFD-2DAE-4DB8-91A8-9BEB44059B4D}"/>
              </a:ext>
            </a:extLst>
          </p:cNvPr>
          <p:cNvSpPr txBox="1"/>
          <p:nvPr/>
        </p:nvSpPr>
        <p:spPr>
          <a:xfrm>
            <a:off x="5547037" y="854422"/>
            <a:ext cx="6073036" cy="5139869"/>
          </a:xfrm>
          <a:prstGeom prst="rect">
            <a:avLst/>
          </a:prstGeom>
          <a:noFill/>
        </p:spPr>
        <p:txBody>
          <a:bodyPr wrap="square" rtlCol="0">
            <a:spAutoFit/>
          </a:bodyPr>
          <a:lstStyle/>
          <a:p>
            <a:pPr marL="342900" lvl="1" indent="-342900">
              <a:buFont typeface="+mj-lt"/>
              <a:buAutoNum type="arabicPeriod"/>
            </a:pPr>
            <a:r>
              <a:rPr lang="en-US" sz="1600" dirty="0"/>
              <a:t>Object storage service using OS/POSIX interfaces. Use HTTP(s) based REST API, that can support custom request body to embed pushdown information. Three popular examples of similar approaches are:</a:t>
            </a:r>
          </a:p>
          <a:p>
            <a:pPr marL="742950" lvl="2" indent="-285750">
              <a:buFont typeface="Arial" panose="020B0604020202020204" pitchFamily="34" charset="0"/>
              <a:buChar char="•"/>
            </a:pPr>
            <a:r>
              <a:rPr lang="en-US" sz="1600" dirty="0">
                <a:hlinkClick r:id="rId4"/>
              </a:rPr>
              <a:t>AWS S3 (</a:t>
            </a:r>
            <a:r>
              <a:rPr lang="en-US" sz="1600" dirty="0" err="1">
                <a:hlinkClick r:id="rId4"/>
              </a:rPr>
              <a:t>SelectObjectContent</a:t>
            </a:r>
            <a:r>
              <a:rPr lang="en-US" sz="1600" dirty="0">
                <a:hlinkClick r:id="rId4"/>
              </a:rPr>
              <a:t> or S3 Select)</a:t>
            </a:r>
            <a:endParaRPr lang="en-US" sz="1600" dirty="0"/>
          </a:p>
          <a:p>
            <a:pPr marL="742950" lvl="2" indent="-285750">
              <a:buFont typeface="Arial" panose="020B0604020202020204" pitchFamily="34" charset="0"/>
              <a:buChar char="•"/>
            </a:pPr>
            <a:r>
              <a:rPr lang="en-US" sz="1600" dirty="0">
                <a:hlinkClick r:id="rId5"/>
              </a:rPr>
              <a:t>SNIA CDMI (Cloud Data Management Interface) </a:t>
            </a:r>
            <a:endParaRPr lang="en-US" sz="1600" dirty="0"/>
          </a:p>
          <a:p>
            <a:pPr marL="742950" lvl="2" indent="-285750">
              <a:buFont typeface="Arial" panose="020B0604020202020204" pitchFamily="34" charset="0"/>
              <a:buChar char="•"/>
            </a:pPr>
            <a:r>
              <a:rPr lang="en-US" sz="1600" dirty="0">
                <a:hlinkClick r:id="rId6"/>
              </a:rPr>
              <a:t>OpenStack Swift (</a:t>
            </a:r>
            <a:r>
              <a:rPr lang="en-US" sz="1600" dirty="0" err="1">
                <a:hlinkClick r:id="rId6"/>
              </a:rPr>
              <a:t>Storlet</a:t>
            </a:r>
            <a:r>
              <a:rPr lang="en-US" sz="1600" dirty="0">
                <a:hlinkClick r:id="rId6"/>
              </a:rPr>
              <a:t>)</a:t>
            </a:r>
            <a:endParaRPr lang="en-US" sz="1600" dirty="0"/>
          </a:p>
          <a:p>
            <a:pPr marL="342900" lvl="1" indent="-342900">
              <a:buFont typeface="+mj-lt"/>
              <a:buAutoNum type="arabicPeriod"/>
            </a:pPr>
            <a:r>
              <a:rPr lang="en-US" dirty="0"/>
              <a:t>If the request doesn’t have the pushdown request body in the HTTP(s) request, the request should be forwarded directly to storage service (out-of-band approach).</a:t>
            </a:r>
          </a:p>
          <a:p>
            <a:pPr marL="342900" lvl="1" indent="-342900">
              <a:buFont typeface="+mj-lt"/>
              <a:buAutoNum type="arabicPeriod"/>
            </a:pPr>
            <a:r>
              <a:rPr lang="en-US" dirty="0"/>
              <a:t>The NDP service decides if the pushdown operations should be executed by the S3 Select module (SQL operations) or the more generic one (custom computations). Caerus S3 Select Service and Secure Custom Computations modules can be implemented as one module. However, due to increasing popularity of SQL query on storage, we plan to support it separately (performance, security).</a:t>
            </a:r>
          </a:p>
          <a:p>
            <a:pPr marL="342900" lvl="1" indent="-342900">
              <a:buFont typeface="+mj-lt"/>
              <a:buAutoNum type="arabicPeriod"/>
            </a:pPr>
            <a:endParaRPr lang="en-US" dirty="0"/>
          </a:p>
        </p:txBody>
      </p:sp>
    </p:spTree>
    <p:extLst>
      <p:ext uri="{BB962C8B-B14F-4D97-AF65-F5344CB8AC3E}">
        <p14:creationId xmlns:p14="http://schemas.microsoft.com/office/powerpoint/2010/main" val="251766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DEA5-E1BA-4C70-8D76-1129DB1962E6}"/>
              </a:ext>
            </a:extLst>
          </p:cNvPr>
          <p:cNvSpPr>
            <a:spLocks noGrp="1"/>
          </p:cNvSpPr>
          <p:nvPr>
            <p:ph type="title"/>
          </p:nvPr>
        </p:nvSpPr>
        <p:spPr>
          <a:xfrm>
            <a:off x="838200" y="365125"/>
            <a:ext cx="10515600" cy="300257"/>
          </a:xfrm>
        </p:spPr>
        <p:txBody>
          <a:bodyPr>
            <a:normAutofit fontScale="90000"/>
          </a:bodyPr>
          <a:lstStyle/>
          <a:p>
            <a:r>
              <a:rPr lang="en-US" dirty="0"/>
              <a:t>NDP-Architecture</a:t>
            </a:r>
          </a:p>
        </p:txBody>
      </p:sp>
      <p:sp>
        <p:nvSpPr>
          <p:cNvPr id="5" name="Slide Number Placeholder 4">
            <a:extLst>
              <a:ext uri="{FF2B5EF4-FFF2-40B4-BE49-F238E27FC236}">
                <a16:creationId xmlns:a16="http://schemas.microsoft.com/office/drawing/2014/main" id="{FF03DB41-FAC3-49A1-B229-B4003B32D823}"/>
              </a:ext>
            </a:extLst>
          </p:cNvPr>
          <p:cNvSpPr>
            <a:spLocks noGrp="1"/>
          </p:cNvSpPr>
          <p:nvPr>
            <p:ph type="sldNum" sz="quarter" idx="12"/>
          </p:nvPr>
        </p:nvSpPr>
        <p:spPr/>
        <p:txBody>
          <a:bodyPr/>
          <a:lstStyle/>
          <a:p>
            <a:fld id="{3B917CB5-27BD-4ECA-9D86-80D4B900A204}" type="slidenum">
              <a:rPr lang="en-US" smtClean="0"/>
              <a:t>11</a:t>
            </a:fld>
            <a:endParaRPr lang="en-US"/>
          </a:p>
        </p:txBody>
      </p:sp>
      <p:sp>
        <p:nvSpPr>
          <p:cNvPr id="6" name="Rectangle: Rounded Corners 5">
            <a:extLst>
              <a:ext uri="{FF2B5EF4-FFF2-40B4-BE49-F238E27FC236}">
                <a16:creationId xmlns:a16="http://schemas.microsoft.com/office/drawing/2014/main" id="{C4B3076C-6F26-46A7-9F89-1B401F238450}"/>
              </a:ext>
            </a:extLst>
          </p:cNvPr>
          <p:cNvSpPr/>
          <p:nvPr/>
        </p:nvSpPr>
        <p:spPr>
          <a:xfrm>
            <a:off x="1262251" y="2051226"/>
            <a:ext cx="4271767" cy="502780"/>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NDP Service</a:t>
            </a:r>
          </a:p>
        </p:txBody>
      </p:sp>
      <p:sp>
        <p:nvSpPr>
          <p:cNvPr id="7" name="Rectangle: Rounded Corners 6">
            <a:extLst>
              <a:ext uri="{FF2B5EF4-FFF2-40B4-BE49-F238E27FC236}">
                <a16:creationId xmlns:a16="http://schemas.microsoft.com/office/drawing/2014/main" id="{3106A923-C467-4880-ABBB-2136C34E80D4}"/>
              </a:ext>
            </a:extLst>
          </p:cNvPr>
          <p:cNvSpPr/>
          <p:nvPr/>
        </p:nvSpPr>
        <p:spPr>
          <a:xfrm>
            <a:off x="1262253" y="937944"/>
            <a:ext cx="4271766" cy="539544"/>
          </a:xfrm>
          <a:prstGeom prst="roundRect">
            <a:avLst/>
          </a:prstGeom>
          <a:solidFill>
            <a:srgbClr val="92D050"/>
          </a:solidFill>
          <a:ln w="6350">
            <a:solidFill>
              <a:srgbClr val="00B05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NDP Client</a:t>
            </a:r>
          </a:p>
        </p:txBody>
      </p:sp>
      <p:sp>
        <p:nvSpPr>
          <p:cNvPr id="9" name="Rectangle: Rounded Corners 8">
            <a:extLst>
              <a:ext uri="{FF2B5EF4-FFF2-40B4-BE49-F238E27FC236}">
                <a16:creationId xmlns:a16="http://schemas.microsoft.com/office/drawing/2014/main" id="{C1AE53CF-7E03-4D27-83FE-3482416C6D74}"/>
              </a:ext>
            </a:extLst>
          </p:cNvPr>
          <p:cNvSpPr/>
          <p:nvPr/>
        </p:nvSpPr>
        <p:spPr>
          <a:xfrm>
            <a:off x="1262250" y="2554006"/>
            <a:ext cx="2025403" cy="539544"/>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S3 Select</a:t>
            </a:r>
          </a:p>
        </p:txBody>
      </p:sp>
      <p:sp>
        <p:nvSpPr>
          <p:cNvPr id="10" name="Rectangle: Rounded Corners 9">
            <a:extLst>
              <a:ext uri="{FF2B5EF4-FFF2-40B4-BE49-F238E27FC236}">
                <a16:creationId xmlns:a16="http://schemas.microsoft.com/office/drawing/2014/main" id="{CDD46155-A1D4-4462-A44D-588DBF67B883}"/>
              </a:ext>
            </a:extLst>
          </p:cNvPr>
          <p:cNvSpPr/>
          <p:nvPr/>
        </p:nvSpPr>
        <p:spPr>
          <a:xfrm>
            <a:off x="3508614" y="2554006"/>
            <a:ext cx="2025403" cy="539544"/>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Secure Custom Computation</a:t>
            </a:r>
          </a:p>
        </p:txBody>
      </p:sp>
      <p:sp>
        <p:nvSpPr>
          <p:cNvPr id="12" name="Rectangle: Rounded Corners 11">
            <a:extLst>
              <a:ext uri="{FF2B5EF4-FFF2-40B4-BE49-F238E27FC236}">
                <a16:creationId xmlns:a16="http://schemas.microsoft.com/office/drawing/2014/main" id="{C875ACE1-44DD-49E7-B225-8FCBC33FF597}"/>
              </a:ext>
            </a:extLst>
          </p:cNvPr>
          <p:cNvSpPr/>
          <p:nvPr/>
        </p:nvSpPr>
        <p:spPr>
          <a:xfrm>
            <a:off x="1262249" y="3523036"/>
            <a:ext cx="4271767" cy="502780"/>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H/W Acceleration Service</a:t>
            </a:r>
          </a:p>
        </p:txBody>
      </p:sp>
      <p:sp>
        <p:nvSpPr>
          <p:cNvPr id="13" name="Rectangle: Rounded Corners 12">
            <a:extLst>
              <a:ext uri="{FF2B5EF4-FFF2-40B4-BE49-F238E27FC236}">
                <a16:creationId xmlns:a16="http://schemas.microsoft.com/office/drawing/2014/main" id="{76CB854A-A9B6-40B3-B1ED-BE53F1C8BFDF}"/>
              </a:ext>
            </a:extLst>
          </p:cNvPr>
          <p:cNvSpPr/>
          <p:nvPr/>
        </p:nvSpPr>
        <p:spPr>
          <a:xfrm>
            <a:off x="1262249" y="4025816"/>
            <a:ext cx="2025403" cy="539544"/>
          </a:xfrm>
          <a:prstGeom prst="roundRect">
            <a:avLst/>
          </a:prstGeom>
          <a:solidFill>
            <a:srgbClr val="FFFFFF"/>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rPr>
              <a:t>CPU SIMD</a:t>
            </a:r>
          </a:p>
        </p:txBody>
      </p:sp>
      <p:sp>
        <p:nvSpPr>
          <p:cNvPr id="14" name="Rectangle: Rounded Corners 13">
            <a:extLst>
              <a:ext uri="{FF2B5EF4-FFF2-40B4-BE49-F238E27FC236}">
                <a16:creationId xmlns:a16="http://schemas.microsoft.com/office/drawing/2014/main" id="{654ADF95-ECA0-4665-B116-CC2E8B95F0A1}"/>
              </a:ext>
            </a:extLst>
          </p:cNvPr>
          <p:cNvSpPr/>
          <p:nvPr/>
        </p:nvSpPr>
        <p:spPr>
          <a:xfrm>
            <a:off x="3508613" y="4033428"/>
            <a:ext cx="2025403" cy="539544"/>
          </a:xfrm>
          <a:prstGeom prst="roundRect">
            <a:avLst/>
          </a:prstGeom>
          <a:solidFill>
            <a:srgbClr val="FFFFFF"/>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rPr>
              <a:t>GPU RAPIDS</a:t>
            </a:r>
          </a:p>
        </p:txBody>
      </p:sp>
      <p:pic>
        <p:nvPicPr>
          <p:cNvPr id="17" name="Picture 12" descr="Intel - Wikipedia">
            <a:extLst>
              <a:ext uri="{FF2B5EF4-FFF2-40B4-BE49-F238E27FC236}">
                <a16:creationId xmlns:a16="http://schemas.microsoft.com/office/drawing/2014/main" id="{EB11A99A-0858-4BD4-9799-0E6E332417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1628" y="4168949"/>
            <a:ext cx="234815" cy="25327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Nvidia - Wikipedia">
            <a:extLst>
              <a:ext uri="{FF2B5EF4-FFF2-40B4-BE49-F238E27FC236}">
                <a16:creationId xmlns:a16="http://schemas.microsoft.com/office/drawing/2014/main" id="{CB657BEC-316C-4388-9AC7-360D43D4B9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8799" y="4157288"/>
            <a:ext cx="443509" cy="2287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Rounded Corners 18">
            <a:extLst>
              <a:ext uri="{FF2B5EF4-FFF2-40B4-BE49-F238E27FC236}">
                <a16:creationId xmlns:a16="http://schemas.microsoft.com/office/drawing/2014/main" id="{A82FA9B6-9517-4ED1-B59B-C4DD619F0D0D}"/>
              </a:ext>
            </a:extLst>
          </p:cNvPr>
          <p:cNvSpPr/>
          <p:nvPr/>
        </p:nvSpPr>
        <p:spPr>
          <a:xfrm>
            <a:off x="1262249" y="5058779"/>
            <a:ext cx="4271767" cy="502780"/>
          </a:xfrm>
          <a:prstGeom prst="roundRect">
            <a:avLst/>
          </a:prstGeom>
          <a:solidFill>
            <a:srgbClr val="FFFFFF"/>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rPr>
              <a:t>Storage</a:t>
            </a:r>
          </a:p>
        </p:txBody>
      </p:sp>
      <p:sp>
        <p:nvSpPr>
          <p:cNvPr id="20" name="Rectangle: Rounded Corners 19">
            <a:extLst>
              <a:ext uri="{FF2B5EF4-FFF2-40B4-BE49-F238E27FC236}">
                <a16:creationId xmlns:a16="http://schemas.microsoft.com/office/drawing/2014/main" id="{2E87DE3C-5F55-4A9B-AAF2-56C6E4DC8C8D}"/>
              </a:ext>
            </a:extLst>
          </p:cNvPr>
          <p:cNvSpPr/>
          <p:nvPr/>
        </p:nvSpPr>
        <p:spPr>
          <a:xfrm>
            <a:off x="1275269" y="5561559"/>
            <a:ext cx="4271767" cy="502780"/>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libri" panose="020F0502020204030204"/>
              </a:rPr>
              <a:t>Programmable SSDs</a:t>
            </a:r>
            <a:endPar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74B83098-EAE8-44A7-BB35-CBBD3B11B337}"/>
              </a:ext>
            </a:extLst>
          </p:cNvPr>
          <p:cNvCxnSpPr>
            <a:stCxn id="7" idx="2"/>
            <a:endCxn id="6" idx="0"/>
          </p:cNvCxnSpPr>
          <p:nvPr/>
        </p:nvCxnSpPr>
        <p:spPr>
          <a:xfrm flipH="1">
            <a:off x="3398135" y="1477488"/>
            <a:ext cx="1" cy="573738"/>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A054CF-94BA-411D-ADA7-2B6EA92DC9E8}"/>
              </a:ext>
            </a:extLst>
          </p:cNvPr>
          <p:cNvCxnSpPr>
            <a:cxnSpLocks/>
            <a:stCxn id="9" idx="2"/>
          </p:cNvCxnSpPr>
          <p:nvPr/>
        </p:nvCxnSpPr>
        <p:spPr>
          <a:xfrm>
            <a:off x="2274952" y="3093550"/>
            <a:ext cx="0" cy="421874"/>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CF0A1C8-46E3-4982-A350-CFAE8F6A3CAC}"/>
              </a:ext>
            </a:extLst>
          </p:cNvPr>
          <p:cNvCxnSpPr>
            <a:cxnSpLocks/>
            <a:stCxn id="10" idx="2"/>
          </p:cNvCxnSpPr>
          <p:nvPr/>
        </p:nvCxnSpPr>
        <p:spPr>
          <a:xfrm>
            <a:off x="4521316" y="3093550"/>
            <a:ext cx="0" cy="421874"/>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8E159F5-072F-44E6-B701-A27D761D276F}"/>
              </a:ext>
            </a:extLst>
          </p:cNvPr>
          <p:cNvCxnSpPr>
            <a:cxnSpLocks/>
            <a:stCxn id="13" idx="2"/>
          </p:cNvCxnSpPr>
          <p:nvPr/>
        </p:nvCxnSpPr>
        <p:spPr>
          <a:xfrm>
            <a:off x="2274951" y="4565360"/>
            <a:ext cx="0" cy="493419"/>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B042D8-4ECE-4C64-9B38-FD2F458F0D85}"/>
              </a:ext>
            </a:extLst>
          </p:cNvPr>
          <p:cNvCxnSpPr>
            <a:cxnSpLocks/>
            <a:stCxn id="14" idx="2"/>
          </p:cNvCxnSpPr>
          <p:nvPr/>
        </p:nvCxnSpPr>
        <p:spPr>
          <a:xfrm flipH="1">
            <a:off x="4521313" y="4572972"/>
            <a:ext cx="2" cy="485807"/>
          </a:xfrm>
          <a:prstGeom prst="straightConnector1">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B535D3-3388-4438-A158-D8CE9971E9DD}"/>
              </a:ext>
            </a:extLst>
          </p:cNvPr>
          <p:cNvCxnSpPr>
            <a:cxnSpLocks/>
            <a:stCxn id="7" idx="1"/>
            <a:endCxn id="19" idx="1"/>
          </p:cNvCxnSpPr>
          <p:nvPr/>
        </p:nvCxnSpPr>
        <p:spPr>
          <a:xfrm rot="10800000" flipV="1">
            <a:off x="1262249" y="1207715"/>
            <a:ext cx="4" cy="4102453"/>
          </a:xfrm>
          <a:prstGeom prst="bentConnector3">
            <a:avLst>
              <a:gd name="adj1" fmla="val 5715100000"/>
            </a:avLst>
          </a:prstGeom>
          <a:ln w="2540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391834D-B18B-48ED-933D-EAF10678D571}"/>
              </a:ext>
            </a:extLst>
          </p:cNvPr>
          <p:cNvSpPr txBox="1"/>
          <p:nvPr/>
        </p:nvSpPr>
        <p:spPr>
          <a:xfrm>
            <a:off x="3508613" y="1551223"/>
            <a:ext cx="466794" cy="369332"/>
          </a:xfrm>
          <a:prstGeom prst="rect">
            <a:avLst/>
          </a:prstGeom>
          <a:noFill/>
        </p:spPr>
        <p:txBody>
          <a:bodyPr wrap="none" rtlCol="0">
            <a:spAutoFit/>
          </a:bodyPr>
          <a:lstStyle/>
          <a:p>
            <a:r>
              <a:rPr lang="en-US" dirty="0"/>
              <a:t>(1)</a:t>
            </a:r>
          </a:p>
        </p:txBody>
      </p:sp>
      <p:sp>
        <p:nvSpPr>
          <p:cNvPr id="44" name="TextBox 43">
            <a:extLst>
              <a:ext uri="{FF2B5EF4-FFF2-40B4-BE49-F238E27FC236}">
                <a16:creationId xmlns:a16="http://schemas.microsoft.com/office/drawing/2014/main" id="{4B37E529-B1E9-4C09-AB39-316D1E830EAF}"/>
              </a:ext>
            </a:extLst>
          </p:cNvPr>
          <p:cNvSpPr txBox="1"/>
          <p:nvPr/>
        </p:nvSpPr>
        <p:spPr>
          <a:xfrm>
            <a:off x="3156719" y="3091661"/>
            <a:ext cx="466794" cy="369332"/>
          </a:xfrm>
          <a:prstGeom prst="rect">
            <a:avLst/>
          </a:prstGeom>
          <a:noFill/>
        </p:spPr>
        <p:txBody>
          <a:bodyPr wrap="none" rtlCol="0">
            <a:spAutoFit/>
          </a:bodyPr>
          <a:lstStyle/>
          <a:p>
            <a:r>
              <a:rPr lang="en-US" dirty="0"/>
              <a:t>(3)</a:t>
            </a:r>
          </a:p>
        </p:txBody>
      </p:sp>
      <p:sp>
        <p:nvSpPr>
          <p:cNvPr id="45" name="TextBox 44">
            <a:extLst>
              <a:ext uri="{FF2B5EF4-FFF2-40B4-BE49-F238E27FC236}">
                <a16:creationId xmlns:a16="http://schemas.microsoft.com/office/drawing/2014/main" id="{A9F0EED0-5F82-442C-A195-DC13EB09B5D9}"/>
              </a:ext>
            </a:extLst>
          </p:cNvPr>
          <p:cNvSpPr txBox="1"/>
          <p:nvPr/>
        </p:nvSpPr>
        <p:spPr>
          <a:xfrm>
            <a:off x="3164735" y="4599554"/>
            <a:ext cx="466794" cy="369332"/>
          </a:xfrm>
          <a:prstGeom prst="rect">
            <a:avLst/>
          </a:prstGeom>
          <a:noFill/>
        </p:spPr>
        <p:txBody>
          <a:bodyPr wrap="none" rtlCol="0">
            <a:spAutoFit/>
          </a:bodyPr>
          <a:lstStyle/>
          <a:p>
            <a:r>
              <a:rPr lang="en-US" dirty="0"/>
              <a:t>(4)</a:t>
            </a:r>
          </a:p>
        </p:txBody>
      </p:sp>
      <p:sp>
        <p:nvSpPr>
          <p:cNvPr id="46" name="TextBox 45">
            <a:extLst>
              <a:ext uri="{FF2B5EF4-FFF2-40B4-BE49-F238E27FC236}">
                <a16:creationId xmlns:a16="http://schemas.microsoft.com/office/drawing/2014/main" id="{FB9C6299-E808-4F90-8395-D189A12250A7}"/>
              </a:ext>
            </a:extLst>
          </p:cNvPr>
          <p:cNvSpPr txBox="1"/>
          <p:nvPr/>
        </p:nvSpPr>
        <p:spPr>
          <a:xfrm>
            <a:off x="531910" y="2915042"/>
            <a:ext cx="466794" cy="369332"/>
          </a:xfrm>
          <a:prstGeom prst="rect">
            <a:avLst/>
          </a:prstGeom>
          <a:noFill/>
        </p:spPr>
        <p:txBody>
          <a:bodyPr wrap="none" rtlCol="0">
            <a:spAutoFit/>
          </a:bodyPr>
          <a:lstStyle/>
          <a:p>
            <a:r>
              <a:rPr lang="en-US" dirty="0"/>
              <a:t>(2)</a:t>
            </a:r>
          </a:p>
        </p:txBody>
      </p:sp>
      <p:sp>
        <p:nvSpPr>
          <p:cNvPr id="48" name="TextBox 47">
            <a:extLst>
              <a:ext uri="{FF2B5EF4-FFF2-40B4-BE49-F238E27FC236}">
                <a16:creationId xmlns:a16="http://schemas.microsoft.com/office/drawing/2014/main" id="{F2A8E5B9-DD68-4E7F-BBBD-5653582CF33E}"/>
              </a:ext>
            </a:extLst>
          </p:cNvPr>
          <p:cNvSpPr txBox="1"/>
          <p:nvPr/>
        </p:nvSpPr>
        <p:spPr>
          <a:xfrm>
            <a:off x="742270" y="5628283"/>
            <a:ext cx="466794"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E803BBFD-2DAE-4DB8-91A8-9BEB44059B4D}"/>
              </a:ext>
            </a:extLst>
          </p:cNvPr>
          <p:cNvSpPr txBox="1"/>
          <p:nvPr/>
        </p:nvSpPr>
        <p:spPr>
          <a:xfrm>
            <a:off x="5547037" y="854422"/>
            <a:ext cx="6073036" cy="3816429"/>
          </a:xfrm>
          <a:prstGeom prst="rect">
            <a:avLst/>
          </a:prstGeom>
          <a:noFill/>
        </p:spPr>
        <p:txBody>
          <a:bodyPr wrap="square" rtlCol="0">
            <a:spAutoFit/>
          </a:bodyPr>
          <a:lstStyle/>
          <a:p>
            <a:pPr marL="342900" lvl="1" indent="-342900">
              <a:buFont typeface="+mj-lt"/>
              <a:buAutoNum type="arabicPeriod" startAt="4"/>
            </a:pPr>
            <a:r>
              <a:rPr lang="en-US" sz="1600" dirty="0"/>
              <a:t>The Caerus Hardware Acceleration Service will apply acceleration when input or output data objects are processed. The two major techniques in the consideration are:</a:t>
            </a:r>
          </a:p>
          <a:p>
            <a:pPr marL="742950" lvl="2" indent="-285750">
              <a:buFont typeface="Arial" panose="020B0604020202020204" pitchFamily="34" charset="0"/>
              <a:buChar char="•"/>
            </a:pPr>
            <a:r>
              <a:rPr lang="en-US" sz="1600" dirty="0">
                <a:hlinkClick r:id="rId5"/>
              </a:rPr>
              <a:t>CPU SIMD Technology</a:t>
            </a:r>
            <a:endParaRPr lang="en-US" sz="1600" dirty="0"/>
          </a:p>
          <a:p>
            <a:pPr marL="742950" lvl="2" indent="-285750">
              <a:buFont typeface="Arial" panose="020B0604020202020204" pitchFamily="34" charset="0"/>
              <a:buChar char="•"/>
            </a:pPr>
            <a:r>
              <a:rPr lang="en-US" sz="1600" dirty="0">
                <a:hlinkClick r:id="rId6"/>
              </a:rPr>
              <a:t>Open GPU RAPIDS Data Science Technology </a:t>
            </a:r>
            <a:endParaRPr lang="en-US" sz="1600" dirty="0">
              <a:solidFill>
                <a:schemeClr val="tx2"/>
              </a:solidFill>
            </a:endParaRPr>
          </a:p>
          <a:p>
            <a:pPr marL="342900" lvl="1" indent="-342900">
              <a:buFont typeface="+mj-lt"/>
              <a:buAutoNum type="arabicPeriod" startAt="5"/>
            </a:pPr>
            <a:r>
              <a:rPr lang="en-US" dirty="0"/>
              <a:t>In normal cases, there are storage media layer like HDDs and SDDs. Caerus plans to extend pushdown further into storage media, more specifically, into programmable SSDs (in I/O context) or SCM (in memory context). Caerus aims to significantly reduce storage system resource consumption and improve performance in some cases by getting advantage of programmable SSDs.</a:t>
            </a:r>
          </a:p>
          <a:p>
            <a:pPr marL="342900" lvl="1" indent="-342900">
              <a:buFont typeface="+mj-lt"/>
              <a:buAutoNum type="arabicPeriod" startAt="5"/>
            </a:pPr>
            <a:r>
              <a:rPr lang="en-US" dirty="0"/>
              <a:t>Return path is omitted for simplicity. </a:t>
            </a:r>
          </a:p>
          <a:p>
            <a:pPr marL="342900" lvl="1" indent="-342900">
              <a:buFont typeface="+mj-lt"/>
              <a:buAutoNum type="arabicPeriod" startAt="4"/>
            </a:pPr>
            <a:endParaRPr lang="en-US" dirty="0"/>
          </a:p>
        </p:txBody>
      </p:sp>
    </p:spTree>
    <p:extLst>
      <p:ext uri="{BB962C8B-B14F-4D97-AF65-F5344CB8AC3E}">
        <p14:creationId xmlns:p14="http://schemas.microsoft.com/office/powerpoint/2010/main" val="414266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1C1F-4B2B-4DEE-BBD0-D3C3A6B1FA0C}"/>
              </a:ext>
            </a:extLst>
          </p:cNvPr>
          <p:cNvSpPr>
            <a:spLocks noGrp="1"/>
          </p:cNvSpPr>
          <p:nvPr>
            <p:ph type="title"/>
          </p:nvPr>
        </p:nvSpPr>
        <p:spPr>
          <a:xfrm>
            <a:off x="838200" y="1"/>
            <a:ext cx="8428247" cy="664976"/>
          </a:xfrm>
        </p:spPr>
        <p:txBody>
          <a:bodyPr>
            <a:normAutofit fontScale="90000"/>
          </a:bodyPr>
          <a:lstStyle/>
          <a:p>
            <a:r>
              <a:rPr lang="en-US" dirty="0"/>
              <a:t>Holistic Approach - Architecture</a:t>
            </a:r>
          </a:p>
        </p:txBody>
      </p:sp>
      <p:sp>
        <p:nvSpPr>
          <p:cNvPr id="75" name="Rectangle: Rounded Corners 74">
            <a:extLst>
              <a:ext uri="{FF2B5EF4-FFF2-40B4-BE49-F238E27FC236}">
                <a16:creationId xmlns:a16="http://schemas.microsoft.com/office/drawing/2014/main" id="{3040CED5-D3F2-4E28-86F5-45A4FD891E32}"/>
              </a:ext>
            </a:extLst>
          </p:cNvPr>
          <p:cNvSpPr/>
          <p:nvPr/>
        </p:nvSpPr>
        <p:spPr>
          <a:xfrm>
            <a:off x="291447" y="613821"/>
            <a:ext cx="8160828" cy="1071394"/>
          </a:xfrm>
          <a:prstGeom prst="roundRect">
            <a:avLst/>
          </a:prstGeom>
          <a:solidFill>
            <a:srgbClr val="DDDDDD"/>
          </a:solidFill>
          <a:ln w="12700" cap="flat" cmpd="sng" algn="ctr">
            <a:solidFill>
              <a:srgbClr val="DDDDDD">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icrosoft YaHei Light"/>
              <a:cs typeface="+mn-cs"/>
            </a:endParaRPr>
          </a:p>
        </p:txBody>
      </p:sp>
      <p:sp>
        <p:nvSpPr>
          <p:cNvPr id="78" name="Rectangle: Rounded Corners 77">
            <a:extLst>
              <a:ext uri="{FF2B5EF4-FFF2-40B4-BE49-F238E27FC236}">
                <a16:creationId xmlns:a16="http://schemas.microsoft.com/office/drawing/2014/main" id="{23532842-32EC-427A-A98F-DB23721D71F9}"/>
              </a:ext>
            </a:extLst>
          </p:cNvPr>
          <p:cNvSpPr/>
          <p:nvPr/>
        </p:nvSpPr>
        <p:spPr>
          <a:xfrm>
            <a:off x="282101" y="1900529"/>
            <a:ext cx="3299265" cy="914936"/>
          </a:xfrm>
          <a:prstGeom prst="roundRect">
            <a:avLst/>
          </a:prstGeom>
          <a:solidFill>
            <a:srgbClr val="DDDDDD"/>
          </a:solidFill>
          <a:ln w="12700" cap="flat" cmpd="sng" algn="ctr">
            <a:solidFill>
              <a:srgbClr val="DDDDDD">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icrosoft YaHei Light"/>
              <a:cs typeface="+mn-cs"/>
            </a:endParaRPr>
          </a:p>
        </p:txBody>
      </p:sp>
      <p:sp>
        <p:nvSpPr>
          <p:cNvPr id="79" name="Rectangle: Rounded Corners 78">
            <a:extLst>
              <a:ext uri="{FF2B5EF4-FFF2-40B4-BE49-F238E27FC236}">
                <a16:creationId xmlns:a16="http://schemas.microsoft.com/office/drawing/2014/main" id="{26B391A9-65D1-4F1F-BC25-A8198F73994D}"/>
              </a:ext>
            </a:extLst>
          </p:cNvPr>
          <p:cNvSpPr/>
          <p:nvPr/>
        </p:nvSpPr>
        <p:spPr>
          <a:xfrm>
            <a:off x="1401029" y="711426"/>
            <a:ext cx="2002572" cy="552137"/>
          </a:xfrm>
          <a:prstGeom prst="roundRect">
            <a:avLst/>
          </a:prstGeom>
          <a:solidFill>
            <a:srgbClr val="FFFFFF"/>
          </a:solidFill>
          <a:ln w="12700" cap="flat" cmpd="sng" algn="ctr">
            <a:solidFill>
              <a:srgbClr val="C7000B"/>
            </a:solidFill>
            <a:prstDash val="solid"/>
            <a:miter lim="800000"/>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7000B"/>
                </a:solidFill>
                <a:effectLst/>
                <a:uLnTx/>
                <a:uFillTx/>
                <a:latin typeface="Arial"/>
                <a:ea typeface="Microsoft YaHei Light"/>
                <a:cs typeface="+mn-cs"/>
              </a:rPr>
              <a:t>Spark SQL/ML/Core</a:t>
            </a:r>
          </a:p>
        </p:txBody>
      </p:sp>
      <p:sp>
        <p:nvSpPr>
          <p:cNvPr id="80" name="Rectangle: Rounded Corners 79">
            <a:extLst>
              <a:ext uri="{FF2B5EF4-FFF2-40B4-BE49-F238E27FC236}">
                <a16:creationId xmlns:a16="http://schemas.microsoft.com/office/drawing/2014/main" id="{AD849372-C0C6-43C1-92DB-44AFDBB154F3}"/>
              </a:ext>
            </a:extLst>
          </p:cNvPr>
          <p:cNvSpPr/>
          <p:nvPr/>
        </p:nvSpPr>
        <p:spPr>
          <a:xfrm>
            <a:off x="1401028" y="1270960"/>
            <a:ext cx="2006455" cy="366344"/>
          </a:xfrm>
          <a:prstGeom prst="roundRect">
            <a:avLst/>
          </a:prstGeom>
          <a:solidFill>
            <a:srgbClr val="C7000B">
              <a:lumMod val="60000"/>
              <a:lumOff val="40000"/>
              <a:alpha val="78000"/>
            </a:srgbClr>
          </a:solidFill>
          <a:ln w="12700" cap="sq" cmpd="sng" algn="ctr">
            <a:solidFill>
              <a:srgbClr val="C7000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Spark Driver</a:t>
            </a:r>
          </a:p>
        </p:txBody>
      </p:sp>
      <p:sp>
        <p:nvSpPr>
          <p:cNvPr id="81" name="Rectangle: Rounded Corners 80">
            <a:extLst>
              <a:ext uri="{FF2B5EF4-FFF2-40B4-BE49-F238E27FC236}">
                <a16:creationId xmlns:a16="http://schemas.microsoft.com/office/drawing/2014/main" id="{9E95B7CC-2E27-46F3-B3D1-83399634FD9D}"/>
              </a:ext>
            </a:extLst>
          </p:cNvPr>
          <p:cNvSpPr/>
          <p:nvPr/>
        </p:nvSpPr>
        <p:spPr>
          <a:xfrm>
            <a:off x="1405853" y="2043277"/>
            <a:ext cx="2010730" cy="607317"/>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Analyzer</a:t>
            </a:r>
          </a:p>
        </p:txBody>
      </p:sp>
      <p:sp>
        <p:nvSpPr>
          <p:cNvPr id="82" name="TextBox 81">
            <a:extLst>
              <a:ext uri="{FF2B5EF4-FFF2-40B4-BE49-F238E27FC236}">
                <a16:creationId xmlns:a16="http://schemas.microsoft.com/office/drawing/2014/main" id="{778463EF-D033-4365-B7DD-18E4DF025702}"/>
              </a:ext>
            </a:extLst>
          </p:cNvPr>
          <p:cNvSpPr txBox="1"/>
          <p:nvPr/>
        </p:nvSpPr>
        <p:spPr>
          <a:xfrm>
            <a:off x="282057" y="2025831"/>
            <a:ext cx="889987" cy="646331"/>
          </a:xfrm>
          <a:prstGeom prst="rect">
            <a:avLst/>
          </a:prstGeom>
          <a:noFill/>
        </p:spPr>
        <p:txBody>
          <a:bodyPr wrap="none" rtlCol="0">
            <a:spAutoFit/>
          </a:bodyPr>
          <a:lstStyle/>
          <a:p>
            <a:pPr algn="ctr" defTabSz="914400"/>
            <a:r>
              <a:rPr lang="en-US" dirty="0">
                <a:solidFill>
                  <a:srgbClr val="595957"/>
                </a:solidFill>
                <a:latin typeface="Arial"/>
                <a:ea typeface="Microsoft YaHei Light"/>
              </a:rPr>
              <a:t>Master</a:t>
            </a:r>
          </a:p>
          <a:p>
            <a:pPr algn="ctr" defTabSz="914400"/>
            <a:r>
              <a:rPr lang="en-US" dirty="0">
                <a:solidFill>
                  <a:srgbClr val="595957"/>
                </a:solidFill>
                <a:latin typeface="Arial"/>
                <a:ea typeface="Microsoft YaHei Light"/>
              </a:rPr>
              <a:t>Node</a:t>
            </a:r>
          </a:p>
        </p:txBody>
      </p:sp>
      <p:cxnSp>
        <p:nvCxnSpPr>
          <p:cNvPr id="97" name="Straight Arrow Connector 96">
            <a:extLst>
              <a:ext uri="{FF2B5EF4-FFF2-40B4-BE49-F238E27FC236}">
                <a16:creationId xmlns:a16="http://schemas.microsoft.com/office/drawing/2014/main" id="{6AD3C426-D32B-487B-8151-F7DB62C62CFA}"/>
              </a:ext>
            </a:extLst>
          </p:cNvPr>
          <p:cNvCxnSpPr>
            <a:cxnSpLocks/>
            <a:stCxn id="81" idx="2"/>
            <a:endCxn id="95" idx="0"/>
          </p:cNvCxnSpPr>
          <p:nvPr/>
        </p:nvCxnSpPr>
        <p:spPr>
          <a:xfrm>
            <a:off x="2411218" y="2650594"/>
            <a:ext cx="33060" cy="1738335"/>
          </a:xfrm>
          <a:prstGeom prst="straightConnector1">
            <a:avLst/>
          </a:prstGeom>
          <a:noFill/>
          <a:ln w="28575" cap="flat" cmpd="sng" algn="ctr">
            <a:solidFill>
              <a:srgbClr val="00B050"/>
            </a:solidFill>
            <a:prstDash val="solid"/>
            <a:miter lim="800000"/>
            <a:headEnd type="arrow" w="med" len="med"/>
            <a:tailEnd type="arrow" w="med" len="med"/>
          </a:ln>
          <a:effectLst/>
        </p:spPr>
      </p:cxnSp>
      <p:cxnSp>
        <p:nvCxnSpPr>
          <p:cNvPr id="98" name="Straight Connector 97">
            <a:extLst>
              <a:ext uri="{FF2B5EF4-FFF2-40B4-BE49-F238E27FC236}">
                <a16:creationId xmlns:a16="http://schemas.microsoft.com/office/drawing/2014/main" id="{52CEA69D-FAF6-434A-80F4-B2AC154E09AF}"/>
              </a:ext>
            </a:extLst>
          </p:cNvPr>
          <p:cNvCxnSpPr>
            <a:cxnSpLocks/>
          </p:cNvCxnSpPr>
          <p:nvPr/>
        </p:nvCxnSpPr>
        <p:spPr>
          <a:xfrm flipV="1">
            <a:off x="214140" y="4747014"/>
            <a:ext cx="11763719" cy="14303"/>
          </a:xfrm>
          <a:prstGeom prst="line">
            <a:avLst/>
          </a:prstGeom>
          <a:noFill/>
          <a:ln w="28575" cap="flat" cmpd="sng" algn="ctr">
            <a:solidFill>
              <a:srgbClr val="000000"/>
            </a:solidFill>
            <a:prstDash val="dash"/>
            <a:miter lim="800000"/>
          </a:ln>
          <a:effectLst/>
        </p:spPr>
      </p:cxnSp>
      <p:sp>
        <p:nvSpPr>
          <p:cNvPr id="99" name="TextBox 98">
            <a:extLst>
              <a:ext uri="{FF2B5EF4-FFF2-40B4-BE49-F238E27FC236}">
                <a16:creationId xmlns:a16="http://schemas.microsoft.com/office/drawing/2014/main" id="{8328B89F-910A-4DCD-A91C-3C47903E2172}"/>
              </a:ext>
            </a:extLst>
          </p:cNvPr>
          <p:cNvSpPr txBox="1"/>
          <p:nvPr/>
        </p:nvSpPr>
        <p:spPr>
          <a:xfrm>
            <a:off x="10857039" y="4324559"/>
            <a:ext cx="1120820" cy="369332"/>
          </a:xfrm>
          <a:prstGeom prst="rect">
            <a:avLst/>
          </a:prstGeom>
          <a:noFill/>
        </p:spPr>
        <p:txBody>
          <a:bodyPr wrap="none" rtlCol="0">
            <a:spAutoFit/>
          </a:bodyPr>
          <a:lstStyle/>
          <a:p>
            <a:pPr defTabSz="914400"/>
            <a:r>
              <a:rPr lang="en-US" dirty="0">
                <a:solidFill>
                  <a:srgbClr val="000000"/>
                </a:solidFill>
                <a:latin typeface="Arial"/>
                <a:ea typeface="Microsoft YaHei Light"/>
              </a:rPr>
              <a:t>Compute</a:t>
            </a:r>
          </a:p>
        </p:txBody>
      </p:sp>
      <p:sp>
        <p:nvSpPr>
          <p:cNvPr id="100" name="TextBox 99">
            <a:extLst>
              <a:ext uri="{FF2B5EF4-FFF2-40B4-BE49-F238E27FC236}">
                <a16:creationId xmlns:a16="http://schemas.microsoft.com/office/drawing/2014/main" id="{974CE24B-1DC6-4364-BA14-E1216A719158}"/>
              </a:ext>
            </a:extLst>
          </p:cNvPr>
          <p:cNvSpPr txBox="1"/>
          <p:nvPr/>
        </p:nvSpPr>
        <p:spPr>
          <a:xfrm>
            <a:off x="10985280" y="4738656"/>
            <a:ext cx="992579" cy="369332"/>
          </a:xfrm>
          <a:prstGeom prst="rect">
            <a:avLst/>
          </a:prstGeom>
          <a:noFill/>
        </p:spPr>
        <p:txBody>
          <a:bodyPr wrap="none" rtlCol="0">
            <a:spAutoFit/>
          </a:bodyPr>
          <a:lstStyle/>
          <a:p>
            <a:pPr defTabSz="914400"/>
            <a:r>
              <a:rPr lang="en-US" dirty="0">
                <a:solidFill>
                  <a:srgbClr val="000000"/>
                </a:solidFill>
                <a:latin typeface="Arial"/>
                <a:ea typeface="Microsoft YaHei Light"/>
              </a:rPr>
              <a:t>Storage</a:t>
            </a:r>
          </a:p>
        </p:txBody>
      </p:sp>
      <p:sp>
        <p:nvSpPr>
          <p:cNvPr id="101" name="Rectangle: Rounded Corners 100">
            <a:extLst>
              <a:ext uri="{FF2B5EF4-FFF2-40B4-BE49-F238E27FC236}">
                <a16:creationId xmlns:a16="http://schemas.microsoft.com/office/drawing/2014/main" id="{29CD9805-1BBA-4325-AE63-6B45F35A29EF}"/>
              </a:ext>
            </a:extLst>
          </p:cNvPr>
          <p:cNvSpPr/>
          <p:nvPr/>
        </p:nvSpPr>
        <p:spPr>
          <a:xfrm>
            <a:off x="3811903" y="1896099"/>
            <a:ext cx="3143687" cy="2236855"/>
          </a:xfrm>
          <a:prstGeom prst="roundRect">
            <a:avLst/>
          </a:prstGeom>
          <a:solidFill>
            <a:srgbClr val="DDDDDD"/>
          </a:solidFill>
          <a:ln w="12700" cap="flat" cmpd="sng" algn="ctr">
            <a:solidFill>
              <a:srgbClr val="DDDDDD">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icrosoft YaHei Light"/>
              <a:cs typeface="+mn-cs"/>
            </a:endParaRPr>
          </a:p>
        </p:txBody>
      </p:sp>
      <p:sp>
        <p:nvSpPr>
          <p:cNvPr id="102" name="TextBox 101">
            <a:extLst>
              <a:ext uri="{FF2B5EF4-FFF2-40B4-BE49-F238E27FC236}">
                <a16:creationId xmlns:a16="http://schemas.microsoft.com/office/drawing/2014/main" id="{3D6CFDA9-0EA3-493B-B209-22845447151D}"/>
              </a:ext>
            </a:extLst>
          </p:cNvPr>
          <p:cNvSpPr txBox="1"/>
          <p:nvPr/>
        </p:nvSpPr>
        <p:spPr>
          <a:xfrm>
            <a:off x="6031298" y="2608688"/>
            <a:ext cx="924292" cy="646331"/>
          </a:xfrm>
          <a:prstGeom prst="rect">
            <a:avLst/>
          </a:prstGeom>
          <a:noFill/>
        </p:spPr>
        <p:txBody>
          <a:bodyPr wrap="none" rtlCol="0">
            <a:spAutoFit/>
          </a:bodyPr>
          <a:lstStyle/>
          <a:p>
            <a:pPr algn="ctr" defTabSz="914400"/>
            <a:r>
              <a:rPr lang="en-US" dirty="0">
                <a:solidFill>
                  <a:srgbClr val="595957"/>
                </a:solidFill>
                <a:latin typeface="Arial"/>
                <a:ea typeface="Microsoft YaHei Light"/>
              </a:rPr>
              <a:t>Worker</a:t>
            </a:r>
          </a:p>
          <a:p>
            <a:pPr algn="ctr" defTabSz="914400"/>
            <a:r>
              <a:rPr lang="en-US" dirty="0">
                <a:solidFill>
                  <a:srgbClr val="595957"/>
                </a:solidFill>
                <a:latin typeface="Arial"/>
                <a:ea typeface="Microsoft YaHei Light"/>
              </a:rPr>
              <a:t>Node</a:t>
            </a:r>
          </a:p>
        </p:txBody>
      </p:sp>
      <p:sp>
        <p:nvSpPr>
          <p:cNvPr id="103" name="Rectangle: Rounded Corners 102">
            <a:extLst>
              <a:ext uri="{FF2B5EF4-FFF2-40B4-BE49-F238E27FC236}">
                <a16:creationId xmlns:a16="http://schemas.microsoft.com/office/drawing/2014/main" id="{AA1BB74F-2FCD-4D84-BF82-1F8AC5459DB4}"/>
              </a:ext>
            </a:extLst>
          </p:cNvPr>
          <p:cNvSpPr/>
          <p:nvPr/>
        </p:nvSpPr>
        <p:spPr>
          <a:xfrm>
            <a:off x="3997000" y="2063290"/>
            <a:ext cx="2018921" cy="607317"/>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Executor</a:t>
            </a:r>
          </a:p>
        </p:txBody>
      </p:sp>
      <p:cxnSp>
        <p:nvCxnSpPr>
          <p:cNvPr id="105" name="Straight Arrow Connector 104">
            <a:extLst>
              <a:ext uri="{FF2B5EF4-FFF2-40B4-BE49-F238E27FC236}">
                <a16:creationId xmlns:a16="http://schemas.microsoft.com/office/drawing/2014/main" id="{6B8B6FA6-3F4E-4ABD-A28C-8195EE3F6762}"/>
              </a:ext>
            </a:extLst>
          </p:cNvPr>
          <p:cNvCxnSpPr>
            <a:cxnSpLocks/>
            <a:stCxn id="103" idx="2"/>
            <a:endCxn id="3" idx="0"/>
          </p:cNvCxnSpPr>
          <p:nvPr/>
        </p:nvCxnSpPr>
        <p:spPr>
          <a:xfrm>
            <a:off x="5006461" y="2670607"/>
            <a:ext cx="15375" cy="471362"/>
          </a:xfrm>
          <a:prstGeom prst="straightConnector1">
            <a:avLst/>
          </a:prstGeom>
          <a:noFill/>
          <a:ln w="28575" cap="flat" cmpd="sng" algn="ctr">
            <a:solidFill>
              <a:srgbClr val="00B050"/>
            </a:solidFill>
            <a:prstDash val="solid"/>
            <a:miter lim="800000"/>
            <a:headEnd type="arrow" w="med" len="med"/>
            <a:tailEnd type="arrow" w="med" len="med"/>
          </a:ln>
          <a:effectLst/>
        </p:spPr>
      </p:cxnSp>
      <p:sp>
        <p:nvSpPr>
          <p:cNvPr id="106" name="Rectangle: Rounded Corners 105">
            <a:extLst>
              <a:ext uri="{FF2B5EF4-FFF2-40B4-BE49-F238E27FC236}">
                <a16:creationId xmlns:a16="http://schemas.microsoft.com/office/drawing/2014/main" id="{066DB714-FB50-4D5E-9030-FB0EFACDAB83}"/>
              </a:ext>
            </a:extLst>
          </p:cNvPr>
          <p:cNvSpPr/>
          <p:nvPr/>
        </p:nvSpPr>
        <p:spPr>
          <a:xfrm>
            <a:off x="3811904" y="4902101"/>
            <a:ext cx="3188174" cy="1823709"/>
          </a:xfrm>
          <a:prstGeom prst="roundRect">
            <a:avLst/>
          </a:prstGeom>
          <a:solidFill>
            <a:srgbClr val="DDDDDD"/>
          </a:solidFill>
          <a:ln w="12700" cap="flat" cmpd="sng" algn="ctr">
            <a:solidFill>
              <a:srgbClr val="DDDDDD">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icrosoft YaHei Light"/>
              <a:cs typeface="+mn-cs"/>
            </a:endParaRPr>
          </a:p>
        </p:txBody>
      </p:sp>
      <p:sp>
        <p:nvSpPr>
          <p:cNvPr id="110" name="Rectangle: Rounded Corners 109">
            <a:extLst>
              <a:ext uri="{FF2B5EF4-FFF2-40B4-BE49-F238E27FC236}">
                <a16:creationId xmlns:a16="http://schemas.microsoft.com/office/drawing/2014/main" id="{188BD625-13B0-4CC6-9F5C-38F5D0AA8036}"/>
              </a:ext>
            </a:extLst>
          </p:cNvPr>
          <p:cNvSpPr/>
          <p:nvPr/>
        </p:nvSpPr>
        <p:spPr>
          <a:xfrm>
            <a:off x="3997001" y="4991913"/>
            <a:ext cx="2034298" cy="280250"/>
          </a:xfrm>
          <a:prstGeom prst="roundRect">
            <a:avLst/>
          </a:prstGeom>
          <a:solidFill>
            <a:srgbClr val="00B0F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NDP Service</a:t>
            </a:r>
          </a:p>
        </p:txBody>
      </p:sp>
      <p:sp>
        <p:nvSpPr>
          <p:cNvPr id="111" name="Rectangle: Rounded Corners 110">
            <a:extLst>
              <a:ext uri="{FF2B5EF4-FFF2-40B4-BE49-F238E27FC236}">
                <a16:creationId xmlns:a16="http://schemas.microsoft.com/office/drawing/2014/main" id="{50509DB7-AB6E-4B82-9D86-8560EA19EE82}"/>
              </a:ext>
            </a:extLst>
          </p:cNvPr>
          <p:cNvSpPr/>
          <p:nvPr/>
        </p:nvSpPr>
        <p:spPr>
          <a:xfrm>
            <a:off x="3992881" y="5272163"/>
            <a:ext cx="2038418" cy="254877"/>
          </a:xfrm>
          <a:prstGeom prst="roundRect">
            <a:avLst/>
          </a:prstGeom>
          <a:solidFill>
            <a:srgbClr val="FFFFFF"/>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latin typeface="Arial"/>
                <a:ea typeface="Microsoft YaHei Light"/>
                <a:cs typeface="+mn-cs"/>
              </a:rPr>
              <a:t>Data Lake</a:t>
            </a:r>
          </a:p>
        </p:txBody>
      </p:sp>
      <p:sp>
        <p:nvSpPr>
          <p:cNvPr id="112" name="Cylinder 111">
            <a:extLst>
              <a:ext uri="{FF2B5EF4-FFF2-40B4-BE49-F238E27FC236}">
                <a16:creationId xmlns:a16="http://schemas.microsoft.com/office/drawing/2014/main" id="{36AC1917-60C9-48BF-9C62-D2F8AC5549E9}"/>
              </a:ext>
            </a:extLst>
          </p:cNvPr>
          <p:cNvSpPr/>
          <p:nvPr/>
        </p:nvSpPr>
        <p:spPr>
          <a:xfrm>
            <a:off x="4006277" y="5752220"/>
            <a:ext cx="893852" cy="833374"/>
          </a:xfrm>
          <a:prstGeom prst="can">
            <a:avLst/>
          </a:prstGeom>
          <a:solidFill>
            <a:srgbClr val="0070C0"/>
          </a:solidFill>
          <a:ln w="12700" cap="flat" cmpd="sng" algn="ctr">
            <a:solidFill>
              <a:srgbClr val="C7000B">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icrosoft YaHei Light"/>
              <a:cs typeface="+mn-cs"/>
            </a:endParaRPr>
          </a:p>
        </p:txBody>
      </p:sp>
      <p:sp>
        <p:nvSpPr>
          <p:cNvPr id="113" name="Cylinder 112">
            <a:extLst>
              <a:ext uri="{FF2B5EF4-FFF2-40B4-BE49-F238E27FC236}">
                <a16:creationId xmlns:a16="http://schemas.microsoft.com/office/drawing/2014/main" id="{CD7B3364-2FE5-4E6D-8F3B-5A8FD4E9D995}"/>
              </a:ext>
            </a:extLst>
          </p:cNvPr>
          <p:cNvSpPr/>
          <p:nvPr/>
        </p:nvSpPr>
        <p:spPr>
          <a:xfrm>
            <a:off x="5137446" y="5742045"/>
            <a:ext cx="893852" cy="833374"/>
          </a:xfrm>
          <a:prstGeom prst="can">
            <a:avLst/>
          </a:prstGeom>
          <a:solidFill>
            <a:srgbClr val="0070C0"/>
          </a:solidFill>
          <a:ln w="12700" cap="flat" cmpd="sng" algn="ctr">
            <a:solidFill>
              <a:srgbClr val="C7000B">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icrosoft YaHei Light"/>
              <a:cs typeface="+mn-cs"/>
            </a:endParaRPr>
          </a:p>
        </p:txBody>
      </p:sp>
      <p:cxnSp>
        <p:nvCxnSpPr>
          <p:cNvPr id="118" name="Straight Arrow Connector 117">
            <a:extLst>
              <a:ext uri="{FF2B5EF4-FFF2-40B4-BE49-F238E27FC236}">
                <a16:creationId xmlns:a16="http://schemas.microsoft.com/office/drawing/2014/main" id="{6AE4963E-B54E-4C22-8F3C-B903381D9C58}"/>
              </a:ext>
            </a:extLst>
          </p:cNvPr>
          <p:cNvCxnSpPr>
            <a:cxnSpLocks/>
          </p:cNvCxnSpPr>
          <p:nvPr/>
        </p:nvCxnSpPr>
        <p:spPr>
          <a:xfrm>
            <a:off x="4293950" y="5552413"/>
            <a:ext cx="0" cy="204176"/>
          </a:xfrm>
          <a:prstGeom prst="straightConnector1">
            <a:avLst/>
          </a:prstGeom>
          <a:noFill/>
          <a:ln w="28575" cap="flat" cmpd="sng" algn="ctr">
            <a:solidFill>
              <a:srgbClr val="C7000B"/>
            </a:solidFill>
            <a:prstDash val="solid"/>
            <a:miter lim="800000"/>
            <a:headEnd type="none" w="med" len="med"/>
            <a:tailEnd type="arrow" w="med" len="med"/>
          </a:ln>
          <a:effectLst/>
        </p:spPr>
      </p:cxnSp>
      <p:cxnSp>
        <p:nvCxnSpPr>
          <p:cNvPr id="119" name="Straight Arrow Connector 118">
            <a:extLst>
              <a:ext uri="{FF2B5EF4-FFF2-40B4-BE49-F238E27FC236}">
                <a16:creationId xmlns:a16="http://schemas.microsoft.com/office/drawing/2014/main" id="{00D3C045-CE73-47D8-B82B-50B7A59286B4}"/>
              </a:ext>
            </a:extLst>
          </p:cNvPr>
          <p:cNvCxnSpPr>
            <a:cxnSpLocks/>
          </p:cNvCxnSpPr>
          <p:nvPr/>
        </p:nvCxnSpPr>
        <p:spPr>
          <a:xfrm flipV="1">
            <a:off x="4600968" y="5552413"/>
            <a:ext cx="0" cy="204176"/>
          </a:xfrm>
          <a:prstGeom prst="straightConnector1">
            <a:avLst/>
          </a:prstGeom>
          <a:noFill/>
          <a:ln w="28575" cap="flat" cmpd="sng" algn="ctr">
            <a:solidFill>
              <a:srgbClr val="0070C0"/>
            </a:solidFill>
            <a:prstDash val="solid"/>
            <a:miter lim="800000"/>
            <a:headEnd type="none" w="med" len="med"/>
            <a:tailEnd type="arrow" w="med" len="med"/>
          </a:ln>
          <a:effectLst/>
        </p:spPr>
      </p:cxnSp>
      <p:cxnSp>
        <p:nvCxnSpPr>
          <p:cNvPr id="120" name="Straight Arrow Connector 119">
            <a:extLst>
              <a:ext uri="{FF2B5EF4-FFF2-40B4-BE49-F238E27FC236}">
                <a16:creationId xmlns:a16="http://schemas.microsoft.com/office/drawing/2014/main" id="{71038952-3985-43AF-9802-C0B47661A590}"/>
              </a:ext>
            </a:extLst>
          </p:cNvPr>
          <p:cNvCxnSpPr>
            <a:cxnSpLocks/>
          </p:cNvCxnSpPr>
          <p:nvPr/>
        </p:nvCxnSpPr>
        <p:spPr>
          <a:xfrm>
            <a:off x="5429731" y="5537869"/>
            <a:ext cx="0" cy="204176"/>
          </a:xfrm>
          <a:prstGeom prst="straightConnector1">
            <a:avLst/>
          </a:prstGeom>
          <a:noFill/>
          <a:ln w="28575" cap="flat" cmpd="sng" algn="ctr">
            <a:solidFill>
              <a:srgbClr val="C7000B"/>
            </a:solidFill>
            <a:prstDash val="solid"/>
            <a:miter lim="800000"/>
            <a:headEnd type="none" w="med" len="med"/>
            <a:tailEnd type="arrow" w="med" len="med"/>
          </a:ln>
          <a:effectLst/>
        </p:spPr>
      </p:cxnSp>
      <p:cxnSp>
        <p:nvCxnSpPr>
          <p:cNvPr id="121" name="Straight Arrow Connector 120">
            <a:extLst>
              <a:ext uri="{FF2B5EF4-FFF2-40B4-BE49-F238E27FC236}">
                <a16:creationId xmlns:a16="http://schemas.microsoft.com/office/drawing/2014/main" id="{79FA3923-F26B-48F3-838F-C3871A2ACCDC}"/>
              </a:ext>
            </a:extLst>
          </p:cNvPr>
          <p:cNvCxnSpPr>
            <a:cxnSpLocks/>
          </p:cNvCxnSpPr>
          <p:nvPr/>
        </p:nvCxnSpPr>
        <p:spPr>
          <a:xfrm flipV="1">
            <a:off x="5736749" y="5537869"/>
            <a:ext cx="0" cy="204176"/>
          </a:xfrm>
          <a:prstGeom prst="straightConnector1">
            <a:avLst/>
          </a:prstGeom>
          <a:noFill/>
          <a:ln w="28575" cap="flat" cmpd="sng" algn="ctr">
            <a:solidFill>
              <a:srgbClr val="0070C0"/>
            </a:solidFill>
            <a:prstDash val="solid"/>
            <a:miter lim="800000"/>
            <a:headEnd type="none" w="med" len="med"/>
            <a:tailEnd type="arrow" w="med" len="med"/>
          </a:ln>
          <a:effectLst/>
        </p:spPr>
      </p:cxnSp>
      <p:sp>
        <p:nvSpPr>
          <p:cNvPr id="122" name="TextBox 121">
            <a:extLst>
              <a:ext uri="{FF2B5EF4-FFF2-40B4-BE49-F238E27FC236}">
                <a16:creationId xmlns:a16="http://schemas.microsoft.com/office/drawing/2014/main" id="{CD839E3C-E00A-4724-A01C-9CBBA60E6074}"/>
              </a:ext>
            </a:extLst>
          </p:cNvPr>
          <p:cNvSpPr txBox="1"/>
          <p:nvPr/>
        </p:nvSpPr>
        <p:spPr>
          <a:xfrm>
            <a:off x="6031298" y="5557378"/>
            <a:ext cx="992579" cy="369332"/>
          </a:xfrm>
          <a:prstGeom prst="rect">
            <a:avLst/>
          </a:prstGeom>
          <a:noFill/>
        </p:spPr>
        <p:txBody>
          <a:bodyPr wrap="none" rtlCol="0">
            <a:spAutoFit/>
          </a:bodyPr>
          <a:lstStyle/>
          <a:p>
            <a:pPr algn="ctr" defTabSz="914400"/>
            <a:r>
              <a:rPr lang="en-US" dirty="0">
                <a:solidFill>
                  <a:srgbClr val="595957"/>
                </a:solidFill>
                <a:latin typeface="Arial"/>
                <a:ea typeface="Microsoft YaHei Light"/>
              </a:rPr>
              <a:t>Storage</a:t>
            </a:r>
          </a:p>
        </p:txBody>
      </p:sp>
      <p:cxnSp>
        <p:nvCxnSpPr>
          <p:cNvPr id="123" name="Straight Arrow Connector 122">
            <a:extLst>
              <a:ext uri="{FF2B5EF4-FFF2-40B4-BE49-F238E27FC236}">
                <a16:creationId xmlns:a16="http://schemas.microsoft.com/office/drawing/2014/main" id="{87ED3BA2-E1FB-4C32-9065-320AC868AD79}"/>
              </a:ext>
            </a:extLst>
          </p:cNvPr>
          <p:cNvCxnSpPr>
            <a:cxnSpLocks/>
            <a:stCxn id="3" idx="2"/>
            <a:endCxn id="110" idx="0"/>
          </p:cNvCxnSpPr>
          <p:nvPr/>
        </p:nvCxnSpPr>
        <p:spPr>
          <a:xfrm flipH="1">
            <a:off x="5014150" y="3942685"/>
            <a:ext cx="7686" cy="1049228"/>
          </a:xfrm>
          <a:prstGeom prst="straightConnector1">
            <a:avLst/>
          </a:prstGeom>
          <a:noFill/>
          <a:ln w="28575" cap="flat" cmpd="sng" algn="ctr">
            <a:solidFill>
              <a:srgbClr val="00B050"/>
            </a:solidFill>
            <a:prstDash val="solid"/>
            <a:miter lim="800000"/>
            <a:headEnd type="arrow" w="med" len="med"/>
            <a:tailEnd type="arrow" w="med" len="med"/>
          </a:ln>
          <a:effectLst/>
        </p:spPr>
      </p:cxnSp>
      <p:sp>
        <p:nvSpPr>
          <p:cNvPr id="127" name="TextBox 126">
            <a:extLst>
              <a:ext uri="{FF2B5EF4-FFF2-40B4-BE49-F238E27FC236}">
                <a16:creationId xmlns:a16="http://schemas.microsoft.com/office/drawing/2014/main" id="{33F3E399-1F8E-46B3-A5CA-19A88A11247A}"/>
              </a:ext>
            </a:extLst>
          </p:cNvPr>
          <p:cNvSpPr txBox="1"/>
          <p:nvPr/>
        </p:nvSpPr>
        <p:spPr>
          <a:xfrm>
            <a:off x="7108637" y="2664206"/>
            <a:ext cx="433734" cy="368353"/>
          </a:xfrm>
          <a:prstGeom prst="rect">
            <a:avLst/>
          </a:prstGeom>
          <a:noFill/>
        </p:spPr>
        <p:txBody>
          <a:bodyPr wrap="square" rtlCol="0">
            <a:spAutoFit/>
          </a:bodyPr>
          <a:lstStyle/>
          <a:p>
            <a:pPr defTabSz="914400"/>
            <a:r>
              <a:rPr lang="en-US" b="1" dirty="0">
                <a:solidFill>
                  <a:srgbClr val="595957"/>
                </a:solidFill>
                <a:latin typeface="Arial"/>
                <a:ea typeface="Microsoft YaHei Light"/>
              </a:rPr>
              <a:t>…</a:t>
            </a:r>
          </a:p>
        </p:txBody>
      </p:sp>
      <p:cxnSp>
        <p:nvCxnSpPr>
          <p:cNvPr id="128" name="Straight Arrow Connector 127">
            <a:extLst>
              <a:ext uri="{FF2B5EF4-FFF2-40B4-BE49-F238E27FC236}">
                <a16:creationId xmlns:a16="http://schemas.microsoft.com/office/drawing/2014/main" id="{590306B9-6896-478F-A4FB-D140EAC03195}"/>
              </a:ext>
            </a:extLst>
          </p:cNvPr>
          <p:cNvCxnSpPr>
            <a:cxnSpLocks/>
          </p:cNvCxnSpPr>
          <p:nvPr/>
        </p:nvCxnSpPr>
        <p:spPr>
          <a:xfrm>
            <a:off x="3407483" y="2196478"/>
            <a:ext cx="606638" cy="1"/>
          </a:xfrm>
          <a:prstGeom prst="straightConnector1">
            <a:avLst/>
          </a:prstGeom>
          <a:noFill/>
          <a:ln w="28575" cap="flat" cmpd="sng" algn="ctr">
            <a:solidFill>
              <a:srgbClr val="00B050"/>
            </a:solidFill>
            <a:prstDash val="solid"/>
            <a:miter lim="800000"/>
            <a:headEnd type="arrow" w="med" len="med"/>
            <a:tailEnd type="arrow" w="med" len="med"/>
          </a:ln>
          <a:effectLst/>
        </p:spPr>
      </p:cxnSp>
      <p:sp>
        <p:nvSpPr>
          <p:cNvPr id="129" name="TextBox 128">
            <a:extLst>
              <a:ext uri="{FF2B5EF4-FFF2-40B4-BE49-F238E27FC236}">
                <a16:creationId xmlns:a16="http://schemas.microsoft.com/office/drawing/2014/main" id="{79057C37-C9F1-4A78-9FD4-08BE78147659}"/>
              </a:ext>
            </a:extLst>
          </p:cNvPr>
          <p:cNvSpPr txBox="1"/>
          <p:nvPr/>
        </p:nvSpPr>
        <p:spPr>
          <a:xfrm>
            <a:off x="325935" y="857785"/>
            <a:ext cx="1107996" cy="646331"/>
          </a:xfrm>
          <a:prstGeom prst="rect">
            <a:avLst/>
          </a:prstGeom>
          <a:noFill/>
        </p:spPr>
        <p:txBody>
          <a:bodyPr wrap="none" rtlCol="0">
            <a:spAutoFit/>
          </a:bodyPr>
          <a:lstStyle/>
          <a:p>
            <a:pPr algn="ctr" defTabSz="914400"/>
            <a:r>
              <a:rPr lang="en-US" dirty="0">
                <a:solidFill>
                  <a:srgbClr val="595957"/>
                </a:solidFill>
                <a:latin typeface="Arial"/>
                <a:ea typeface="Microsoft YaHei Light"/>
              </a:rPr>
              <a:t>Analytics</a:t>
            </a:r>
          </a:p>
          <a:p>
            <a:pPr algn="ctr" defTabSz="914400"/>
            <a:r>
              <a:rPr lang="en-US" dirty="0">
                <a:solidFill>
                  <a:srgbClr val="595957"/>
                </a:solidFill>
                <a:latin typeface="Arial"/>
                <a:ea typeface="Microsoft YaHei Light"/>
              </a:rPr>
              <a:t>Engines</a:t>
            </a:r>
          </a:p>
        </p:txBody>
      </p:sp>
      <p:sp>
        <p:nvSpPr>
          <p:cNvPr id="130" name="Rectangle: Rounded Corners 129">
            <a:extLst>
              <a:ext uri="{FF2B5EF4-FFF2-40B4-BE49-F238E27FC236}">
                <a16:creationId xmlns:a16="http://schemas.microsoft.com/office/drawing/2014/main" id="{B5DE2AC8-F678-49BD-9130-D00AD05C8461}"/>
              </a:ext>
            </a:extLst>
          </p:cNvPr>
          <p:cNvSpPr/>
          <p:nvPr/>
        </p:nvSpPr>
        <p:spPr>
          <a:xfrm>
            <a:off x="3846392" y="701948"/>
            <a:ext cx="1997535" cy="558509"/>
          </a:xfrm>
          <a:prstGeom prst="roundRect">
            <a:avLst/>
          </a:prstGeom>
          <a:solidFill>
            <a:srgbClr val="FFFFFF"/>
          </a:solidFill>
          <a:ln w="12700" cap="flat" cmpd="sng" algn="ctr">
            <a:solidFill>
              <a:srgbClr val="C7000B"/>
            </a:solidFill>
            <a:prstDash val="solid"/>
            <a:miter lim="800000"/>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7000B"/>
                </a:solidFill>
                <a:effectLst/>
                <a:uLnTx/>
                <a:uFillTx/>
                <a:latin typeface="Arial"/>
                <a:ea typeface="Microsoft YaHei Light"/>
                <a:cs typeface="+mn-cs"/>
              </a:rPr>
              <a:t>TensorFlow</a:t>
            </a:r>
          </a:p>
        </p:txBody>
      </p:sp>
      <p:sp>
        <p:nvSpPr>
          <p:cNvPr id="131" name="Rectangle: Rounded Corners 130">
            <a:extLst>
              <a:ext uri="{FF2B5EF4-FFF2-40B4-BE49-F238E27FC236}">
                <a16:creationId xmlns:a16="http://schemas.microsoft.com/office/drawing/2014/main" id="{87670FF3-BB63-41FF-9B46-24EC3CC8B530}"/>
              </a:ext>
            </a:extLst>
          </p:cNvPr>
          <p:cNvSpPr/>
          <p:nvPr/>
        </p:nvSpPr>
        <p:spPr>
          <a:xfrm>
            <a:off x="3846392" y="1267854"/>
            <a:ext cx="1997535" cy="349134"/>
          </a:xfrm>
          <a:prstGeom prst="roundRect">
            <a:avLst/>
          </a:prstGeom>
          <a:solidFill>
            <a:srgbClr val="C7000B">
              <a:lumMod val="60000"/>
              <a:lumOff val="40000"/>
              <a:alpha val="78000"/>
            </a:srgbClr>
          </a:solidFill>
          <a:ln w="12700" cap="sq" cmpd="sng" algn="ctr">
            <a:solidFill>
              <a:srgbClr val="C7000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TF Driver</a:t>
            </a:r>
          </a:p>
        </p:txBody>
      </p:sp>
      <p:sp>
        <p:nvSpPr>
          <p:cNvPr id="135" name="Rectangle: Rounded Corners 134">
            <a:extLst>
              <a:ext uri="{FF2B5EF4-FFF2-40B4-BE49-F238E27FC236}">
                <a16:creationId xmlns:a16="http://schemas.microsoft.com/office/drawing/2014/main" id="{5ABB8DA9-64F1-4354-A0D2-569E5D8BFED8}"/>
              </a:ext>
            </a:extLst>
          </p:cNvPr>
          <p:cNvSpPr/>
          <p:nvPr/>
        </p:nvSpPr>
        <p:spPr>
          <a:xfrm>
            <a:off x="6252442" y="687736"/>
            <a:ext cx="1997535" cy="563352"/>
          </a:xfrm>
          <a:prstGeom prst="roundRect">
            <a:avLst/>
          </a:prstGeom>
          <a:solidFill>
            <a:srgbClr val="FFFFFF"/>
          </a:solidFill>
          <a:ln w="12700" cap="flat" cmpd="sng" algn="ctr">
            <a:solidFill>
              <a:srgbClr val="C7000B"/>
            </a:solidFill>
            <a:prstDash val="solid"/>
            <a:miter lim="800000"/>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7000B"/>
                </a:solidFill>
                <a:effectLst/>
                <a:uLnTx/>
                <a:uFillTx/>
                <a:latin typeface="Arial"/>
                <a:ea typeface="Microsoft YaHei Light"/>
                <a:cs typeface="+mn-cs"/>
              </a:rPr>
              <a:t>Presto</a:t>
            </a:r>
          </a:p>
        </p:txBody>
      </p:sp>
      <p:sp>
        <p:nvSpPr>
          <p:cNvPr id="136" name="Rectangle: Rounded Corners 135">
            <a:extLst>
              <a:ext uri="{FF2B5EF4-FFF2-40B4-BE49-F238E27FC236}">
                <a16:creationId xmlns:a16="http://schemas.microsoft.com/office/drawing/2014/main" id="{FBCFD064-B129-4FEB-A1DC-B953D556C7DF}"/>
              </a:ext>
            </a:extLst>
          </p:cNvPr>
          <p:cNvSpPr/>
          <p:nvPr/>
        </p:nvSpPr>
        <p:spPr>
          <a:xfrm>
            <a:off x="6252442" y="1258484"/>
            <a:ext cx="1997535" cy="349134"/>
          </a:xfrm>
          <a:prstGeom prst="roundRect">
            <a:avLst/>
          </a:prstGeom>
          <a:solidFill>
            <a:srgbClr val="C7000B">
              <a:lumMod val="60000"/>
              <a:lumOff val="40000"/>
              <a:alpha val="78000"/>
            </a:srgbClr>
          </a:solidFill>
          <a:ln w="12700" cap="sq" cmpd="sng" algn="ctr">
            <a:solidFill>
              <a:srgbClr val="C7000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Presto Driver</a:t>
            </a:r>
          </a:p>
        </p:txBody>
      </p:sp>
      <p:sp>
        <p:nvSpPr>
          <p:cNvPr id="138" name="Rectangle: Rounded Corners 137">
            <a:extLst>
              <a:ext uri="{FF2B5EF4-FFF2-40B4-BE49-F238E27FC236}">
                <a16:creationId xmlns:a16="http://schemas.microsoft.com/office/drawing/2014/main" id="{E5FB9BF7-A34D-4454-B876-885361D46CC7}"/>
              </a:ext>
            </a:extLst>
          </p:cNvPr>
          <p:cNvSpPr/>
          <p:nvPr/>
        </p:nvSpPr>
        <p:spPr>
          <a:xfrm>
            <a:off x="9537284" y="612119"/>
            <a:ext cx="2250310" cy="302079"/>
          </a:xfrm>
          <a:prstGeom prst="roundRect">
            <a:avLst/>
          </a:prstGeom>
          <a:solidFill>
            <a:srgbClr val="C7000B">
              <a:lumMod val="60000"/>
              <a:lumOff val="40000"/>
              <a:alpha val="78000"/>
            </a:srgbClr>
          </a:solidFill>
          <a:ln w="12700" cap="sq" cmpd="sng" algn="ctr">
            <a:solidFill>
              <a:srgbClr val="C7000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Analytics Support</a:t>
            </a:r>
          </a:p>
        </p:txBody>
      </p:sp>
      <p:sp>
        <p:nvSpPr>
          <p:cNvPr id="139" name="Rectangle: Rounded Corners 138">
            <a:extLst>
              <a:ext uri="{FF2B5EF4-FFF2-40B4-BE49-F238E27FC236}">
                <a16:creationId xmlns:a16="http://schemas.microsoft.com/office/drawing/2014/main" id="{237C0E4F-C914-403A-AA39-736388C9EDC3}"/>
              </a:ext>
            </a:extLst>
          </p:cNvPr>
          <p:cNvSpPr/>
          <p:nvPr/>
        </p:nvSpPr>
        <p:spPr>
          <a:xfrm>
            <a:off x="9537283" y="937634"/>
            <a:ext cx="2250310" cy="302078"/>
          </a:xfrm>
          <a:prstGeom prst="roundRect">
            <a:avLst/>
          </a:prstGeom>
          <a:solidFill>
            <a:srgbClr val="92D050"/>
          </a:solidFill>
          <a:ln w="12700" cap="sq"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Optimization Logic</a:t>
            </a:r>
          </a:p>
        </p:txBody>
      </p:sp>
      <p:sp>
        <p:nvSpPr>
          <p:cNvPr id="140" name="Rectangle: Rounded Corners 139">
            <a:extLst>
              <a:ext uri="{FF2B5EF4-FFF2-40B4-BE49-F238E27FC236}">
                <a16:creationId xmlns:a16="http://schemas.microsoft.com/office/drawing/2014/main" id="{B4770B94-C592-4A6E-879B-FC1A64DB7F98}"/>
              </a:ext>
            </a:extLst>
          </p:cNvPr>
          <p:cNvSpPr/>
          <p:nvPr/>
        </p:nvSpPr>
        <p:spPr>
          <a:xfrm>
            <a:off x="9537283" y="1268952"/>
            <a:ext cx="2250310" cy="302078"/>
          </a:xfrm>
          <a:prstGeom prst="roundRect">
            <a:avLst/>
          </a:prstGeom>
          <a:solidFill>
            <a:srgbClr val="00B0F0"/>
          </a:solidFill>
          <a:ln w="12700" cap="sq"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Storage Augment</a:t>
            </a:r>
          </a:p>
        </p:txBody>
      </p:sp>
      <p:cxnSp>
        <p:nvCxnSpPr>
          <p:cNvPr id="141" name="Straight Arrow Connector 140">
            <a:extLst>
              <a:ext uri="{FF2B5EF4-FFF2-40B4-BE49-F238E27FC236}">
                <a16:creationId xmlns:a16="http://schemas.microsoft.com/office/drawing/2014/main" id="{F122D279-0DED-4730-8E00-923E32B0DC40}"/>
              </a:ext>
            </a:extLst>
          </p:cNvPr>
          <p:cNvCxnSpPr>
            <a:cxnSpLocks/>
            <a:stCxn id="80" idx="2"/>
            <a:endCxn id="81" idx="0"/>
          </p:cNvCxnSpPr>
          <p:nvPr/>
        </p:nvCxnSpPr>
        <p:spPr>
          <a:xfrm>
            <a:off x="2404256" y="1637304"/>
            <a:ext cx="6962" cy="405973"/>
          </a:xfrm>
          <a:prstGeom prst="straightConnector1">
            <a:avLst/>
          </a:prstGeom>
          <a:noFill/>
          <a:ln w="28575" cap="flat" cmpd="sng" algn="ctr">
            <a:solidFill>
              <a:srgbClr val="00B050"/>
            </a:solidFill>
            <a:prstDash val="solid"/>
            <a:miter lim="800000"/>
            <a:headEnd type="arrow" w="med" len="med"/>
            <a:tailEnd type="arrow" w="med" len="med"/>
          </a:ln>
          <a:effectLst/>
        </p:spPr>
      </p:cxnSp>
      <p:sp>
        <p:nvSpPr>
          <p:cNvPr id="148" name="Cylinder 147">
            <a:extLst>
              <a:ext uri="{FF2B5EF4-FFF2-40B4-BE49-F238E27FC236}">
                <a16:creationId xmlns:a16="http://schemas.microsoft.com/office/drawing/2014/main" id="{3D22D340-2B38-41B0-94DA-609C1FD92D9D}"/>
              </a:ext>
            </a:extLst>
          </p:cNvPr>
          <p:cNvSpPr/>
          <p:nvPr/>
        </p:nvSpPr>
        <p:spPr>
          <a:xfrm>
            <a:off x="1997352" y="5729887"/>
            <a:ext cx="893852" cy="833374"/>
          </a:xfrm>
          <a:prstGeom prst="can">
            <a:avLst/>
          </a:prstGeom>
          <a:solidFill>
            <a:srgbClr val="0070C0"/>
          </a:solidFill>
          <a:ln w="12700" cap="flat" cmpd="sng" algn="ctr">
            <a:solidFill>
              <a:srgbClr val="C7000B">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icrosoft YaHei Light"/>
              <a:cs typeface="+mn-cs"/>
            </a:endParaRPr>
          </a:p>
        </p:txBody>
      </p:sp>
      <p:cxnSp>
        <p:nvCxnSpPr>
          <p:cNvPr id="151" name="Straight Arrow Connector 150">
            <a:extLst>
              <a:ext uri="{FF2B5EF4-FFF2-40B4-BE49-F238E27FC236}">
                <a16:creationId xmlns:a16="http://schemas.microsoft.com/office/drawing/2014/main" id="{5B82F473-1348-4225-AE7A-7A80F71E34AE}"/>
              </a:ext>
            </a:extLst>
          </p:cNvPr>
          <p:cNvCxnSpPr>
            <a:cxnSpLocks/>
          </p:cNvCxnSpPr>
          <p:nvPr/>
        </p:nvCxnSpPr>
        <p:spPr>
          <a:xfrm>
            <a:off x="2289637" y="5130755"/>
            <a:ext cx="0" cy="599132"/>
          </a:xfrm>
          <a:prstGeom prst="straightConnector1">
            <a:avLst/>
          </a:prstGeom>
          <a:noFill/>
          <a:ln w="28575" cap="flat" cmpd="sng" algn="ctr">
            <a:solidFill>
              <a:srgbClr val="C7000B"/>
            </a:solidFill>
            <a:prstDash val="solid"/>
            <a:miter lim="800000"/>
            <a:headEnd type="none" w="med" len="med"/>
            <a:tailEnd type="arrow" w="med" len="med"/>
          </a:ln>
          <a:effectLst/>
        </p:spPr>
      </p:cxnSp>
      <p:cxnSp>
        <p:nvCxnSpPr>
          <p:cNvPr id="152" name="Straight Arrow Connector 151">
            <a:extLst>
              <a:ext uri="{FF2B5EF4-FFF2-40B4-BE49-F238E27FC236}">
                <a16:creationId xmlns:a16="http://schemas.microsoft.com/office/drawing/2014/main" id="{C3DD7726-D378-4B75-9D64-3E5E5A246AA3}"/>
              </a:ext>
            </a:extLst>
          </p:cNvPr>
          <p:cNvCxnSpPr>
            <a:cxnSpLocks/>
          </p:cNvCxnSpPr>
          <p:nvPr/>
        </p:nvCxnSpPr>
        <p:spPr>
          <a:xfrm flipV="1">
            <a:off x="2596655" y="5130755"/>
            <a:ext cx="0" cy="599132"/>
          </a:xfrm>
          <a:prstGeom prst="straightConnector1">
            <a:avLst/>
          </a:prstGeom>
          <a:noFill/>
          <a:ln w="28575" cap="flat" cmpd="sng" algn="ctr">
            <a:solidFill>
              <a:srgbClr val="0070C0"/>
            </a:solidFill>
            <a:prstDash val="solid"/>
            <a:miter lim="800000"/>
            <a:headEnd type="none" w="med" len="med"/>
            <a:tailEnd type="arrow" w="med" len="med"/>
          </a:ln>
          <a:effectLst/>
        </p:spPr>
      </p:cxnSp>
      <p:cxnSp>
        <p:nvCxnSpPr>
          <p:cNvPr id="161" name="Connector: Elbow 160">
            <a:extLst>
              <a:ext uri="{FF2B5EF4-FFF2-40B4-BE49-F238E27FC236}">
                <a16:creationId xmlns:a16="http://schemas.microsoft.com/office/drawing/2014/main" id="{3ECEF16B-FAAB-4649-B294-0D6EF6AAB084}"/>
              </a:ext>
            </a:extLst>
          </p:cNvPr>
          <p:cNvCxnSpPr>
            <a:cxnSpLocks/>
            <a:stCxn id="103" idx="1"/>
            <a:endCxn id="95" idx="3"/>
          </p:cNvCxnSpPr>
          <p:nvPr/>
        </p:nvCxnSpPr>
        <p:spPr>
          <a:xfrm rot="10800000" flipV="1">
            <a:off x="3441990" y="2366949"/>
            <a:ext cx="555010" cy="2398972"/>
          </a:xfrm>
          <a:prstGeom prst="bentConnector3">
            <a:avLst>
              <a:gd name="adj1" fmla="val 50000"/>
            </a:avLst>
          </a:prstGeom>
          <a:noFill/>
          <a:ln w="28575" cap="flat" cmpd="sng" algn="ctr">
            <a:solidFill>
              <a:srgbClr val="00B050"/>
            </a:solidFill>
            <a:prstDash val="solid"/>
            <a:miter lim="800000"/>
            <a:headEnd type="arrow"/>
            <a:tailEnd type="arrow"/>
          </a:ln>
          <a:effectLst/>
        </p:spPr>
      </p:cxnSp>
      <p:sp>
        <p:nvSpPr>
          <p:cNvPr id="95" name="Rectangle: Rounded Corners 94">
            <a:extLst>
              <a:ext uri="{FF2B5EF4-FFF2-40B4-BE49-F238E27FC236}">
                <a16:creationId xmlns:a16="http://schemas.microsoft.com/office/drawing/2014/main" id="{1CCABFA2-ADB0-4C39-BCB6-EAE6936087C4}"/>
              </a:ext>
            </a:extLst>
          </p:cNvPr>
          <p:cNvSpPr/>
          <p:nvPr/>
        </p:nvSpPr>
        <p:spPr>
          <a:xfrm>
            <a:off x="1446565" y="4388929"/>
            <a:ext cx="1995425" cy="753984"/>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Semantic Cache</a:t>
            </a:r>
          </a:p>
        </p:txBody>
      </p:sp>
      <p:sp>
        <p:nvSpPr>
          <p:cNvPr id="3" name="Rectangle: Rounded Corners 2">
            <a:extLst>
              <a:ext uri="{FF2B5EF4-FFF2-40B4-BE49-F238E27FC236}">
                <a16:creationId xmlns:a16="http://schemas.microsoft.com/office/drawing/2014/main" id="{54745599-6547-4EFA-A6EA-F27249FA8AA8}"/>
              </a:ext>
            </a:extLst>
          </p:cNvPr>
          <p:cNvSpPr/>
          <p:nvPr/>
        </p:nvSpPr>
        <p:spPr>
          <a:xfrm>
            <a:off x="4012375" y="3141969"/>
            <a:ext cx="2018922" cy="800716"/>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Near Data Processing Client</a:t>
            </a:r>
          </a:p>
        </p:txBody>
      </p:sp>
      <p:sp>
        <p:nvSpPr>
          <p:cNvPr id="62" name="Rectangle: Rounded Corners 61">
            <a:extLst>
              <a:ext uri="{FF2B5EF4-FFF2-40B4-BE49-F238E27FC236}">
                <a16:creationId xmlns:a16="http://schemas.microsoft.com/office/drawing/2014/main" id="{66408692-EB22-486C-A38F-19615271F4E8}"/>
              </a:ext>
            </a:extLst>
          </p:cNvPr>
          <p:cNvSpPr/>
          <p:nvPr/>
        </p:nvSpPr>
        <p:spPr>
          <a:xfrm>
            <a:off x="7669679" y="1896099"/>
            <a:ext cx="3143687" cy="2236855"/>
          </a:xfrm>
          <a:prstGeom prst="roundRect">
            <a:avLst/>
          </a:prstGeom>
          <a:solidFill>
            <a:srgbClr val="DDDDDD"/>
          </a:solidFill>
          <a:ln w="12700" cap="flat" cmpd="sng" algn="ctr">
            <a:solidFill>
              <a:srgbClr val="DDDDDD">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icrosoft YaHei Light"/>
              <a:cs typeface="+mn-cs"/>
            </a:endParaRPr>
          </a:p>
        </p:txBody>
      </p:sp>
      <p:sp>
        <p:nvSpPr>
          <p:cNvPr id="63" name="TextBox 62">
            <a:extLst>
              <a:ext uri="{FF2B5EF4-FFF2-40B4-BE49-F238E27FC236}">
                <a16:creationId xmlns:a16="http://schemas.microsoft.com/office/drawing/2014/main" id="{AD2E781F-8650-46E1-ABA4-91BAD92665BC}"/>
              </a:ext>
            </a:extLst>
          </p:cNvPr>
          <p:cNvSpPr txBox="1"/>
          <p:nvPr/>
        </p:nvSpPr>
        <p:spPr>
          <a:xfrm>
            <a:off x="9889074" y="2608688"/>
            <a:ext cx="924292" cy="646331"/>
          </a:xfrm>
          <a:prstGeom prst="rect">
            <a:avLst/>
          </a:prstGeom>
          <a:noFill/>
        </p:spPr>
        <p:txBody>
          <a:bodyPr wrap="none" rtlCol="0">
            <a:spAutoFit/>
          </a:bodyPr>
          <a:lstStyle/>
          <a:p>
            <a:pPr algn="ctr" defTabSz="914400"/>
            <a:r>
              <a:rPr lang="en-US" dirty="0">
                <a:solidFill>
                  <a:srgbClr val="595957"/>
                </a:solidFill>
                <a:latin typeface="Arial"/>
                <a:ea typeface="Microsoft YaHei Light"/>
              </a:rPr>
              <a:t>Worker</a:t>
            </a:r>
          </a:p>
          <a:p>
            <a:pPr algn="ctr" defTabSz="914400"/>
            <a:r>
              <a:rPr lang="en-US" dirty="0">
                <a:solidFill>
                  <a:srgbClr val="595957"/>
                </a:solidFill>
                <a:latin typeface="Arial"/>
                <a:ea typeface="Microsoft YaHei Light"/>
              </a:rPr>
              <a:t>Node</a:t>
            </a:r>
          </a:p>
        </p:txBody>
      </p:sp>
      <p:sp>
        <p:nvSpPr>
          <p:cNvPr id="64" name="Rectangle: Rounded Corners 63">
            <a:extLst>
              <a:ext uri="{FF2B5EF4-FFF2-40B4-BE49-F238E27FC236}">
                <a16:creationId xmlns:a16="http://schemas.microsoft.com/office/drawing/2014/main" id="{B3FC02D3-D80E-44FF-9750-D4F0E66200E3}"/>
              </a:ext>
            </a:extLst>
          </p:cNvPr>
          <p:cNvSpPr/>
          <p:nvPr/>
        </p:nvSpPr>
        <p:spPr>
          <a:xfrm>
            <a:off x="7854776" y="2063290"/>
            <a:ext cx="2018921" cy="607317"/>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Executor</a:t>
            </a:r>
          </a:p>
        </p:txBody>
      </p:sp>
      <p:cxnSp>
        <p:nvCxnSpPr>
          <p:cNvPr id="65" name="Straight Arrow Connector 64">
            <a:extLst>
              <a:ext uri="{FF2B5EF4-FFF2-40B4-BE49-F238E27FC236}">
                <a16:creationId xmlns:a16="http://schemas.microsoft.com/office/drawing/2014/main" id="{5C2498F4-A3E3-4B32-A89C-4AC27C0CFCC7}"/>
              </a:ext>
            </a:extLst>
          </p:cNvPr>
          <p:cNvCxnSpPr>
            <a:cxnSpLocks/>
            <a:stCxn id="64" idx="2"/>
            <a:endCxn id="66" idx="0"/>
          </p:cNvCxnSpPr>
          <p:nvPr/>
        </p:nvCxnSpPr>
        <p:spPr>
          <a:xfrm>
            <a:off x="8864237" y="2670607"/>
            <a:ext cx="15375" cy="471362"/>
          </a:xfrm>
          <a:prstGeom prst="straightConnector1">
            <a:avLst/>
          </a:prstGeom>
          <a:noFill/>
          <a:ln w="28575" cap="flat" cmpd="sng" algn="ctr">
            <a:solidFill>
              <a:srgbClr val="00B050"/>
            </a:solidFill>
            <a:prstDash val="solid"/>
            <a:miter lim="800000"/>
            <a:headEnd type="arrow" w="med" len="med"/>
            <a:tailEnd type="arrow" w="med" len="med"/>
          </a:ln>
          <a:effectLst/>
        </p:spPr>
      </p:cxnSp>
      <p:sp>
        <p:nvSpPr>
          <p:cNvPr id="66" name="Rectangle: Rounded Corners 65">
            <a:extLst>
              <a:ext uri="{FF2B5EF4-FFF2-40B4-BE49-F238E27FC236}">
                <a16:creationId xmlns:a16="http://schemas.microsoft.com/office/drawing/2014/main" id="{BFA610C1-41DA-4F9F-83E9-58EC2A2DACE0}"/>
              </a:ext>
            </a:extLst>
          </p:cNvPr>
          <p:cNvSpPr/>
          <p:nvPr/>
        </p:nvSpPr>
        <p:spPr>
          <a:xfrm>
            <a:off x="7870151" y="3141969"/>
            <a:ext cx="2018922" cy="800716"/>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Near Data Processing Client</a:t>
            </a:r>
          </a:p>
        </p:txBody>
      </p:sp>
    </p:spTree>
    <p:extLst>
      <p:ext uri="{BB962C8B-B14F-4D97-AF65-F5344CB8AC3E}">
        <p14:creationId xmlns:p14="http://schemas.microsoft.com/office/powerpoint/2010/main" val="384888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F9D8-1A5B-44D0-B601-A4F006598BB2}"/>
              </a:ext>
            </a:extLst>
          </p:cNvPr>
          <p:cNvSpPr>
            <a:spLocks noGrp="1"/>
          </p:cNvSpPr>
          <p:nvPr>
            <p:ph type="title"/>
          </p:nvPr>
        </p:nvSpPr>
        <p:spPr>
          <a:xfrm>
            <a:off x="838200" y="365125"/>
            <a:ext cx="10515600" cy="515631"/>
          </a:xfrm>
        </p:spPr>
        <p:txBody>
          <a:bodyPr>
            <a:normAutofit fontScale="90000"/>
          </a:bodyPr>
          <a:lstStyle/>
          <a:p>
            <a:r>
              <a:rPr lang="en-US" dirty="0"/>
              <a:t>Holistic Approach - Design</a:t>
            </a:r>
          </a:p>
        </p:txBody>
      </p:sp>
      <p:sp>
        <p:nvSpPr>
          <p:cNvPr id="6" name="Slide Number Placeholder 5">
            <a:extLst>
              <a:ext uri="{FF2B5EF4-FFF2-40B4-BE49-F238E27FC236}">
                <a16:creationId xmlns:a16="http://schemas.microsoft.com/office/drawing/2014/main" id="{0C77680C-9263-4E6F-9E7E-4F1B9199D129}"/>
              </a:ext>
            </a:extLst>
          </p:cNvPr>
          <p:cNvSpPr>
            <a:spLocks noGrp="1"/>
          </p:cNvSpPr>
          <p:nvPr>
            <p:ph type="sldNum" sz="quarter" idx="12"/>
          </p:nvPr>
        </p:nvSpPr>
        <p:spPr/>
        <p:txBody>
          <a:bodyPr/>
          <a:lstStyle/>
          <a:p>
            <a:fld id="{3B917CB5-27BD-4ECA-9D86-80D4B900A204}" type="slidenum">
              <a:rPr lang="en-US" smtClean="0"/>
              <a:t>13</a:t>
            </a:fld>
            <a:endParaRPr lang="en-US"/>
          </a:p>
        </p:txBody>
      </p:sp>
      <p:sp>
        <p:nvSpPr>
          <p:cNvPr id="18" name="Rectangle: Rounded Corners 17">
            <a:extLst>
              <a:ext uri="{FF2B5EF4-FFF2-40B4-BE49-F238E27FC236}">
                <a16:creationId xmlns:a16="http://schemas.microsoft.com/office/drawing/2014/main" id="{4A35480A-2AAE-4EB2-9F67-BD87AB27DEFD}"/>
              </a:ext>
            </a:extLst>
          </p:cNvPr>
          <p:cNvSpPr/>
          <p:nvPr/>
        </p:nvSpPr>
        <p:spPr>
          <a:xfrm>
            <a:off x="8819247" y="1094749"/>
            <a:ext cx="929723"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NDP Client</a:t>
            </a:r>
          </a:p>
        </p:txBody>
      </p:sp>
      <p:sp>
        <p:nvSpPr>
          <p:cNvPr id="20" name="Rectangle: Rounded Corners 19">
            <a:extLst>
              <a:ext uri="{FF2B5EF4-FFF2-40B4-BE49-F238E27FC236}">
                <a16:creationId xmlns:a16="http://schemas.microsoft.com/office/drawing/2014/main" id="{0F49AB11-CC12-4817-9201-6CAE6606D8B6}"/>
              </a:ext>
            </a:extLst>
          </p:cNvPr>
          <p:cNvSpPr/>
          <p:nvPr/>
        </p:nvSpPr>
        <p:spPr>
          <a:xfrm>
            <a:off x="6598958" y="1094749"/>
            <a:ext cx="1457568"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 Executor</a:t>
            </a:r>
          </a:p>
        </p:txBody>
      </p:sp>
      <p:sp>
        <p:nvSpPr>
          <p:cNvPr id="26" name="Rectangle: Rounded Corners 25">
            <a:extLst>
              <a:ext uri="{FF2B5EF4-FFF2-40B4-BE49-F238E27FC236}">
                <a16:creationId xmlns:a16="http://schemas.microsoft.com/office/drawing/2014/main" id="{B60A0F0E-1480-4C08-A862-DF94CE4E81A6}"/>
              </a:ext>
            </a:extLst>
          </p:cNvPr>
          <p:cNvSpPr/>
          <p:nvPr/>
        </p:nvSpPr>
        <p:spPr>
          <a:xfrm>
            <a:off x="2291731" y="1094745"/>
            <a:ext cx="1457567"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 Analyzer</a:t>
            </a:r>
          </a:p>
        </p:txBody>
      </p:sp>
      <p:sp>
        <p:nvSpPr>
          <p:cNvPr id="28" name="Rectangle: Rounded Corners 27">
            <a:extLst>
              <a:ext uri="{FF2B5EF4-FFF2-40B4-BE49-F238E27FC236}">
                <a16:creationId xmlns:a16="http://schemas.microsoft.com/office/drawing/2014/main" id="{C4151588-4170-4FF3-8BDC-87A805DAC0A7}"/>
              </a:ext>
            </a:extLst>
          </p:cNvPr>
          <p:cNvSpPr/>
          <p:nvPr/>
        </p:nvSpPr>
        <p:spPr>
          <a:xfrm>
            <a:off x="4512019" y="1085575"/>
            <a:ext cx="1190868"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Semantic Cache</a:t>
            </a:r>
          </a:p>
        </p:txBody>
      </p:sp>
      <p:sp>
        <p:nvSpPr>
          <p:cNvPr id="32" name="Rectangle: Rounded Corners 31">
            <a:extLst>
              <a:ext uri="{FF2B5EF4-FFF2-40B4-BE49-F238E27FC236}">
                <a16:creationId xmlns:a16="http://schemas.microsoft.com/office/drawing/2014/main" id="{82600EE0-8249-48DD-B5C2-F659B8F49CCD}"/>
              </a:ext>
            </a:extLst>
          </p:cNvPr>
          <p:cNvSpPr/>
          <p:nvPr/>
        </p:nvSpPr>
        <p:spPr>
          <a:xfrm>
            <a:off x="719264" y="1094748"/>
            <a:ext cx="943096" cy="515631"/>
          </a:xfrm>
          <a:prstGeom prst="roundRect">
            <a:avLst/>
          </a:prstGeom>
          <a:solidFill>
            <a:srgbClr val="FF0000"/>
          </a:solid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Driver</a:t>
            </a:r>
          </a:p>
        </p:txBody>
      </p:sp>
      <p:sp>
        <p:nvSpPr>
          <p:cNvPr id="34" name="Rectangle: Rounded Corners 33">
            <a:extLst>
              <a:ext uri="{FF2B5EF4-FFF2-40B4-BE49-F238E27FC236}">
                <a16:creationId xmlns:a16="http://schemas.microsoft.com/office/drawing/2014/main" id="{EAA0092C-47FE-4079-820F-E1E3918F363B}"/>
              </a:ext>
            </a:extLst>
          </p:cNvPr>
          <p:cNvSpPr/>
          <p:nvPr/>
        </p:nvSpPr>
        <p:spPr>
          <a:xfrm>
            <a:off x="10511691" y="1097323"/>
            <a:ext cx="1065357" cy="515631"/>
          </a:xfrm>
          <a:prstGeom prst="roundRect">
            <a:avLst/>
          </a:prstGeom>
          <a:solidFill>
            <a:srgbClr val="00B0F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NDP Service</a:t>
            </a:r>
          </a:p>
        </p:txBody>
      </p:sp>
      <p:cxnSp>
        <p:nvCxnSpPr>
          <p:cNvPr id="36" name="Straight Connector 35">
            <a:extLst>
              <a:ext uri="{FF2B5EF4-FFF2-40B4-BE49-F238E27FC236}">
                <a16:creationId xmlns:a16="http://schemas.microsoft.com/office/drawing/2014/main" id="{C351C559-04CE-495A-8C63-228933132714}"/>
              </a:ext>
            </a:extLst>
          </p:cNvPr>
          <p:cNvCxnSpPr>
            <a:stCxn id="32" idx="2"/>
          </p:cNvCxnSpPr>
          <p:nvPr/>
        </p:nvCxnSpPr>
        <p:spPr>
          <a:xfrm flipH="1">
            <a:off x="1162050" y="1610379"/>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EA70259-70CA-4C5E-BCB1-FABFF40A9117}"/>
              </a:ext>
            </a:extLst>
          </p:cNvPr>
          <p:cNvCxnSpPr/>
          <p:nvPr/>
        </p:nvCxnSpPr>
        <p:spPr>
          <a:xfrm flipH="1">
            <a:off x="2991753" y="1619099"/>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AB5AAF-33AB-48EC-8A68-1C7CA62FCE35}"/>
              </a:ext>
            </a:extLst>
          </p:cNvPr>
          <p:cNvCxnSpPr/>
          <p:nvPr/>
        </p:nvCxnSpPr>
        <p:spPr>
          <a:xfrm flipH="1">
            <a:off x="5078691" y="1610378"/>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CE84DC-A1DB-444D-A856-FB92000BF220}"/>
              </a:ext>
            </a:extLst>
          </p:cNvPr>
          <p:cNvCxnSpPr/>
          <p:nvPr/>
        </p:nvCxnSpPr>
        <p:spPr>
          <a:xfrm flipH="1">
            <a:off x="7298980" y="1619099"/>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6A1DA9F-CD01-477A-8C84-A43DAE40EB65}"/>
              </a:ext>
            </a:extLst>
          </p:cNvPr>
          <p:cNvCxnSpPr/>
          <p:nvPr/>
        </p:nvCxnSpPr>
        <p:spPr>
          <a:xfrm flipH="1">
            <a:off x="9267376" y="1610377"/>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261FAB-1B6A-4DDF-A0F0-58204137FEDF}"/>
              </a:ext>
            </a:extLst>
          </p:cNvPr>
          <p:cNvCxnSpPr/>
          <p:nvPr/>
        </p:nvCxnSpPr>
        <p:spPr>
          <a:xfrm flipH="1">
            <a:off x="11015607" y="1610376"/>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BFC07649-A8F8-43DB-ABEE-1142BCE4D9DA}"/>
              </a:ext>
            </a:extLst>
          </p:cNvPr>
          <p:cNvSpPr/>
          <p:nvPr/>
        </p:nvSpPr>
        <p:spPr>
          <a:xfrm>
            <a:off x="1066800" y="1885951"/>
            <a:ext cx="242573" cy="5905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B60DE9C-130C-4033-9604-95BE476314AF}"/>
              </a:ext>
            </a:extLst>
          </p:cNvPr>
          <p:cNvSpPr txBox="1"/>
          <p:nvPr/>
        </p:nvSpPr>
        <p:spPr>
          <a:xfrm>
            <a:off x="1294953" y="1719561"/>
            <a:ext cx="1376423" cy="923330"/>
          </a:xfrm>
          <a:prstGeom prst="rect">
            <a:avLst/>
          </a:prstGeom>
          <a:noFill/>
        </p:spPr>
        <p:txBody>
          <a:bodyPr wrap="square" rtlCol="0">
            <a:spAutoFit/>
          </a:bodyPr>
          <a:lstStyle/>
          <a:p>
            <a:r>
              <a:rPr lang="en-US" dirty="0"/>
              <a:t>Determine Query/Task Candidates</a:t>
            </a:r>
          </a:p>
        </p:txBody>
      </p:sp>
      <p:cxnSp>
        <p:nvCxnSpPr>
          <p:cNvPr id="4" name="Straight Arrow Connector 3">
            <a:extLst>
              <a:ext uri="{FF2B5EF4-FFF2-40B4-BE49-F238E27FC236}">
                <a16:creationId xmlns:a16="http://schemas.microsoft.com/office/drawing/2014/main" id="{14DC2BC0-BF6C-4EC3-A9B6-B0813380CEB2}"/>
              </a:ext>
            </a:extLst>
          </p:cNvPr>
          <p:cNvCxnSpPr>
            <a:cxnSpLocks/>
          </p:cNvCxnSpPr>
          <p:nvPr/>
        </p:nvCxnSpPr>
        <p:spPr>
          <a:xfrm>
            <a:off x="1190812" y="2800350"/>
            <a:ext cx="1815322"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5EA731-C652-4AF9-9B81-024A9635E59A}"/>
              </a:ext>
            </a:extLst>
          </p:cNvPr>
          <p:cNvSpPr txBox="1"/>
          <p:nvPr/>
        </p:nvSpPr>
        <p:spPr>
          <a:xfrm>
            <a:off x="1294953" y="2789488"/>
            <a:ext cx="1532961" cy="646331"/>
          </a:xfrm>
          <a:prstGeom prst="rect">
            <a:avLst/>
          </a:prstGeom>
          <a:noFill/>
        </p:spPr>
        <p:txBody>
          <a:bodyPr wrap="square" rtlCol="0">
            <a:spAutoFit/>
          </a:bodyPr>
          <a:lstStyle/>
          <a:p>
            <a:pPr algn="ctr"/>
            <a:r>
              <a:rPr lang="en-US" dirty="0"/>
              <a:t>Send Logical DAG</a:t>
            </a:r>
          </a:p>
        </p:txBody>
      </p:sp>
      <p:sp>
        <p:nvSpPr>
          <p:cNvPr id="3" name="Rectangle: Rounded Corners 2">
            <a:extLst>
              <a:ext uri="{FF2B5EF4-FFF2-40B4-BE49-F238E27FC236}">
                <a16:creationId xmlns:a16="http://schemas.microsoft.com/office/drawing/2014/main" id="{D2403802-75CA-4D87-98EB-707E7D62717A}"/>
              </a:ext>
            </a:extLst>
          </p:cNvPr>
          <p:cNvSpPr/>
          <p:nvPr/>
        </p:nvSpPr>
        <p:spPr>
          <a:xfrm>
            <a:off x="2895862" y="3018279"/>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890CA1-7005-48FB-9150-552A8C0C4902}"/>
              </a:ext>
            </a:extLst>
          </p:cNvPr>
          <p:cNvSpPr txBox="1"/>
          <p:nvPr/>
        </p:nvSpPr>
        <p:spPr>
          <a:xfrm>
            <a:off x="3117757" y="3004142"/>
            <a:ext cx="1566054" cy="646331"/>
          </a:xfrm>
          <a:prstGeom prst="rect">
            <a:avLst/>
          </a:prstGeom>
          <a:noFill/>
        </p:spPr>
        <p:txBody>
          <a:bodyPr wrap="square" rtlCol="0">
            <a:spAutoFit/>
          </a:bodyPr>
          <a:lstStyle/>
          <a:p>
            <a:r>
              <a:rPr lang="en-US" dirty="0"/>
              <a:t>Parse Logical DAG</a:t>
            </a:r>
          </a:p>
        </p:txBody>
      </p:sp>
      <p:cxnSp>
        <p:nvCxnSpPr>
          <p:cNvPr id="25" name="Straight Arrow Connector 24">
            <a:extLst>
              <a:ext uri="{FF2B5EF4-FFF2-40B4-BE49-F238E27FC236}">
                <a16:creationId xmlns:a16="http://schemas.microsoft.com/office/drawing/2014/main" id="{4320EB12-8F9A-490D-9E96-ACDD784B36DF}"/>
              </a:ext>
            </a:extLst>
          </p:cNvPr>
          <p:cNvCxnSpPr>
            <a:cxnSpLocks/>
          </p:cNvCxnSpPr>
          <p:nvPr/>
        </p:nvCxnSpPr>
        <p:spPr>
          <a:xfrm>
            <a:off x="2988206" y="3861909"/>
            <a:ext cx="2090485"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35DD79-C048-460E-9CAA-D7B3701BF521}"/>
              </a:ext>
            </a:extLst>
          </p:cNvPr>
          <p:cNvSpPr txBox="1"/>
          <p:nvPr/>
        </p:nvSpPr>
        <p:spPr>
          <a:xfrm>
            <a:off x="3216447" y="3865128"/>
            <a:ext cx="1532961" cy="646331"/>
          </a:xfrm>
          <a:prstGeom prst="rect">
            <a:avLst/>
          </a:prstGeom>
          <a:noFill/>
        </p:spPr>
        <p:txBody>
          <a:bodyPr wrap="square" rtlCol="0">
            <a:spAutoFit/>
          </a:bodyPr>
          <a:lstStyle/>
          <a:p>
            <a:pPr algn="ctr"/>
            <a:r>
              <a:rPr lang="en-US" dirty="0"/>
              <a:t>Send Parsed Logical DAG</a:t>
            </a:r>
          </a:p>
        </p:txBody>
      </p:sp>
      <p:sp>
        <p:nvSpPr>
          <p:cNvPr id="11" name="Rectangle: Rounded Corners 10">
            <a:extLst>
              <a:ext uri="{FF2B5EF4-FFF2-40B4-BE49-F238E27FC236}">
                <a16:creationId xmlns:a16="http://schemas.microsoft.com/office/drawing/2014/main" id="{B29C3019-9D05-4398-9FF9-A8954BA1D332}"/>
              </a:ext>
            </a:extLst>
          </p:cNvPr>
          <p:cNvSpPr/>
          <p:nvPr/>
        </p:nvSpPr>
        <p:spPr>
          <a:xfrm>
            <a:off x="4971785" y="4114990"/>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EB2CDE3-C562-4CB1-A2DF-8E8D77EFB699}"/>
              </a:ext>
            </a:extLst>
          </p:cNvPr>
          <p:cNvSpPr txBox="1"/>
          <p:nvPr/>
        </p:nvSpPr>
        <p:spPr>
          <a:xfrm>
            <a:off x="5252882" y="3948600"/>
            <a:ext cx="1900668" cy="923330"/>
          </a:xfrm>
          <a:prstGeom prst="rect">
            <a:avLst/>
          </a:prstGeom>
          <a:noFill/>
        </p:spPr>
        <p:txBody>
          <a:bodyPr wrap="square" rtlCol="0">
            <a:spAutoFit/>
          </a:bodyPr>
          <a:lstStyle/>
          <a:p>
            <a:r>
              <a:rPr lang="en-US" dirty="0"/>
              <a:t>Optimize DAG (cached results, partition pruning)</a:t>
            </a:r>
          </a:p>
        </p:txBody>
      </p:sp>
      <p:sp>
        <p:nvSpPr>
          <p:cNvPr id="13" name="Rectangle: Rounded Corners 12">
            <a:extLst>
              <a:ext uri="{FF2B5EF4-FFF2-40B4-BE49-F238E27FC236}">
                <a16:creationId xmlns:a16="http://schemas.microsoft.com/office/drawing/2014/main" id="{677746F0-0215-4D1E-8973-EC3A5B17790B}"/>
              </a:ext>
            </a:extLst>
          </p:cNvPr>
          <p:cNvSpPr/>
          <p:nvPr/>
        </p:nvSpPr>
        <p:spPr>
          <a:xfrm>
            <a:off x="4982176" y="5245013"/>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4163213-7AF7-4FEB-A963-CE2ECE4CF8EC}"/>
              </a:ext>
            </a:extLst>
          </p:cNvPr>
          <p:cNvSpPr txBox="1"/>
          <p:nvPr/>
        </p:nvSpPr>
        <p:spPr>
          <a:xfrm>
            <a:off x="5202324" y="5086860"/>
            <a:ext cx="2236377" cy="923330"/>
          </a:xfrm>
          <a:prstGeom prst="rect">
            <a:avLst/>
          </a:prstGeom>
          <a:noFill/>
        </p:spPr>
        <p:txBody>
          <a:bodyPr wrap="square" rtlCol="0">
            <a:spAutoFit/>
          </a:bodyPr>
          <a:lstStyle/>
          <a:p>
            <a:r>
              <a:rPr lang="en-US" dirty="0"/>
              <a:t>Transform DAG (cache results, index, repartitions)</a:t>
            </a:r>
          </a:p>
        </p:txBody>
      </p:sp>
      <p:cxnSp>
        <p:nvCxnSpPr>
          <p:cNvPr id="44" name="Straight Arrow Connector 43">
            <a:extLst>
              <a:ext uri="{FF2B5EF4-FFF2-40B4-BE49-F238E27FC236}">
                <a16:creationId xmlns:a16="http://schemas.microsoft.com/office/drawing/2014/main" id="{AD265505-3063-41FF-A371-4C6DC858CBCA}"/>
              </a:ext>
            </a:extLst>
          </p:cNvPr>
          <p:cNvCxnSpPr>
            <a:cxnSpLocks/>
          </p:cNvCxnSpPr>
          <p:nvPr/>
        </p:nvCxnSpPr>
        <p:spPr>
          <a:xfrm flipH="1" flipV="1">
            <a:off x="3006134" y="5993716"/>
            <a:ext cx="2072558" cy="16474"/>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0F17CDF-03DF-46C9-B5E3-55FA38A77A78}"/>
              </a:ext>
            </a:extLst>
          </p:cNvPr>
          <p:cNvSpPr txBox="1"/>
          <p:nvPr/>
        </p:nvSpPr>
        <p:spPr>
          <a:xfrm>
            <a:off x="3120658" y="5343838"/>
            <a:ext cx="1833483" cy="646331"/>
          </a:xfrm>
          <a:prstGeom prst="rect">
            <a:avLst/>
          </a:prstGeom>
          <a:noFill/>
        </p:spPr>
        <p:txBody>
          <a:bodyPr wrap="square" rtlCol="0">
            <a:spAutoFit/>
          </a:bodyPr>
          <a:lstStyle/>
          <a:p>
            <a:pPr algn="ctr"/>
            <a:r>
              <a:rPr lang="en-US" dirty="0"/>
              <a:t>Send Optimized Logical DAG</a:t>
            </a:r>
          </a:p>
        </p:txBody>
      </p:sp>
      <p:cxnSp>
        <p:nvCxnSpPr>
          <p:cNvPr id="46" name="Straight Arrow Connector 45">
            <a:extLst>
              <a:ext uri="{FF2B5EF4-FFF2-40B4-BE49-F238E27FC236}">
                <a16:creationId xmlns:a16="http://schemas.microsoft.com/office/drawing/2014/main" id="{77F1DD49-A2DC-41E5-A0A9-12204F0165D0}"/>
              </a:ext>
            </a:extLst>
          </p:cNvPr>
          <p:cNvCxnSpPr>
            <a:cxnSpLocks/>
          </p:cNvCxnSpPr>
          <p:nvPr/>
        </p:nvCxnSpPr>
        <p:spPr>
          <a:xfrm flipH="1">
            <a:off x="3017148" y="1885951"/>
            <a:ext cx="730547"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14D5C6D-FDCF-436C-8591-A8F49398A37E}"/>
              </a:ext>
            </a:extLst>
          </p:cNvPr>
          <p:cNvCxnSpPr>
            <a:cxnSpLocks/>
          </p:cNvCxnSpPr>
          <p:nvPr/>
        </p:nvCxnSpPr>
        <p:spPr>
          <a:xfrm flipH="1">
            <a:off x="5093071" y="1895477"/>
            <a:ext cx="730547"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A2A2C19-2F4F-4379-820D-638A2F116170}"/>
              </a:ext>
            </a:extLst>
          </p:cNvPr>
          <p:cNvSpPr txBox="1"/>
          <p:nvPr/>
        </p:nvSpPr>
        <p:spPr>
          <a:xfrm>
            <a:off x="3340968" y="1703979"/>
            <a:ext cx="1833483" cy="369332"/>
          </a:xfrm>
          <a:prstGeom prst="rect">
            <a:avLst/>
          </a:prstGeom>
          <a:noFill/>
        </p:spPr>
        <p:txBody>
          <a:bodyPr wrap="square" rtlCol="0">
            <a:spAutoFit/>
          </a:bodyPr>
          <a:lstStyle/>
          <a:p>
            <a:pPr algn="ctr"/>
            <a:r>
              <a:rPr lang="en-US" dirty="0"/>
              <a:t>Initialize</a:t>
            </a:r>
          </a:p>
        </p:txBody>
      </p:sp>
      <p:sp>
        <p:nvSpPr>
          <p:cNvPr id="30" name="TextBox 29">
            <a:extLst>
              <a:ext uri="{FF2B5EF4-FFF2-40B4-BE49-F238E27FC236}">
                <a16:creationId xmlns:a16="http://schemas.microsoft.com/office/drawing/2014/main" id="{C50EA9F2-2128-4237-90A0-53DAAE21E4E0}"/>
              </a:ext>
            </a:extLst>
          </p:cNvPr>
          <p:cNvSpPr txBox="1"/>
          <p:nvPr/>
        </p:nvSpPr>
        <p:spPr>
          <a:xfrm>
            <a:off x="5436736" y="1710811"/>
            <a:ext cx="1833483" cy="369332"/>
          </a:xfrm>
          <a:prstGeom prst="rect">
            <a:avLst/>
          </a:prstGeom>
          <a:noFill/>
        </p:spPr>
        <p:txBody>
          <a:bodyPr wrap="square" rtlCol="0">
            <a:spAutoFit/>
          </a:bodyPr>
          <a:lstStyle/>
          <a:p>
            <a:pPr algn="ctr"/>
            <a:r>
              <a:rPr lang="en-US" dirty="0"/>
              <a:t>Initialize</a:t>
            </a:r>
          </a:p>
        </p:txBody>
      </p:sp>
    </p:spTree>
    <p:extLst>
      <p:ext uri="{BB962C8B-B14F-4D97-AF65-F5344CB8AC3E}">
        <p14:creationId xmlns:p14="http://schemas.microsoft.com/office/powerpoint/2010/main" val="400833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7" grpId="0"/>
      <p:bldP spid="3" grpId="0" animBg="1"/>
      <p:bldP spid="8" grpId="0"/>
      <p:bldP spid="10" grpId="0"/>
      <p:bldP spid="11" grpId="0" animBg="1"/>
      <p:bldP spid="12" grpId="0"/>
      <p:bldP spid="13" grpId="0" animBg="1"/>
      <p:bldP spid="14"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F9D8-1A5B-44D0-B601-A4F006598BB2}"/>
              </a:ext>
            </a:extLst>
          </p:cNvPr>
          <p:cNvSpPr>
            <a:spLocks noGrp="1"/>
          </p:cNvSpPr>
          <p:nvPr>
            <p:ph type="title"/>
          </p:nvPr>
        </p:nvSpPr>
        <p:spPr>
          <a:xfrm>
            <a:off x="838200" y="365125"/>
            <a:ext cx="10515600" cy="515631"/>
          </a:xfrm>
        </p:spPr>
        <p:txBody>
          <a:bodyPr>
            <a:normAutofit fontScale="90000"/>
          </a:bodyPr>
          <a:lstStyle/>
          <a:p>
            <a:r>
              <a:rPr lang="en-US" dirty="0"/>
              <a:t>Holistic Approach - Design</a:t>
            </a:r>
          </a:p>
        </p:txBody>
      </p:sp>
      <p:sp>
        <p:nvSpPr>
          <p:cNvPr id="6" name="Slide Number Placeholder 5">
            <a:extLst>
              <a:ext uri="{FF2B5EF4-FFF2-40B4-BE49-F238E27FC236}">
                <a16:creationId xmlns:a16="http://schemas.microsoft.com/office/drawing/2014/main" id="{0C77680C-9263-4E6F-9E7E-4F1B9199D129}"/>
              </a:ext>
            </a:extLst>
          </p:cNvPr>
          <p:cNvSpPr>
            <a:spLocks noGrp="1"/>
          </p:cNvSpPr>
          <p:nvPr>
            <p:ph type="sldNum" sz="quarter" idx="12"/>
          </p:nvPr>
        </p:nvSpPr>
        <p:spPr/>
        <p:txBody>
          <a:bodyPr/>
          <a:lstStyle/>
          <a:p>
            <a:fld id="{3B917CB5-27BD-4ECA-9D86-80D4B900A204}" type="slidenum">
              <a:rPr lang="en-US" smtClean="0"/>
              <a:t>14</a:t>
            </a:fld>
            <a:endParaRPr lang="en-US"/>
          </a:p>
        </p:txBody>
      </p:sp>
      <p:sp>
        <p:nvSpPr>
          <p:cNvPr id="18" name="Rectangle: Rounded Corners 17">
            <a:extLst>
              <a:ext uri="{FF2B5EF4-FFF2-40B4-BE49-F238E27FC236}">
                <a16:creationId xmlns:a16="http://schemas.microsoft.com/office/drawing/2014/main" id="{4A35480A-2AAE-4EB2-9F67-BD87AB27DEFD}"/>
              </a:ext>
            </a:extLst>
          </p:cNvPr>
          <p:cNvSpPr/>
          <p:nvPr/>
        </p:nvSpPr>
        <p:spPr>
          <a:xfrm>
            <a:off x="8819247" y="1094749"/>
            <a:ext cx="929723"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NDP Client</a:t>
            </a:r>
          </a:p>
        </p:txBody>
      </p:sp>
      <p:sp>
        <p:nvSpPr>
          <p:cNvPr id="20" name="Rectangle: Rounded Corners 19">
            <a:extLst>
              <a:ext uri="{FF2B5EF4-FFF2-40B4-BE49-F238E27FC236}">
                <a16:creationId xmlns:a16="http://schemas.microsoft.com/office/drawing/2014/main" id="{0F49AB11-CC12-4817-9201-6CAE6606D8B6}"/>
              </a:ext>
            </a:extLst>
          </p:cNvPr>
          <p:cNvSpPr/>
          <p:nvPr/>
        </p:nvSpPr>
        <p:spPr>
          <a:xfrm>
            <a:off x="6598958" y="1094749"/>
            <a:ext cx="1457568"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 Executor</a:t>
            </a:r>
          </a:p>
        </p:txBody>
      </p:sp>
      <p:sp>
        <p:nvSpPr>
          <p:cNvPr id="26" name="Rectangle: Rounded Corners 25">
            <a:extLst>
              <a:ext uri="{FF2B5EF4-FFF2-40B4-BE49-F238E27FC236}">
                <a16:creationId xmlns:a16="http://schemas.microsoft.com/office/drawing/2014/main" id="{B60A0F0E-1480-4C08-A862-DF94CE4E81A6}"/>
              </a:ext>
            </a:extLst>
          </p:cNvPr>
          <p:cNvSpPr/>
          <p:nvPr/>
        </p:nvSpPr>
        <p:spPr>
          <a:xfrm>
            <a:off x="2291731" y="1094745"/>
            <a:ext cx="1457567"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 Analyzer</a:t>
            </a:r>
          </a:p>
        </p:txBody>
      </p:sp>
      <p:sp>
        <p:nvSpPr>
          <p:cNvPr id="28" name="Rectangle: Rounded Corners 27">
            <a:extLst>
              <a:ext uri="{FF2B5EF4-FFF2-40B4-BE49-F238E27FC236}">
                <a16:creationId xmlns:a16="http://schemas.microsoft.com/office/drawing/2014/main" id="{C4151588-4170-4FF3-8BDC-87A805DAC0A7}"/>
              </a:ext>
            </a:extLst>
          </p:cNvPr>
          <p:cNvSpPr/>
          <p:nvPr/>
        </p:nvSpPr>
        <p:spPr>
          <a:xfrm>
            <a:off x="4512019" y="1085575"/>
            <a:ext cx="1190868"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Semantic Cache</a:t>
            </a:r>
          </a:p>
        </p:txBody>
      </p:sp>
      <p:sp>
        <p:nvSpPr>
          <p:cNvPr id="32" name="Rectangle: Rounded Corners 31">
            <a:extLst>
              <a:ext uri="{FF2B5EF4-FFF2-40B4-BE49-F238E27FC236}">
                <a16:creationId xmlns:a16="http://schemas.microsoft.com/office/drawing/2014/main" id="{82600EE0-8249-48DD-B5C2-F659B8F49CCD}"/>
              </a:ext>
            </a:extLst>
          </p:cNvPr>
          <p:cNvSpPr/>
          <p:nvPr/>
        </p:nvSpPr>
        <p:spPr>
          <a:xfrm>
            <a:off x="719264" y="1094748"/>
            <a:ext cx="943096" cy="515631"/>
          </a:xfrm>
          <a:prstGeom prst="roundRect">
            <a:avLst/>
          </a:prstGeom>
          <a:solidFill>
            <a:srgbClr val="FF0000"/>
          </a:solid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Driver</a:t>
            </a:r>
          </a:p>
        </p:txBody>
      </p:sp>
      <p:sp>
        <p:nvSpPr>
          <p:cNvPr id="34" name="Rectangle: Rounded Corners 33">
            <a:extLst>
              <a:ext uri="{FF2B5EF4-FFF2-40B4-BE49-F238E27FC236}">
                <a16:creationId xmlns:a16="http://schemas.microsoft.com/office/drawing/2014/main" id="{EAA0092C-47FE-4079-820F-E1E3918F363B}"/>
              </a:ext>
            </a:extLst>
          </p:cNvPr>
          <p:cNvSpPr/>
          <p:nvPr/>
        </p:nvSpPr>
        <p:spPr>
          <a:xfrm>
            <a:off x="10511691" y="1097323"/>
            <a:ext cx="1065357" cy="515631"/>
          </a:xfrm>
          <a:prstGeom prst="roundRect">
            <a:avLst/>
          </a:prstGeom>
          <a:solidFill>
            <a:srgbClr val="00B0F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NDP Service</a:t>
            </a:r>
          </a:p>
        </p:txBody>
      </p:sp>
      <p:cxnSp>
        <p:nvCxnSpPr>
          <p:cNvPr id="36" name="Straight Connector 35">
            <a:extLst>
              <a:ext uri="{FF2B5EF4-FFF2-40B4-BE49-F238E27FC236}">
                <a16:creationId xmlns:a16="http://schemas.microsoft.com/office/drawing/2014/main" id="{C351C559-04CE-495A-8C63-228933132714}"/>
              </a:ext>
            </a:extLst>
          </p:cNvPr>
          <p:cNvCxnSpPr>
            <a:stCxn id="32" idx="2"/>
          </p:cNvCxnSpPr>
          <p:nvPr/>
        </p:nvCxnSpPr>
        <p:spPr>
          <a:xfrm flipH="1">
            <a:off x="1162050" y="1610379"/>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EA70259-70CA-4C5E-BCB1-FABFF40A9117}"/>
              </a:ext>
            </a:extLst>
          </p:cNvPr>
          <p:cNvCxnSpPr/>
          <p:nvPr/>
        </p:nvCxnSpPr>
        <p:spPr>
          <a:xfrm flipH="1">
            <a:off x="2991753" y="1619099"/>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AB5AAF-33AB-48EC-8A68-1C7CA62FCE35}"/>
              </a:ext>
            </a:extLst>
          </p:cNvPr>
          <p:cNvCxnSpPr/>
          <p:nvPr/>
        </p:nvCxnSpPr>
        <p:spPr>
          <a:xfrm flipH="1">
            <a:off x="5078691" y="1610378"/>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CE84DC-A1DB-444D-A856-FB92000BF220}"/>
              </a:ext>
            </a:extLst>
          </p:cNvPr>
          <p:cNvCxnSpPr/>
          <p:nvPr/>
        </p:nvCxnSpPr>
        <p:spPr>
          <a:xfrm flipH="1">
            <a:off x="7298980" y="1619099"/>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6A1DA9F-CD01-477A-8C84-A43DAE40EB65}"/>
              </a:ext>
            </a:extLst>
          </p:cNvPr>
          <p:cNvCxnSpPr/>
          <p:nvPr/>
        </p:nvCxnSpPr>
        <p:spPr>
          <a:xfrm flipH="1">
            <a:off x="9267376" y="1610377"/>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261FAB-1B6A-4DDF-A0F0-58204137FEDF}"/>
              </a:ext>
            </a:extLst>
          </p:cNvPr>
          <p:cNvCxnSpPr/>
          <p:nvPr/>
        </p:nvCxnSpPr>
        <p:spPr>
          <a:xfrm flipH="1">
            <a:off x="11015607" y="1610376"/>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02C99C3-1FCB-4B68-AD56-18182FCFC2A4}"/>
              </a:ext>
            </a:extLst>
          </p:cNvPr>
          <p:cNvSpPr/>
          <p:nvPr/>
        </p:nvSpPr>
        <p:spPr>
          <a:xfrm>
            <a:off x="2892178" y="1732404"/>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39C9D6-3FAA-492B-AB46-59B4BE2EA6CD}"/>
              </a:ext>
            </a:extLst>
          </p:cNvPr>
          <p:cNvSpPr/>
          <p:nvPr/>
        </p:nvSpPr>
        <p:spPr>
          <a:xfrm>
            <a:off x="2870466" y="2731525"/>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46D6993-EF19-4E70-AD3D-F32685EF145F}"/>
              </a:ext>
            </a:extLst>
          </p:cNvPr>
          <p:cNvSpPr txBox="1"/>
          <p:nvPr/>
        </p:nvSpPr>
        <p:spPr>
          <a:xfrm>
            <a:off x="3110303" y="1591286"/>
            <a:ext cx="2129734" cy="923330"/>
          </a:xfrm>
          <a:prstGeom prst="rect">
            <a:avLst/>
          </a:prstGeom>
          <a:noFill/>
        </p:spPr>
        <p:txBody>
          <a:bodyPr wrap="square" rtlCol="0">
            <a:spAutoFit/>
          </a:bodyPr>
          <a:lstStyle/>
          <a:p>
            <a:r>
              <a:rPr lang="en-US" dirty="0"/>
              <a:t>Transform Optimized Logical DAG for NDP</a:t>
            </a:r>
          </a:p>
        </p:txBody>
      </p:sp>
      <p:sp>
        <p:nvSpPr>
          <p:cNvPr id="19" name="TextBox 18">
            <a:extLst>
              <a:ext uri="{FF2B5EF4-FFF2-40B4-BE49-F238E27FC236}">
                <a16:creationId xmlns:a16="http://schemas.microsoft.com/office/drawing/2014/main" id="{469FFA6E-64D0-4639-A912-FDBEEA71B25F}"/>
              </a:ext>
            </a:extLst>
          </p:cNvPr>
          <p:cNvSpPr txBox="1"/>
          <p:nvPr/>
        </p:nvSpPr>
        <p:spPr>
          <a:xfrm>
            <a:off x="3147149" y="2593809"/>
            <a:ext cx="1738068" cy="923330"/>
          </a:xfrm>
          <a:prstGeom prst="rect">
            <a:avLst/>
          </a:prstGeom>
          <a:noFill/>
        </p:spPr>
        <p:txBody>
          <a:bodyPr wrap="square" rtlCol="0">
            <a:spAutoFit/>
          </a:bodyPr>
          <a:lstStyle/>
          <a:p>
            <a:r>
              <a:rPr lang="en-US" dirty="0"/>
              <a:t>Transform Logical to Physical DAG</a:t>
            </a:r>
          </a:p>
        </p:txBody>
      </p:sp>
      <p:cxnSp>
        <p:nvCxnSpPr>
          <p:cNvPr id="50" name="Straight Arrow Connector 49">
            <a:extLst>
              <a:ext uri="{FF2B5EF4-FFF2-40B4-BE49-F238E27FC236}">
                <a16:creationId xmlns:a16="http://schemas.microsoft.com/office/drawing/2014/main" id="{05FF32CF-0BAE-4AC5-B0AB-D581EC965CA7}"/>
              </a:ext>
            </a:extLst>
          </p:cNvPr>
          <p:cNvCxnSpPr>
            <a:cxnSpLocks/>
          </p:cNvCxnSpPr>
          <p:nvPr/>
        </p:nvCxnSpPr>
        <p:spPr>
          <a:xfrm>
            <a:off x="2991752" y="3633309"/>
            <a:ext cx="4339536"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693F530-8741-4A81-996C-04FA5FC559E5}"/>
              </a:ext>
            </a:extLst>
          </p:cNvPr>
          <p:cNvSpPr txBox="1"/>
          <p:nvPr/>
        </p:nvSpPr>
        <p:spPr>
          <a:xfrm>
            <a:off x="4074155" y="3719344"/>
            <a:ext cx="2619400" cy="369332"/>
          </a:xfrm>
          <a:prstGeom prst="rect">
            <a:avLst/>
          </a:prstGeom>
          <a:solidFill>
            <a:schemeClr val="bg1"/>
          </a:solidFill>
          <a:ln>
            <a:noFill/>
          </a:ln>
        </p:spPr>
        <p:txBody>
          <a:bodyPr wrap="square" rtlCol="0">
            <a:spAutoFit/>
          </a:bodyPr>
          <a:lstStyle/>
          <a:p>
            <a:r>
              <a:rPr lang="en-US" dirty="0"/>
              <a:t>Send Physical DAG</a:t>
            </a:r>
          </a:p>
        </p:txBody>
      </p:sp>
      <p:cxnSp>
        <p:nvCxnSpPr>
          <p:cNvPr id="52" name="Straight Arrow Connector 51">
            <a:extLst>
              <a:ext uri="{FF2B5EF4-FFF2-40B4-BE49-F238E27FC236}">
                <a16:creationId xmlns:a16="http://schemas.microsoft.com/office/drawing/2014/main" id="{1C4E7B8A-2871-4E13-9A53-B0FC2F799CAE}"/>
              </a:ext>
            </a:extLst>
          </p:cNvPr>
          <p:cNvCxnSpPr>
            <a:cxnSpLocks/>
          </p:cNvCxnSpPr>
          <p:nvPr/>
        </p:nvCxnSpPr>
        <p:spPr>
          <a:xfrm>
            <a:off x="7313361" y="4623909"/>
            <a:ext cx="1954015"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64307FE5-90BE-4AD5-9227-A7527674AACD}"/>
              </a:ext>
            </a:extLst>
          </p:cNvPr>
          <p:cNvSpPr/>
          <p:nvPr/>
        </p:nvSpPr>
        <p:spPr>
          <a:xfrm>
            <a:off x="7206455" y="3821659"/>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3A8BD47-8683-4E0B-990F-FC41C3A0AAFB}"/>
              </a:ext>
            </a:extLst>
          </p:cNvPr>
          <p:cNvSpPr txBox="1"/>
          <p:nvPr/>
        </p:nvSpPr>
        <p:spPr>
          <a:xfrm>
            <a:off x="7449028" y="3793768"/>
            <a:ext cx="1613547" cy="646331"/>
          </a:xfrm>
          <a:prstGeom prst="rect">
            <a:avLst/>
          </a:prstGeom>
          <a:noFill/>
          <a:ln>
            <a:noFill/>
          </a:ln>
        </p:spPr>
        <p:txBody>
          <a:bodyPr wrap="square" rtlCol="0">
            <a:spAutoFit/>
          </a:bodyPr>
          <a:lstStyle/>
          <a:p>
            <a:r>
              <a:rPr lang="en-US" dirty="0"/>
              <a:t>Parse Physical DAG</a:t>
            </a:r>
          </a:p>
        </p:txBody>
      </p:sp>
      <p:sp>
        <p:nvSpPr>
          <p:cNvPr id="33" name="TextBox 32">
            <a:extLst>
              <a:ext uri="{FF2B5EF4-FFF2-40B4-BE49-F238E27FC236}">
                <a16:creationId xmlns:a16="http://schemas.microsoft.com/office/drawing/2014/main" id="{037BD41A-441B-4025-BB5B-7458BF7590EA}"/>
              </a:ext>
            </a:extLst>
          </p:cNvPr>
          <p:cNvSpPr txBox="1"/>
          <p:nvPr/>
        </p:nvSpPr>
        <p:spPr>
          <a:xfrm>
            <a:off x="7376574" y="4651799"/>
            <a:ext cx="1872506" cy="369332"/>
          </a:xfrm>
          <a:prstGeom prst="rect">
            <a:avLst/>
          </a:prstGeom>
          <a:noFill/>
          <a:ln>
            <a:noFill/>
          </a:ln>
        </p:spPr>
        <p:txBody>
          <a:bodyPr wrap="square" rtlCol="0">
            <a:spAutoFit/>
          </a:bodyPr>
          <a:lstStyle/>
          <a:p>
            <a:r>
              <a:rPr lang="en-US" dirty="0"/>
              <a:t>Send NDP DAG</a:t>
            </a:r>
          </a:p>
        </p:txBody>
      </p:sp>
      <p:sp>
        <p:nvSpPr>
          <p:cNvPr id="59" name="Rectangle: Rounded Corners 58">
            <a:extLst>
              <a:ext uri="{FF2B5EF4-FFF2-40B4-BE49-F238E27FC236}">
                <a16:creationId xmlns:a16="http://schemas.microsoft.com/office/drawing/2014/main" id="{06809F9C-DC58-4C4A-B536-97CF0A1901E4}"/>
              </a:ext>
            </a:extLst>
          </p:cNvPr>
          <p:cNvSpPr/>
          <p:nvPr/>
        </p:nvSpPr>
        <p:spPr>
          <a:xfrm>
            <a:off x="9160470" y="5031507"/>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32DB6FEB-ADD4-4D73-896B-62A9CE25D3B6}"/>
              </a:ext>
            </a:extLst>
          </p:cNvPr>
          <p:cNvSpPr txBox="1"/>
          <p:nvPr/>
        </p:nvSpPr>
        <p:spPr>
          <a:xfrm>
            <a:off x="9309700" y="4865117"/>
            <a:ext cx="1799250" cy="923330"/>
          </a:xfrm>
          <a:prstGeom prst="rect">
            <a:avLst/>
          </a:prstGeom>
          <a:noFill/>
          <a:ln>
            <a:noFill/>
          </a:ln>
        </p:spPr>
        <p:txBody>
          <a:bodyPr wrap="square" rtlCol="0">
            <a:spAutoFit/>
          </a:bodyPr>
          <a:lstStyle/>
          <a:p>
            <a:r>
              <a:rPr lang="en-US" dirty="0"/>
              <a:t>Transform NDP DAG to HTTP Request</a:t>
            </a:r>
            <a:r>
              <a:rPr lang="en-US" i="1" dirty="0"/>
              <a:t>(s)</a:t>
            </a:r>
          </a:p>
        </p:txBody>
      </p:sp>
    </p:spTree>
    <p:extLst>
      <p:ext uri="{BB962C8B-B14F-4D97-AF65-F5344CB8AC3E}">
        <p14:creationId xmlns:p14="http://schemas.microsoft.com/office/powerpoint/2010/main" val="100384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p:bldP spid="19" grpId="0"/>
      <p:bldP spid="22" grpId="0" animBg="1"/>
      <p:bldP spid="27" grpId="0" animBg="1"/>
      <p:bldP spid="31" grpId="0"/>
      <p:bldP spid="33" grpId="0"/>
      <p:bldP spid="59" grpId="0" animBg="1"/>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F9D8-1A5B-44D0-B601-A4F006598BB2}"/>
              </a:ext>
            </a:extLst>
          </p:cNvPr>
          <p:cNvSpPr>
            <a:spLocks noGrp="1"/>
          </p:cNvSpPr>
          <p:nvPr>
            <p:ph type="title"/>
          </p:nvPr>
        </p:nvSpPr>
        <p:spPr>
          <a:xfrm>
            <a:off x="838200" y="365125"/>
            <a:ext cx="10515600" cy="515631"/>
          </a:xfrm>
        </p:spPr>
        <p:txBody>
          <a:bodyPr>
            <a:normAutofit fontScale="90000"/>
          </a:bodyPr>
          <a:lstStyle/>
          <a:p>
            <a:r>
              <a:rPr lang="en-US" dirty="0"/>
              <a:t>Holistic Approach - Design</a:t>
            </a:r>
          </a:p>
        </p:txBody>
      </p:sp>
      <p:sp>
        <p:nvSpPr>
          <p:cNvPr id="6" name="Slide Number Placeholder 5">
            <a:extLst>
              <a:ext uri="{FF2B5EF4-FFF2-40B4-BE49-F238E27FC236}">
                <a16:creationId xmlns:a16="http://schemas.microsoft.com/office/drawing/2014/main" id="{0C77680C-9263-4E6F-9E7E-4F1B9199D129}"/>
              </a:ext>
            </a:extLst>
          </p:cNvPr>
          <p:cNvSpPr>
            <a:spLocks noGrp="1"/>
          </p:cNvSpPr>
          <p:nvPr>
            <p:ph type="sldNum" sz="quarter" idx="12"/>
          </p:nvPr>
        </p:nvSpPr>
        <p:spPr/>
        <p:txBody>
          <a:bodyPr/>
          <a:lstStyle/>
          <a:p>
            <a:fld id="{3B917CB5-27BD-4ECA-9D86-80D4B900A204}" type="slidenum">
              <a:rPr lang="en-US" smtClean="0"/>
              <a:t>15</a:t>
            </a:fld>
            <a:endParaRPr lang="en-US"/>
          </a:p>
        </p:txBody>
      </p:sp>
      <p:sp>
        <p:nvSpPr>
          <p:cNvPr id="18" name="Rectangle: Rounded Corners 17">
            <a:extLst>
              <a:ext uri="{FF2B5EF4-FFF2-40B4-BE49-F238E27FC236}">
                <a16:creationId xmlns:a16="http://schemas.microsoft.com/office/drawing/2014/main" id="{4A35480A-2AAE-4EB2-9F67-BD87AB27DEFD}"/>
              </a:ext>
            </a:extLst>
          </p:cNvPr>
          <p:cNvSpPr/>
          <p:nvPr/>
        </p:nvSpPr>
        <p:spPr>
          <a:xfrm>
            <a:off x="8819247" y="1094749"/>
            <a:ext cx="929723"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NDP Client</a:t>
            </a:r>
          </a:p>
        </p:txBody>
      </p:sp>
      <p:sp>
        <p:nvSpPr>
          <p:cNvPr id="20" name="Rectangle: Rounded Corners 19">
            <a:extLst>
              <a:ext uri="{FF2B5EF4-FFF2-40B4-BE49-F238E27FC236}">
                <a16:creationId xmlns:a16="http://schemas.microsoft.com/office/drawing/2014/main" id="{0F49AB11-CC12-4817-9201-6CAE6606D8B6}"/>
              </a:ext>
            </a:extLst>
          </p:cNvPr>
          <p:cNvSpPr/>
          <p:nvPr/>
        </p:nvSpPr>
        <p:spPr>
          <a:xfrm>
            <a:off x="6598958" y="1094749"/>
            <a:ext cx="1457568"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 Executor</a:t>
            </a:r>
          </a:p>
        </p:txBody>
      </p:sp>
      <p:sp>
        <p:nvSpPr>
          <p:cNvPr id="26" name="Rectangle: Rounded Corners 25">
            <a:extLst>
              <a:ext uri="{FF2B5EF4-FFF2-40B4-BE49-F238E27FC236}">
                <a16:creationId xmlns:a16="http://schemas.microsoft.com/office/drawing/2014/main" id="{B60A0F0E-1480-4C08-A862-DF94CE4E81A6}"/>
              </a:ext>
            </a:extLst>
          </p:cNvPr>
          <p:cNvSpPr/>
          <p:nvPr/>
        </p:nvSpPr>
        <p:spPr>
          <a:xfrm>
            <a:off x="2291731" y="1094745"/>
            <a:ext cx="1457567"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 Analyzer</a:t>
            </a:r>
          </a:p>
        </p:txBody>
      </p:sp>
      <p:sp>
        <p:nvSpPr>
          <p:cNvPr id="28" name="Rectangle: Rounded Corners 27">
            <a:extLst>
              <a:ext uri="{FF2B5EF4-FFF2-40B4-BE49-F238E27FC236}">
                <a16:creationId xmlns:a16="http://schemas.microsoft.com/office/drawing/2014/main" id="{C4151588-4170-4FF3-8BDC-87A805DAC0A7}"/>
              </a:ext>
            </a:extLst>
          </p:cNvPr>
          <p:cNvSpPr/>
          <p:nvPr/>
        </p:nvSpPr>
        <p:spPr>
          <a:xfrm>
            <a:off x="4512019" y="1085575"/>
            <a:ext cx="1190868"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Semantic Cache</a:t>
            </a:r>
          </a:p>
        </p:txBody>
      </p:sp>
      <p:sp>
        <p:nvSpPr>
          <p:cNvPr id="32" name="Rectangle: Rounded Corners 31">
            <a:extLst>
              <a:ext uri="{FF2B5EF4-FFF2-40B4-BE49-F238E27FC236}">
                <a16:creationId xmlns:a16="http://schemas.microsoft.com/office/drawing/2014/main" id="{82600EE0-8249-48DD-B5C2-F659B8F49CCD}"/>
              </a:ext>
            </a:extLst>
          </p:cNvPr>
          <p:cNvSpPr/>
          <p:nvPr/>
        </p:nvSpPr>
        <p:spPr>
          <a:xfrm>
            <a:off x="719264" y="1094748"/>
            <a:ext cx="943096" cy="515631"/>
          </a:xfrm>
          <a:prstGeom prst="roundRect">
            <a:avLst/>
          </a:prstGeom>
          <a:solidFill>
            <a:srgbClr val="FF0000"/>
          </a:solid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Driver</a:t>
            </a:r>
          </a:p>
        </p:txBody>
      </p:sp>
      <p:sp>
        <p:nvSpPr>
          <p:cNvPr id="34" name="Rectangle: Rounded Corners 33">
            <a:extLst>
              <a:ext uri="{FF2B5EF4-FFF2-40B4-BE49-F238E27FC236}">
                <a16:creationId xmlns:a16="http://schemas.microsoft.com/office/drawing/2014/main" id="{EAA0092C-47FE-4079-820F-E1E3918F363B}"/>
              </a:ext>
            </a:extLst>
          </p:cNvPr>
          <p:cNvSpPr/>
          <p:nvPr/>
        </p:nvSpPr>
        <p:spPr>
          <a:xfrm>
            <a:off x="10511691" y="1097323"/>
            <a:ext cx="1065357" cy="515631"/>
          </a:xfrm>
          <a:prstGeom prst="roundRect">
            <a:avLst/>
          </a:prstGeom>
          <a:solidFill>
            <a:srgbClr val="00B0F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NDP Service</a:t>
            </a:r>
          </a:p>
        </p:txBody>
      </p:sp>
      <p:cxnSp>
        <p:nvCxnSpPr>
          <p:cNvPr id="36" name="Straight Connector 35">
            <a:extLst>
              <a:ext uri="{FF2B5EF4-FFF2-40B4-BE49-F238E27FC236}">
                <a16:creationId xmlns:a16="http://schemas.microsoft.com/office/drawing/2014/main" id="{C351C559-04CE-495A-8C63-228933132714}"/>
              </a:ext>
            </a:extLst>
          </p:cNvPr>
          <p:cNvCxnSpPr>
            <a:stCxn id="32" idx="2"/>
          </p:cNvCxnSpPr>
          <p:nvPr/>
        </p:nvCxnSpPr>
        <p:spPr>
          <a:xfrm flipH="1">
            <a:off x="1162050" y="1610379"/>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EA70259-70CA-4C5E-BCB1-FABFF40A9117}"/>
              </a:ext>
            </a:extLst>
          </p:cNvPr>
          <p:cNvCxnSpPr/>
          <p:nvPr/>
        </p:nvCxnSpPr>
        <p:spPr>
          <a:xfrm flipH="1">
            <a:off x="2991753" y="1619099"/>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AB5AAF-33AB-48EC-8A68-1C7CA62FCE35}"/>
              </a:ext>
            </a:extLst>
          </p:cNvPr>
          <p:cNvCxnSpPr/>
          <p:nvPr/>
        </p:nvCxnSpPr>
        <p:spPr>
          <a:xfrm flipH="1">
            <a:off x="5078691" y="1610378"/>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CE84DC-A1DB-444D-A856-FB92000BF220}"/>
              </a:ext>
            </a:extLst>
          </p:cNvPr>
          <p:cNvCxnSpPr/>
          <p:nvPr/>
        </p:nvCxnSpPr>
        <p:spPr>
          <a:xfrm flipH="1">
            <a:off x="7298980" y="1619099"/>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6A1DA9F-CD01-477A-8C84-A43DAE40EB65}"/>
              </a:ext>
            </a:extLst>
          </p:cNvPr>
          <p:cNvCxnSpPr/>
          <p:nvPr/>
        </p:nvCxnSpPr>
        <p:spPr>
          <a:xfrm flipH="1">
            <a:off x="9267376" y="1610377"/>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261FAB-1B6A-4DDF-A0F0-58204137FEDF}"/>
              </a:ext>
            </a:extLst>
          </p:cNvPr>
          <p:cNvCxnSpPr/>
          <p:nvPr/>
        </p:nvCxnSpPr>
        <p:spPr>
          <a:xfrm flipH="1">
            <a:off x="11015607" y="1610376"/>
            <a:ext cx="28762" cy="448562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06809F9C-DC58-4C4A-B536-97CF0A1901E4}"/>
              </a:ext>
            </a:extLst>
          </p:cNvPr>
          <p:cNvSpPr/>
          <p:nvPr/>
        </p:nvSpPr>
        <p:spPr>
          <a:xfrm>
            <a:off x="9160470" y="3566634"/>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E324E118-A0B8-4571-83EA-2C7CB8AF3FA8}"/>
              </a:ext>
            </a:extLst>
          </p:cNvPr>
          <p:cNvSpPr/>
          <p:nvPr/>
        </p:nvSpPr>
        <p:spPr>
          <a:xfrm>
            <a:off x="10923082" y="1956028"/>
            <a:ext cx="242573" cy="590550"/>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071B4668-B82E-43BB-818C-216782C3E496}"/>
              </a:ext>
            </a:extLst>
          </p:cNvPr>
          <p:cNvCxnSpPr>
            <a:cxnSpLocks/>
          </p:cNvCxnSpPr>
          <p:nvPr/>
        </p:nvCxnSpPr>
        <p:spPr>
          <a:xfrm>
            <a:off x="9296138" y="1785459"/>
            <a:ext cx="1748231"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C798F5-E4BD-429E-B15B-B3CDEE0EF623}"/>
              </a:ext>
            </a:extLst>
          </p:cNvPr>
          <p:cNvSpPr txBox="1"/>
          <p:nvPr/>
        </p:nvSpPr>
        <p:spPr>
          <a:xfrm>
            <a:off x="9234000" y="1785459"/>
            <a:ext cx="1872506" cy="646331"/>
          </a:xfrm>
          <a:prstGeom prst="rect">
            <a:avLst/>
          </a:prstGeom>
          <a:noFill/>
          <a:ln>
            <a:noFill/>
          </a:ln>
        </p:spPr>
        <p:txBody>
          <a:bodyPr wrap="square" rtlCol="0">
            <a:spAutoFit/>
          </a:bodyPr>
          <a:lstStyle/>
          <a:p>
            <a:pPr algn="ctr"/>
            <a:r>
              <a:rPr lang="en-US" dirty="0"/>
              <a:t>Send HTTP request</a:t>
            </a:r>
          </a:p>
        </p:txBody>
      </p:sp>
      <p:sp>
        <p:nvSpPr>
          <p:cNvPr id="8" name="TextBox 7">
            <a:extLst>
              <a:ext uri="{FF2B5EF4-FFF2-40B4-BE49-F238E27FC236}">
                <a16:creationId xmlns:a16="http://schemas.microsoft.com/office/drawing/2014/main" id="{1489425F-F115-4405-842B-415134671AA4}"/>
              </a:ext>
            </a:extLst>
          </p:cNvPr>
          <p:cNvSpPr txBox="1"/>
          <p:nvPr/>
        </p:nvSpPr>
        <p:spPr>
          <a:xfrm>
            <a:off x="11139882" y="1936118"/>
            <a:ext cx="1872506" cy="646331"/>
          </a:xfrm>
          <a:prstGeom prst="rect">
            <a:avLst/>
          </a:prstGeom>
          <a:noFill/>
          <a:ln>
            <a:noFill/>
          </a:ln>
        </p:spPr>
        <p:txBody>
          <a:bodyPr wrap="square" rtlCol="0">
            <a:spAutoFit/>
          </a:bodyPr>
          <a:lstStyle/>
          <a:p>
            <a:r>
              <a:rPr lang="en-US" dirty="0"/>
              <a:t>Execute Request</a:t>
            </a:r>
          </a:p>
        </p:txBody>
      </p:sp>
      <p:cxnSp>
        <p:nvCxnSpPr>
          <p:cNvPr id="45" name="Straight Arrow Connector 44">
            <a:extLst>
              <a:ext uri="{FF2B5EF4-FFF2-40B4-BE49-F238E27FC236}">
                <a16:creationId xmlns:a16="http://schemas.microsoft.com/office/drawing/2014/main" id="{2FCE8500-33FC-4DB2-BAB9-E3AB5939CA2F}"/>
              </a:ext>
            </a:extLst>
          </p:cNvPr>
          <p:cNvCxnSpPr>
            <a:cxnSpLocks/>
          </p:cNvCxnSpPr>
          <p:nvPr/>
        </p:nvCxnSpPr>
        <p:spPr>
          <a:xfrm flipH="1">
            <a:off x="9296137" y="2718909"/>
            <a:ext cx="1748231"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1B536F-9CF6-41D4-8BE5-76F701B1CDC0}"/>
              </a:ext>
            </a:extLst>
          </p:cNvPr>
          <p:cNvSpPr txBox="1"/>
          <p:nvPr/>
        </p:nvSpPr>
        <p:spPr>
          <a:xfrm>
            <a:off x="9233999" y="2689152"/>
            <a:ext cx="1872506" cy="646331"/>
          </a:xfrm>
          <a:prstGeom prst="rect">
            <a:avLst/>
          </a:prstGeom>
          <a:noFill/>
          <a:ln>
            <a:noFill/>
          </a:ln>
        </p:spPr>
        <p:txBody>
          <a:bodyPr wrap="square" rtlCol="0">
            <a:spAutoFit/>
          </a:bodyPr>
          <a:lstStyle/>
          <a:p>
            <a:pPr algn="ctr"/>
            <a:r>
              <a:rPr lang="en-US" dirty="0"/>
              <a:t>Send HTTP response</a:t>
            </a:r>
          </a:p>
        </p:txBody>
      </p:sp>
      <p:sp>
        <p:nvSpPr>
          <p:cNvPr id="13" name="TextBox 12">
            <a:extLst>
              <a:ext uri="{FF2B5EF4-FFF2-40B4-BE49-F238E27FC236}">
                <a16:creationId xmlns:a16="http://schemas.microsoft.com/office/drawing/2014/main" id="{7D2DB408-8773-4C23-8937-66A43D7F5467}"/>
              </a:ext>
            </a:extLst>
          </p:cNvPr>
          <p:cNvSpPr txBox="1"/>
          <p:nvPr/>
        </p:nvSpPr>
        <p:spPr>
          <a:xfrm>
            <a:off x="9422755" y="3442185"/>
            <a:ext cx="1872506" cy="923330"/>
          </a:xfrm>
          <a:prstGeom prst="rect">
            <a:avLst/>
          </a:prstGeom>
          <a:noFill/>
          <a:ln>
            <a:noFill/>
          </a:ln>
        </p:spPr>
        <p:txBody>
          <a:bodyPr wrap="square" rtlCol="0">
            <a:spAutoFit/>
          </a:bodyPr>
          <a:lstStyle/>
          <a:p>
            <a:r>
              <a:rPr lang="en-US" dirty="0"/>
              <a:t>Parse and Transform response</a:t>
            </a:r>
          </a:p>
        </p:txBody>
      </p:sp>
      <p:sp>
        <p:nvSpPr>
          <p:cNvPr id="14" name="Rectangle: Rounded Corners 13">
            <a:extLst>
              <a:ext uri="{FF2B5EF4-FFF2-40B4-BE49-F238E27FC236}">
                <a16:creationId xmlns:a16="http://schemas.microsoft.com/office/drawing/2014/main" id="{ED772BCC-1C5C-4053-AF00-85DA40263CD1}"/>
              </a:ext>
            </a:extLst>
          </p:cNvPr>
          <p:cNvSpPr/>
          <p:nvPr/>
        </p:nvSpPr>
        <p:spPr>
          <a:xfrm>
            <a:off x="7206456" y="4365515"/>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59F4366-9B25-4D64-8388-5210CF471B77}"/>
              </a:ext>
            </a:extLst>
          </p:cNvPr>
          <p:cNvSpPr/>
          <p:nvPr/>
        </p:nvSpPr>
        <p:spPr>
          <a:xfrm>
            <a:off x="2895862" y="5266904"/>
            <a:ext cx="242573" cy="590550"/>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D620113E-F546-40C7-9B73-49DD7FE01DE5}"/>
              </a:ext>
            </a:extLst>
          </p:cNvPr>
          <p:cNvCxnSpPr>
            <a:cxnSpLocks/>
          </p:cNvCxnSpPr>
          <p:nvPr/>
        </p:nvCxnSpPr>
        <p:spPr>
          <a:xfrm flipH="1">
            <a:off x="7327742" y="4247528"/>
            <a:ext cx="1968395"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570C863-0DEA-4C8D-B7F6-842A6D00DFF9}"/>
              </a:ext>
            </a:extLst>
          </p:cNvPr>
          <p:cNvCxnSpPr>
            <a:cxnSpLocks/>
          </p:cNvCxnSpPr>
          <p:nvPr/>
        </p:nvCxnSpPr>
        <p:spPr>
          <a:xfrm flipH="1" flipV="1">
            <a:off x="2991754" y="5058751"/>
            <a:ext cx="4307226" cy="1530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E6EFA5-C35D-4A16-9382-0A77F34FF697}"/>
              </a:ext>
            </a:extLst>
          </p:cNvPr>
          <p:cNvSpPr txBox="1"/>
          <p:nvPr/>
        </p:nvSpPr>
        <p:spPr>
          <a:xfrm>
            <a:off x="7436120" y="4330821"/>
            <a:ext cx="1872506" cy="646331"/>
          </a:xfrm>
          <a:prstGeom prst="rect">
            <a:avLst/>
          </a:prstGeom>
          <a:noFill/>
          <a:ln>
            <a:noFill/>
          </a:ln>
        </p:spPr>
        <p:txBody>
          <a:bodyPr wrap="square" rtlCol="0">
            <a:spAutoFit/>
          </a:bodyPr>
          <a:lstStyle/>
          <a:p>
            <a:r>
              <a:rPr lang="en-US" dirty="0"/>
              <a:t>Execute rest of Physical DAG</a:t>
            </a:r>
          </a:p>
        </p:txBody>
      </p:sp>
      <p:sp>
        <p:nvSpPr>
          <p:cNvPr id="57" name="TextBox 56">
            <a:extLst>
              <a:ext uri="{FF2B5EF4-FFF2-40B4-BE49-F238E27FC236}">
                <a16:creationId xmlns:a16="http://schemas.microsoft.com/office/drawing/2014/main" id="{FA87443D-42E4-41F7-B494-961E6039C18C}"/>
              </a:ext>
            </a:extLst>
          </p:cNvPr>
          <p:cNvSpPr txBox="1"/>
          <p:nvPr/>
        </p:nvSpPr>
        <p:spPr>
          <a:xfrm>
            <a:off x="7341417" y="3598739"/>
            <a:ext cx="1872506" cy="646331"/>
          </a:xfrm>
          <a:prstGeom prst="rect">
            <a:avLst/>
          </a:prstGeom>
          <a:noFill/>
          <a:ln>
            <a:noFill/>
          </a:ln>
        </p:spPr>
        <p:txBody>
          <a:bodyPr wrap="square" rtlCol="0">
            <a:spAutoFit/>
          </a:bodyPr>
          <a:lstStyle/>
          <a:p>
            <a:pPr algn="ctr"/>
            <a:r>
              <a:rPr lang="en-US" dirty="0"/>
              <a:t>Send (status, [result])</a:t>
            </a:r>
          </a:p>
        </p:txBody>
      </p:sp>
      <p:sp>
        <p:nvSpPr>
          <p:cNvPr id="64" name="TextBox 63">
            <a:extLst>
              <a:ext uri="{FF2B5EF4-FFF2-40B4-BE49-F238E27FC236}">
                <a16:creationId xmlns:a16="http://schemas.microsoft.com/office/drawing/2014/main" id="{FD830D7A-8CC5-4EA2-A1B0-19BAD6912CC5}"/>
              </a:ext>
            </a:extLst>
          </p:cNvPr>
          <p:cNvSpPr txBox="1"/>
          <p:nvPr/>
        </p:nvSpPr>
        <p:spPr>
          <a:xfrm>
            <a:off x="4821049" y="5126094"/>
            <a:ext cx="1872506" cy="646331"/>
          </a:xfrm>
          <a:prstGeom prst="rect">
            <a:avLst/>
          </a:prstGeom>
          <a:solidFill>
            <a:schemeClr val="bg1"/>
          </a:solidFill>
          <a:ln>
            <a:noFill/>
          </a:ln>
        </p:spPr>
        <p:txBody>
          <a:bodyPr wrap="square" rtlCol="0">
            <a:spAutoFit/>
          </a:bodyPr>
          <a:lstStyle/>
          <a:p>
            <a:pPr algn="ctr"/>
            <a:r>
              <a:rPr lang="en-US" dirty="0"/>
              <a:t>Send (status, [result])</a:t>
            </a:r>
          </a:p>
        </p:txBody>
      </p:sp>
      <p:sp>
        <p:nvSpPr>
          <p:cNvPr id="66" name="TextBox 65">
            <a:extLst>
              <a:ext uri="{FF2B5EF4-FFF2-40B4-BE49-F238E27FC236}">
                <a16:creationId xmlns:a16="http://schemas.microsoft.com/office/drawing/2014/main" id="{B07E28C5-67EA-420E-93AF-BB9BB8611486}"/>
              </a:ext>
            </a:extLst>
          </p:cNvPr>
          <p:cNvSpPr txBox="1"/>
          <p:nvPr/>
        </p:nvSpPr>
        <p:spPr>
          <a:xfrm>
            <a:off x="3127133" y="5230333"/>
            <a:ext cx="1480010" cy="646331"/>
          </a:xfrm>
          <a:prstGeom prst="rect">
            <a:avLst/>
          </a:prstGeom>
          <a:noFill/>
          <a:ln>
            <a:noFill/>
          </a:ln>
        </p:spPr>
        <p:txBody>
          <a:bodyPr wrap="square" rtlCol="0">
            <a:spAutoFit/>
          </a:bodyPr>
          <a:lstStyle/>
          <a:p>
            <a:r>
              <a:rPr lang="en-US" dirty="0"/>
              <a:t>Accumulate results</a:t>
            </a:r>
          </a:p>
        </p:txBody>
      </p:sp>
      <p:cxnSp>
        <p:nvCxnSpPr>
          <p:cNvPr id="67" name="Straight Arrow Connector 66">
            <a:extLst>
              <a:ext uri="{FF2B5EF4-FFF2-40B4-BE49-F238E27FC236}">
                <a16:creationId xmlns:a16="http://schemas.microsoft.com/office/drawing/2014/main" id="{F88EC915-B3FD-464B-9F8D-401286472668}"/>
              </a:ext>
            </a:extLst>
          </p:cNvPr>
          <p:cNvCxnSpPr>
            <a:cxnSpLocks/>
          </p:cNvCxnSpPr>
          <p:nvPr/>
        </p:nvCxnSpPr>
        <p:spPr>
          <a:xfrm flipH="1" flipV="1">
            <a:off x="1159026" y="5977455"/>
            <a:ext cx="1832727" cy="15192"/>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7CB2A5A-8292-41D7-A225-A74DBE7DE3A8}"/>
              </a:ext>
            </a:extLst>
          </p:cNvPr>
          <p:cNvSpPr txBox="1"/>
          <p:nvPr/>
        </p:nvSpPr>
        <p:spPr>
          <a:xfrm>
            <a:off x="1116440" y="5346316"/>
            <a:ext cx="1872506" cy="646331"/>
          </a:xfrm>
          <a:prstGeom prst="rect">
            <a:avLst/>
          </a:prstGeom>
          <a:noFill/>
          <a:ln>
            <a:noFill/>
          </a:ln>
        </p:spPr>
        <p:txBody>
          <a:bodyPr wrap="square" rtlCol="0">
            <a:spAutoFit/>
          </a:bodyPr>
          <a:lstStyle/>
          <a:p>
            <a:pPr algn="ctr"/>
            <a:r>
              <a:rPr lang="en-US" dirty="0"/>
              <a:t>Send (status, [result])</a:t>
            </a:r>
          </a:p>
        </p:txBody>
      </p:sp>
    </p:spTree>
    <p:extLst>
      <p:ext uri="{BB962C8B-B14F-4D97-AF65-F5344CB8AC3E}">
        <p14:creationId xmlns:p14="http://schemas.microsoft.com/office/powerpoint/2010/main" val="316829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 grpId="0" animBg="1"/>
      <p:bldP spid="7" grpId="0"/>
      <p:bldP spid="8" grpId="0"/>
      <p:bldP spid="12" grpId="0"/>
      <p:bldP spid="13" grpId="0"/>
      <p:bldP spid="14" grpId="0" animBg="1"/>
      <p:bldP spid="17" grpId="0" animBg="1"/>
      <p:bldP spid="56" grpId="0"/>
      <p:bldP spid="57" grpId="0"/>
      <p:bldP spid="64" grpId="0" animBg="1"/>
      <p:bldP spid="66"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65125"/>
            <a:ext cx="10515600" cy="569595"/>
          </a:xfrm>
        </p:spPr>
        <p:txBody>
          <a:bodyPr anchor="ctr">
            <a:normAutofit fontScale="90000"/>
          </a:bodyPr>
          <a:lstStyle/>
          <a:p>
            <a:r>
              <a:rPr lang="en-US" dirty="0"/>
              <a:t>Open Problems</a:t>
            </a:r>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16</a:t>
            </a:fld>
            <a:endParaRPr lang="en-US"/>
          </a:p>
        </p:txBody>
      </p:sp>
      <p:sp>
        <p:nvSpPr>
          <p:cNvPr id="3" name="TextBox 2">
            <a:extLst>
              <a:ext uri="{FF2B5EF4-FFF2-40B4-BE49-F238E27FC236}">
                <a16:creationId xmlns:a16="http://schemas.microsoft.com/office/drawing/2014/main" id="{5B5F8F50-397C-4A9A-BDCA-8F923C5386E8}"/>
              </a:ext>
            </a:extLst>
          </p:cNvPr>
          <p:cNvSpPr txBox="1"/>
          <p:nvPr/>
        </p:nvSpPr>
        <p:spPr>
          <a:xfrm>
            <a:off x="581024" y="1431875"/>
            <a:ext cx="8464621" cy="5078313"/>
          </a:xfrm>
          <a:prstGeom prst="rect">
            <a:avLst/>
          </a:prstGeom>
          <a:noFill/>
        </p:spPr>
        <p:txBody>
          <a:bodyPr wrap="square" rtlCol="0">
            <a:spAutoFit/>
          </a:bodyPr>
          <a:lstStyle/>
          <a:p>
            <a:pPr marL="285750" indent="-285750">
              <a:buFont typeface="Wingdings" panose="05000000000000000000" pitchFamily="2" charset="2"/>
              <a:buChar char="Ø"/>
            </a:pPr>
            <a:r>
              <a:rPr lang="en-US" b="1" dirty="0"/>
              <a:t>Holistic Approach</a:t>
            </a:r>
          </a:p>
          <a:p>
            <a:pPr marL="742950" lvl="1" indent="-285750">
              <a:buFont typeface="Wingdings" panose="05000000000000000000" pitchFamily="2" charset="2"/>
              <a:buChar char="Ø"/>
            </a:pPr>
            <a:r>
              <a:rPr lang="en-US" dirty="0"/>
              <a:t>Optimizations are applicable to multiple compute engines. What is a good representation for communication between compute engines and our platform? (</a:t>
            </a:r>
            <a:r>
              <a:rPr lang="en-US" dirty="0">
                <a:hlinkClick r:id="rId3"/>
              </a:rPr>
              <a:t>Peregrine</a:t>
            </a:r>
            <a:r>
              <a:rPr lang="en-US" dirty="0"/>
              <a:t>, SOCC ’19)</a:t>
            </a:r>
          </a:p>
          <a:p>
            <a:pPr marL="1200150" lvl="2" indent="-285750">
              <a:buFont typeface="Wingdings" panose="05000000000000000000" pitchFamily="2" charset="2"/>
              <a:buChar char="Ø"/>
            </a:pPr>
            <a:r>
              <a:rPr lang="en-US" dirty="0"/>
              <a:t>Support Big Data and ML workloads.</a:t>
            </a:r>
          </a:p>
          <a:p>
            <a:pPr marL="742950" lvl="1" indent="-285750">
              <a:buFont typeface="Wingdings" panose="05000000000000000000" pitchFamily="2" charset="2"/>
              <a:buChar char="Ø"/>
            </a:pPr>
            <a:r>
              <a:rPr lang="en-US" dirty="0"/>
              <a:t>How do we optimize execution of multiple workloads (</a:t>
            </a:r>
            <a:r>
              <a:rPr lang="en-US" dirty="0" err="1">
                <a:hlinkClick r:id="rId4"/>
              </a:rPr>
              <a:t>Sparkcruise</a:t>
            </a:r>
            <a:r>
              <a:rPr lang="en-US" dirty="0"/>
              <a:t>,</a:t>
            </a:r>
          </a:p>
          <a:p>
            <a:pPr lvl="1"/>
            <a:r>
              <a:rPr lang="en-US" dirty="0"/>
              <a:t>     VLDB ’19)?</a:t>
            </a:r>
          </a:p>
          <a:p>
            <a:pPr marL="1200150" lvl="2" indent="-285750">
              <a:buFont typeface="Wingdings" panose="05000000000000000000" pitchFamily="2" charset="2"/>
              <a:buChar char="Ø"/>
            </a:pPr>
            <a:r>
              <a:rPr lang="en-US" dirty="0"/>
              <a:t>Multiple Techniques into Consideration</a:t>
            </a:r>
          </a:p>
          <a:p>
            <a:pPr marL="1657350" lvl="3" indent="-285750">
              <a:buFont typeface="Wingdings" panose="05000000000000000000" pitchFamily="2" charset="2"/>
              <a:buChar char="Ø"/>
            </a:pPr>
            <a:r>
              <a:rPr lang="en-US" b="1" dirty="0"/>
              <a:t>Adaptive Partitioning</a:t>
            </a:r>
          </a:p>
          <a:p>
            <a:pPr marL="1657350" lvl="3" indent="-285750">
              <a:buFont typeface="Wingdings" panose="05000000000000000000" pitchFamily="2" charset="2"/>
              <a:buChar char="Ø"/>
            </a:pPr>
            <a:r>
              <a:rPr lang="en-US" b="1" dirty="0"/>
              <a:t>Data Skipping Metadata</a:t>
            </a:r>
          </a:p>
          <a:p>
            <a:pPr marL="1657350" lvl="3" indent="-285750">
              <a:buFont typeface="Wingdings" panose="05000000000000000000" pitchFamily="2" charset="2"/>
              <a:buChar char="Ø"/>
            </a:pPr>
            <a:r>
              <a:rPr lang="en-US" b="1" dirty="0"/>
              <a:t>Caching Intermediate Data</a:t>
            </a:r>
          </a:p>
          <a:p>
            <a:pPr marL="1657350" lvl="3" indent="-285750">
              <a:buFont typeface="Wingdings" panose="05000000000000000000" pitchFamily="2" charset="2"/>
              <a:buChar char="Ø"/>
            </a:pPr>
            <a:r>
              <a:rPr lang="en-US" dirty="0"/>
              <a:t>Prefetching/Precomputing</a:t>
            </a:r>
          </a:p>
          <a:p>
            <a:pPr marL="1657350" lvl="3" indent="-285750">
              <a:buFont typeface="Wingdings" panose="05000000000000000000" pitchFamily="2" charset="2"/>
              <a:buChar char="Ø"/>
            </a:pPr>
            <a:r>
              <a:rPr lang="en-US" dirty="0"/>
              <a:t>Scheduling</a:t>
            </a:r>
          </a:p>
          <a:p>
            <a:pPr marL="1657350" lvl="3" indent="-285750">
              <a:buFont typeface="Wingdings" panose="05000000000000000000" pitchFamily="2" charset="2"/>
              <a:buChar char="Ø"/>
            </a:pPr>
            <a:r>
              <a:rPr lang="en-US" dirty="0"/>
              <a:t>NDP execution</a:t>
            </a:r>
          </a:p>
          <a:p>
            <a:pPr marL="1200150" lvl="2" indent="-285750">
              <a:buFont typeface="Wingdings" panose="05000000000000000000" pitchFamily="2" charset="2"/>
              <a:buChar char="Ø"/>
            </a:pPr>
            <a:r>
              <a:rPr lang="en-US" dirty="0"/>
              <a:t>Explore sophisticate evaluation goals.</a:t>
            </a:r>
          </a:p>
          <a:p>
            <a:pPr marL="1657350" lvl="3" indent="-285750">
              <a:buFont typeface="Wingdings" panose="05000000000000000000" pitchFamily="2" charset="2"/>
              <a:buChar char="Ø"/>
            </a:pPr>
            <a:r>
              <a:rPr lang="en-US" dirty="0"/>
              <a:t>Performance (query/task execution time)</a:t>
            </a:r>
          </a:p>
          <a:p>
            <a:pPr marL="1657350" lvl="3" indent="-285750">
              <a:buFont typeface="Wingdings" panose="05000000000000000000" pitchFamily="2" charset="2"/>
              <a:buChar char="Ø"/>
            </a:pPr>
            <a:r>
              <a:rPr lang="en-US" dirty="0"/>
              <a:t>Resource usage (storage I/O, network I/O, CPU usage, etc.)</a:t>
            </a:r>
          </a:p>
          <a:p>
            <a:pPr marL="1657350" lvl="3" indent="-285750">
              <a:buFont typeface="Wingdings" panose="05000000000000000000" pitchFamily="2" charset="2"/>
              <a:buChar char="Ø"/>
            </a:pPr>
            <a:r>
              <a:rPr lang="en-US" dirty="0"/>
              <a:t>Cost-effectiveness (cost in $$)</a:t>
            </a:r>
          </a:p>
        </p:txBody>
      </p:sp>
      <p:sp>
        <p:nvSpPr>
          <p:cNvPr id="4" name="Rectangle: Rounded Corners 3">
            <a:extLst>
              <a:ext uri="{FF2B5EF4-FFF2-40B4-BE49-F238E27FC236}">
                <a16:creationId xmlns:a16="http://schemas.microsoft.com/office/drawing/2014/main" id="{4C9C60C2-6C3B-4C39-9537-688F8A5ED9E1}"/>
              </a:ext>
            </a:extLst>
          </p:cNvPr>
          <p:cNvSpPr/>
          <p:nvPr/>
        </p:nvSpPr>
        <p:spPr>
          <a:xfrm>
            <a:off x="10625016" y="1687769"/>
            <a:ext cx="1457567" cy="515631"/>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 Analyzer</a:t>
            </a:r>
          </a:p>
        </p:txBody>
      </p:sp>
      <p:sp>
        <p:nvSpPr>
          <p:cNvPr id="5" name="Rectangle: Rounded Corners 4">
            <a:extLst>
              <a:ext uri="{FF2B5EF4-FFF2-40B4-BE49-F238E27FC236}">
                <a16:creationId xmlns:a16="http://schemas.microsoft.com/office/drawing/2014/main" id="{357A14F4-757D-47C0-8CD8-096116BE8188}"/>
              </a:ext>
            </a:extLst>
          </p:cNvPr>
          <p:cNvSpPr/>
          <p:nvPr/>
        </p:nvSpPr>
        <p:spPr>
          <a:xfrm>
            <a:off x="9045645" y="1687769"/>
            <a:ext cx="943096" cy="515631"/>
          </a:xfrm>
          <a:prstGeom prst="roundRect">
            <a:avLst/>
          </a:prstGeom>
          <a:solidFill>
            <a:srgbClr val="FF0000"/>
          </a:solid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Driver</a:t>
            </a:r>
          </a:p>
        </p:txBody>
      </p:sp>
      <p:cxnSp>
        <p:nvCxnSpPr>
          <p:cNvPr id="11" name="Straight Arrow Connector 10">
            <a:extLst>
              <a:ext uri="{FF2B5EF4-FFF2-40B4-BE49-F238E27FC236}">
                <a16:creationId xmlns:a16="http://schemas.microsoft.com/office/drawing/2014/main" id="{581DE11A-25A4-47D7-8E66-0E020B25A93F}"/>
              </a:ext>
            </a:extLst>
          </p:cNvPr>
          <p:cNvCxnSpPr>
            <a:stCxn id="5" idx="3"/>
            <a:endCxn id="4" idx="1"/>
          </p:cNvCxnSpPr>
          <p:nvPr/>
        </p:nvCxnSpPr>
        <p:spPr>
          <a:xfrm>
            <a:off x="9988741" y="1945585"/>
            <a:ext cx="636275" cy="0"/>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817CA-303A-4F0C-AAA2-C595C2897C58}"/>
              </a:ext>
            </a:extLst>
          </p:cNvPr>
          <p:cNvSpPr txBox="1"/>
          <p:nvPr/>
        </p:nvSpPr>
        <p:spPr>
          <a:xfrm>
            <a:off x="9701584" y="1262679"/>
            <a:ext cx="1210588" cy="369332"/>
          </a:xfrm>
          <a:prstGeom prst="rect">
            <a:avLst/>
          </a:prstGeom>
          <a:noFill/>
        </p:spPr>
        <p:txBody>
          <a:bodyPr wrap="none" rtlCol="0">
            <a:spAutoFit/>
          </a:bodyPr>
          <a:lstStyle/>
          <a:p>
            <a:r>
              <a:rPr lang="en-US" dirty="0"/>
              <a:t>Interface?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60F6947-8D71-4D5F-BE7B-73677BCC3565}"/>
                  </a:ext>
                </a:extLst>
              </p:cNvPr>
              <p:cNvSpPr txBox="1"/>
              <p:nvPr/>
            </p:nvSpPr>
            <p:spPr>
              <a:xfrm>
                <a:off x="6764675" y="3508405"/>
                <a:ext cx="5294078" cy="830997"/>
              </a:xfrm>
              <a:prstGeom prst="rect">
                <a:avLst/>
              </a:prstGeom>
              <a:noFill/>
            </p:spPr>
            <p:txBody>
              <a:bodyPr wrap="none" lIns="0" tIns="0" rIns="0" bIns="0" rtlCol="0">
                <a:spAutoFit/>
              </a:bodyPr>
              <a:lstStyle/>
              <a:p>
                <a14:m>
                  <m:oMath xmlns:m="http://schemas.openxmlformats.org/officeDocument/2006/math">
                    <m:r>
                      <a:rPr lang="en-US" b="1" i="0" smtClean="0">
                        <a:latin typeface="Cambria Math" panose="02040503050406030204" pitchFamily="18" charset="0"/>
                      </a:rPr>
                      <m:t>𝐌𝐢𝐧𝐢𝐦𝐢𝐳𝐞</m:t>
                    </m:r>
                  </m:oMath>
                </a14:m>
                <a:r>
                  <a:rPr lang="en-US" b="0" i="1" dirty="0">
                    <a:latin typeface="Cambria Math" panose="02040503050406030204" pitchFamily="18" charset="0"/>
                  </a:rPr>
                  <a:t>	???</a:t>
                </a:r>
              </a:p>
              <a:p>
                <a:pPr/>
                <a14:m>
                  <m:oMathPara xmlns:m="http://schemas.openxmlformats.org/officeDocument/2006/math">
                    <m:oMathParaPr>
                      <m:jc m:val="left"/>
                    </m:oMathParaPr>
                    <m:oMath xmlns:m="http://schemas.openxmlformats.org/officeDocument/2006/math">
                      <m:r>
                        <a:rPr lang="en-US" b="1" i="0" smtClean="0">
                          <a:latin typeface="Cambria Math" panose="02040503050406030204" pitchFamily="18" charset="0"/>
                        </a:rPr>
                        <m:t>𝐂𝐨𝐧𝐬𝐭𝐫𝐚𝐢𝐧𝐞𝐝</m:t>
                      </m:r>
                      <m:r>
                        <a:rPr lang="en-US" b="1" i="0" smtClean="0">
                          <a:latin typeface="Cambria Math" panose="02040503050406030204" pitchFamily="18" charset="0"/>
                        </a:rPr>
                        <m:t> </m:t>
                      </m:r>
                      <m:r>
                        <a:rPr lang="en-US" b="1" i="0" smtClean="0">
                          <a:latin typeface="Cambria Math" panose="02040503050406030204" pitchFamily="18" charset="0"/>
                        </a:rPr>
                        <m:t>𝐓𝐨</m:t>
                      </m:r>
                      <m:r>
                        <a:rPr lang="en-US" b="0" i="1" smtClean="0">
                          <a:latin typeface="Cambria Math" panose="02040503050406030204" pitchFamily="18" charset="0"/>
                        </a:rPr>
                        <m:t>   </m:t>
                      </m:r>
                      <m:r>
                        <a:rPr lang="en-US" b="0" i="1" smtClean="0">
                          <a:latin typeface="Cambria Math" panose="02040503050406030204" pitchFamily="18" charset="0"/>
                        </a:rPr>
                        <m:t>𝑠𝑡𝑜𝑟𝑎𝑔𝑒</m:t>
                      </m:r>
                      <m:r>
                        <a:rPr lang="en-US" b="0" i="1" smtClean="0">
                          <a:latin typeface="Cambria Math" panose="02040503050406030204" pitchFamily="18" charset="0"/>
                        </a:rPr>
                        <m:t> </m:t>
                      </m:r>
                      <m:r>
                        <a:rPr lang="en-US" b="0" i="1" smtClean="0">
                          <a:latin typeface="Cambria Math" panose="02040503050406030204" pitchFamily="18" charset="0"/>
                        </a:rPr>
                        <m:t>𝑠𝑖𝑧𝑒</m:t>
                      </m:r>
                      <m:r>
                        <a:rPr lang="en-US" b="0" i="1" smtClean="0">
                          <a:latin typeface="Cambria Math" panose="02040503050406030204" pitchFamily="18" charset="0"/>
                        </a:rPr>
                        <m:t>≤</m:t>
                      </m:r>
                      <m:r>
                        <a:rPr lang="en-US" b="0" i="1" smtClean="0">
                          <a:latin typeface="Cambria Math" panose="02040503050406030204" pitchFamily="18" charset="0"/>
                        </a:rPr>
                        <m:t>𝑠𝑡𝑜𝑟𝑎𝑔𝑒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oMath>
                  </m:oMathPara>
                </a14:m>
                <a:endParaRPr lang="en-US" b="0" dirty="0"/>
              </a:p>
              <a:p>
                <a:r>
                  <a:rPr lang="en-US" dirty="0"/>
                  <a:t>		</a:t>
                </a:r>
                <a14:m>
                  <m:oMath xmlns:m="http://schemas.openxmlformats.org/officeDocument/2006/math">
                    <m:r>
                      <m:rPr>
                        <m:sty m:val="p"/>
                      </m:rPr>
                      <a:rPr lang="en-US" i="1">
                        <a:latin typeface="Cambria Math" panose="02040503050406030204" pitchFamily="18" charset="0"/>
                      </a:rPr>
                      <m:t>m</m:t>
                    </m:r>
                    <m:r>
                      <a:rPr lang="en-US" b="0" i="1" smtClean="0">
                        <a:latin typeface="Cambria Math" panose="02040503050406030204" pitchFamily="18" charset="0"/>
                      </a:rPr>
                      <m:t>𝑒𝑚𝑜𝑟𝑦</m:t>
                    </m:r>
                    <m:r>
                      <a:rPr lang="en-US" b="0" i="1" smtClean="0">
                        <a:latin typeface="Cambria Math" panose="02040503050406030204" pitchFamily="18" charset="0"/>
                      </a:rPr>
                      <m:t> </m:t>
                    </m:r>
                    <m:r>
                      <a:rPr lang="en-US" b="0" i="1" smtClean="0">
                        <a:latin typeface="Cambria Math" panose="02040503050406030204" pitchFamily="18" charset="0"/>
                      </a:rPr>
                      <m:t>𝑠𝑖𝑧𝑒</m:t>
                    </m:r>
                    <m:r>
                      <a:rPr lang="en-US" b="0" i="1" smtClean="0">
                        <a:latin typeface="Cambria Math" panose="02040503050406030204" pitchFamily="18" charset="0"/>
                      </a:rPr>
                      <m:t>≤</m:t>
                    </m:r>
                    <m:r>
                      <a:rPr lang="en-US" b="0" i="1" smtClean="0">
                        <a:latin typeface="Cambria Math" panose="02040503050406030204" pitchFamily="18" charset="0"/>
                      </a:rPr>
                      <m:t>𝑚𝑒𝑚𝑜𝑟𝑦</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oMath>
                </a14:m>
                <a:endParaRPr lang="en-US" dirty="0"/>
              </a:p>
            </p:txBody>
          </p:sp>
        </mc:Choice>
        <mc:Fallback xmlns="">
          <p:sp>
            <p:nvSpPr>
              <p:cNvPr id="13" name="TextBox 12">
                <a:extLst>
                  <a:ext uri="{FF2B5EF4-FFF2-40B4-BE49-F238E27FC236}">
                    <a16:creationId xmlns:a16="http://schemas.microsoft.com/office/drawing/2014/main" id="{660F6947-8D71-4D5F-BE7B-73677BCC3565}"/>
                  </a:ext>
                </a:extLst>
              </p:cNvPr>
              <p:cNvSpPr txBox="1">
                <a:spLocks noRot="1" noChangeAspect="1" noMove="1" noResize="1" noEditPoints="1" noAdjustHandles="1" noChangeArrowheads="1" noChangeShapeType="1" noTextEdit="1"/>
              </p:cNvSpPr>
              <p:nvPr/>
            </p:nvSpPr>
            <p:spPr>
              <a:xfrm>
                <a:off x="6764675" y="3508405"/>
                <a:ext cx="5294078" cy="830997"/>
              </a:xfrm>
              <a:prstGeom prst="rect">
                <a:avLst/>
              </a:prstGeom>
              <a:blipFill>
                <a:blip r:embed="rId5"/>
                <a:stretch>
                  <a:fillRect l="-1728" t="-10294" r="-1037" b="-11029"/>
                </a:stretch>
              </a:blipFill>
            </p:spPr>
            <p:txBody>
              <a:bodyPr/>
              <a:lstStyle/>
              <a:p>
                <a:r>
                  <a:rPr lang="en-US">
                    <a:noFill/>
                  </a:rPr>
                  <a:t> </a:t>
                </a:r>
              </a:p>
            </p:txBody>
          </p:sp>
        </mc:Fallback>
      </mc:AlternateContent>
    </p:spTree>
    <p:extLst>
      <p:ext uri="{BB962C8B-B14F-4D97-AF65-F5344CB8AC3E}">
        <p14:creationId xmlns:p14="http://schemas.microsoft.com/office/powerpoint/2010/main" val="342763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65125"/>
            <a:ext cx="10515600" cy="569595"/>
          </a:xfrm>
        </p:spPr>
        <p:txBody>
          <a:bodyPr anchor="ctr">
            <a:normAutofit fontScale="90000"/>
          </a:bodyPr>
          <a:lstStyle/>
          <a:p>
            <a:r>
              <a:rPr lang="en-US" dirty="0"/>
              <a:t>Open Problems</a:t>
            </a:r>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17</a:t>
            </a:fld>
            <a:endParaRPr lang="en-US" dirty="0"/>
          </a:p>
        </p:txBody>
      </p:sp>
      <p:sp>
        <p:nvSpPr>
          <p:cNvPr id="3" name="TextBox 2">
            <a:extLst>
              <a:ext uri="{FF2B5EF4-FFF2-40B4-BE49-F238E27FC236}">
                <a16:creationId xmlns:a16="http://schemas.microsoft.com/office/drawing/2014/main" id="{5B5F8F50-397C-4A9A-BDCA-8F923C5386E8}"/>
              </a:ext>
            </a:extLst>
          </p:cNvPr>
          <p:cNvSpPr txBox="1"/>
          <p:nvPr/>
        </p:nvSpPr>
        <p:spPr>
          <a:xfrm>
            <a:off x="581024" y="1431875"/>
            <a:ext cx="8464621" cy="5078313"/>
          </a:xfrm>
          <a:prstGeom prst="rect">
            <a:avLst/>
          </a:prstGeom>
          <a:noFill/>
        </p:spPr>
        <p:txBody>
          <a:bodyPr wrap="square" rtlCol="0">
            <a:spAutoFit/>
          </a:bodyPr>
          <a:lstStyle/>
          <a:p>
            <a:pPr marL="285750" indent="-285750">
              <a:buFont typeface="Wingdings" panose="05000000000000000000" pitchFamily="2" charset="2"/>
              <a:buChar char="Ø"/>
            </a:pPr>
            <a:r>
              <a:rPr lang="en-US" b="1" dirty="0"/>
              <a:t>Holistic Approach</a:t>
            </a:r>
            <a:endParaRPr lang="en-US" dirty="0"/>
          </a:p>
          <a:p>
            <a:pPr marL="742950" lvl="1" indent="-285750">
              <a:buFont typeface="Wingdings" panose="05000000000000000000" pitchFamily="2" charset="2"/>
              <a:buChar char="Ø"/>
            </a:pPr>
            <a:r>
              <a:rPr lang="en-US" dirty="0"/>
              <a:t>Evaluation is critical. We need traces of query/task executions (not just different types of queries/tasks like TPC benchmarks). How do we create one?</a:t>
            </a:r>
          </a:p>
          <a:p>
            <a:pPr marL="1200150" lvl="2" indent="-285750">
              <a:buFont typeface="Wingdings" panose="05000000000000000000" pitchFamily="2" charset="2"/>
              <a:buChar char="Ø"/>
            </a:pPr>
            <a:r>
              <a:rPr lang="en-US" dirty="0"/>
              <a:t>Randomly generate a sequence of query tasks with different parameters from existing benchmarks.</a:t>
            </a:r>
          </a:p>
          <a:p>
            <a:pPr marL="1200150" lvl="2" indent="-285750">
              <a:buFont typeface="Wingdings" panose="05000000000000000000" pitchFamily="2" charset="2"/>
              <a:buChar char="Ø"/>
            </a:pPr>
            <a:r>
              <a:rPr lang="en-US" dirty="0"/>
              <a:t>Rely on frequencies for different type of queries to generate sequences. Parameterization is still random. </a:t>
            </a:r>
          </a:p>
          <a:p>
            <a:pPr marL="742950" lvl="1" indent="-285750">
              <a:buFont typeface="Wingdings" panose="05000000000000000000" pitchFamily="2" charset="2"/>
              <a:buChar char="Ø"/>
            </a:pPr>
            <a:r>
              <a:rPr lang="en-US" dirty="0"/>
              <a:t>We work in multi-tenant environments. What is fair use of these shared resources?</a:t>
            </a:r>
          </a:p>
          <a:p>
            <a:pPr marL="1200150" lvl="2" indent="-285750">
              <a:buFont typeface="Wingdings" panose="05000000000000000000" pitchFamily="2" charset="2"/>
              <a:buChar char="Ø"/>
            </a:pPr>
            <a:r>
              <a:rPr lang="en-US" dirty="0"/>
              <a:t>Provide meaningful fairness guarantees (e.g. perform at least as well as running in isolation with the fair amount of cache and NDP resources) for the multi-cluster environment.</a:t>
            </a:r>
          </a:p>
          <a:p>
            <a:pPr marL="1200150" lvl="2" indent="-285750">
              <a:buFont typeface="Wingdings" panose="05000000000000000000" pitchFamily="2" charset="2"/>
              <a:buChar char="Ø"/>
            </a:pPr>
            <a:r>
              <a:rPr lang="en-US" dirty="0"/>
              <a:t>Accommodate priority scheduling. Some jobs might be more critical compared to others.</a:t>
            </a:r>
          </a:p>
          <a:p>
            <a:pPr marL="742950" lvl="1" indent="-285750">
              <a:buFont typeface="Wingdings" panose="05000000000000000000" pitchFamily="2" charset="2"/>
              <a:buChar char="Ø"/>
            </a:pPr>
            <a:r>
              <a:rPr lang="en-US" dirty="0"/>
              <a:t>Security guarantees are important in the multi-tenant environment. How Caerus can provide important security properties during the execution of multiple workloads in the presence of adversaries, like confidentiality, integrity and availability?</a:t>
            </a:r>
          </a:p>
        </p:txBody>
      </p:sp>
      <p:sp>
        <p:nvSpPr>
          <p:cNvPr id="14" name="Rectangle: Rounded Corners 13">
            <a:extLst>
              <a:ext uri="{FF2B5EF4-FFF2-40B4-BE49-F238E27FC236}">
                <a16:creationId xmlns:a16="http://schemas.microsoft.com/office/drawing/2014/main" id="{2130090A-D05D-4511-9184-68150D30CAF8}"/>
              </a:ext>
            </a:extLst>
          </p:cNvPr>
          <p:cNvSpPr/>
          <p:nvPr/>
        </p:nvSpPr>
        <p:spPr>
          <a:xfrm>
            <a:off x="9233490" y="3702305"/>
            <a:ext cx="1279811" cy="454681"/>
          </a:xfrm>
          <a:prstGeom prst="round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Compute</a:t>
            </a:r>
          </a:p>
          <a:p>
            <a:pPr algn="ctr"/>
            <a:r>
              <a:rPr lang="en-US" dirty="0">
                <a:solidFill>
                  <a:schemeClr val="bg1"/>
                </a:solidFill>
              </a:rPr>
              <a:t>Cluster 1</a:t>
            </a:r>
          </a:p>
        </p:txBody>
      </p:sp>
      <p:sp>
        <p:nvSpPr>
          <p:cNvPr id="15" name="Rectangle: Rounded Corners 14">
            <a:extLst>
              <a:ext uri="{FF2B5EF4-FFF2-40B4-BE49-F238E27FC236}">
                <a16:creationId xmlns:a16="http://schemas.microsoft.com/office/drawing/2014/main" id="{9017692D-5B13-4C7D-BA98-3C9CA43A9EAE}"/>
              </a:ext>
            </a:extLst>
          </p:cNvPr>
          <p:cNvSpPr/>
          <p:nvPr/>
        </p:nvSpPr>
        <p:spPr>
          <a:xfrm>
            <a:off x="10615706" y="3699283"/>
            <a:ext cx="1279811" cy="454681"/>
          </a:xfrm>
          <a:prstGeom prst="round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Compute</a:t>
            </a:r>
          </a:p>
          <a:p>
            <a:pPr algn="ctr"/>
            <a:r>
              <a:rPr lang="en-US" dirty="0">
                <a:solidFill>
                  <a:schemeClr val="bg1"/>
                </a:solidFill>
              </a:rPr>
              <a:t>Cluster 2</a:t>
            </a:r>
          </a:p>
        </p:txBody>
      </p:sp>
      <p:sp>
        <p:nvSpPr>
          <p:cNvPr id="16" name="Rectangle: Rounded Corners 15">
            <a:extLst>
              <a:ext uri="{FF2B5EF4-FFF2-40B4-BE49-F238E27FC236}">
                <a16:creationId xmlns:a16="http://schemas.microsoft.com/office/drawing/2014/main" id="{3E1090A7-9F39-42DE-B01E-4031A9F08053}"/>
              </a:ext>
            </a:extLst>
          </p:cNvPr>
          <p:cNvSpPr/>
          <p:nvPr/>
        </p:nvSpPr>
        <p:spPr>
          <a:xfrm>
            <a:off x="9415626" y="4592316"/>
            <a:ext cx="2195350" cy="454681"/>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Pool of Resources</a:t>
            </a:r>
          </a:p>
        </p:txBody>
      </p:sp>
      <p:cxnSp>
        <p:nvCxnSpPr>
          <p:cNvPr id="18" name="Straight Arrow Connector 17">
            <a:extLst>
              <a:ext uri="{FF2B5EF4-FFF2-40B4-BE49-F238E27FC236}">
                <a16:creationId xmlns:a16="http://schemas.microsoft.com/office/drawing/2014/main" id="{D0D26E0A-E390-443B-A772-81096C1ED01E}"/>
              </a:ext>
            </a:extLst>
          </p:cNvPr>
          <p:cNvCxnSpPr>
            <a:cxnSpLocks/>
            <a:stCxn id="14" idx="2"/>
          </p:cNvCxnSpPr>
          <p:nvPr/>
        </p:nvCxnSpPr>
        <p:spPr>
          <a:xfrm>
            <a:off x="9873396" y="4156986"/>
            <a:ext cx="0" cy="417122"/>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D48137-1078-40A9-ADEB-AF3A72749135}"/>
              </a:ext>
            </a:extLst>
          </p:cNvPr>
          <p:cNvCxnSpPr>
            <a:cxnSpLocks/>
            <a:stCxn id="15" idx="2"/>
          </p:cNvCxnSpPr>
          <p:nvPr/>
        </p:nvCxnSpPr>
        <p:spPr>
          <a:xfrm>
            <a:off x="11255612" y="4153964"/>
            <a:ext cx="1" cy="420144"/>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285A7DA5-E3BA-4E14-B9F4-8326DF482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3436" y="1514913"/>
            <a:ext cx="3118564" cy="157680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Devil face with solid fill">
            <a:extLst>
              <a:ext uri="{FF2B5EF4-FFF2-40B4-BE49-F238E27FC236}">
                <a16:creationId xmlns:a16="http://schemas.microsoft.com/office/drawing/2014/main" id="{DA0D983D-9351-42B8-AC77-ED1CBF5F31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56101" y="5343087"/>
            <a:ext cx="914400" cy="914400"/>
          </a:xfrm>
          <a:prstGeom prst="rect">
            <a:avLst/>
          </a:prstGeom>
        </p:spPr>
      </p:pic>
    </p:spTree>
    <p:extLst>
      <p:ext uri="{BB962C8B-B14F-4D97-AF65-F5344CB8AC3E}">
        <p14:creationId xmlns:p14="http://schemas.microsoft.com/office/powerpoint/2010/main" val="299427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65125"/>
            <a:ext cx="10515600" cy="569595"/>
          </a:xfrm>
        </p:spPr>
        <p:txBody>
          <a:bodyPr anchor="ctr">
            <a:normAutofit fontScale="90000"/>
          </a:bodyPr>
          <a:lstStyle/>
          <a:p>
            <a:r>
              <a:rPr lang="en-US" dirty="0"/>
              <a:t>Open Problems</a:t>
            </a:r>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18</a:t>
            </a:fld>
            <a:endParaRPr lang="en-US"/>
          </a:p>
        </p:txBody>
      </p:sp>
      <p:sp>
        <p:nvSpPr>
          <p:cNvPr id="3" name="TextBox 2">
            <a:extLst>
              <a:ext uri="{FF2B5EF4-FFF2-40B4-BE49-F238E27FC236}">
                <a16:creationId xmlns:a16="http://schemas.microsoft.com/office/drawing/2014/main" id="{5B5F8F50-397C-4A9A-BDCA-8F923C5386E8}"/>
              </a:ext>
            </a:extLst>
          </p:cNvPr>
          <p:cNvSpPr txBox="1"/>
          <p:nvPr/>
        </p:nvSpPr>
        <p:spPr>
          <a:xfrm>
            <a:off x="788282" y="1217802"/>
            <a:ext cx="6829418"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a:t>Semantic Cache</a:t>
            </a:r>
          </a:p>
          <a:p>
            <a:pPr marL="742950" lvl="1" indent="-285750">
              <a:buFont typeface="Wingdings" panose="05000000000000000000" pitchFamily="2" charset="2"/>
              <a:buChar char="Ø"/>
            </a:pPr>
            <a:r>
              <a:rPr lang="en-US" dirty="0"/>
              <a:t>Better information leads to better decisions. How can we improve this information?</a:t>
            </a:r>
          </a:p>
          <a:p>
            <a:pPr marL="1200150" lvl="2" indent="-285750">
              <a:buFont typeface="Wingdings" panose="05000000000000000000" pitchFamily="2" charset="2"/>
              <a:buChar char="Ø"/>
            </a:pPr>
            <a:r>
              <a:rPr lang="en-US" dirty="0"/>
              <a:t>Intermediate size estimation</a:t>
            </a:r>
          </a:p>
          <a:p>
            <a:pPr marL="1200150" lvl="2" indent="-285750">
              <a:buFont typeface="Wingdings" panose="05000000000000000000" pitchFamily="2" charset="2"/>
              <a:buChar char="Ø"/>
            </a:pPr>
            <a:r>
              <a:rPr lang="en-US" dirty="0"/>
              <a:t>Runtime estimation</a:t>
            </a:r>
          </a:p>
          <a:p>
            <a:pPr marL="1200150" lvl="2" indent="-285750">
              <a:buFont typeface="Wingdings" panose="05000000000000000000" pitchFamily="2" charset="2"/>
              <a:buChar char="Ø"/>
            </a:pPr>
            <a:r>
              <a:rPr lang="en-US" dirty="0"/>
              <a:t>Resource usage estimation</a:t>
            </a:r>
          </a:p>
          <a:p>
            <a:pPr marL="742950" lvl="1" indent="-285750">
              <a:buFont typeface="Wingdings" panose="05000000000000000000" pitchFamily="2" charset="2"/>
              <a:buChar char="Ø"/>
            </a:pPr>
            <a:r>
              <a:rPr lang="en-US" dirty="0"/>
              <a:t>What is an appropriate data format for initial data and intermediate data/metadata?</a:t>
            </a:r>
          </a:p>
          <a:p>
            <a:pPr marL="1200150" lvl="2" indent="-285750">
              <a:buFont typeface="Wingdings" panose="05000000000000000000" pitchFamily="2" charset="2"/>
              <a:buChar char="Ø"/>
            </a:pPr>
            <a:r>
              <a:rPr lang="en-US" dirty="0"/>
              <a:t>Try to support as many formats as possible for initial data.</a:t>
            </a:r>
          </a:p>
          <a:p>
            <a:pPr marL="1200150" lvl="2" indent="-285750">
              <a:buFont typeface="Wingdings" panose="05000000000000000000" pitchFamily="2" charset="2"/>
              <a:buChar char="Ø"/>
            </a:pPr>
            <a:r>
              <a:rPr lang="en-US" dirty="0"/>
              <a:t>Investigate what is the most performant format for Semantic Cache.</a:t>
            </a:r>
          </a:p>
          <a:p>
            <a:pPr marL="1200150" lvl="2" indent="-285750">
              <a:buFont typeface="Wingdings" panose="05000000000000000000" pitchFamily="2" charset="2"/>
              <a:buChar char="Ø"/>
            </a:pPr>
            <a:r>
              <a:rPr lang="en-US" dirty="0"/>
              <a:t>Explore data ingestion issues.</a:t>
            </a:r>
          </a:p>
          <a:p>
            <a:pPr marL="742950" lvl="1" indent="-285750">
              <a:buFont typeface="Wingdings" panose="05000000000000000000" pitchFamily="2" charset="2"/>
              <a:buChar char="Ø"/>
            </a:pPr>
            <a:r>
              <a:rPr lang="en-US" dirty="0"/>
              <a:t>Can all the utilized techniques be further improved?</a:t>
            </a:r>
          </a:p>
          <a:p>
            <a:pPr marL="1200150" lvl="2" indent="-285750">
              <a:buFont typeface="Wingdings" panose="05000000000000000000" pitchFamily="2" charset="2"/>
              <a:buChar char="Ø"/>
            </a:pPr>
            <a:r>
              <a:rPr lang="en-US" dirty="0"/>
              <a:t>Better cost for repartitioning?</a:t>
            </a:r>
          </a:p>
          <a:p>
            <a:pPr marL="1200150" lvl="2" indent="-285750">
              <a:buFont typeface="Wingdings" panose="05000000000000000000" pitchFamily="2" charset="2"/>
              <a:buChar char="Ø"/>
            </a:pPr>
            <a:r>
              <a:rPr lang="en-US" b="1" dirty="0"/>
              <a:t>Better candidate selection (indexing, caching, repartitioning)?</a:t>
            </a:r>
          </a:p>
          <a:p>
            <a:pPr marL="1200150" lvl="2" indent="-285750">
              <a:buFont typeface="Wingdings" panose="05000000000000000000" pitchFamily="2" charset="2"/>
              <a:buChar char="Ø"/>
            </a:pPr>
            <a:r>
              <a:rPr lang="en-US" dirty="0"/>
              <a:t>More sophisticated indexing (</a:t>
            </a:r>
            <a:r>
              <a:rPr lang="en-US" b="1" dirty="0"/>
              <a:t>workload-aware indexing</a:t>
            </a:r>
            <a:r>
              <a:rPr lang="en-US" dirty="0"/>
              <a:t>)?</a:t>
            </a:r>
          </a:p>
          <a:p>
            <a:pPr marL="1200150" lvl="2" indent="-285750">
              <a:buFont typeface="Wingdings" panose="05000000000000000000" pitchFamily="2" charset="2"/>
              <a:buChar char="Ø"/>
            </a:pPr>
            <a:r>
              <a:rPr lang="en-US" dirty="0"/>
              <a:t>More sophisticated intermediate data caching (workload-aware)?</a:t>
            </a:r>
          </a:p>
          <a:p>
            <a:pPr marL="1200150" lvl="2" indent="-285750">
              <a:buFont typeface="Wingdings" panose="05000000000000000000" pitchFamily="2" charset="2"/>
              <a:buChar char="Ø"/>
            </a:pPr>
            <a:endParaRPr lang="en-US" dirty="0"/>
          </a:p>
        </p:txBody>
      </p:sp>
      <p:sp>
        <p:nvSpPr>
          <p:cNvPr id="4" name="Rectangle: Rounded Corners 3">
            <a:extLst>
              <a:ext uri="{FF2B5EF4-FFF2-40B4-BE49-F238E27FC236}">
                <a16:creationId xmlns:a16="http://schemas.microsoft.com/office/drawing/2014/main" id="{7E9CA54E-B810-4C19-8EA8-39054718C174}"/>
              </a:ext>
            </a:extLst>
          </p:cNvPr>
          <p:cNvSpPr/>
          <p:nvPr/>
        </p:nvSpPr>
        <p:spPr>
          <a:xfrm>
            <a:off x="7775996" y="2200832"/>
            <a:ext cx="2785946" cy="584775"/>
          </a:xfrm>
          <a:prstGeom prst="roundRect">
            <a:avLst/>
          </a:prstGeom>
          <a:solidFill>
            <a:srgbClr val="92D050"/>
          </a:solidFill>
          <a:ln w="1270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spark.load</a:t>
            </a:r>
            <a:r>
              <a:rPr lang="en-US" dirty="0"/>
              <a:t>(</a:t>
            </a:r>
          </a:p>
          <a:p>
            <a:pPr algn="ctr"/>
            <a:r>
              <a:rPr lang="en-US" dirty="0"/>
              <a:t>“storage://orig1inal.data”)</a:t>
            </a:r>
          </a:p>
        </p:txBody>
      </p:sp>
      <mc:AlternateContent xmlns:mc="http://schemas.openxmlformats.org/markup-compatibility/2006">
        <mc:Choice xmlns:a14="http://schemas.microsoft.com/office/drawing/2010/main" Requires="a14">
          <p:sp>
            <p:nvSpPr>
              <p:cNvPr id="5" name="Rectangle: Rounded Corners 4">
                <a:extLst>
                  <a:ext uri="{FF2B5EF4-FFF2-40B4-BE49-F238E27FC236}">
                    <a16:creationId xmlns:a16="http://schemas.microsoft.com/office/drawing/2014/main" id="{D517EC63-B837-4F94-999A-6BEEFEA8EAD7}"/>
                  </a:ext>
                </a:extLst>
              </p:cNvPr>
              <p:cNvSpPr/>
              <p:nvPr/>
            </p:nvSpPr>
            <p:spPr>
              <a:xfrm>
                <a:off x="7775996" y="1217802"/>
                <a:ext cx="2785946" cy="584775"/>
              </a:xfrm>
              <a:prstGeom prst="roundRect">
                <a:avLst/>
              </a:prstGeom>
              <a:solidFill>
                <a:srgbClr val="92D050"/>
              </a:solidFill>
              <a:ln w="1270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filter(</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oMath>
                </a14:m>
                <a:r>
                  <a:rPr lang="en-US" dirty="0"/>
                  <a:t>)</a:t>
                </a:r>
              </a:p>
            </p:txBody>
          </p:sp>
        </mc:Choice>
        <mc:Fallback>
          <p:sp>
            <p:nvSpPr>
              <p:cNvPr id="5" name="Rectangle: Rounded Corners 4">
                <a:extLst>
                  <a:ext uri="{FF2B5EF4-FFF2-40B4-BE49-F238E27FC236}">
                    <a16:creationId xmlns:a16="http://schemas.microsoft.com/office/drawing/2014/main" id="{D517EC63-B837-4F94-999A-6BEEFEA8EAD7}"/>
                  </a:ext>
                </a:extLst>
              </p:cNvPr>
              <p:cNvSpPr>
                <a:spLocks noRot="1" noChangeAspect="1" noMove="1" noResize="1" noEditPoints="1" noAdjustHandles="1" noChangeArrowheads="1" noChangeShapeType="1" noTextEdit="1"/>
              </p:cNvSpPr>
              <p:nvPr/>
            </p:nvSpPr>
            <p:spPr>
              <a:xfrm>
                <a:off x="7775996" y="1217802"/>
                <a:ext cx="2785946" cy="584775"/>
              </a:xfrm>
              <a:prstGeom prst="roundRect">
                <a:avLst/>
              </a:prstGeom>
              <a:blipFill>
                <a:blip r:embed="rId3"/>
                <a:stretch>
                  <a:fillRect t="-9184" b="-19388"/>
                </a:stretch>
              </a:blipFill>
              <a:ln w="12700">
                <a:solidFill>
                  <a:srgbClr val="00B050"/>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E09EF5-F0BF-4610-B7FB-31DD4830CE07}"/>
              </a:ext>
            </a:extLst>
          </p:cNvPr>
          <p:cNvCxnSpPr>
            <a:cxnSpLocks/>
            <a:endCxn id="5" idx="2"/>
          </p:cNvCxnSpPr>
          <p:nvPr/>
        </p:nvCxnSpPr>
        <p:spPr>
          <a:xfrm flipV="1">
            <a:off x="9155253" y="1802577"/>
            <a:ext cx="13716" cy="398256"/>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pic>
        <p:nvPicPr>
          <p:cNvPr id="11" name="Graphic 10" descr="Question Mark">
            <a:extLst>
              <a:ext uri="{FF2B5EF4-FFF2-40B4-BE49-F238E27FC236}">
                <a16:creationId xmlns:a16="http://schemas.microsoft.com/office/drawing/2014/main" id="{C66FDDEF-AC6F-45D6-B49A-980F6769AD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11402" y="1681098"/>
            <a:ext cx="638175" cy="638175"/>
          </a:xfrm>
          <a:prstGeom prst="rect">
            <a:avLst/>
          </a:prstGeom>
        </p:spPr>
      </p:pic>
      <p:sp>
        <p:nvSpPr>
          <p:cNvPr id="12" name="TextBox 11">
            <a:extLst>
              <a:ext uri="{FF2B5EF4-FFF2-40B4-BE49-F238E27FC236}">
                <a16:creationId xmlns:a16="http://schemas.microsoft.com/office/drawing/2014/main" id="{F95018FB-2FA8-4A67-A4C9-8CC74D79DD2C}"/>
              </a:ext>
            </a:extLst>
          </p:cNvPr>
          <p:cNvSpPr txBox="1"/>
          <p:nvPr/>
        </p:nvSpPr>
        <p:spPr>
          <a:xfrm>
            <a:off x="10658804" y="1707797"/>
            <a:ext cx="859072" cy="584775"/>
          </a:xfrm>
          <a:prstGeom prst="rect">
            <a:avLst/>
          </a:prstGeom>
          <a:noFill/>
        </p:spPr>
        <p:txBody>
          <a:bodyPr wrap="square" rtlCol="0">
            <a:spAutoFit/>
          </a:bodyPr>
          <a:lstStyle/>
          <a:p>
            <a:r>
              <a:rPr lang="en-US" sz="3200" dirty="0">
                <a:solidFill>
                  <a:srgbClr val="FF0000"/>
                </a:solidFill>
              </a:rPr>
              <a:t>Size </a:t>
            </a:r>
          </a:p>
        </p:txBody>
      </p:sp>
      <p:pic>
        <p:nvPicPr>
          <p:cNvPr id="15" name="Graphic 14" descr="Database">
            <a:extLst>
              <a:ext uri="{FF2B5EF4-FFF2-40B4-BE49-F238E27FC236}">
                <a16:creationId xmlns:a16="http://schemas.microsoft.com/office/drawing/2014/main" id="{08FD51EB-EA96-4BA3-9197-C99317F40C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5586" y="3205839"/>
            <a:ext cx="1112667" cy="914400"/>
          </a:xfrm>
          <a:prstGeom prst="rect">
            <a:avLst/>
          </a:prstGeom>
        </p:spPr>
      </p:pic>
      <p:pic>
        <p:nvPicPr>
          <p:cNvPr id="17" name="Graphic 16" descr="Database">
            <a:extLst>
              <a:ext uri="{FF2B5EF4-FFF2-40B4-BE49-F238E27FC236}">
                <a16:creationId xmlns:a16="http://schemas.microsoft.com/office/drawing/2014/main" id="{C61BA316-465F-4A36-887D-E05E790917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75737" y="3239798"/>
            <a:ext cx="1112667" cy="914400"/>
          </a:xfrm>
          <a:prstGeom prst="rect">
            <a:avLst/>
          </a:prstGeom>
        </p:spPr>
      </p:pic>
      <p:sp>
        <p:nvSpPr>
          <p:cNvPr id="19" name="TextBox 18">
            <a:extLst>
              <a:ext uri="{FF2B5EF4-FFF2-40B4-BE49-F238E27FC236}">
                <a16:creationId xmlns:a16="http://schemas.microsoft.com/office/drawing/2014/main" id="{996F3507-0167-418F-ABF0-7D79203D1073}"/>
              </a:ext>
            </a:extLst>
          </p:cNvPr>
          <p:cNvSpPr txBox="1"/>
          <p:nvPr/>
        </p:nvSpPr>
        <p:spPr>
          <a:xfrm>
            <a:off x="7374565" y="4258738"/>
            <a:ext cx="1274708" cy="369332"/>
          </a:xfrm>
          <a:prstGeom prst="rect">
            <a:avLst/>
          </a:prstGeom>
          <a:noFill/>
        </p:spPr>
        <p:txBody>
          <a:bodyPr wrap="none" rtlCol="0">
            <a:spAutoFit/>
          </a:bodyPr>
          <a:lstStyle/>
          <a:p>
            <a:r>
              <a:rPr lang="en-US" dirty="0"/>
              <a:t>Initial Data</a:t>
            </a:r>
          </a:p>
        </p:txBody>
      </p:sp>
      <p:sp>
        <p:nvSpPr>
          <p:cNvPr id="21" name="TextBox 20">
            <a:extLst>
              <a:ext uri="{FF2B5EF4-FFF2-40B4-BE49-F238E27FC236}">
                <a16:creationId xmlns:a16="http://schemas.microsoft.com/office/drawing/2014/main" id="{4060029D-C904-4A9D-90CA-AC9E880A5A76}"/>
              </a:ext>
            </a:extLst>
          </p:cNvPr>
          <p:cNvSpPr txBox="1"/>
          <p:nvPr/>
        </p:nvSpPr>
        <p:spPr>
          <a:xfrm>
            <a:off x="8522727" y="4120239"/>
            <a:ext cx="2018501" cy="646331"/>
          </a:xfrm>
          <a:prstGeom prst="rect">
            <a:avLst/>
          </a:prstGeom>
          <a:noFill/>
        </p:spPr>
        <p:txBody>
          <a:bodyPr wrap="none" rtlCol="0">
            <a:spAutoFit/>
          </a:bodyPr>
          <a:lstStyle/>
          <a:p>
            <a:r>
              <a:rPr lang="en-US" dirty="0"/>
              <a:t>Intermediate Data</a:t>
            </a:r>
          </a:p>
          <a:p>
            <a:pPr algn="ctr"/>
            <a:r>
              <a:rPr lang="en-US" dirty="0"/>
              <a:t>&amp; Metadata</a:t>
            </a:r>
          </a:p>
        </p:txBody>
      </p:sp>
      <p:pic>
        <p:nvPicPr>
          <p:cNvPr id="1026" name="Picture 2" descr="See the source image">
            <a:extLst>
              <a:ext uri="{FF2B5EF4-FFF2-40B4-BE49-F238E27FC236}">
                <a16:creationId xmlns:a16="http://schemas.microsoft.com/office/drawing/2014/main" id="{7815A170-0AE0-48EE-B24B-95839ABEAF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43314" y="3252042"/>
            <a:ext cx="724430" cy="978960"/>
          </a:xfrm>
          <a:prstGeom prst="rect">
            <a:avLst/>
          </a:prstGeom>
          <a:noFill/>
          <a:extLst>
            <a:ext uri="{909E8E84-426E-40DD-AFC4-6F175D3DCCD1}">
              <a14:hiddenFill xmlns:a14="http://schemas.microsoft.com/office/drawing/2010/main">
                <a:solidFill>
                  <a:srgbClr val="FFFFFF"/>
                </a:solidFill>
              </a14:hiddenFill>
            </a:ext>
          </a:extLst>
        </p:spPr>
      </p:pic>
      <p:pic>
        <p:nvPicPr>
          <p:cNvPr id="22" name="Graphic 21" descr="Question Mark">
            <a:extLst>
              <a:ext uri="{FF2B5EF4-FFF2-40B4-BE49-F238E27FC236}">
                <a16:creationId xmlns:a16="http://schemas.microsoft.com/office/drawing/2014/main" id="{5F07BEB6-AD19-43C0-AAC7-F9C0222879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46733" y="4232037"/>
            <a:ext cx="638175" cy="638175"/>
          </a:xfrm>
          <a:prstGeom prst="rect">
            <a:avLst/>
          </a:prstGeom>
        </p:spPr>
      </p:pic>
      <p:sp>
        <p:nvSpPr>
          <p:cNvPr id="24" name="TextBox 23">
            <a:extLst>
              <a:ext uri="{FF2B5EF4-FFF2-40B4-BE49-F238E27FC236}">
                <a16:creationId xmlns:a16="http://schemas.microsoft.com/office/drawing/2014/main" id="{83CD3FAE-6D8F-4C4F-8A35-6754B306737D}"/>
              </a:ext>
            </a:extLst>
          </p:cNvPr>
          <p:cNvSpPr txBox="1"/>
          <p:nvPr/>
        </p:nvSpPr>
        <p:spPr>
          <a:xfrm>
            <a:off x="10541228" y="4273041"/>
            <a:ext cx="1390773" cy="584775"/>
          </a:xfrm>
          <a:prstGeom prst="rect">
            <a:avLst/>
          </a:prstGeom>
          <a:noFill/>
        </p:spPr>
        <p:txBody>
          <a:bodyPr wrap="square" rtlCol="0">
            <a:spAutoFit/>
          </a:bodyPr>
          <a:lstStyle/>
          <a:p>
            <a:r>
              <a:rPr lang="en-US" sz="3200" dirty="0">
                <a:solidFill>
                  <a:srgbClr val="FF0000"/>
                </a:solidFill>
              </a:rPr>
              <a:t>Format </a:t>
            </a:r>
          </a:p>
        </p:txBody>
      </p:sp>
    </p:spTree>
    <p:extLst>
      <p:ext uri="{BB962C8B-B14F-4D97-AF65-F5344CB8AC3E}">
        <p14:creationId xmlns:p14="http://schemas.microsoft.com/office/powerpoint/2010/main" val="560889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65125"/>
            <a:ext cx="10515600" cy="569595"/>
          </a:xfrm>
        </p:spPr>
        <p:txBody>
          <a:bodyPr anchor="ctr">
            <a:normAutofit fontScale="90000"/>
          </a:bodyPr>
          <a:lstStyle/>
          <a:p>
            <a:r>
              <a:rPr lang="en-US" dirty="0"/>
              <a:t>Open Problems</a:t>
            </a:r>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19</a:t>
            </a:fld>
            <a:endParaRPr lang="en-US"/>
          </a:p>
        </p:txBody>
      </p:sp>
      <p:sp>
        <p:nvSpPr>
          <p:cNvPr id="3" name="TextBox 2">
            <a:extLst>
              <a:ext uri="{FF2B5EF4-FFF2-40B4-BE49-F238E27FC236}">
                <a16:creationId xmlns:a16="http://schemas.microsoft.com/office/drawing/2014/main" id="{5B5F8F50-397C-4A9A-BDCA-8F923C5386E8}"/>
              </a:ext>
            </a:extLst>
          </p:cNvPr>
          <p:cNvSpPr txBox="1"/>
          <p:nvPr/>
        </p:nvSpPr>
        <p:spPr>
          <a:xfrm>
            <a:off x="985520" y="1493520"/>
            <a:ext cx="6739255" cy="4801314"/>
          </a:xfrm>
          <a:prstGeom prst="rect">
            <a:avLst/>
          </a:prstGeom>
          <a:noFill/>
        </p:spPr>
        <p:txBody>
          <a:bodyPr wrap="square" rtlCol="0">
            <a:spAutoFit/>
          </a:bodyPr>
          <a:lstStyle/>
          <a:p>
            <a:pPr marL="285750" indent="-285750">
              <a:buFont typeface="Wingdings" panose="05000000000000000000" pitchFamily="2" charset="2"/>
              <a:buChar char="Ø"/>
            </a:pPr>
            <a:r>
              <a:rPr lang="en-US" b="1" dirty="0"/>
              <a:t>Near Data Processing</a:t>
            </a:r>
          </a:p>
          <a:p>
            <a:pPr marL="742950" lvl="1" indent="-285750">
              <a:buFont typeface="Wingdings" panose="05000000000000000000" pitchFamily="2" charset="2"/>
              <a:buChar char="Ø"/>
            </a:pPr>
            <a:r>
              <a:rPr lang="en-US" dirty="0"/>
              <a:t>Can we automatically determine NDP operations to pushdown based on storage characteristics/capabilities on compute side?</a:t>
            </a:r>
          </a:p>
          <a:p>
            <a:pPr marL="742950" lvl="1" indent="-285750">
              <a:buFont typeface="Wingdings" panose="05000000000000000000" pitchFamily="2" charset="2"/>
              <a:buChar char="Ø"/>
            </a:pPr>
            <a:r>
              <a:rPr lang="en-US" b="1" dirty="0"/>
              <a:t>What type of operations provide benefits when pushed to storage side?</a:t>
            </a:r>
          </a:p>
          <a:p>
            <a:pPr marL="1200150" lvl="2" indent="-285750">
              <a:buFont typeface="Wingdings" panose="05000000000000000000" pitchFamily="2" charset="2"/>
              <a:buChar char="Ø"/>
            </a:pPr>
            <a:r>
              <a:rPr lang="en-US" dirty="0"/>
              <a:t>Filter</a:t>
            </a:r>
          </a:p>
          <a:p>
            <a:pPr marL="1200150" lvl="2" indent="-285750">
              <a:buFont typeface="Wingdings" panose="05000000000000000000" pitchFamily="2" charset="2"/>
              <a:buChar char="Ø"/>
            </a:pPr>
            <a:r>
              <a:rPr lang="en-US" dirty="0"/>
              <a:t>Project</a:t>
            </a:r>
          </a:p>
          <a:p>
            <a:pPr marL="1200150" lvl="2" indent="-285750">
              <a:buFont typeface="Wingdings" panose="05000000000000000000" pitchFamily="2" charset="2"/>
              <a:buChar char="Ø"/>
            </a:pPr>
            <a:r>
              <a:rPr lang="en-US" dirty="0"/>
              <a:t>Aggregation</a:t>
            </a:r>
          </a:p>
          <a:p>
            <a:pPr marL="1200150" lvl="2" indent="-285750">
              <a:buFont typeface="Wingdings" panose="05000000000000000000" pitchFamily="2" charset="2"/>
              <a:buChar char="Ø"/>
            </a:pPr>
            <a:r>
              <a:rPr lang="en-US" dirty="0"/>
              <a:t>Sample</a:t>
            </a:r>
          </a:p>
          <a:p>
            <a:pPr marL="1200150" lvl="2" indent="-285750">
              <a:buFont typeface="Wingdings" panose="05000000000000000000" pitchFamily="2" charset="2"/>
              <a:buChar char="Ø"/>
            </a:pPr>
            <a:r>
              <a:rPr lang="en-US" dirty="0"/>
              <a:t>Top-K</a:t>
            </a:r>
          </a:p>
          <a:p>
            <a:pPr marL="1200150" lvl="2" indent="-285750">
              <a:buFont typeface="Wingdings" panose="05000000000000000000" pitchFamily="2" charset="2"/>
              <a:buChar char="Ø"/>
            </a:pPr>
            <a:r>
              <a:rPr lang="en-US" dirty="0"/>
              <a:t>…</a:t>
            </a:r>
          </a:p>
          <a:p>
            <a:pPr marL="742950" lvl="1" indent="-285750">
              <a:buFont typeface="Wingdings" panose="05000000000000000000" pitchFamily="2" charset="2"/>
              <a:buChar char="Ø"/>
            </a:pPr>
            <a:r>
              <a:rPr lang="en-US" dirty="0"/>
              <a:t>How can we benefit from H/W acceleration?</a:t>
            </a:r>
          </a:p>
          <a:p>
            <a:pPr marL="1200150" lvl="2" indent="-285750">
              <a:buFont typeface="Wingdings" panose="05000000000000000000" pitchFamily="2" charset="2"/>
              <a:buChar char="Ø"/>
            </a:pPr>
            <a:r>
              <a:rPr lang="en-US" dirty="0"/>
              <a:t>More operations can be supported (only pushdown predicates are supported now).</a:t>
            </a:r>
          </a:p>
          <a:p>
            <a:pPr marL="1657350" lvl="3" indent="-285750">
              <a:buFont typeface="Wingdings" panose="05000000000000000000" pitchFamily="2" charset="2"/>
              <a:buChar char="Ø"/>
            </a:pPr>
            <a:r>
              <a:rPr lang="en-US" dirty="0"/>
              <a:t>Range predicates</a:t>
            </a:r>
          </a:p>
          <a:p>
            <a:pPr marL="1657350" lvl="3" indent="-285750">
              <a:buFont typeface="Wingdings" panose="05000000000000000000" pitchFamily="2" charset="2"/>
              <a:buChar char="Ø"/>
            </a:pPr>
            <a:r>
              <a:rPr lang="en-US" dirty="0"/>
              <a:t>Substring predicates</a:t>
            </a:r>
          </a:p>
        </p:txBody>
      </p:sp>
      <p:sp>
        <p:nvSpPr>
          <p:cNvPr id="4" name="Rectangle: Rounded Corners 3">
            <a:extLst>
              <a:ext uri="{FF2B5EF4-FFF2-40B4-BE49-F238E27FC236}">
                <a16:creationId xmlns:a16="http://schemas.microsoft.com/office/drawing/2014/main" id="{D2FF94F3-65D0-4AB8-9C0F-2E1E3DFB293E}"/>
              </a:ext>
            </a:extLst>
          </p:cNvPr>
          <p:cNvSpPr/>
          <p:nvPr/>
        </p:nvSpPr>
        <p:spPr>
          <a:xfrm>
            <a:off x="7892378" y="1786102"/>
            <a:ext cx="2010730" cy="607317"/>
          </a:xfrm>
          <a:prstGeom prst="roundRect">
            <a:avLst/>
          </a:prstGeom>
          <a:solidFill>
            <a:srgbClr val="92D050"/>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Query/Task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Analyzer</a:t>
            </a:r>
          </a:p>
        </p:txBody>
      </p:sp>
      <p:sp>
        <p:nvSpPr>
          <p:cNvPr id="5" name="TextBox 4">
            <a:extLst>
              <a:ext uri="{FF2B5EF4-FFF2-40B4-BE49-F238E27FC236}">
                <a16:creationId xmlns:a16="http://schemas.microsoft.com/office/drawing/2014/main" id="{10927637-F661-4F77-AA91-58D41DC040EB}"/>
              </a:ext>
            </a:extLst>
          </p:cNvPr>
          <p:cNvSpPr txBox="1"/>
          <p:nvPr/>
        </p:nvSpPr>
        <p:spPr>
          <a:xfrm>
            <a:off x="10298844" y="1784996"/>
            <a:ext cx="1174017" cy="584775"/>
          </a:xfrm>
          <a:prstGeom prst="rect">
            <a:avLst/>
          </a:prstGeom>
          <a:noFill/>
        </p:spPr>
        <p:txBody>
          <a:bodyPr wrap="square" rtlCol="0">
            <a:spAutoFit/>
          </a:bodyPr>
          <a:lstStyle/>
          <a:p>
            <a:r>
              <a:rPr lang="en-US" sz="3200" dirty="0">
                <a:solidFill>
                  <a:srgbClr val="FF0000"/>
                </a:solidFill>
              </a:rPr>
              <a:t>NDP </a:t>
            </a:r>
          </a:p>
        </p:txBody>
      </p:sp>
      <p:pic>
        <p:nvPicPr>
          <p:cNvPr id="9" name="Graphic 8" descr="Question Mark">
            <a:extLst>
              <a:ext uri="{FF2B5EF4-FFF2-40B4-BE49-F238E27FC236}">
                <a16:creationId xmlns:a16="http://schemas.microsoft.com/office/drawing/2014/main" id="{79320EF6-CBA7-4CE8-B573-886569C94F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0422" y="1731596"/>
            <a:ext cx="638175" cy="638175"/>
          </a:xfrm>
          <a:prstGeom prst="rect">
            <a:avLst/>
          </a:prstGeom>
        </p:spPr>
      </p:pic>
      <p:sp>
        <p:nvSpPr>
          <p:cNvPr id="11" name="Rectangle: Rounded Corners 10">
            <a:extLst>
              <a:ext uri="{FF2B5EF4-FFF2-40B4-BE49-F238E27FC236}">
                <a16:creationId xmlns:a16="http://schemas.microsoft.com/office/drawing/2014/main" id="{A8643586-9E80-4B79-9652-9C68C5A10A2B}"/>
              </a:ext>
            </a:extLst>
          </p:cNvPr>
          <p:cNvSpPr/>
          <p:nvPr/>
        </p:nvSpPr>
        <p:spPr>
          <a:xfrm>
            <a:off x="7892377" y="3497861"/>
            <a:ext cx="2010731" cy="515631"/>
          </a:xfrm>
          <a:prstGeom prst="roundRect">
            <a:avLst/>
          </a:prstGeom>
          <a:solidFill>
            <a:srgbClr val="00B0F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icrosoft YaHei Light"/>
                <a:cs typeface="+mn-cs"/>
              </a:rPr>
              <a:t>NDP Service</a:t>
            </a:r>
          </a:p>
        </p:txBody>
      </p:sp>
      <p:cxnSp>
        <p:nvCxnSpPr>
          <p:cNvPr id="14" name="Straight Arrow Connector 13">
            <a:extLst>
              <a:ext uri="{FF2B5EF4-FFF2-40B4-BE49-F238E27FC236}">
                <a16:creationId xmlns:a16="http://schemas.microsoft.com/office/drawing/2014/main" id="{5896AC00-9B98-4801-BE81-574A2A74EB7F}"/>
              </a:ext>
            </a:extLst>
          </p:cNvPr>
          <p:cNvCxnSpPr>
            <a:endCxn id="11" idx="3"/>
          </p:cNvCxnSpPr>
          <p:nvPr/>
        </p:nvCxnSpPr>
        <p:spPr>
          <a:xfrm flipH="1">
            <a:off x="9903108" y="3755677"/>
            <a:ext cx="1327314" cy="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B9791AA-F76E-44FE-90A5-6D77A50E81BB}"/>
              </a:ext>
            </a:extLst>
          </p:cNvPr>
          <p:cNvSpPr txBox="1"/>
          <p:nvPr/>
        </p:nvSpPr>
        <p:spPr>
          <a:xfrm>
            <a:off x="10118100" y="3379005"/>
            <a:ext cx="992579" cy="369332"/>
          </a:xfrm>
          <a:prstGeom prst="rect">
            <a:avLst/>
          </a:prstGeom>
          <a:noFill/>
        </p:spPr>
        <p:txBody>
          <a:bodyPr wrap="none" rtlCol="0">
            <a:spAutoFit/>
          </a:bodyPr>
          <a:lstStyle/>
          <a:p>
            <a:r>
              <a:rPr lang="en-US" dirty="0"/>
              <a:t>Support</a:t>
            </a:r>
          </a:p>
        </p:txBody>
      </p:sp>
      <p:sp>
        <p:nvSpPr>
          <p:cNvPr id="16" name="Rectangle: Rounded Corners 15">
            <a:extLst>
              <a:ext uri="{FF2B5EF4-FFF2-40B4-BE49-F238E27FC236}">
                <a16:creationId xmlns:a16="http://schemas.microsoft.com/office/drawing/2014/main" id="{A76FEEB2-E552-48AA-97A4-9B4C22E3690E}"/>
              </a:ext>
            </a:extLst>
          </p:cNvPr>
          <p:cNvSpPr/>
          <p:nvPr/>
        </p:nvSpPr>
        <p:spPr>
          <a:xfrm>
            <a:off x="7724775" y="4711596"/>
            <a:ext cx="4271767" cy="502780"/>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H/W Acceleration Service</a:t>
            </a:r>
          </a:p>
        </p:txBody>
      </p:sp>
      <p:sp>
        <p:nvSpPr>
          <p:cNvPr id="20" name="Rectangle: Rounded Corners 19">
            <a:extLst>
              <a:ext uri="{FF2B5EF4-FFF2-40B4-BE49-F238E27FC236}">
                <a16:creationId xmlns:a16="http://schemas.microsoft.com/office/drawing/2014/main" id="{97FEE385-69C4-4764-9EB3-A9BDBF683794}"/>
              </a:ext>
            </a:extLst>
          </p:cNvPr>
          <p:cNvSpPr/>
          <p:nvPr/>
        </p:nvSpPr>
        <p:spPr>
          <a:xfrm>
            <a:off x="7724775" y="5214376"/>
            <a:ext cx="2025403" cy="539544"/>
          </a:xfrm>
          <a:prstGeom prst="roundRect">
            <a:avLst/>
          </a:prstGeom>
          <a:solidFill>
            <a:srgbClr val="FFFFFF"/>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rPr>
              <a:t>CPU SIMD</a:t>
            </a:r>
          </a:p>
        </p:txBody>
      </p:sp>
      <p:sp>
        <p:nvSpPr>
          <p:cNvPr id="22" name="Rectangle: Rounded Corners 21">
            <a:extLst>
              <a:ext uri="{FF2B5EF4-FFF2-40B4-BE49-F238E27FC236}">
                <a16:creationId xmlns:a16="http://schemas.microsoft.com/office/drawing/2014/main" id="{1827EAC3-5BC2-4DB4-A630-9FDDA3A54DE6}"/>
              </a:ext>
            </a:extLst>
          </p:cNvPr>
          <p:cNvSpPr/>
          <p:nvPr/>
        </p:nvSpPr>
        <p:spPr>
          <a:xfrm>
            <a:off x="9971139" y="5221988"/>
            <a:ext cx="2025403" cy="539544"/>
          </a:xfrm>
          <a:prstGeom prst="roundRect">
            <a:avLst/>
          </a:prstGeom>
          <a:solidFill>
            <a:srgbClr val="FFFFFF"/>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rPr>
              <a:t>GPU RAPIDS</a:t>
            </a:r>
          </a:p>
        </p:txBody>
      </p:sp>
      <p:pic>
        <p:nvPicPr>
          <p:cNvPr id="24" name="Picture 12" descr="Intel - Wikipedia">
            <a:extLst>
              <a:ext uri="{FF2B5EF4-FFF2-40B4-BE49-F238E27FC236}">
                <a16:creationId xmlns:a16="http://schemas.microsoft.com/office/drawing/2014/main" id="{7AE9A4FC-0A76-4CB8-8DC3-36BF4613484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65690" y="5358217"/>
            <a:ext cx="234815" cy="25327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Nvidia - Wikipedia">
            <a:extLst>
              <a:ext uri="{FF2B5EF4-FFF2-40B4-BE49-F238E27FC236}">
                <a16:creationId xmlns:a16="http://schemas.microsoft.com/office/drawing/2014/main" id="{88277E87-9C6B-444B-BF04-6A22A4E195B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72861" y="5346556"/>
            <a:ext cx="443509" cy="2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4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65125"/>
            <a:ext cx="10515600" cy="569595"/>
          </a:xfrm>
        </p:spPr>
        <p:txBody>
          <a:bodyPr anchor="ctr">
            <a:normAutofit fontScale="90000"/>
          </a:bodyPr>
          <a:lstStyle/>
          <a:p>
            <a:r>
              <a:rPr lang="en-US" dirty="0"/>
              <a:t>Semantic Cache - Motivation</a:t>
            </a:r>
          </a:p>
        </p:txBody>
      </p:sp>
      <p:sp>
        <p:nvSpPr>
          <p:cNvPr id="15" name="Content Placeholder 3">
            <a:extLst>
              <a:ext uri="{FF2B5EF4-FFF2-40B4-BE49-F238E27FC236}">
                <a16:creationId xmlns:a16="http://schemas.microsoft.com/office/drawing/2014/main" id="{36C22914-0684-4434-ABDD-24EACDC2E81C}"/>
              </a:ext>
            </a:extLst>
          </p:cNvPr>
          <p:cNvSpPr>
            <a:spLocks noGrp="1"/>
          </p:cNvSpPr>
          <p:nvPr>
            <p:ph sz="half" idx="1"/>
          </p:nvPr>
        </p:nvSpPr>
        <p:spPr>
          <a:xfrm>
            <a:off x="5232400" y="1094659"/>
            <a:ext cx="5440680" cy="5242243"/>
          </a:xfrm>
        </p:spPr>
        <p:txBody>
          <a:bodyPr>
            <a:normAutofit fontScale="92500" lnSpcReduction="20000"/>
          </a:bodyPr>
          <a:lstStyle/>
          <a:p>
            <a:pPr>
              <a:buFont typeface="Wingdings" panose="05000000000000000000" pitchFamily="2" charset="2"/>
              <a:buChar char="Ø"/>
            </a:pPr>
            <a:r>
              <a:rPr lang="en-US" dirty="0"/>
              <a:t>Query/Task example</a:t>
            </a:r>
          </a:p>
          <a:p>
            <a:pPr lvl="1">
              <a:buFont typeface="Wingdings" panose="05000000000000000000" pitchFamily="2" charset="2"/>
              <a:buChar char="Ø"/>
            </a:pPr>
            <a:r>
              <a:rPr lang="en-US" dirty="0"/>
              <a:t>Load whole dataset.</a:t>
            </a:r>
          </a:p>
          <a:p>
            <a:pPr lvl="1">
              <a:buFont typeface="Wingdings" panose="05000000000000000000" pitchFamily="2" charset="2"/>
              <a:buChar char="Ø"/>
            </a:pPr>
            <a:r>
              <a:rPr lang="en-US" dirty="0"/>
              <a:t>Filter in only all red data which is a small portion of the initial data.</a:t>
            </a:r>
          </a:p>
          <a:p>
            <a:pPr lvl="1">
              <a:buFont typeface="Wingdings" panose="05000000000000000000" pitchFamily="2" charset="2"/>
              <a:buChar char="Ø"/>
            </a:pPr>
            <a:r>
              <a:rPr lang="en-US" dirty="0"/>
              <a:t>Continue with the ensuing operations until your task/query is fully executed.</a:t>
            </a:r>
          </a:p>
          <a:p>
            <a:pPr>
              <a:buFont typeface="Wingdings" panose="05000000000000000000" pitchFamily="2" charset="2"/>
              <a:buChar char="Ø"/>
            </a:pPr>
            <a:r>
              <a:rPr lang="en-US" dirty="0"/>
              <a:t>Problem</a:t>
            </a:r>
          </a:p>
          <a:p>
            <a:pPr lvl="1">
              <a:buFont typeface="Wingdings" panose="05000000000000000000" pitchFamily="2" charset="2"/>
              <a:buChar char="Ø"/>
            </a:pPr>
            <a:r>
              <a:rPr lang="en-US" dirty="0"/>
              <a:t>Load whole data but operate only on a small portion of it.</a:t>
            </a:r>
          </a:p>
          <a:p>
            <a:pPr lvl="1">
              <a:buFont typeface="Wingdings" panose="05000000000000000000" pitchFamily="2" charset="2"/>
              <a:buChar char="Ø"/>
            </a:pPr>
            <a:r>
              <a:rPr lang="en-US" dirty="0"/>
              <a:t>Leads to excessive:</a:t>
            </a:r>
          </a:p>
          <a:p>
            <a:pPr lvl="2">
              <a:buFont typeface="Wingdings" panose="05000000000000000000" pitchFamily="2" charset="2"/>
              <a:buChar char="Ø"/>
            </a:pPr>
            <a:r>
              <a:rPr lang="en-US" dirty="0"/>
              <a:t>Storage I/O</a:t>
            </a:r>
          </a:p>
          <a:p>
            <a:pPr lvl="2">
              <a:buFont typeface="Wingdings" panose="05000000000000000000" pitchFamily="2" charset="2"/>
              <a:buChar char="Ø"/>
            </a:pPr>
            <a:r>
              <a:rPr lang="en-US" dirty="0"/>
              <a:t>Network I/O</a:t>
            </a:r>
          </a:p>
          <a:p>
            <a:pPr lvl="2">
              <a:buFont typeface="Wingdings" panose="05000000000000000000" pitchFamily="2" charset="2"/>
              <a:buChar char="Ø"/>
            </a:pPr>
            <a:r>
              <a:rPr lang="en-US" dirty="0"/>
              <a:t>CPU resources utilized</a:t>
            </a:r>
          </a:p>
          <a:p>
            <a:pPr lvl="2">
              <a:buFont typeface="Wingdings" panose="05000000000000000000" pitchFamily="2" charset="2"/>
              <a:buChar char="Ø"/>
            </a:pPr>
            <a:r>
              <a:rPr lang="en-US" dirty="0"/>
              <a:t>Memory space utilized</a:t>
            </a:r>
          </a:p>
          <a:p>
            <a:pPr lvl="1">
              <a:buFont typeface="Wingdings" panose="05000000000000000000" pitchFamily="2" charset="2"/>
              <a:buChar char="Ø"/>
            </a:pPr>
            <a:r>
              <a:rPr lang="en-US" dirty="0"/>
              <a:t>Can we leverage data/metadata from the execution of previous queries/tasks to minimize these overheads?</a:t>
            </a:r>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2</a:t>
            </a:fld>
            <a:endParaRPr lang="en-US" dirty="0"/>
          </a:p>
        </p:txBody>
      </p:sp>
      <p:pic>
        <p:nvPicPr>
          <p:cNvPr id="8" name="Picture 7" descr="A close up of a logo&#10;&#10;Description automatically generated">
            <a:extLst>
              <a:ext uri="{FF2B5EF4-FFF2-40B4-BE49-F238E27FC236}">
                <a16:creationId xmlns:a16="http://schemas.microsoft.com/office/drawing/2014/main" id="{5D525078-E5D1-48F7-BE35-C3CA91C31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62037"/>
            <a:ext cx="3200400" cy="4733925"/>
          </a:xfrm>
          <a:prstGeom prst="rect">
            <a:avLst/>
          </a:prstGeom>
        </p:spPr>
      </p:pic>
    </p:spTree>
    <p:extLst>
      <p:ext uri="{BB962C8B-B14F-4D97-AF65-F5344CB8AC3E}">
        <p14:creationId xmlns:p14="http://schemas.microsoft.com/office/powerpoint/2010/main" val="171746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6073-BF2C-43BF-BD4B-6B83695C80E1}"/>
              </a:ext>
            </a:extLst>
          </p:cNvPr>
          <p:cNvSpPr>
            <a:spLocks noGrp="1"/>
          </p:cNvSpPr>
          <p:nvPr>
            <p:ph type="title"/>
          </p:nvPr>
        </p:nvSpPr>
        <p:spPr/>
        <p:txBody>
          <a:bodyPr/>
          <a:lstStyle/>
          <a:p>
            <a:r>
              <a:rPr lang="en-US"/>
              <a:t>Thank You</a:t>
            </a:r>
            <a:endParaRPr lang="en-US" dirty="0"/>
          </a:p>
        </p:txBody>
      </p:sp>
      <p:pic>
        <p:nvPicPr>
          <p:cNvPr id="6" name="Graphic 5" descr="Question Mark">
            <a:extLst>
              <a:ext uri="{FF2B5EF4-FFF2-40B4-BE49-F238E27FC236}">
                <a16:creationId xmlns:a16="http://schemas.microsoft.com/office/drawing/2014/main" id="{F7132DED-93EF-429A-9BE7-CE680D3766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89584" y="1522584"/>
            <a:ext cx="3812832" cy="3812832"/>
          </a:xfrm>
          <a:prstGeom prst="rect">
            <a:avLst/>
          </a:prstGeom>
        </p:spPr>
      </p:pic>
    </p:spTree>
    <p:extLst>
      <p:ext uri="{BB962C8B-B14F-4D97-AF65-F5344CB8AC3E}">
        <p14:creationId xmlns:p14="http://schemas.microsoft.com/office/powerpoint/2010/main" val="2516907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17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89D8-399F-40B5-930B-A0D601DC4AF7}"/>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Competitive Analysis – Semantic Caching</a:t>
            </a:r>
          </a:p>
        </p:txBody>
      </p:sp>
      <p:graphicFrame>
        <p:nvGraphicFramePr>
          <p:cNvPr id="3" name="Table 3">
            <a:extLst>
              <a:ext uri="{FF2B5EF4-FFF2-40B4-BE49-F238E27FC236}">
                <a16:creationId xmlns:a16="http://schemas.microsoft.com/office/drawing/2014/main" id="{048AFC6C-F1E0-455E-844F-186475B74175}"/>
              </a:ext>
            </a:extLst>
          </p:cNvPr>
          <p:cNvGraphicFramePr>
            <a:graphicFrameLocks noGrp="1"/>
          </p:cNvGraphicFramePr>
          <p:nvPr>
            <p:extLst>
              <p:ext uri="{D42A27DB-BD31-4B8C-83A1-F6EECF244321}">
                <p14:modId xmlns:p14="http://schemas.microsoft.com/office/powerpoint/2010/main" val="1460458602"/>
              </p:ext>
            </p:extLst>
          </p:nvPr>
        </p:nvGraphicFramePr>
        <p:xfrm>
          <a:off x="279559" y="1807496"/>
          <a:ext cx="11632881" cy="3749040"/>
        </p:xfrm>
        <a:graphic>
          <a:graphicData uri="http://schemas.openxmlformats.org/drawingml/2006/table">
            <a:tbl>
              <a:tblPr firstRow="1" bandRow="1">
                <a:tableStyleId>{21E4AEA4-8DFA-4A89-87EB-49C32662AFE0}</a:tableStyleId>
              </a:tblPr>
              <a:tblGrid>
                <a:gridCol w="1206183">
                  <a:extLst>
                    <a:ext uri="{9D8B030D-6E8A-4147-A177-3AD203B41FA5}">
                      <a16:colId xmlns:a16="http://schemas.microsoft.com/office/drawing/2014/main" val="2219788977"/>
                    </a:ext>
                  </a:extLst>
                </a:gridCol>
                <a:gridCol w="1168335">
                  <a:extLst>
                    <a:ext uri="{9D8B030D-6E8A-4147-A177-3AD203B41FA5}">
                      <a16:colId xmlns:a16="http://schemas.microsoft.com/office/drawing/2014/main" val="3952086767"/>
                    </a:ext>
                  </a:extLst>
                </a:gridCol>
                <a:gridCol w="1019492">
                  <a:extLst>
                    <a:ext uri="{9D8B030D-6E8A-4147-A177-3AD203B41FA5}">
                      <a16:colId xmlns:a16="http://schemas.microsoft.com/office/drawing/2014/main" val="4270824962"/>
                    </a:ext>
                  </a:extLst>
                </a:gridCol>
                <a:gridCol w="1552258">
                  <a:extLst>
                    <a:ext uri="{9D8B030D-6E8A-4147-A177-3AD203B41FA5}">
                      <a16:colId xmlns:a16="http://schemas.microsoft.com/office/drawing/2014/main" val="1052145772"/>
                    </a:ext>
                  </a:extLst>
                </a:gridCol>
                <a:gridCol w="1924050">
                  <a:extLst>
                    <a:ext uri="{9D8B030D-6E8A-4147-A177-3AD203B41FA5}">
                      <a16:colId xmlns:a16="http://schemas.microsoft.com/office/drawing/2014/main" val="3840322564"/>
                    </a:ext>
                  </a:extLst>
                </a:gridCol>
                <a:gridCol w="1247775">
                  <a:extLst>
                    <a:ext uri="{9D8B030D-6E8A-4147-A177-3AD203B41FA5}">
                      <a16:colId xmlns:a16="http://schemas.microsoft.com/office/drawing/2014/main" val="2489736693"/>
                    </a:ext>
                  </a:extLst>
                </a:gridCol>
                <a:gridCol w="1800225">
                  <a:extLst>
                    <a:ext uri="{9D8B030D-6E8A-4147-A177-3AD203B41FA5}">
                      <a16:colId xmlns:a16="http://schemas.microsoft.com/office/drawing/2014/main" val="1835758176"/>
                    </a:ext>
                  </a:extLst>
                </a:gridCol>
                <a:gridCol w="1714563">
                  <a:extLst>
                    <a:ext uri="{9D8B030D-6E8A-4147-A177-3AD203B41FA5}">
                      <a16:colId xmlns:a16="http://schemas.microsoft.com/office/drawing/2014/main" val="431659748"/>
                    </a:ext>
                  </a:extLst>
                </a:gridCol>
              </a:tblGrid>
              <a:tr h="280881">
                <a:tc>
                  <a:txBody>
                    <a:bodyPr/>
                    <a:lstStyle/>
                    <a:p>
                      <a:pPr algn="ctr"/>
                      <a:r>
                        <a:rPr lang="en-US" dirty="0"/>
                        <a:t>Company</a:t>
                      </a:r>
                    </a:p>
                  </a:txBody>
                  <a:tcPr anchor="b"/>
                </a:tc>
                <a:tc>
                  <a:txBody>
                    <a:bodyPr/>
                    <a:lstStyle/>
                    <a:p>
                      <a:pPr algn="ctr"/>
                      <a:r>
                        <a:rPr lang="en-US" dirty="0"/>
                        <a:t>Product</a:t>
                      </a:r>
                    </a:p>
                  </a:txBody>
                  <a:tcPr anchor="b"/>
                </a:tc>
                <a:tc>
                  <a:txBody>
                    <a:bodyPr/>
                    <a:lstStyle/>
                    <a:p>
                      <a:pPr algn="ctr"/>
                      <a:r>
                        <a:rPr lang="en-US" dirty="0"/>
                        <a:t>Storage</a:t>
                      </a:r>
                    </a:p>
                    <a:p>
                      <a:pPr algn="ctr"/>
                      <a:r>
                        <a:rPr lang="en-US" dirty="0"/>
                        <a:t>System</a:t>
                      </a:r>
                    </a:p>
                  </a:txBody>
                  <a:tcPr anchor="b"/>
                </a:tc>
                <a:tc>
                  <a:txBody>
                    <a:bodyPr/>
                    <a:lstStyle/>
                    <a:p>
                      <a:pPr algn="ctr"/>
                      <a:r>
                        <a:rPr lang="en-US" dirty="0"/>
                        <a:t>Distributed</a:t>
                      </a:r>
                    </a:p>
                    <a:p>
                      <a:pPr algn="ctr"/>
                      <a:r>
                        <a:rPr lang="en-US" dirty="0"/>
                        <a:t>Caching</a:t>
                      </a:r>
                    </a:p>
                  </a:txBody>
                  <a:tcPr anchor="b"/>
                </a:tc>
                <a:tc>
                  <a:txBody>
                    <a:bodyPr/>
                    <a:lstStyle/>
                    <a:p>
                      <a:pPr algn="ctr"/>
                      <a:r>
                        <a:rPr lang="en-US" dirty="0"/>
                        <a:t>Multi-Modal</a:t>
                      </a:r>
                    </a:p>
                    <a:p>
                      <a:pPr algn="ctr"/>
                      <a:r>
                        <a:rPr lang="en-US" dirty="0"/>
                        <a:t>Caching</a:t>
                      </a:r>
                    </a:p>
                  </a:txBody>
                  <a:tcPr anchor="b"/>
                </a:tc>
                <a:tc>
                  <a:txBody>
                    <a:bodyPr/>
                    <a:lstStyle/>
                    <a:p>
                      <a:pPr algn="ctr"/>
                      <a:r>
                        <a:rPr lang="en-US" dirty="0"/>
                        <a:t>Predictive Caching</a:t>
                      </a:r>
                    </a:p>
                  </a:txBody>
                  <a:tcPr anchor="b"/>
                </a:tc>
                <a:tc>
                  <a:txBody>
                    <a:bodyPr/>
                    <a:lstStyle/>
                    <a:p>
                      <a:pPr algn="ctr"/>
                      <a:r>
                        <a:rPr lang="en-US" dirty="0"/>
                        <a:t>Workload-Aware</a:t>
                      </a:r>
                    </a:p>
                    <a:p>
                      <a:pPr algn="ctr"/>
                      <a:r>
                        <a:rPr lang="en-US" dirty="0"/>
                        <a:t>Caching</a:t>
                      </a:r>
                    </a:p>
                  </a:txBody>
                  <a:tcPr anchor="b"/>
                </a:tc>
                <a:tc>
                  <a:txBody>
                    <a:bodyPr/>
                    <a:lstStyle/>
                    <a:p>
                      <a:pPr algn="ctr"/>
                      <a:r>
                        <a:rPr lang="en-US" dirty="0"/>
                        <a:t>Multi-Tier</a:t>
                      </a:r>
                    </a:p>
                    <a:p>
                      <a:pPr algn="ctr"/>
                      <a:r>
                        <a:rPr lang="en-US" dirty="0"/>
                        <a:t>Caching</a:t>
                      </a:r>
                    </a:p>
                  </a:txBody>
                  <a:tcPr anchor="b"/>
                </a:tc>
                <a:extLst>
                  <a:ext uri="{0D108BD9-81ED-4DB2-BD59-A6C34878D82A}">
                    <a16:rowId xmlns:a16="http://schemas.microsoft.com/office/drawing/2014/main" val="833765901"/>
                  </a:ext>
                </a:extLst>
              </a:tr>
              <a:tr h="370840">
                <a:tc>
                  <a:txBody>
                    <a:bodyPr/>
                    <a:lstStyle/>
                    <a:p>
                      <a:r>
                        <a:rPr lang="en-US" dirty="0" err="1"/>
                        <a:t>Alluxio</a:t>
                      </a:r>
                      <a:endParaRPr lang="en-US" dirty="0"/>
                    </a:p>
                  </a:txBody>
                  <a:tcPr anchor="ctr"/>
                </a:tc>
                <a:tc>
                  <a:txBody>
                    <a:bodyPr/>
                    <a:lstStyle/>
                    <a:p>
                      <a:r>
                        <a:rPr lang="en-US" dirty="0" err="1"/>
                        <a:t>Alluxio</a:t>
                      </a:r>
                      <a:endParaRPr lang="en-US" dirty="0"/>
                    </a:p>
                  </a:txBody>
                  <a:tcPr anchor="ctr"/>
                </a:tc>
                <a:tc>
                  <a:txBody>
                    <a:bodyPr/>
                    <a:lstStyle/>
                    <a:p>
                      <a:pPr algn="ctr"/>
                      <a:r>
                        <a:rPr lang="en-US" dirty="0"/>
                        <a:t>Multiple</a:t>
                      </a:r>
                    </a:p>
                  </a:txBody>
                  <a:tcPr anchor="ctr"/>
                </a:tc>
                <a:tc>
                  <a:txBody>
                    <a:bodyPr/>
                    <a:lstStyle/>
                    <a:p>
                      <a:pPr algn="ctr"/>
                      <a:r>
                        <a:rPr lang="en-US" dirty="0"/>
                        <a:t>Centralized</a:t>
                      </a:r>
                    </a:p>
                  </a:txBody>
                  <a:tcPr anchor="ctr"/>
                </a:tc>
                <a:tc>
                  <a:txBody>
                    <a:bodyPr/>
                    <a:lstStyle/>
                    <a:p>
                      <a:pPr algn="ctr"/>
                      <a:r>
                        <a:rPr lang="en-US" dirty="0"/>
                        <a:t>Manual</a:t>
                      </a:r>
                    </a:p>
                  </a:txBody>
                  <a:tcPr anchor="ctr"/>
                </a:tc>
                <a:tc>
                  <a:txBody>
                    <a:bodyPr/>
                    <a:lstStyle/>
                    <a:p>
                      <a:pPr algn="ctr"/>
                      <a:r>
                        <a:rPr lang="en-US" dirty="0"/>
                        <a:t>Manual</a:t>
                      </a:r>
                    </a:p>
                  </a:txBody>
                  <a:tcPr anchor="ctr"/>
                </a:tc>
                <a:tc>
                  <a:txBody>
                    <a:bodyPr/>
                    <a:lstStyle/>
                    <a:p>
                      <a:pPr algn="ctr"/>
                      <a:r>
                        <a:rPr lang="en-US" dirty="0"/>
                        <a:t>Manual</a:t>
                      </a:r>
                    </a:p>
                  </a:txBody>
                  <a:tcPr anchor="ctr"/>
                </a:tc>
                <a:tc>
                  <a:txBody>
                    <a:bodyPr/>
                    <a:lstStyle/>
                    <a:p>
                      <a:pPr algn="ctr"/>
                      <a:r>
                        <a:rPr lang="en-US" dirty="0"/>
                        <a:t>Memory, SSD,</a:t>
                      </a:r>
                    </a:p>
                    <a:p>
                      <a:pPr algn="ctr"/>
                      <a:r>
                        <a:rPr lang="en-US" dirty="0"/>
                        <a:t>HDD</a:t>
                      </a:r>
                    </a:p>
                  </a:txBody>
                  <a:tcPr anchor="ctr"/>
                </a:tc>
                <a:extLst>
                  <a:ext uri="{0D108BD9-81ED-4DB2-BD59-A6C34878D82A}">
                    <a16:rowId xmlns:a16="http://schemas.microsoft.com/office/drawing/2014/main" val="1002662832"/>
                  </a:ext>
                </a:extLst>
              </a:tr>
              <a:tr h="370840">
                <a:tc>
                  <a:txBody>
                    <a:bodyPr/>
                    <a:lstStyle/>
                    <a:p>
                      <a:r>
                        <a:rPr lang="en-US" dirty="0"/>
                        <a:t>Databricks</a:t>
                      </a:r>
                    </a:p>
                  </a:txBody>
                  <a:tcPr anchor="ctr"/>
                </a:tc>
                <a:tc>
                  <a:txBody>
                    <a:bodyPr/>
                    <a:lstStyle/>
                    <a:p>
                      <a:r>
                        <a:rPr lang="en-US" dirty="0"/>
                        <a:t>Spark </a:t>
                      </a:r>
                    </a:p>
                    <a:p>
                      <a:r>
                        <a:rPr lang="en-US" dirty="0"/>
                        <a:t>Cache</a:t>
                      </a:r>
                    </a:p>
                  </a:txBody>
                  <a:tcPr anchor="ctr"/>
                </a:tc>
                <a:tc>
                  <a:txBody>
                    <a:bodyPr/>
                    <a:lstStyle/>
                    <a:p>
                      <a:pPr algn="ctr"/>
                      <a:r>
                        <a:rPr lang="en-US" dirty="0"/>
                        <a:t>Multiple</a:t>
                      </a:r>
                    </a:p>
                  </a:txBody>
                  <a:tcPr anchor="ctr"/>
                </a:tc>
                <a:tc>
                  <a:txBody>
                    <a:bodyPr/>
                    <a:lstStyle/>
                    <a:p>
                      <a:pPr algn="ctr"/>
                      <a:r>
                        <a:rPr lang="en-US" dirty="0"/>
                        <a:t>Decentralized</a:t>
                      </a:r>
                    </a:p>
                  </a:txBody>
                  <a:tcPr anchor="ctr"/>
                </a:tc>
                <a:tc>
                  <a:txBody>
                    <a:bodyPr/>
                    <a:lstStyle/>
                    <a:p>
                      <a:pPr algn="ctr"/>
                      <a:r>
                        <a:rPr lang="en-US" dirty="0"/>
                        <a:t>Source Data, Intermediate Data</a:t>
                      </a:r>
                    </a:p>
                  </a:txBody>
                  <a:tcPr anchor="ctr"/>
                </a:tc>
                <a:tc>
                  <a:txBody>
                    <a:bodyPr/>
                    <a:lstStyle/>
                    <a:p>
                      <a:pPr algn="ctr"/>
                      <a:r>
                        <a:rPr lang="en-US" dirty="0"/>
                        <a:t>No</a:t>
                      </a:r>
                    </a:p>
                  </a:txBody>
                  <a:tcPr anchor="ctr"/>
                </a:tc>
                <a:tc>
                  <a:txBody>
                    <a:bodyPr/>
                    <a:lstStyle/>
                    <a:p>
                      <a:pPr algn="ctr"/>
                      <a:r>
                        <a:rPr lang="en-US" dirty="0"/>
                        <a:t>Spark DAG</a:t>
                      </a:r>
                    </a:p>
                  </a:txBody>
                  <a:tcPr anchor="ctr"/>
                </a:tc>
                <a:tc>
                  <a:txBody>
                    <a:bodyPr/>
                    <a:lstStyle/>
                    <a:p>
                      <a:pPr algn="ctr"/>
                      <a:r>
                        <a:rPr lang="en-US" dirty="0"/>
                        <a:t>No</a:t>
                      </a:r>
                    </a:p>
                  </a:txBody>
                  <a:tcPr anchor="ctr"/>
                </a:tc>
                <a:extLst>
                  <a:ext uri="{0D108BD9-81ED-4DB2-BD59-A6C34878D82A}">
                    <a16:rowId xmlns:a16="http://schemas.microsoft.com/office/drawing/2014/main" val="1257412649"/>
                  </a:ext>
                </a:extLst>
              </a:tr>
              <a:tr h="370840">
                <a:tc>
                  <a:txBody>
                    <a:bodyPr/>
                    <a:lstStyle/>
                    <a:p>
                      <a:r>
                        <a:rPr lang="en-US" dirty="0"/>
                        <a:t>IBM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Big Data Skipping</a:t>
                      </a:r>
                    </a:p>
                  </a:txBody>
                  <a:tcPr anchor="ctr"/>
                </a:tc>
                <a:tc>
                  <a:txBody>
                    <a:bodyPr/>
                    <a:lstStyle/>
                    <a:p>
                      <a:pPr algn="ctr"/>
                      <a:r>
                        <a:rPr lang="en-US" sz="1800" dirty="0"/>
                        <a:t>COS</a:t>
                      </a:r>
                      <a:endParaRPr lang="en-US" dirty="0"/>
                    </a:p>
                  </a:txBody>
                  <a:tcPr anchor="ctr"/>
                </a:tc>
                <a:tc>
                  <a:txBody>
                    <a:bodyPr/>
                    <a:lstStyle/>
                    <a:p>
                      <a:pPr algn="ctr"/>
                      <a:r>
                        <a:rPr lang="en-US" dirty="0"/>
                        <a:t>Centralized</a:t>
                      </a:r>
                    </a:p>
                  </a:txBody>
                  <a:tcPr anchor="ctr"/>
                </a:tc>
                <a:tc>
                  <a:txBody>
                    <a:bodyPr/>
                    <a:lstStyle/>
                    <a:p>
                      <a:pPr algn="ctr"/>
                      <a:r>
                        <a:rPr lang="en-US" dirty="0"/>
                        <a:t>Indices</a:t>
                      </a:r>
                    </a:p>
                  </a:txBody>
                  <a:tcPr anchor="ctr"/>
                </a:tc>
                <a:tc>
                  <a:txBody>
                    <a:bodyPr/>
                    <a:lstStyle/>
                    <a:p>
                      <a:pPr algn="ctr"/>
                      <a:r>
                        <a:rPr lang="en-US" dirty="0"/>
                        <a:t>Yes</a:t>
                      </a:r>
                    </a:p>
                  </a:txBody>
                  <a:tcPr anchor="ctr"/>
                </a:tc>
                <a:tc>
                  <a:txBody>
                    <a:bodyPr/>
                    <a:lstStyle/>
                    <a:p>
                      <a:pPr algn="ctr"/>
                      <a:r>
                        <a:rPr lang="en-US" dirty="0"/>
                        <a:t>No</a:t>
                      </a:r>
                    </a:p>
                  </a:txBody>
                  <a:tcPr anchor="ctr"/>
                </a:tc>
                <a:tc>
                  <a:txBody>
                    <a:bodyPr/>
                    <a:lstStyle/>
                    <a:p>
                      <a:pPr algn="ctr"/>
                      <a:r>
                        <a:rPr lang="en-US" dirty="0"/>
                        <a:t>Storage</a:t>
                      </a:r>
                    </a:p>
                  </a:txBody>
                  <a:tcPr anchor="ctr"/>
                </a:tc>
                <a:extLst>
                  <a:ext uri="{0D108BD9-81ED-4DB2-BD59-A6C34878D82A}">
                    <a16:rowId xmlns:a16="http://schemas.microsoft.com/office/drawing/2014/main" val="4248159062"/>
                  </a:ext>
                </a:extLst>
              </a:tr>
              <a:tr h="370840">
                <a:tc>
                  <a:txBody>
                    <a:bodyPr/>
                    <a:lstStyle/>
                    <a:p>
                      <a:r>
                        <a:rPr lang="en-US" dirty="0"/>
                        <a:t>Microsoft</a:t>
                      </a:r>
                    </a:p>
                  </a:txBody>
                  <a:tcPr anchor="ctr"/>
                </a:tc>
                <a:tc>
                  <a:txBody>
                    <a:bodyPr/>
                    <a:lstStyle/>
                    <a:p>
                      <a:r>
                        <a:rPr lang="en-US" dirty="0"/>
                        <a:t>Microsoft Azure – Databricks</a:t>
                      </a:r>
                    </a:p>
                  </a:txBody>
                  <a:tcPr anchor="ctr"/>
                </a:tc>
                <a:tc>
                  <a:txBody>
                    <a:bodyPr/>
                    <a:lstStyle/>
                    <a:p>
                      <a:pPr algn="ctr"/>
                      <a:r>
                        <a:rPr lang="en-US" dirty="0"/>
                        <a:t>Multiple</a:t>
                      </a:r>
                    </a:p>
                  </a:txBody>
                  <a:tcPr anchor="ctr"/>
                </a:tc>
                <a:tc>
                  <a:txBody>
                    <a:bodyPr/>
                    <a:lstStyle/>
                    <a:p>
                      <a:pPr algn="ctr"/>
                      <a:r>
                        <a:rPr lang="en-US" dirty="0"/>
                        <a:t>Centralized</a:t>
                      </a:r>
                    </a:p>
                  </a:txBody>
                  <a:tcPr anchor="ctr"/>
                </a:tc>
                <a:tc>
                  <a:txBody>
                    <a:bodyPr/>
                    <a:lstStyle/>
                    <a:p>
                      <a:pPr algn="ctr"/>
                      <a:r>
                        <a:rPr lang="en-US" dirty="0"/>
                        <a:t>Source Data, Intermediate Data (including re-partitions)</a:t>
                      </a:r>
                    </a:p>
                  </a:txBody>
                  <a:tcPr anchor="ctr"/>
                </a:tc>
                <a:tc>
                  <a:txBody>
                    <a:bodyPr/>
                    <a:lstStyle/>
                    <a:p>
                      <a:pPr algn="ctr"/>
                      <a:r>
                        <a:rPr lang="en-US" dirty="0"/>
                        <a:t>No</a:t>
                      </a:r>
                    </a:p>
                  </a:txBody>
                  <a:tcPr anchor="ctr"/>
                </a:tc>
                <a:tc>
                  <a:txBody>
                    <a:bodyPr/>
                    <a:lstStyle/>
                    <a:p>
                      <a:pPr algn="ctr"/>
                      <a:r>
                        <a:rPr lang="en-US" dirty="0"/>
                        <a:t>Yes</a:t>
                      </a:r>
                    </a:p>
                  </a:txBody>
                  <a:tcPr anchor="ctr"/>
                </a:tc>
                <a:tc>
                  <a:txBody>
                    <a:bodyPr/>
                    <a:lstStyle/>
                    <a:p>
                      <a:pPr algn="ctr"/>
                      <a:r>
                        <a:rPr lang="en-US" dirty="0"/>
                        <a:t>Memory, Storage</a:t>
                      </a:r>
                    </a:p>
                  </a:txBody>
                  <a:tcPr anchor="ctr"/>
                </a:tc>
                <a:extLst>
                  <a:ext uri="{0D108BD9-81ED-4DB2-BD59-A6C34878D82A}">
                    <a16:rowId xmlns:a16="http://schemas.microsoft.com/office/drawing/2014/main" val="1896266665"/>
                  </a:ext>
                </a:extLst>
              </a:tr>
            </a:tbl>
          </a:graphicData>
        </a:graphic>
      </p:graphicFrame>
    </p:spTree>
    <p:extLst>
      <p:ext uri="{BB962C8B-B14F-4D97-AF65-F5344CB8AC3E}">
        <p14:creationId xmlns:p14="http://schemas.microsoft.com/office/powerpoint/2010/main" val="3184288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89D8-399F-40B5-930B-A0D601DC4AF7}"/>
              </a:ext>
            </a:extLst>
          </p:cNvPr>
          <p:cNvSpPr>
            <a:spLocks noGrp="1"/>
          </p:cNvSpPr>
          <p:nvPr>
            <p:ph type="title"/>
          </p:nvPr>
        </p:nvSpPr>
        <p:spPr>
          <a:xfrm>
            <a:off x="838199" y="159642"/>
            <a:ext cx="10515600" cy="1325563"/>
          </a:xfrm>
        </p:spPr>
        <p:txBody>
          <a:bodyPr>
            <a:normAutofit/>
          </a:bodyPr>
          <a:lstStyle/>
          <a:p>
            <a:r>
              <a:rPr lang="en-US" sz="3200" dirty="0">
                <a:latin typeface="Arial" panose="020B0604020202020204" pitchFamily="34" charset="0"/>
                <a:cs typeface="Arial" panose="020B0604020202020204" pitchFamily="34" charset="0"/>
              </a:rPr>
              <a:t>Research Innovations – Semantic Caching</a:t>
            </a:r>
          </a:p>
        </p:txBody>
      </p:sp>
      <p:graphicFrame>
        <p:nvGraphicFramePr>
          <p:cNvPr id="3" name="Table 3">
            <a:extLst>
              <a:ext uri="{FF2B5EF4-FFF2-40B4-BE49-F238E27FC236}">
                <a16:creationId xmlns:a16="http://schemas.microsoft.com/office/drawing/2014/main" id="{048AFC6C-F1E0-455E-844F-186475B74175}"/>
              </a:ext>
            </a:extLst>
          </p:cNvPr>
          <p:cNvGraphicFramePr>
            <a:graphicFrameLocks noGrp="1"/>
          </p:cNvGraphicFramePr>
          <p:nvPr>
            <p:extLst>
              <p:ext uri="{D42A27DB-BD31-4B8C-83A1-F6EECF244321}">
                <p14:modId xmlns:p14="http://schemas.microsoft.com/office/powerpoint/2010/main" val="2966746510"/>
              </p:ext>
            </p:extLst>
          </p:nvPr>
        </p:nvGraphicFramePr>
        <p:xfrm>
          <a:off x="261937" y="1286510"/>
          <a:ext cx="11668125" cy="5212080"/>
        </p:xfrm>
        <a:graphic>
          <a:graphicData uri="http://schemas.openxmlformats.org/drawingml/2006/table">
            <a:tbl>
              <a:tblPr firstRow="1" bandRow="1">
                <a:tableStyleId>{21E4AEA4-8DFA-4A89-87EB-49C32662AFE0}</a:tableStyleId>
              </a:tblPr>
              <a:tblGrid>
                <a:gridCol w="1609724">
                  <a:extLst>
                    <a:ext uri="{9D8B030D-6E8A-4147-A177-3AD203B41FA5}">
                      <a16:colId xmlns:a16="http://schemas.microsoft.com/office/drawing/2014/main" val="2219788977"/>
                    </a:ext>
                  </a:extLst>
                </a:gridCol>
                <a:gridCol w="1490664">
                  <a:extLst>
                    <a:ext uri="{9D8B030D-6E8A-4147-A177-3AD203B41FA5}">
                      <a16:colId xmlns:a16="http://schemas.microsoft.com/office/drawing/2014/main" val="3952086767"/>
                    </a:ext>
                  </a:extLst>
                </a:gridCol>
                <a:gridCol w="1285875">
                  <a:extLst>
                    <a:ext uri="{9D8B030D-6E8A-4147-A177-3AD203B41FA5}">
                      <a16:colId xmlns:a16="http://schemas.microsoft.com/office/drawing/2014/main" val="3610726807"/>
                    </a:ext>
                  </a:extLst>
                </a:gridCol>
                <a:gridCol w="1062037">
                  <a:extLst>
                    <a:ext uri="{9D8B030D-6E8A-4147-A177-3AD203B41FA5}">
                      <a16:colId xmlns:a16="http://schemas.microsoft.com/office/drawing/2014/main" val="4270824962"/>
                    </a:ext>
                  </a:extLst>
                </a:gridCol>
                <a:gridCol w="1266825">
                  <a:extLst>
                    <a:ext uri="{9D8B030D-6E8A-4147-A177-3AD203B41FA5}">
                      <a16:colId xmlns:a16="http://schemas.microsoft.com/office/drawing/2014/main" val="1052145772"/>
                    </a:ext>
                  </a:extLst>
                </a:gridCol>
                <a:gridCol w="1533525">
                  <a:extLst>
                    <a:ext uri="{9D8B030D-6E8A-4147-A177-3AD203B41FA5}">
                      <a16:colId xmlns:a16="http://schemas.microsoft.com/office/drawing/2014/main" val="3840322564"/>
                    </a:ext>
                  </a:extLst>
                </a:gridCol>
                <a:gridCol w="1247775">
                  <a:extLst>
                    <a:ext uri="{9D8B030D-6E8A-4147-A177-3AD203B41FA5}">
                      <a16:colId xmlns:a16="http://schemas.microsoft.com/office/drawing/2014/main" val="2489736693"/>
                    </a:ext>
                  </a:extLst>
                </a:gridCol>
                <a:gridCol w="1181100">
                  <a:extLst>
                    <a:ext uri="{9D8B030D-6E8A-4147-A177-3AD203B41FA5}">
                      <a16:colId xmlns:a16="http://schemas.microsoft.com/office/drawing/2014/main" val="1835758176"/>
                    </a:ext>
                  </a:extLst>
                </a:gridCol>
                <a:gridCol w="990600">
                  <a:extLst>
                    <a:ext uri="{9D8B030D-6E8A-4147-A177-3AD203B41FA5}">
                      <a16:colId xmlns:a16="http://schemas.microsoft.com/office/drawing/2014/main" val="431659748"/>
                    </a:ext>
                  </a:extLst>
                </a:gridCol>
              </a:tblGrid>
              <a:tr h="280881">
                <a:tc>
                  <a:txBody>
                    <a:bodyPr/>
                    <a:lstStyle/>
                    <a:p>
                      <a:r>
                        <a:rPr lang="en-US" dirty="0"/>
                        <a:t>University</a:t>
                      </a:r>
                    </a:p>
                  </a:txBody>
                  <a:tcPr anchor="b"/>
                </a:tc>
                <a:tc>
                  <a:txBody>
                    <a:bodyPr/>
                    <a:lstStyle/>
                    <a:p>
                      <a:r>
                        <a:rPr lang="en-US" dirty="0"/>
                        <a:t>Project Name</a:t>
                      </a:r>
                    </a:p>
                  </a:txBody>
                  <a:tcPr anchor="b"/>
                </a:tc>
                <a:tc>
                  <a:txBody>
                    <a:bodyPr/>
                    <a:lstStyle/>
                    <a:p>
                      <a:r>
                        <a:rPr lang="en-US" dirty="0"/>
                        <a:t>Conference</a:t>
                      </a:r>
                    </a:p>
                  </a:txBody>
                  <a:tcPr anchor="b"/>
                </a:tc>
                <a:tc>
                  <a:txBody>
                    <a:bodyPr/>
                    <a:lstStyle/>
                    <a:p>
                      <a:r>
                        <a:rPr lang="en-US" dirty="0"/>
                        <a:t>Storage System</a:t>
                      </a:r>
                    </a:p>
                  </a:txBody>
                  <a:tcPr anchor="b"/>
                </a:tc>
                <a:tc>
                  <a:txBody>
                    <a:bodyPr/>
                    <a:lstStyle/>
                    <a:p>
                      <a:r>
                        <a:rPr lang="en-US" dirty="0"/>
                        <a:t>Distributed Caching</a:t>
                      </a:r>
                    </a:p>
                  </a:txBody>
                  <a:tcPr anchor="b"/>
                </a:tc>
                <a:tc>
                  <a:txBody>
                    <a:bodyPr/>
                    <a:lstStyle/>
                    <a:p>
                      <a:r>
                        <a:rPr lang="en-US" dirty="0"/>
                        <a:t>Multi-Modal Caching</a:t>
                      </a:r>
                    </a:p>
                  </a:txBody>
                  <a:tcPr anchor="b"/>
                </a:tc>
                <a:tc>
                  <a:txBody>
                    <a:bodyPr/>
                    <a:lstStyle/>
                    <a:p>
                      <a:r>
                        <a:rPr lang="en-US" dirty="0"/>
                        <a:t>Predictive Caching</a:t>
                      </a:r>
                    </a:p>
                  </a:txBody>
                  <a:tcPr anchor="b"/>
                </a:tc>
                <a:tc>
                  <a:txBody>
                    <a:bodyPr/>
                    <a:lstStyle/>
                    <a:p>
                      <a:r>
                        <a:rPr lang="en-US" dirty="0"/>
                        <a:t>Workload-Aware Caching</a:t>
                      </a:r>
                    </a:p>
                  </a:txBody>
                  <a:tcPr anchor="b"/>
                </a:tc>
                <a:tc>
                  <a:txBody>
                    <a:bodyPr/>
                    <a:lstStyle/>
                    <a:p>
                      <a:r>
                        <a:rPr lang="en-US" dirty="0"/>
                        <a:t>Multi-Tier Caching</a:t>
                      </a:r>
                    </a:p>
                  </a:txBody>
                  <a:tcPr anchor="b"/>
                </a:tc>
                <a:extLst>
                  <a:ext uri="{0D108BD9-81ED-4DB2-BD59-A6C34878D82A}">
                    <a16:rowId xmlns:a16="http://schemas.microsoft.com/office/drawing/2014/main" val="833765901"/>
                  </a:ext>
                </a:extLst>
              </a:tr>
              <a:tr h="370840">
                <a:tc>
                  <a:txBody>
                    <a:bodyPr/>
                    <a:lstStyle/>
                    <a:p>
                      <a:r>
                        <a:rPr lang="en-US" dirty="0"/>
                        <a:t>Texas,</a:t>
                      </a:r>
                    </a:p>
                    <a:p>
                      <a:r>
                        <a:rPr lang="en-US" dirty="0"/>
                        <a:t>Microsoft Research India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INSTalytics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FAST 2019</a:t>
                      </a:r>
                    </a:p>
                  </a:txBody>
                  <a:tcPr anchor="ctr"/>
                </a:tc>
                <a:tc>
                  <a:txBody>
                    <a:bodyPr/>
                    <a:lstStyle/>
                    <a:p>
                      <a:pPr algn="ctr"/>
                      <a:r>
                        <a:rPr lang="en-US" dirty="0"/>
                        <a:t>Filesystem</a:t>
                      </a:r>
                    </a:p>
                    <a:p>
                      <a:pPr algn="ctr"/>
                      <a:r>
                        <a:rPr lang="en-US" dirty="0"/>
                        <a:t>(HDFS)</a:t>
                      </a:r>
                    </a:p>
                  </a:txBody>
                  <a:tcPr anchor="ctr"/>
                </a:tc>
                <a:tc>
                  <a:txBody>
                    <a:bodyPr/>
                    <a:lstStyle/>
                    <a:p>
                      <a:pPr algn="ctr"/>
                      <a:r>
                        <a:rPr lang="en-US" dirty="0"/>
                        <a:t>Centralized</a:t>
                      </a:r>
                    </a:p>
                  </a:txBody>
                  <a:tcPr anchor="ctr"/>
                </a:tc>
                <a:tc>
                  <a:txBody>
                    <a:bodyPr/>
                    <a:lstStyle/>
                    <a:p>
                      <a:pPr algn="ctr"/>
                      <a:r>
                        <a:rPr lang="en-US" dirty="0"/>
                        <a:t>Source Data,</a:t>
                      </a:r>
                    </a:p>
                    <a:p>
                      <a:pPr algn="ctr"/>
                      <a:r>
                        <a:rPr lang="en-US" dirty="0"/>
                        <a:t>Re-partitioned Data</a:t>
                      </a:r>
                    </a:p>
                  </a:txBody>
                  <a:tcPr anchor="ctr"/>
                </a:tc>
                <a:tc>
                  <a:txBody>
                    <a:bodyPr/>
                    <a:lstStyle/>
                    <a:p>
                      <a:pPr algn="ctr"/>
                      <a:r>
                        <a:rPr lang="en-US" dirty="0"/>
                        <a:t>No</a:t>
                      </a:r>
                    </a:p>
                  </a:txBody>
                  <a:tcPr anchor="ctr"/>
                </a:tc>
                <a:tc>
                  <a:txBody>
                    <a:bodyPr/>
                    <a:lstStyle/>
                    <a:p>
                      <a:pPr algn="ctr"/>
                      <a:r>
                        <a:rPr lang="en-US" dirty="0"/>
                        <a:t>Selection Operation</a:t>
                      </a:r>
                    </a:p>
                  </a:txBody>
                  <a:tcPr anchor="ctr"/>
                </a:tc>
                <a:tc>
                  <a:txBody>
                    <a:bodyPr/>
                    <a:lstStyle/>
                    <a:p>
                      <a:pPr algn="ctr"/>
                      <a:r>
                        <a:rPr lang="en-US" dirty="0"/>
                        <a:t>Only Storage</a:t>
                      </a:r>
                    </a:p>
                  </a:txBody>
                  <a:tcPr anchor="ctr"/>
                </a:tc>
                <a:extLst>
                  <a:ext uri="{0D108BD9-81ED-4DB2-BD59-A6C34878D82A}">
                    <a16:rowId xmlns:a16="http://schemas.microsoft.com/office/drawing/2014/main" val="1002662832"/>
                  </a:ext>
                </a:extLst>
              </a:tr>
              <a:tr h="370840">
                <a:tc>
                  <a:txBody>
                    <a:bodyPr/>
                    <a:lstStyle/>
                    <a:p>
                      <a:r>
                        <a:rPr lang="en-US" dirty="0"/>
                        <a:t>MIT CSAIL,</a:t>
                      </a:r>
                    </a:p>
                    <a:p>
                      <a:r>
                        <a:rPr lang="en-US" dirty="0"/>
                        <a:t>Microsoft</a:t>
                      </a:r>
                    </a:p>
                  </a:txBody>
                  <a:tcPr anchor="ctr"/>
                </a:tc>
                <a:tc>
                  <a:txBody>
                    <a:bodyPr/>
                    <a:lstStyle/>
                    <a:p>
                      <a:r>
                        <a:rPr lang="en-US" dirty="0"/>
                        <a:t>Amoeba</a:t>
                      </a:r>
                    </a:p>
                  </a:txBody>
                  <a:tcPr anchor="ctr"/>
                </a:tc>
                <a:tc>
                  <a:txBody>
                    <a:bodyPr/>
                    <a:lstStyle/>
                    <a:p>
                      <a:pPr algn="ctr"/>
                      <a:r>
                        <a:rPr lang="en-US" dirty="0" err="1"/>
                        <a:t>SoCC</a:t>
                      </a:r>
                      <a:r>
                        <a:rPr lang="en-US" dirty="0"/>
                        <a:t> 2017</a:t>
                      </a:r>
                    </a:p>
                  </a:txBody>
                  <a:tcPr anchor="ctr"/>
                </a:tc>
                <a:tc>
                  <a:txBody>
                    <a:bodyPr/>
                    <a:lstStyle/>
                    <a:p>
                      <a:pPr algn="ctr"/>
                      <a:r>
                        <a:rPr lang="en-US" dirty="0"/>
                        <a:t>Filesystem (HDFS)</a:t>
                      </a:r>
                    </a:p>
                  </a:txBody>
                  <a:tcPr anchor="ctr"/>
                </a:tc>
                <a:tc>
                  <a:txBody>
                    <a:bodyPr/>
                    <a:lstStyle/>
                    <a:p>
                      <a:pPr algn="ctr"/>
                      <a:r>
                        <a:rPr lang="en-US" dirty="0"/>
                        <a:t>Centralized</a:t>
                      </a:r>
                    </a:p>
                  </a:txBody>
                  <a:tcPr anchor="ctr"/>
                </a:tc>
                <a:tc>
                  <a:txBody>
                    <a:bodyPr/>
                    <a:lstStyle/>
                    <a:p>
                      <a:pPr algn="ctr"/>
                      <a:r>
                        <a:rPr lang="en-US" dirty="0"/>
                        <a:t>Source Data, Re-partitioned Data</a:t>
                      </a:r>
                    </a:p>
                  </a:txBody>
                  <a:tcPr anchor="ctr"/>
                </a:tc>
                <a:tc>
                  <a:txBody>
                    <a:bodyPr/>
                    <a:lstStyle/>
                    <a:p>
                      <a:pPr algn="ctr"/>
                      <a:r>
                        <a:rPr lang="en-US" dirty="0"/>
                        <a:t>No</a:t>
                      </a:r>
                    </a:p>
                  </a:txBody>
                  <a:tcPr anchor="ctr"/>
                </a:tc>
                <a:tc>
                  <a:txBody>
                    <a:bodyPr/>
                    <a:lstStyle/>
                    <a:p>
                      <a:pPr algn="ctr"/>
                      <a:r>
                        <a:rPr lang="en-US" dirty="0"/>
                        <a:t>Selection Operation</a:t>
                      </a:r>
                    </a:p>
                  </a:txBody>
                  <a:tcPr anchor="ctr"/>
                </a:tc>
                <a:tc>
                  <a:txBody>
                    <a:bodyPr/>
                    <a:lstStyle/>
                    <a:p>
                      <a:pPr algn="ctr"/>
                      <a:r>
                        <a:rPr lang="en-US" dirty="0"/>
                        <a:t>Only Storage</a:t>
                      </a:r>
                    </a:p>
                  </a:txBody>
                  <a:tcPr anchor="ctr"/>
                </a:tc>
                <a:extLst>
                  <a:ext uri="{0D108BD9-81ED-4DB2-BD59-A6C34878D82A}">
                    <a16:rowId xmlns:a16="http://schemas.microsoft.com/office/drawing/2014/main" val="1257412649"/>
                  </a:ext>
                </a:extLst>
              </a:tr>
              <a:tr h="370840">
                <a:tc>
                  <a:txBody>
                    <a:bodyPr/>
                    <a:lstStyle/>
                    <a:p>
                      <a:r>
                        <a:rPr lang="en-US" dirty="0"/>
                        <a:t>UC Berkeley</a:t>
                      </a:r>
                    </a:p>
                  </a:txBody>
                  <a:tcPr anchor="ctr"/>
                </a:tc>
                <a:tc>
                  <a:txBody>
                    <a:bodyPr/>
                    <a:lstStyle/>
                    <a:p>
                      <a:r>
                        <a:rPr lang="en-US" dirty="0"/>
                        <a:t>Partitioning for Aggressive Data Skipping </a:t>
                      </a:r>
                    </a:p>
                  </a:txBody>
                  <a:tcPr anchor="ctr"/>
                </a:tc>
                <a:tc>
                  <a:txBody>
                    <a:bodyPr/>
                    <a:lstStyle/>
                    <a:p>
                      <a:pPr algn="ctr"/>
                      <a:r>
                        <a:rPr lang="en-US" dirty="0"/>
                        <a:t>SIGMOD 2014</a:t>
                      </a:r>
                    </a:p>
                  </a:txBody>
                  <a:tcPr anchor="ctr"/>
                </a:tc>
                <a:tc>
                  <a:txBody>
                    <a:bodyPr/>
                    <a:lstStyle/>
                    <a:p>
                      <a:pPr algn="ctr"/>
                      <a:r>
                        <a:rPr lang="en-US" dirty="0"/>
                        <a:t>Filesystem</a:t>
                      </a:r>
                    </a:p>
                    <a:p>
                      <a:pPr algn="ctr"/>
                      <a:r>
                        <a:rPr lang="en-US" dirty="0"/>
                        <a:t>(HDFS)</a:t>
                      </a:r>
                    </a:p>
                  </a:txBody>
                  <a:tcPr anchor="ctr"/>
                </a:tc>
                <a:tc>
                  <a:txBody>
                    <a:bodyPr/>
                    <a:lstStyle/>
                    <a:p>
                      <a:pPr algn="ctr"/>
                      <a:r>
                        <a:rPr lang="en-US" dirty="0"/>
                        <a:t>Centralized</a:t>
                      </a:r>
                    </a:p>
                  </a:txBody>
                  <a:tcPr anchor="ctr"/>
                </a:tc>
                <a:tc>
                  <a:txBody>
                    <a:bodyPr/>
                    <a:lstStyle/>
                    <a:p>
                      <a:pPr algn="ctr"/>
                      <a:r>
                        <a:rPr lang="en-US" dirty="0"/>
                        <a:t>Indices</a:t>
                      </a:r>
                    </a:p>
                  </a:txBody>
                  <a:tcPr anchor="ctr"/>
                </a:tc>
                <a:tc>
                  <a:txBody>
                    <a:bodyPr/>
                    <a:lstStyle/>
                    <a:p>
                      <a:pPr algn="ctr"/>
                      <a:r>
                        <a:rPr lang="en-US" dirty="0"/>
                        <a:t>No</a:t>
                      </a:r>
                    </a:p>
                  </a:txBody>
                  <a:tcPr anchor="ctr"/>
                </a:tc>
                <a:tc>
                  <a:txBody>
                    <a:bodyPr/>
                    <a:lstStyle/>
                    <a:p>
                      <a:pPr algn="ctr"/>
                      <a:r>
                        <a:rPr lang="en-US" dirty="0"/>
                        <a:t>Selection Operation</a:t>
                      </a:r>
                    </a:p>
                  </a:txBody>
                  <a:tcPr anchor="ctr"/>
                </a:tc>
                <a:tc>
                  <a:txBody>
                    <a:bodyPr/>
                    <a:lstStyle/>
                    <a:p>
                      <a:pPr algn="ctr"/>
                      <a:r>
                        <a:rPr lang="en-US" dirty="0"/>
                        <a:t>Only Storage</a:t>
                      </a:r>
                    </a:p>
                  </a:txBody>
                  <a:tcPr anchor="ctr"/>
                </a:tc>
                <a:extLst>
                  <a:ext uri="{0D108BD9-81ED-4DB2-BD59-A6C34878D82A}">
                    <a16:rowId xmlns:a16="http://schemas.microsoft.com/office/drawing/2014/main" val="4248159062"/>
                  </a:ext>
                </a:extLst>
              </a:tr>
              <a:tr h="370840">
                <a:tc>
                  <a:txBody>
                    <a:bodyPr/>
                    <a:lstStyle/>
                    <a:p>
                      <a:r>
                        <a:rPr lang="en-US" dirty="0"/>
                        <a:t>Hong Kong</a:t>
                      </a:r>
                    </a:p>
                  </a:txBody>
                  <a:tcPr anchor="ctr"/>
                </a:tc>
                <a:tc>
                  <a:txBody>
                    <a:bodyPr/>
                    <a:lstStyle/>
                    <a:p>
                      <a:r>
                        <a:rPr lang="en-US" dirty="0"/>
                        <a:t>LRC, LERC</a:t>
                      </a:r>
                    </a:p>
                  </a:txBody>
                  <a:tcPr anchor="ctr"/>
                </a:tc>
                <a:tc>
                  <a:txBody>
                    <a:bodyPr/>
                    <a:lstStyle/>
                    <a:p>
                      <a:pPr algn="ctr"/>
                      <a:r>
                        <a:rPr lang="en-US" dirty="0"/>
                        <a:t>INFOCOM 2017</a:t>
                      </a:r>
                    </a:p>
                  </a:txBody>
                  <a:tcPr anchor="ctr"/>
                </a:tc>
                <a:tc>
                  <a:txBody>
                    <a:bodyPr/>
                    <a:lstStyle/>
                    <a:p>
                      <a:pPr algn="ctr"/>
                      <a:r>
                        <a:rPr lang="en-US" dirty="0"/>
                        <a:t>Multiple</a:t>
                      </a:r>
                    </a:p>
                  </a:txBody>
                  <a:tcPr anchor="ctr"/>
                </a:tc>
                <a:tc>
                  <a:txBody>
                    <a:bodyPr/>
                    <a:lstStyle/>
                    <a:p>
                      <a:pPr algn="ctr"/>
                      <a:r>
                        <a:rPr lang="en-US" dirty="0"/>
                        <a:t>Centralized</a:t>
                      </a:r>
                    </a:p>
                  </a:txBody>
                  <a:tcPr anchor="ctr"/>
                </a:tc>
                <a:tc>
                  <a:txBody>
                    <a:bodyPr/>
                    <a:lstStyle/>
                    <a:p>
                      <a:pPr algn="ctr"/>
                      <a:r>
                        <a:rPr lang="en-US" dirty="0"/>
                        <a:t>Intermediate Data</a:t>
                      </a:r>
                    </a:p>
                  </a:txBody>
                  <a:tcPr anchor="ctr"/>
                </a:tc>
                <a:tc>
                  <a:txBody>
                    <a:bodyPr/>
                    <a:lstStyle/>
                    <a:p>
                      <a:pPr algn="ctr"/>
                      <a:r>
                        <a:rPr lang="en-US" dirty="0"/>
                        <a:t>No</a:t>
                      </a:r>
                    </a:p>
                  </a:txBody>
                  <a:tcPr anchor="ctr"/>
                </a:tc>
                <a:tc>
                  <a:txBody>
                    <a:bodyPr/>
                    <a:lstStyle/>
                    <a:p>
                      <a:pPr algn="ctr"/>
                      <a:r>
                        <a:rPr lang="en-US" dirty="0"/>
                        <a:t>Spark DAG</a:t>
                      </a:r>
                    </a:p>
                  </a:txBody>
                  <a:tcPr anchor="ctr"/>
                </a:tc>
                <a:tc>
                  <a:txBody>
                    <a:bodyPr/>
                    <a:lstStyle/>
                    <a:p>
                      <a:pPr algn="ctr"/>
                      <a:r>
                        <a:rPr lang="en-US" dirty="0"/>
                        <a:t>Memory/Storage</a:t>
                      </a:r>
                    </a:p>
                  </a:txBody>
                  <a:tcPr anchor="ctr"/>
                </a:tc>
                <a:extLst>
                  <a:ext uri="{0D108BD9-81ED-4DB2-BD59-A6C34878D82A}">
                    <a16:rowId xmlns:a16="http://schemas.microsoft.com/office/drawing/2014/main" val="1896266665"/>
                  </a:ext>
                </a:extLst>
              </a:tr>
              <a:tr h="370840">
                <a:tc>
                  <a:txBody>
                    <a:bodyPr/>
                    <a:lstStyle/>
                    <a:p>
                      <a:r>
                        <a:rPr lang="en-US" dirty="0"/>
                        <a:t>Boston,</a:t>
                      </a:r>
                    </a:p>
                    <a:p>
                      <a:r>
                        <a:rPr lang="en-US" dirty="0"/>
                        <a:t>Northeastern</a:t>
                      </a:r>
                    </a:p>
                  </a:txBody>
                  <a:tcPr anchor="ctr"/>
                </a:tc>
                <a:tc>
                  <a:txBody>
                    <a:bodyPr/>
                    <a:lstStyle/>
                    <a:p>
                      <a:r>
                        <a:rPr lang="en-US" dirty="0"/>
                        <a:t>Caching in the Multiverse</a:t>
                      </a:r>
                    </a:p>
                  </a:txBody>
                  <a:tcPr anchor="ctr"/>
                </a:tc>
                <a:tc>
                  <a:txBody>
                    <a:bodyPr/>
                    <a:lstStyle/>
                    <a:p>
                      <a:pPr algn="ctr"/>
                      <a:r>
                        <a:rPr lang="en-US" dirty="0"/>
                        <a:t>HotStorage 2019</a:t>
                      </a:r>
                    </a:p>
                  </a:txBody>
                  <a:tcPr anchor="ctr"/>
                </a:tc>
                <a:tc>
                  <a:txBody>
                    <a:bodyPr/>
                    <a:lstStyle/>
                    <a:p>
                      <a:pPr algn="ctr"/>
                      <a:r>
                        <a:rPr lang="en-US" dirty="0" err="1"/>
                        <a:t>Ceph</a:t>
                      </a:r>
                      <a:endParaRPr lang="en-US" dirty="0"/>
                    </a:p>
                  </a:txBody>
                  <a:tcPr anchor="ctr"/>
                </a:tc>
                <a:tc>
                  <a:txBody>
                    <a:bodyPr/>
                    <a:lstStyle/>
                    <a:p>
                      <a:pPr algn="ctr"/>
                      <a:r>
                        <a:rPr lang="en-US" dirty="0"/>
                        <a:t>Centralized</a:t>
                      </a:r>
                    </a:p>
                  </a:txBody>
                  <a:tcPr anchor="ctr"/>
                </a:tc>
                <a:tc>
                  <a:txBody>
                    <a:bodyPr/>
                    <a:lstStyle/>
                    <a:p>
                      <a:pPr algn="ctr"/>
                      <a:r>
                        <a:rPr lang="en-US" dirty="0"/>
                        <a:t>Intermediate Data</a:t>
                      </a:r>
                    </a:p>
                  </a:txBody>
                  <a:tcPr anchor="ctr"/>
                </a:tc>
                <a:tc>
                  <a:txBody>
                    <a:bodyPr/>
                    <a:lstStyle/>
                    <a:p>
                      <a:pPr algn="ctr"/>
                      <a:r>
                        <a:rPr lang="en-US" dirty="0"/>
                        <a:t>Yes</a:t>
                      </a:r>
                    </a:p>
                  </a:txBody>
                  <a:tcPr anchor="ctr"/>
                </a:tc>
                <a:tc>
                  <a:txBody>
                    <a:bodyPr/>
                    <a:lstStyle/>
                    <a:p>
                      <a:pPr algn="ctr"/>
                      <a:r>
                        <a:rPr lang="en-US" dirty="0"/>
                        <a:t>Pig, Hadoop DAG</a:t>
                      </a:r>
                    </a:p>
                  </a:txBody>
                  <a:tcPr anchor="ctr"/>
                </a:tc>
                <a:tc>
                  <a:txBody>
                    <a:bodyPr/>
                    <a:lstStyle/>
                    <a:p>
                      <a:pPr algn="ctr"/>
                      <a:r>
                        <a:rPr lang="en-US" dirty="0"/>
                        <a:t>Memory/Storage</a:t>
                      </a:r>
                    </a:p>
                  </a:txBody>
                  <a:tcPr anchor="ctr"/>
                </a:tc>
                <a:extLst>
                  <a:ext uri="{0D108BD9-81ED-4DB2-BD59-A6C34878D82A}">
                    <a16:rowId xmlns:a16="http://schemas.microsoft.com/office/drawing/2014/main" val="3906626978"/>
                  </a:ext>
                </a:extLst>
              </a:tr>
            </a:tbl>
          </a:graphicData>
        </a:graphic>
      </p:graphicFrame>
    </p:spTree>
    <p:extLst>
      <p:ext uri="{BB962C8B-B14F-4D97-AF65-F5344CB8AC3E}">
        <p14:creationId xmlns:p14="http://schemas.microsoft.com/office/powerpoint/2010/main" val="229451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89D8-399F-40B5-930B-A0D601DC4AF7}"/>
              </a:ext>
            </a:extLst>
          </p:cNvPr>
          <p:cNvSpPr>
            <a:spLocks noGrp="1"/>
          </p:cNvSpPr>
          <p:nvPr>
            <p:ph type="title"/>
          </p:nvPr>
        </p:nvSpPr>
        <p:spPr>
          <a:xfrm>
            <a:off x="0" y="-73151"/>
            <a:ext cx="4863354" cy="783770"/>
          </a:xfrm>
        </p:spPr>
        <p:txBody>
          <a:bodyPr>
            <a:normAutofit fontScale="90000"/>
          </a:bodyPr>
          <a:lstStyle/>
          <a:p>
            <a:r>
              <a:rPr lang="en-US" sz="3200" dirty="0">
                <a:latin typeface="Arial" panose="020B0604020202020204" pitchFamily="34" charset="0"/>
                <a:cs typeface="Arial" panose="020B0604020202020204" pitchFamily="34" charset="0"/>
              </a:rPr>
              <a:t>Competitive Analysis - NDP</a:t>
            </a:r>
          </a:p>
        </p:txBody>
      </p:sp>
      <p:graphicFrame>
        <p:nvGraphicFramePr>
          <p:cNvPr id="3" name="Table 3">
            <a:extLst>
              <a:ext uri="{FF2B5EF4-FFF2-40B4-BE49-F238E27FC236}">
                <a16:creationId xmlns:a16="http://schemas.microsoft.com/office/drawing/2014/main" id="{048AFC6C-F1E0-455E-844F-186475B74175}"/>
              </a:ext>
            </a:extLst>
          </p:cNvPr>
          <p:cNvGraphicFramePr>
            <a:graphicFrameLocks noGrp="1"/>
          </p:cNvGraphicFramePr>
          <p:nvPr>
            <p:extLst>
              <p:ext uri="{D42A27DB-BD31-4B8C-83A1-F6EECF244321}">
                <p14:modId xmlns:p14="http://schemas.microsoft.com/office/powerpoint/2010/main" val="1104716087"/>
              </p:ext>
            </p:extLst>
          </p:nvPr>
        </p:nvGraphicFramePr>
        <p:xfrm>
          <a:off x="304236" y="640879"/>
          <a:ext cx="11583528" cy="6095070"/>
        </p:xfrm>
        <a:graphic>
          <a:graphicData uri="http://schemas.openxmlformats.org/drawingml/2006/table">
            <a:tbl>
              <a:tblPr firstRow="1" bandRow="1">
                <a:tableStyleId>{21E4AEA4-8DFA-4A89-87EB-49C32662AFE0}</a:tableStyleId>
              </a:tblPr>
              <a:tblGrid>
                <a:gridCol w="1212752">
                  <a:extLst>
                    <a:ext uri="{9D8B030D-6E8A-4147-A177-3AD203B41FA5}">
                      <a16:colId xmlns:a16="http://schemas.microsoft.com/office/drawing/2014/main" val="2219788977"/>
                    </a:ext>
                  </a:extLst>
                </a:gridCol>
                <a:gridCol w="1296347">
                  <a:extLst>
                    <a:ext uri="{9D8B030D-6E8A-4147-A177-3AD203B41FA5}">
                      <a16:colId xmlns:a16="http://schemas.microsoft.com/office/drawing/2014/main" val="3952086767"/>
                    </a:ext>
                  </a:extLst>
                </a:gridCol>
                <a:gridCol w="1296347">
                  <a:extLst>
                    <a:ext uri="{9D8B030D-6E8A-4147-A177-3AD203B41FA5}">
                      <a16:colId xmlns:a16="http://schemas.microsoft.com/office/drawing/2014/main" val="2306904656"/>
                    </a:ext>
                  </a:extLst>
                </a:gridCol>
                <a:gridCol w="1296347">
                  <a:extLst>
                    <a:ext uri="{9D8B030D-6E8A-4147-A177-3AD203B41FA5}">
                      <a16:colId xmlns:a16="http://schemas.microsoft.com/office/drawing/2014/main" val="4270824962"/>
                    </a:ext>
                  </a:extLst>
                </a:gridCol>
                <a:gridCol w="1296347">
                  <a:extLst>
                    <a:ext uri="{9D8B030D-6E8A-4147-A177-3AD203B41FA5}">
                      <a16:colId xmlns:a16="http://schemas.microsoft.com/office/drawing/2014/main" val="1052145772"/>
                    </a:ext>
                  </a:extLst>
                </a:gridCol>
                <a:gridCol w="1296347">
                  <a:extLst>
                    <a:ext uri="{9D8B030D-6E8A-4147-A177-3AD203B41FA5}">
                      <a16:colId xmlns:a16="http://schemas.microsoft.com/office/drawing/2014/main" val="3840322564"/>
                    </a:ext>
                  </a:extLst>
                </a:gridCol>
                <a:gridCol w="1296347">
                  <a:extLst>
                    <a:ext uri="{9D8B030D-6E8A-4147-A177-3AD203B41FA5}">
                      <a16:colId xmlns:a16="http://schemas.microsoft.com/office/drawing/2014/main" val="2489736693"/>
                    </a:ext>
                  </a:extLst>
                </a:gridCol>
                <a:gridCol w="1296347">
                  <a:extLst>
                    <a:ext uri="{9D8B030D-6E8A-4147-A177-3AD203B41FA5}">
                      <a16:colId xmlns:a16="http://schemas.microsoft.com/office/drawing/2014/main" val="1835758176"/>
                    </a:ext>
                  </a:extLst>
                </a:gridCol>
                <a:gridCol w="1296347">
                  <a:extLst>
                    <a:ext uri="{9D8B030D-6E8A-4147-A177-3AD203B41FA5}">
                      <a16:colId xmlns:a16="http://schemas.microsoft.com/office/drawing/2014/main" val="2461042800"/>
                    </a:ext>
                  </a:extLst>
                </a:gridCol>
              </a:tblGrid>
              <a:tr h="500347">
                <a:tc>
                  <a:txBody>
                    <a:bodyPr/>
                    <a:lstStyle/>
                    <a:p>
                      <a:r>
                        <a:rPr lang="en-US" sz="1400" dirty="0"/>
                        <a:t>Company</a:t>
                      </a:r>
                    </a:p>
                  </a:txBody>
                  <a:tcPr/>
                </a:tc>
                <a:tc>
                  <a:txBody>
                    <a:bodyPr/>
                    <a:lstStyle/>
                    <a:p>
                      <a:r>
                        <a:rPr lang="en-US" sz="1400" dirty="0"/>
                        <a:t>Product</a:t>
                      </a:r>
                    </a:p>
                  </a:txBody>
                  <a:tcPr/>
                </a:tc>
                <a:tc>
                  <a:txBody>
                    <a:bodyPr/>
                    <a:lstStyle/>
                    <a:p>
                      <a:r>
                        <a:rPr lang="en-US" sz="1400" dirty="0"/>
                        <a:t>Analytics Engine</a:t>
                      </a:r>
                    </a:p>
                  </a:txBody>
                  <a:tcPr/>
                </a:tc>
                <a:tc>
                  <a:txBody>
                    <a:bodyPr/>
                    <a:lstStyle/>
                    <a:p>
                      <a:r>
                        <a:rPr lang="en-US" sz="1400" dirty="0"/>
                        <a:t>Storage System</a:t>
                      </a:r>
                    </a:p>
                  </a:txBody>
                  <a:tcPr/>
                </a:tc>
                <a:tc>
                  <a:txBody>
                    <a:bodyPr/>
                    <a:lstStyle/>
                    <a:p>
                      <a:r>
                        <a:rPr lang="en-US" sz="1400" dirty="0"/>
                        <a:t>What to Pushdown</a:t>
                      </a:r>
                    </a:p>
                  </a:txBody>
                  <a:tcPr/>
                </a:tc>
                <a:tc>
                  <a:txBody>
                    <a:bodyPr/>
                    <a:lstStyle/>
                    <a:p>
                      <a:r>
                        <a:rPr lang="en-US" sz="1400" dirty="0"/>
                        <a:t>How to Pushdown</a:t>
                      </a:r>
                    </a:p>
                  </a:txBody>
                  <a:tcPr/>
                </a:tc>
                <a:tc>
                  <a:txBody>
                    <a:bodyPr/>
                    <a:lstStyle/>
                    <a:p>
                      <a:r>
                        <a:rPr lang="en-US" sz="1400" dirty="0"/>
                        <a:t>Where to Pushdown to</a:t>
                      </a:r>
                    </a:p>
                  </a:txBody>
                  <a:tcPr/>
                </a:tc>
                <a:tc>
                  <a:txBody>
                    <a:bodyPr/>
                    <a:lstStyle/>
                    <a:p>
                      <a:r>
                        <a:rPr lang="en-US" sz="1400" dirty="0"/>
                        <a:t>How to Execute</a:t>
                      </a:r>
                    </a:p>
                  </a:txBody>
                  <a:tcPr/>
                </a:tc>
                <a:tc>
                  <a:txBody>
                    <a:bodyPr/>
                    <a:lstStyle/>
                    <a:p>
                      <a:r>
                        <a:rPr lang="en-US" sz="1400" dirty="0"/>
                        <a:t>Notes</a:t>
                      </a:r>
                    </a:p>
                  </a:txBody>
                  <a:tcPr/>
                </a:tc>
                <a:extLst>
                  <a:ext uri="{0D108BD9-81ED-4DB2-BD59-A6C34878D82A}">
                    <a16:rowId xmlns:a16="http://schemas.microsoft.com/office/drawing/2014/main" val="833765901"/>
                  </a:ext>
                </a:extLst>
              </a:tr>
              <a:tr h="1147855">
                <a:tc>
                  <a:txBody>
                    <a:bodyPr/>
                    <a:lstStyle/>
                    <a:p>
                      <a:r>
                        <a:rPr lang="en-US" sz="1200" dirty="0" err="1"/>
                        <a:t>MinIO</a:t>
                      </a:r>
                      <a:endParaRPr lang="en-US" sz="1200" dirty="0"/>
                    </a:p>
                  </a:txBody>
                  <a:tcPr/>
                </a:tc>
                <a:tc>
                  <a:txBody>
                    <a:bodyPr/>
                    <a:lstStyle/>
                    <a:p>
                      <a:r>
                        <a:rPr lang="en-US" sz="1200" dirty="0">
                          <a:hlinkClick r:id="rId2"/>
                        </a:rPr>
                        <a:t>S3 Select</a:t>
                      </a:r>
                      <a:endParaRPr lang="en-US" sz="1200" dirty="0"/>
                    </a:p>
                  </a:txBody>
                  <a:tcPr/>
                </a:tc>
                <a:tc>
                  <a:txBody>
                    <a:bodyPr/>
                    <a:lstStyle/>
                    <a:p>
                      <a:r>
                        <a:rPr lang="en-US" sz="1200" dirty="0"/>
                        <a:t>Spark (Spark-Select)</a:t>
                      </a:r>
                    </a:p>
                  </a:txBody>
                  <a:tcPr/>
                </a:tc>
                <a:tc>
                  <a:txBody>
                    <a:bodyPr/>
                    <a:lstStyle/>
                    <a:p>
                      <a:r>
                        <a:rPr lang="en-US" sz="1200" dirty="0"/>
                        <a:t>Object Storage: </a:t>
                      </a:r>
                      <a:r>
                        <a:rPr lang="en-US" sz="1200" dirty="0" err="1"/>
                        <a:t>MinIO</a:t>
                      </a:r>
                      <a:endParaRPr lang="en-US" sz="1200" dirty="0"/>
                    </a:p>
                  </a:txBody>
                  <a:tcPr/>
                </a:tc>
                <a:tc>
                  <a:txBody>
                    <a:bodyPr/>
                    <a:lstStyle/>
                    <a:p>
                      <a:r>
                        <a:rPr lang="en-US" sz="1200" dirty="0"/>
                        <a:t>Simple projections, predicates, and aggregation</a:t>
                      </a:r>
                    </a:p>
                  </a:txBody>
                  <a:tcPr/>
                </a:tc>
                <a:tc>
                  <a:txBody>
                    <a:bodyPr/>
                    <a:lstStyle/>
                    <a:p>
                      <a:r>
                        <a:rPr lang="en-US" sz="1200" dirty="0"/>
                        <a:t>SQL </a:t>
                      </a:r>
                    </a:p>
                  </a:txBody>
                  <a:tcPr/>
                </a:tc>
                <a:tc>
                  <a:txBody>
                    <a:bodyPr/>
                    <a:lstStyle/>
                    <a:p>
                      <a:r>
                        <a:rPr lang="en-US" sz="1200" dirty="0"/>
                        <a:t>Storage processors (SPs)</a:t>
                      </a:r>
                    </a:p>
                  </a:txBody>
                  <a:tcPr/>
                </a:tc>
                <a:tc>
                  <a:txBody>
                    <a:bodyPr/>
                    <a:lstStyle/>
                    <a:p>
                      <a:r>
                        <a:rPr lang="en-US" sz="1200" dirty="0"/>
                        <a:t>SPs ingest, parse and filter CSV and Json files with limited </a:t>
                      </a:r>
                      <a:r>
                        <a:rPr lang="en-US" sz="1200" dirty="0" err="1"/>
                        <a:t>hw</a:t>
                      </a:r>
                      <a:r>
                        <a:rPr lang="en-US" sz="1200" dirty="0"/>
                        <a:t>/</a:t>
                      </a:r>
                      <a:r>
                        <a:rPr lang="en-US" sz="1200" dirty="0" err="1"/>
                        <a:t>sw</a:t>
                      </a:r>
                      <a:r>
                        <a:rPr lang="en-US" sz="1200" dirty="0"/>
                        <a:t> acceleration</a:t>
                      </a:r>
                    </a:p>
                  </a:txBody>
                  <a:tcPr/>
                </a:tc>
                <a:tc>
                  <a:txBody>
                    <a:bodyPr/>
                    <a:lstStyle/>
                    <a:p>
                      <a:pPr marL="91440" indent="-91440">
                        <a:buFont typeface="Arial" panose="020B0604020202020204" pitchFamily="34" charset="0"/>
                        <a:buChar char="•"/>
                      </a:pPr>
                      <a:r>
                        <a:rPr lang="en-US" sz="900" dirty="0"/>
                        <a:t>Better performance than AWS S3</a:t>
                      </a:r>
                    </a:p>
                    <a:p>
                      <a:pPr marL="91440" indent="-91440">
                        <a:buFont typeface="Arial" panose="020B0604020202020204" pitchFamily="34" charset="0"/>
                        <a:buChar char="•"/>
                      </a:pPr>
                      <a:r>
                        <a:rPr lang="en-US" sz="900" dirty="0"/>
                        <a:t>Not support complex operations</a:t>
                      </a:r>
                    </a:p>
                    <a:p>
                      <a:pPr marL="91440" indent="-91440">
                        <a:buFont typeface="Arial" panose="020B0604020202020204" pitchFamily="34" charset="0"/>
                        <a:buChar char="•"/>
                      </a:pPr>
                      <a:r>
                        <a:rPr lang="en-US" sz="900" dirty="0"/>
                        <a:t>No I/O optimization due to lack of indexing</a:t>
                      </a:r>
                    </a:p>
                    <a:p>
                      <a:pPr marL="91440" indent="-91440">
                        <a:buFont typeface="Arial" panose="020B0604020202020204" pitchFamily="34" charset="0"/>
                        <a:buChar char="•"/>
                      </a:pPr>
                      <a:r>
                        <a:rPr lang="en-US" sz="900" dirty="0"/>
                        <a:t>No UDFs</a:t>
                      </a:r>
                    </a:p>
                  </a:txBody>
                  <a:tcPr/>
                </a:tc>
                <a:extLst>
                  <a:ext uri="{0D108BD9-81ED-4DB2-BD59-A6C34878D82A}">
                    <a16:rowId xmlns:a16="http://schemas.microsoft.com/office/drawing/2014/main" val="1002662832"/>
                  </a:ext>
                </a:extLst>
              </a:tr>
              <a:tr h="882965">
                <a:tc>
                  <a:txBody>
                    <a:bodyPr/>
                    <a:lstStyle/>
                    <a:p>
                      <a:r>
                        <a:rPr lang="en-US" sz="1200" dirty="0"/>
                        <a:t>Amazon AWS</a:t>
                      </a:r>
                    </a:p>
                  </a:txBody>
                  <a:tcPr/>
                </a:tc>
                <a:tc>
                  <a:txBody>
                    <a:bodyPr/>
                    <a:lstStyle/>
                    <a:p>
                      <a:r>
                        <a:rPr lang="en-US" sz="1200" dirty="0">
                          <a:hlinkClick r:id="rId3"/>
                        </a:rPr>
                        <a:t>S3 Select and Glacier Select</a:t>
                      </a:r>
                      <a:endParaRPr lang="en-US" sz="1200" dirty="0"/>
                    </a:p>
                  </a:txBody>
                  <a:tcPr/>
                </a:tc>
                <a:tc>
                  <a:txBody>
                    <a:bodyPr/>
                    <a:lstStyle/>
                    <a:p>
                      <a:r>
                        <a:rPr lang="en-US" sz="1200" dirty="0"/>
                        <a:t>Up to users</a:t>
                      </a:r>
                    </a:p>
                  </a:txBody>
                  <a:tcPr/>
                </a:tc>
                <a:tc>
                  <a:txBody>
                    <a:bodyPr/>
                    <a:lstStyle/>
                    <a:p>
                      <a:r>
                        <a:rPr lang="en-US" sz="1200" dirty="0"/>
                        <a:t>Object Storage: AWS S3</a:t>
                      </a:r>
                    </a:p>
                  </a:txBody>
                  <a:tcPr/>
                </a:tc>
                <a:tc>
                  <a:txBody>
                    <a:bodyPr/>
                    <a:lstStyle/>
                    <a:p>
                      <a:r>
                        <a:rPr lang="en-US" sz="1200" dirty="0"/>
                        <a:t>Simple projections, predicates, and aggregation</a:t>
                      </a:r>
                    </a:p>
                  </a:txBody>
                  <a:tcPr/>
                </a:tc>
                <a:tc>
                  <a:txBody>
                    <a:bodyPr/>
                    <a:lstStyle/>
                    <a:p>
                      <a:r>
                        <a:rPr lang="en-US" sz="1200" dirty="0"/>
                        <a:t>SQL </a:t>
                      </a:r>
                    </a:p>
                  </a:txBody>
                  <a:tcPr/>
                </a:tc>
                <a:tc>
                  <a:txBody>
                    <a:bodyPr/>
                    <a:lstStyle/>
                    <a:p>
                      <a:r>
                        <a:rPr lang="en-US" sz="1200" dirty="0"/>
                        <a:t>Information unavailable, probably similar to  </a:t>
                      </a:r>
                      <a:r>
                        <a:rPr lang="en-US" sz="1200" dirty="0" err="1"/>
                        <a:t>MinIO</a:t>
                      </a:r>
                      <a:endParaRPr lang="en-US" sz="1200" dirty="0"/>
                    </a:p>
                  </a:txBody>
                  <a:tcPr/>
                </a:tc>
                <a:tc>
                  <a:txBody>
                    <a:bodyPr/>
                    <a:lstStyle/>
                    <a:p>
                      <a:r>
                        <a:rPr lang="en-US" sz="1200" dirty="0"/>
                        <a:t>Information unavailable, probably similar to  </a:t>
                      </a:r>
                      <a:r>
                        <a:rPr lang="en-US" sz="1200" dirty="0" err="1"/>
                        <a:t>MinIO</a:t>
                      </a:r>
                      <a:endParaRPr lang="en-US" sz="1200" dirty="0"/>
                    </a:p>
                  </a:txBody>
                  <a:tcPr/>
                </a:tc>
                <a:tc>
                  <a:txBody>
                    <a:bodyPr/>
                    <a:lstStyle/>
                    <a:p>
                      <a:pPr marL="91440" indent="-91440">
                        <a:buFont typeface="Arial" panose="020B0604020202020204" pitchFamily="34" charset="0"/>
                        <a:buChar char="•"/>
                      </a:pPr>
                      <a:r>
                        <a:rPr lang="en-US" sz="900" dirty="0"/>
                        <a:t>Become object storage standard</a:t>
                      </a:r>
                    </a:p>
                    <a:p>
                      <a:pPr marL="91440" indent="-91440">
                        <a:buFont typeface="Arial" panose="020B0604020202020204" pitchFamily="34" charset="0"/>
                        <a:buChar char="•"/>
                      </a:pPr>
                      <a:r>
                        <a:rPr lang="en-US" sz="900" dirty="0"/>
                        <a:t>Great APIs and SDKs</a:t>
                      </a:r>
                    </a:p>
                    <a:p>
                      <a:pPr marL="91440" indent="-91440">
                        <a:buFont typeface="Arial" panose="020B0604020202020204" pitchFamily="34" charset="0"/>
                        <a:buChar char="•"/>
                      </a:pPr>
                      <a:r>
                        <a:rPr lang="en-US" sz="900" dirty="0"/>
                        <a:t>Not support complex operations</a:t>
                      </a:r>
                    </a:p>
                    <a:p>
                      <a:pPr marL="91440" indent="-91440">
                        <a:buFont typeface="Arial" panose="020B0604020202020204" pitchFamily="34" charset="0"/>
                        <a:buChar char="•"/>
                      </a:pPr>
                      <a:r>
                        <a:rPr lang="en-US" sz="900" dirty="0"/>
                        <a:t>No UDFs</a:t>
                      </a:r>
                    </a:p>
                  </a:txBody>
                  <a:tcPr/>
                </a:tc>
                <a:extLst>
                  <a:ext uri="{0D108BD9-81ED-4DB2-BD59-A6C34878D82A}">
                    <a16:rowId xmlns:a16="http://schemas.microsoft.com/office/drawing/2014/main" val="1257412649"/>
                  </a:ext>
                </a:extLst>
              </a:tr>
              <a:tr h="794669">
                <a:tc>
                  <a:txBody>
                    <a:bodyPr/>
                    <a:lstStyle/>
                    <a:p>
                      <a:r>
                        <a:rPr lang="en-US" sz="1200" dirty="0"/>
                        <a:t>RedHat</a:t>
                      </a:r>
                    </a:p>
                    <a:p>
                      <a:r>
                        <a:rPr lang="en-US" sz="1200" dirty="0"/>
                        <a:t>(IBM)</a:t>
                      </a:r>
                    </a:p>
                  </a:txBody>
                  <a:tcPr/>
                </a:tc>
                <a:tc>
                  <a:txBody>
                    <a:bodyPr/>
                    <a:lstStyle/>
                    <a:p>
                      <a:r>
                        <a:rPr lang="en-US" sz="1200" dirty="0" err="1">
                          <a:hlinkClick r:id="rId4"/>
                        </a:rPr>
                        <a:t>Ceph</a:t>
                      </a:r>
                      <a:r>
                        <a:rPr lang="en-US" sz="1200" dirty="0">
                          <a:hlinkClick r:id="rId4"/>
                        </a:rPr>
                        <a:t> Object Classes (CLS)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UDFs and Postgres</a:t>
                      </a:r>
                    </a:p>
                    <a:p>
                      <a:endParaRPr lang="en-US" sz="1200" dirty="0"/>
                    </a:p>
                  </a:txBody>
                  <a:tcPr/>
                </a:tc>
                <a:tc>
                  <a:txBody>
                    <a:bodyPr/>
                    <a:lstStyle/>
                    <a:p>
                      <a:r>
                        <a:rPr lang="en-US" sz="1200" dirty="0"/>
                        <a:t>Unified Storage (block/file/object) based on Object Storage: </a:t>
                      </a:r>
                      <a:r>
                        <a:rPr lang="en-US" sz="1200" dirty="0" err="1"/>
                        <a:t>Ceph</a:t>
                      </a:r>
                      <a:endParaRPr lang="en-US" sz="1200" dirty="0"/>
                    </a:p>
                  </a:txBody>
                  <a:tcPr/>
                </a:tc>
                <a:tc>
                  <a:txBody>
                    <a:bodyPr/>
                    <a:lstStyle/>
                    <a:p>
                      <a:r>
                        <a:rPr lang="en-US" sz="1200" dirty="0"/>
                        <a:t>UDFs and most SQL operations</a:t>
                      </a:r>
                    </a:p>
                  </a:txBody>
                  <a:tcPr/>
                </a:tc>
                <a:tc>
                  <a:txBody>
                    <a:bodyPr/>
                    <a:lstStyle/>
                    <a:p>
                      <a:r>
                        <a:rPr lang="en-US" sz="1200" dirty="0"/>
                        <a:t>UDFs and SQL</a:t>
                      </a:r>
                    </a:p>
                  </a:txBody>
                  <a:tcPr/>
                </a:tc>
                <a:tc>
                  <a:txBody>
                    <a:bodyPr/>
                    <a:lstStyle/>
                    <a:p>
                      <a:r>
                        <a:rPr lang="en-US" sz="1200" dirty="0"/>
                        <a:t>SPs to object store (OSD)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LUA VM on storage side can talk to OSDs via extension interfaces</a:t>
                      </a:r>
                    </a:p>
                  </a:txBody>
                  <a:tcPr/>
                </a:tc>
                <a:tc>
                  <a:txBody>
                    <a:bodyPr/>
                    <a:lstStyle/>
                    <a:p>
                      <a:pPr marL="0" indent="0">
                        <a:buFont typeface="Arial" panose="020B0604020202020204" pitchFamily="34" charset="0"/>
                        <a:buNone/>
                      </a:pPr>
                      <a:r>
                        <a:rPr lang="en-US" sz="900" dirty="0"/>
                        <a:t>Need extensive work to port CLS like implementation into other storage systems</a:t>
                      </a:r>
                    </a:p>
                  </a:txBody>
                  <a:tcPr/>
                </a:tc>
                <a:extLst>
                  <a:ext uri="{0D108BD9-81ED-4DB2-BD59-A6C34878D82A}">
                    <a16:rowId xmlns:a16="http://schemas.microsoft.com/office/drawing/2014/main" val="2058860433"/>
                  </a:ext>
                </a:extLst>
              </a:tr>
              <a:tr h="750521">
                <a:tc>
                  <a:txBody>
                    <a:bodyPr/>
                    <a:lstStyle/>
                    <a:p>
                      <a:r>
                        <a:rPr lang="en-US" sz="1200" dirty="0"/>
                        <a:t>IBM</a:t>
                      </a:r>
                    </a:p>
                  </a:txBody>
                  <a:tcPr/>
                </a:tc>
                <a:tc>
                  <a:txBody>
                    <a:bodyPr/>
                    <a:lstStyle/>
                    <a:p>
                      <a:r>
                        <a:rPr lang="en-US" sz="1200" dirty="0">
                          <a:hlinkClick r:id="rId5"/>
                        </a:rPr>
                        <a:t>OpenStack SWIFT </a:t>
                      </a:r>
                      <a:r>
                        <a:rPr lang="en-US" sz="1200" dirty="0" err="1">
                          <a:hlinkClick r:id="rId5"/>
                        </a:rPr>
                        <a:t>Storlet</a:t>
                      </a:r>
                      <a:r>
                        <a:rPr lang="en-US" sz="1200" dirty="0">
                          <a:hlinkClick r:id="rId5"/>
                        </a:rPr>
                        <a:t>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Spark etc.</a:t>
                      </a:r>
                    </a:p>
                    <a:p>
                      <a:endParaRPr lang="en-US" sz="1200" dirty="0"/>
                    </a:p>
                  </a:txBody>
                  <a:tcPr/>
                </a:tc>
                <a:tc>
                  <a:txBody>
                    <a:bodyPr/>
                    <a:lstStyle/>
                    <a:p>
                      <a:r>
                        <a:rPr lang="en-US" sz="1200" dirty="0"/>
                        <a:t>Object Storage: SWIFT</a:t>
                      </a:r>
                    </a:p>
                  </a:txBody>
                  <a:tcPr/>
                </a:tc>
                <a:tc>
                  <a:txBody>
                    <a:bodyPr/>
                    <a:lstStyle/>
                    <a:p>
                      <a:r>
                        <a:rPr lang="en-US" sz="1200" dirty="0"/>
                        <a:t>UDFs and most of SQL operations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UDFs and SQL</a:t>
                      </a:r>
                    </a:p>
                    <a:p>
                      <a:endParaRPr lang="en-US" sz="1200" dirty="0"/>
                    </a:p>
                  </a:txBody>
                  <a:tcPr/>
                </a:tc>
                <a:tc>
                  <a:txBody>
                    <a:bodyPr/>
                    <a:lstStyle/>
                    <a:p>
                      <a:r>
                        <a:rPr lang="en-US" sz="1200" dirty="0"/>
                        <a:t>Via SWIFT proxy to storage nodes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Storlet</a:t>
                      </a:r>
                      <a:r>
                        <a:rPr lang="en-US" sz="1000" dirty="0"/>
                        <a:t> Dockers on storage side can support UDFs and SQL</a:t>
                      </a:r>
                      <a:endParaRPr lang="en-US" sz="1200" dirty="0"/>
                    </a:p>
                  </a:txBody>
                  <a:tcPr/>
                </a:tc>
                <a:tc>
                  <a:txBody>
                    <a:bodyPr/>
                    <a:lstStyle/>
                    <a:p>
                      <a:pPr marL="91440" indent="-91440">
                        <a:buFont typeface="Arial" panose="020B0604020202020204" pitchFamily="34" charset="0"/>
                        <a:buChar char="•"/>
                      </a:pPr>
                      <a:r>
                        <a:rPr lang="en-US" sz="900" dirty="0"/>
                        <a:t>Specific to SWIFT, hard to port to other systems</a:t>
                      </a:r>
                    </a:p>
                    <a:p>
                      <a:pPr marL="91440" indent="-91440">
                        <a:buFont typeface="Arial" panose="020B0604020202020204" pitchFamily="34" charset="0"/>
                        <a:buChar char="•"/>
                      </a:pPr>
                      <a:r>
                        <a:rPr lang="en-US" sz="900" dirty="0"/>
                        <a:t>No </a:t>
                      </a:r>
                      <a:r>
                        <a:rPr lang="en-US" sz="900" dirty="0" err="1"/>
                        <a:t>sw</a:t>
                      </a:r>
                      <a:r>
                        <a:rPr lang="en-US" sz="900" dirty="0"/>
                        <a:t>/</a:t>
                      </a:r>
                      <a:r>
                        <a:rPr lang="en-US" sz="900" dirty="0" err="1"/>
                        <a:t>hw</a:t>
                      </a:r>
                      <a:r>
                        <a:rPr lang="en-US" sz="900" dirty="0"/>
                        <a:t> accelerations</a:t>
                      </a:r>
                    </a:p>
                  </a:txBody>
                  <a:tcPr/>
                </a:tc>
                <a:extLst>
                  <a:ext uri="{0D108BD9-81ED-4DB2-BD59-A6C34878D82A}">
                    <a16:rowId xmlns:a16="http://schemas.microsoft.com/office/drawing/2014/main" val="4248159062"/>
                  </a:ext>
                </a:extLst>
              </a:tr>
              <a:tr h="971262">
                <a:tc>
                  <a:txBody>
                    <a:bodyPr/>
                    <a:lstStyle/>
                    <a:p>
                      <a:r>
                        <a:rPr lang="en-US" sz="1200" dirty="0"/>
                        <a:t>Oracle, IBM etc.</a:t>
                      </a:r>
                    </a:p>
                  </a:txBody>
                  <a:tcPr/>
                </a:tc>
                <a:tc>
                  <a:txBody>
                    <a:bodyPr/>
                    <a:lstStyle/>
                    <a:p>
                      <a:r>
                        <a:rPr lang="en-US" sz="1200" dirty="0">
                          <a:hlinkClick r:id="rId6"/>
                        </a:rPr>
                        <a:t>Exadata</a:t>
                      </a:r>
                      <a:r>
                        <a:rPr lang="en-US" sz="1200" dirty="0"/>
                        <a:t> (Oracle)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Netezza</a:t>
                      </a:r>
                      <a:r>
                        <a:rPr lang="en-US" sz="1200" dirty="0"/>
                        <a:t> (IBM)</a:t>
                      </a:r>
                    </a:p>
                    <a:p>
                      <a:endParaRPr lang="en-US" sz="1200" dirty="0"/>
                    </a:p>
                  </a:txBody>
                  <a:tcPr/>
                </a:tc>
                <a:tc>
                  <a:txBody>
                    <a:bodyPr/>
                    <a:lstStyle/>
                    <a:p>
                      <a:r>
                        <a:rPr lang="en-US" sz="1200" dirty="0"/>
                        <a:t>RDMS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Non-disaggregated appliances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Wide range of SQL operations</a:t>
                      </a:r>
                    </a:p>
                  </a:txBody>
                  <a:tcPr/>
                </a:tc>
                <a:tc>
                  <a:txBody>
                    <a:bodyPr/>
                    <a:lstStyle/>
                    <a:p>
                      <a:r>
                        <a:rPr lang="en-US" sz="1200" dirty="0"/>
                        <a:t>SQL</a:t>
                      </a:r>
                    </a:p>
                  </a:txBody>
                  <a:tcPr/>
                </a:tc>
                <a:tc>
                  <a:txBody>
                    <a:bodyPr/>
                    <a:lstStyle/>
                    <a:p>
                      <a:r>
                        <a:rPr lang="en-US" sz="1200" dirty="0"/>
                        <a:t>Information unavailable, all-in-one box or vendor-controlled storage servers</a:t>
                      </a:r>
                    </a:p>
                  </a:txBody>
                  <a:tcPr/>
                </a:tc>
                <a:tc>
                  <a:txBody>
                    <a:bodyPr/>
                    <a:lstStyle/>
                    <a:p>
                      <a:r>
                        <a:rPr lang="en-US" sz="1200" dirty="0"/>
                        <a:t>Information unavailable, all-in-one-box or vendor-controlled storage servers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Traditional RDMS appliances or vendor controlled storage server, hard to reuse in generic storage systems</a:t>
                      </a:r>
                    </a:p>
                  </a:txBody>
                  <a:tcPr/>
                </a:tc>
                <a:extLst>
                  <a:ext uri="{0D108BD9-81ED-4DB2-BD59-A6C34878D82A}">
                    <a16:rowId xmlns:a16="http://schemas.microsoft.com/office/drawing/2014/main" val="1896266665"/>
                  </a:ext>
                </a:extLst>
              </a:tr>
              <a:tr h="867750">
                <a:tc>
                  <a:txBody>
                    <a:bodyPr/>
                    <a:lstStyle/>
                    <a:p>
                      <a:r>
                        <a:rPr lang="en-US" sz="1200" dirty="0"/>
                        <a:t>MongoDB</a:t>
                      </a:r>
                    </a:p>
                  </a:txBody>
                  <a:tcPr/>
                </a:tc>
                <a:tc>
                  <a:txBody>
                    <a:bodyPr/>
                    <a:lstStyle/>
                    <a:p>
                      <a:r>
                        <a:rPr lang="en-US" sz="1200" dirty="0">
                          <a:hlinkClick r:id="rId8"/>
                        </a:rPr>
                        <a:t>MongoDB</a:t>
                      </a:r>
                      <a:endParaRPr lang="en-US" sz="1200" dirty="0"/>
                    </a:p>
                    <a:p>
                      <a:r>
                        <a:rPr lang="en-US" sz="1200" dirty="0"/>
                        <a:t>(NoSQL)</a:t>
                      </a:r>
                    </a:p>
                  </a:txBody>
                  <a:tcPr/>
                </a:tc>
                <a:tc>
                  <a:txBody>
                    <a:bodyPr/>
                    <a:lstStyle/>
                    <a:p>
                      <a:r>
                        <a:rPr lang="en-US" sz="1200" dirty="0"/>
                        <a:t>NoSQL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Proprietary storage</a:t>
                      </a:r>
                    </a:p>
                    <a:p>
                      <a:endParaRPr lang="en-US" sz="1200" dirty="0"/>
                    </a:p>
                  </a:txBody>
                  <a:tcPr/>
                </a:tc>
                <a:tc>
                  <a:txBody>
                    <a:bodyPr/>
                    <a:lstStyle/>
                    <a:p>
                      <a:r>
                        <a:rPr lang="en-US" sz="1200" dirty="0"/>
                        <a:t>Wide range of query (Json) operations</a:t>
                      </a:r>
                    </a:p>
                  </a:txBody>
                  <a:tcPr/>
                </a:tc>
                <a:tc>
                  <a:txBody>
                    <a:bodyPr/>
                    <a:lstStyle/>
                    <a:p>
                      <a:r>
                        <a:rPr lang="en-US" sz="1200" dirty="0"/>
                        <a:t>NoSQL and SQL (wrapper)</a:t>
                      </a:r>
                    </a:p>
                  </a:txBody>
                  <a:tcPr/>
                </a:tc>
                <a:tc>
                  <a:txBody>
                    <a:bodyPr/>
                    <a:lstStyle/>
                    <a:p>
                      <a:r>
                        <a:rPr lang="en-US" sz="1200" dirty="0"/>
                        <a:t>Storage engines</a:t>
                      </a:r>
                    </a:p>
                  </a:txBody>
                  <a:tcPr/>
                </a:tc>
                <a:tc>
                  <a:txBody>
                    <a:bodyPr/>
                    <a:lstStyle/>
                    <a:p>
                      <a:r>
                        <a:rPr lang="en-US" sz="1000" dirty="0"/>
                        <a:t>Storage engine manages how data is stored both in memory and drives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Proprietary storage specific to this database, hard to reuse in generic storage systems</a:t>
                      </a:r>
                    </a:p>
                  </a:txBody>
                  <a:tcPr/>
                </a:tc>
                <a:extLst>
                  <a:ext uri="{0D108BD9-81ED-4DB2-BD59-A6C34878D82A}">
                    <a16:rowId xmlns:a16="http://schemas.microsoft.com/office/drawing/2014/main" val="3906626978"/>
                  </a:ext>
                </a:extLst>
              </a:tr>
            </a:tbl>
          </a:graphicData>
        </a:graphic>
      </p:graphicFrame>
    </p:spTree>
    <p:extLst>
      <p:ext uri="{BB962C8B-B14F-4D97-AF65-F5344CB8AC3E}">
        <p14:creationId xmlns:p14="http://schemas.microsoft.com/office/powerpoint/2010/main" val="96536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89D8-399F-40B5-930B-A0D601DC4AF7}"/>
              </a:ext>
            </a:extLst>
          </p:cNvPr>
          <p:cNvSpPr>
            <a:spLocks noGrp="1"/>
          </p:cNvSpPr>
          <p:nvPr>
            <p:ph type="title"/>
          </p:nvPr>
        </p:nvSpPr>
        <p:spPr>
          <a:xfrm>
            <a:off x="88392" y="1"/>
            <a:ext cx="5398008" cy="640080"/>
          </a:xfrm>
        </p:spPr>
        <p:txBody>
          <a:bodyPr>
            <a:normAutofit/>
          </a:bodyPr>
          <a:lstStyle/>
          <a:p>
            <a:r>
              <a:rPr lang="en-US" sz="3200" dirty="0">
                <a:latin typeface="Arial" panose="020B0604020202020204" pitchFamily="34" charset="0"/>
                <a:cs typeface="Arial" panose="020B0604020202020204" pitchFamily="34" charset="0"/>
              </a:rPr>
              <a:t>Related Research - NDP</a:t>
            </a:r>
          </a:p>
        </p:txBody>
      </p:sp>
      <p:graphicFrame>
        <p:nvGraphicFramePr>
          <p:cNvPr id="3" name="Table 3">
            <a:extLst>
              <a:ext uri="{FF2B5EF4-FFF2-40B4-BE49-F238E27FC236}">
                <a16:creationId xmlns:a16="http://schemas.microsoft.com/office/drawing/2014/main" id="{048AFC6C-F1E0-455E-844F-186475B74175}"/>
              </a:ext>
            </a:extLst>
          </p:cNvPr>
          <p:cNvGraphicFramePr>
            <a:graphicFrameLocks noGrp="1"/>
          </p:cNvGraphicFramePr>
          <p:nvPr>
            <p:extLst>
              <p:ext uri="{D42A27DB-BD31-4B8C-83A1-F6EECF244321}">
                <p14:modId xmlns:p14="http://schemas.microsoft.com/office/powerpoint/2010/main" val="1047650406"/>
              </p:ext>
            </p:extLst>
          </p:nvPr>
        </p:nvGraphicFramePr>
        <p:xfrm>
          <a:off x="176212" y="649226"/>
          <a:ext cx="11839575" cy="5974080"/>
        </p:xfrm>
        <a:graphic>
          <a:graphicData uri="http://schemas.openxmlformats.org/drawingml/2006/table">
            <a:tbl>
              <a:tblPr firstRow="1" bandRow="1">
                <a:tableStyleId>{21E4AEA4-8DFA-4A89-87EB-49C32662AFE0}</a:tableStyleId>
              </a:tblPr>
              <a:tblGrid>
                <a:gridCol w="1297517">
                  <a:extLst>
                    <a:ext uri="{9D8B030D-6E8A-4147-A177-3AD203B41FA5}">
                      <a16:colId xmlns:a16="http://schemas.microsoft.com/office/drawing/2014/main" val="2219788977"/>
                    </a:ext>
                  </a:extLst>
                </a:gridCol>
                <a:gridCol w="1297517">
                  <a:extLst>
                    <a:ext uri="{9D8B030D-6E8A-4147-A177-3AD203B41FA5}">
                      <a16:colId xmlns:a16="http://schemas.microsoft.com/office/drawing/2014/main" val="3952086767"/>
                    </a:ext>
                  </a:extLst>
                </a:gridCol>
                <a:gridCol w="1297517">
                  <a:extLst>
                    <a:ext uri="{9D8B030D-6E8A-4147-A177-3AD203B41FA5}">
                      <a16:colId xmlns:a16="http://schemas.microsoft.com/office/drawing/2014/main" val="2636831853"/>
                    </a:ext>
                  </a:extLst>
                </a:gridCol>
                <a:gridCol w="1297517">
                  <a:extLst>
                    <a:ext uri="{9D8B030D-6E8A-4147-A177-3AD203B41FA5}">
                      <a16:colId xmlns:a16="http://schemas.microsoft.com/office/drawing/2014/main" val="2306904656"/>
                    </a:ext>
                  </a:extLst>
                </a:gridCol>
                <a:gridCol w="1297517">
                  <a:extLst>
                    <a:ext uri="{9D8B030D-6E8A-4147-A177-3AD203B41FA5}">
                      <a16:colId xmlns:a16="http://schemas.microsoft.com/office/drawing/2014/main" val="4270824962"/>
                    </a:ext>
                  </a:extLst>
                </a:gridCol>
                <a:gridCol w="1297517">
                  <a:extLst>
                    <a:ext uri="{9D8B030D-6E8A-4147-A177-3AD203B41FA5}">
                      <a16:colId xmlns:a16="http://schemas.microsoft.com/office/drawing/2014/main" val="1052145772"/>
                    </a:ext>
                  </a:extLst>
                </a:gridCol>
                <a:gridCol w="1297517">
                  <a:extLst>
                    <a:ext uri="{9D8B030D-6E8A-4147-A177-3AD203B41FA5}">
                      <a16:colId xmlns:a16="http://schemas.microsoft.com/office/drawing/2014/main" val="3840322564"/>
                    </a:ext>
                  </a:extLst>
                </a:gridCol>
                <a:gridCol w="1442506">
                  <a:extLst>
                    <a:ext uri="{9D8B030D-6E8A-4147-A177-3AD203B41FA5}">
                      <a16:colId xmlns:a16="http://schemas.microsoft.com/office/drawing/2014/main" val="2489736693"/>
                    </a:ext>
                  </a:extLst>
                </a:gridCol>
                <a:gridCol w="1314450">
                  <a:extLst>
                    <a:ext uri="{9D8B030D-6E8A-4147-A177-3AD203B41FA5}">
                      <a16:colId xmlns:a16="http://schemas.microsoft.com/office/drawing/2014/main" val="1835758176"/>
                    </a:ext>
                  </a:extLst>
                </a:gridCol>
              </a:tblGrid>
              <a:tr h="439719">
                <a:tc>
                  <a:txBody>
                    <a:bodyPr/>
                    <a:lstStyle/>
                    <a:p>
                      <a:r>
                        <a:rPr lang="en-US" sz="1600" dirty="0"/>
                        <a:t>University</a:t>
                      </a:r>
                    </a:p>
                  </a:txBody>
                  <a:tcPr/>
                </a:tc>
                <a:tc>
                  <a:txBody>
                    <a:bodyPr/>
                    <a:lstStyle/>
                    <a:p>
                      <a:r>
                        <a:rPr lang="en-US" sz="1600" dirty="0"/>
                        <a:t>Project Name</a:t>
                      </a:r>
                    </a:p>
                  </a:txBody>
                  <a:tcPr/>
                </a:tc>
                <a:tc>
                  <a:txBody>
                    <a:bodyPr/>
                    <a:lstStyle/>
                    <a:p>
                      <a:r>
                        <a:rPr lang="en-US" sz="1600" dirty="0"/>
                        <a:t>Conference</a:t>
                      </a:r>
                    </a:p>
                  </a:txBody>
                  <a:tcPr/>
                </a:tc>
                <a:tc>
                  <a:txBody>
                    <a:bodyPr/>
                    <a:lstStyle/>
                    <a:p>
                      <a:r>
                        <a:rPr lang="en-US" sz="1600" dirty="0"/>
                        <a:t>Analytics Engine</a:t>
                      </a:r>
                    </a:p>
                  </a:txBody>
                  <a:tcPr/>
                </a:tc>
                <a:tc>
                  <a:txBody>
                    <a:bodyPr/>
                    <a:lstStyle/>
                    <a:p>
                      <a:r>
                        <a:rPr lang="en-US" sz="1600" dirty="0"/>
                        <a:t>Storage System</a:t>
                      </a:r>
                    </a:p>
                  </a:txBody>
                  <a:tcPr/>
                </a:tc>
                <a:tc>
                  <a:txBody>
                    <a:bodyPr/>
                    <a:lstStyle/>
                    <a:p>
                      <a:r>
                        <a:rPr lang="en-US" sz="1600" dirty="0"/>
                        <a:t>What to Pushdown</a:t>
                      </a:r>
                    </a:p>
                  </a:txBody>
                  <a:tcPr/>
                </a:tc>
                <a:tc>
                  <a:txBody>
                    <a:bodyPr/>
                    <a:lstStyle/>
                    <a:p>
                      <a:r>
                        <a:rPr lang="en-US" sz="1600" dirty="0"/>
                        <a:t>How to Pushdown</a:t>
                      </a:r>
                    </a:p>
                  </a:txBody>
                  <a:tcPr/>
                </a:tc>
                <a:tc>
                  <a:txBody>
                    <a:bodyPr/>
                    <a:lstStyle/>
                    <a:p>
                      <a:r>
                        <a:rPr lang="en-US" sz="1600" dirty="0"/>
                        <a:t>Where to Pushdown to</a:t>
                      </a:r>
                    </a:p>
                  </a:txBody>
                  <a:tcPr/>
                </a:tc>
                <a:tc>
                  <a:txBody>
                    <a:bodyPr/>
                    <a:lstStyle/>
                    <a:p>
                      <a:r>
                        <a:rPr lang="en-US" sz="1600" dirty="0"/>
                        <a:t>How to Execute</a:t>
                      </a:r>
                    </a:p>
                  </a:txBody>
                  <a:tcPr/>
                </a:tc>
                <a:extLst>
                  <a:ext uri="{0D108BD9-81ED-4DB2-BD59-A6C34878D82A}">
                    <a16:rowId xmlns:a16="http://schemas.microsoft.com/office/drawing/2014/main" val="833765901"/>
                  </a:ext>
                </a:extLst>
              </a:tr>
              <a:tr h="984529">
                <a:tc>
                  <a:txBody>
                    <a:bodyPr/>
                    <a:lstStyle/>
                    <a:p>
                      <a:r>
                        <a:rPr lang="en-US" sz="1200" dirty="0"/>
                        <a:t>University of California Santa Cruz</a:t>
                      </a:r>
                    </a:p>
                  </a:txBody>
                  <a:tcPr/>
                </a:tc>
                <a:tc>
                  <a:txBody>
                    <a:bodyPr/>
                    <a:lstStyle/>
                    <a:p>
                      <a:r>
                        <a:rPr lang="en-US" sz="1200" dirty="0" err="1">
                          <a:hlinkClick r:id="rId2"/>
                        </a:rPr>
                        <a:t>SkyhookDM</a:t>
                      </a:r>
                      <a:endParaRPr lang="en-US" sz="1200" dirty="0"/>
                    </a:p>
                  </a:txBody>
                  <a:tcPr/>
                </a:tc>
                <a:tc>
                  <a:txBody>
                    <a:bodyPr/>
                    <a:lstStyle/>
                    <a:p>
                      <a:r>
                        <a:rPr lang="en-US" sz="1200" dirty="0"/>
                        <a:t>Ongoing research project, </a:t>
                      </a:r>
                      <a:r>
                        <a:rPr lang="en-US" sz="1200" dirty="0">
                          <a:hlinkClick r:id="rId3"/>
                        </a:rPr>
                        <a:t>many conferences</a:t>
                      </a:r>
                      <a:r>
                        <a:rPr lang="en-US" sz="1200" dirty="0"/>
                        <a:t>: Vault’19, ‘20, FAST19 etc.</a:t>
                      </a:r>
                    </a:p>
                  </a:txBody>
                  <a:tcPr/>
                </a:tc>
                <a:tc>
                  <a:txBody>
                    <a:bodyPr/>
                    <a:lstStyle/>
                    <a:p>
                      <a:r>
                        <a:rPr lang="en-US" sz="1200" dirty="0"/>
                        <a:t>Postgres</a:t>
                      </a:r>
                    </a:p>
                  </a:txBody>
                  <a:tcPr/>
                </a:tc>
                <a:tc>
                  <a:txBody>
                    <a:bodyPr/>
                    <a:lstStyle/>
                    <a:p>
                      <a:r>
                        <a:rPr lang="en-US" sz="1200" dirty="0" err="1"/>
                        <a:t>Ceph</a:t>
                      </a:r>
                      <a:endParaRPr lang="en-US" sz="1200" dirty="0"/>
                    </a:p>
                  </a:txBody>
                  <a:tcPr/>
                </a:tc>
                <a:tc>
                  <a:txBody>
                    <a:bodyPr/>
                    <a:lstStyle/>
                    <a:p>
                      <a:r>
                        <a:rPr lang="en-US" sz="1200" dirty="0"/>
                        <a:t>UDFs and most SQL operations</a:t>
                      </a:r>
                    </a:p>
                  </a:txBody>
                  <a:tcPr/>
                </a:tc>
                <a:tc>
                  <a:txBody>
                    <a:bodyPr/>
                    <a:lstStyle/>
                    <a:p>
                      <a:r>
                        <a:rPr lang="en-US" sz="1000" dirty="0"/>
                        <a:t>UDFs and SQL via Postgres FDW (Foreign Data Wrappers)</a:t>
                      </a:r>
                    </a:p>
                  </a:txBody>
                  <a:tcPr/>
                </a:tc>
                <a:tc>
                  <a:txBody>
                    <a:bodyPr/>
                    <a:lstStyle/>
                    <a:p>
                      <a:r>
                        <a:rPr lang="en-US" sz="1200" dirty="0"/>
                        <a:t>SPs to object store (OSD) via CLS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LUA VM on storage side can talk to OSDs via extension interfaces CLS.</a:t>
                      </a:r>
                    </a:p>
                  </a:txBody>
                  <a:tcPr/>
                </a:tc>
                <a:extLst>
                  <a:ext uri="{0D108BD9-81ED-4DB2-BD59-A6C34878D82A}">
                    <a16:rowId xmlns:a16="http://schemas.microsoft.com/office/drawing/2014/main" val="1002662832"/>
                  </a:ext>
                </a:extLst>
              </a:tr>
              <a:tr h="835358">
                <a:tc>
                  <a:txBody>
                    <a:bodyPr/>
                    <a:lstStyle/>
                    <a:p>
                      <a:r>
                        <a:rPr lang="en-US" sz="1200" dirty="0"/>
                        <a:t>University of Wisconsin-Madison &amp; MIT </a:t>
                      </a:r>
                    </a:p>
                  </a:txBody>
                  <a:tcPr/>
                </a:tc>
                <a:tc>
                  <a:txBody>
                    <a:bodyPr/>
                    <a:lstStyle/>
                    <a:p>
                      <a:r>
                        <a:rPr lang="en-US" sz="1200" dirty="0" err="1">
                          <a:hlinkClick r:id="rId4"/>
                        </a:rPr>
                        <a:t>PushdownDB</a:t>
                      </a:r>
                      <a:endParaRPr lang="en-US" sz="1200" dirty="0"/>
                    </a:p>
                  </a:txBody>
                  <a:tcPr/>
                </a:tc>
                <a:tc>
                  <a:txBody>
                    <a:bodyPr/>
                    <a:lstStyle/>
                    <a:p>
                      <a:r>
                        <a:rPr lang="en-US" sz="1200" dirty="0"/>
                        <a:t>ICDE2020</a:t>
                      </a:r>
                    </a:p>
                  </a:txBody>
                  <a:tcPr/>
                </a:tc>
                <a:tc>
                  <a:txBody>
                    <a:bodyPr/>
                    <a:lstStyle/>
                    <a:p>
                      <a:r>
                        <a:rPr lang="en-US" sz="1200" dirty="0"/>
                        <a:t>Homegrown </a:t>
                      </a:r>
                      <a:r>
                        <a:rPr lang="en-US" sz="1200" dirty="0" err="1"/>
                        <a:t>PushdownDB</a:t>
                      </a:r>
                      <a:r>
                        <a:rPr lang="en-US" sz="1200" dirty="0"/>
                        <a:t> on top of AWS S3</a:t>
                      </a:r>
                    </a:p>
                  </a:txBody>
                  <a:tcPr/>
                </a:tc>
                <a:tc>
                  <a:txBody>
                    <a:bodyPr/>
                    <a:lstStyle/>
                    <a:p>
                      <a:r>
                        <a:rPr lang="en-US" sz="1200" dirty="0"/>
                        <a:t>AWS S3 (Select)</a:t>
                      </a:r>
                    </a:p>
                  </a:txBody>
                  <a:tcPr/>
                </a:tc>
                <a:tc>
                  <a:txBody>
                    <a:bodyPr/>
                    <a:lstStyle/>
                    <a:p>
                      <a:r>
                        <a:rPr lang="en-US" sz="1200" dirty="0"/>
                        <a:t>Extended SQL operations like join, group-by, and top-K</a:t>
                      </a:r>
                    </a:p>
                  </a:txBody>
                  <a:tcPr/>
                </a:tc>
                <a:tc>
                  <a:txBody>
                    <a:bodyPr/>
                    <a:lstStyle/>
                    <a:p>
                      <a:r>
                        <a:rPr lang="en-US" sz="1000" dirty="0"/>
                        <a:t>Used native S3 Select operations</a:t>
                      </a:r>
                    </a:p>
                  </a:txBody>
                  <a:tcPr/>
                </a:tc>
                <a:tc>
                  <a:txBody>
                    <a:bodyPr/>
                    <a:lstStyle/>
                    <a:p>
                      <a:r>
                        <a:rPr lang="en-US" sz="1200" dirty="0"/>
                        <a:t>AWS S3 object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Used multiple-steps commercial available AWS S3 Select to support more SQL operations</a:t>
                      </a:r>
                    </a:p>
                  </a:txBody>
                  <a:tcPr/>
                </a:tc>
                <a:extLst>
                  <a:ext uri="{0D108BD9-81ED-4DB2-BD59-A6C34878D82A}">
                    <a16:rowId xmlns:a16="http://schemas.microsoft.com/office/drawing/2014/main" val="1257412649"/>
                  </a:ext>
                </a:extLst>
              </a:tr>
              <a:tr h="1342540">
                <a:tc>
                  <a:txBody>
                    <a:bodyPr/>
                    <a:lstStyle/>
                    <a:p>
                      <a:r>
                        <a:rPr lang="en-US" sz="1200" dirty="0"/>
                        <a:t>Reutlingen University &amp; TU Darmstadt, Germany</a:t>
                      </a:r>
                    </a:p>
                  </a:txBody>
                  <a:tcPr/>
                </a:tc>
                <a:tc>
                  <a:txBody>
                    <a:bodyPr/>
                    <a:lstStyle/>
                    <a:p>
                      <a:r>
                        <a:rPr lang="en-US" sz="1200" dirty="0" err="1">
                          <a:hlinkClick r:id="rId5"/>
                        </a:rPr>
                        <a:t>NativeNDP</a:t>
                      </a:r>
                      <a:endParaRPr lang="en-US" sz="1200" dirty="0"/>
                    </a:p>
                  </a:txBody>
                  <a:tcPr/>
                </a:tc>
                <a:tc>
                  <a:txBody>
                    <a:bodyPr/>
                    <a:lstStyle/>
                    <a:p>
                      <a:r>
                        <a:rPr lang="en-US" sz="1200" dirty="0"/>
                        <a:t>ADBIS 2019</a:t>
                      </a:r>
                    </a:p>
                  </a:txBody>
                  <a:tcPr/>
                </a:tc>
                <a:tc>
                  <a:txBody>
                    <a:bodyPr/>
                    <a:lstStyle/>
                    <a:p>
                      <a:r>
                        <a:rPr lang="en-US" sz="1200" dirty="0"/>
                        <a:t>R Platform</a:t>
                      </a:r>
                    </a:p>
                  </a:txBody>
                  <a:tcPr/>
                </a:tc>
                <a:tc>
                  <a:txBody>
                    <a:bodyPr/>
                    <a:lstStyle/>
                    <a:p>
                      <a:r>
                        <a:rPr lang="en-US" sz="1200" dirty="0" err="1"/>
                        <a:t>Ceph</a:t>
                      </a:r>
                      <a:endParaRPr lang="en-US" sz="1200" dirty="0"/>
                    </a:p>
                  </a:txBody>
                  <a:tcPr/>
                </a:tc>
                <a:tc>
                  <a:txBody>
                    <a:bodyPr/>
                    <a:lstStyle/>
                    <a:p>
                      <a:r>
                        <a:rPr lang="en-US" sz="1200" dirty="0"/>
                        <a:t>Data transformation</a:t>
                      </a:r>
                    </a:p>
                  </a:txBody>
                  <a:tcPr/>
                </a:tc>
                <a:tc>
                  <a:txBody>
                    <a:bodyPr/>
                    <a:lstStyle/>
                    <a:p>
                      <a:r>
                        <a:rPr lang="en-US" sz="1000" dirty="0"/>
                        <a:t>Used UDF via </a:t>
                      </a:r>
                      <a:r>
                        <a:rPr lang="en-US" sz="1000" dirty="0" err="1"/>
                        <a:t>Ceph</a:t>
                      </a:r>
                      <a:r>
                        <a:rPr lang="en-US" sz="1000" dirty="0"/>
                        <a:t> CLS to push R-native operations on to their storage abstraction </a:t>
                      </a:r>
                      <a:r>
                        <a:rPr lang="en-US" sz="1000" dirty="0" err="1"/>
                        <a:t>DataFrame</a:t>
                      </a:r>
                      <a:r>
                        <a:rPr lang="en-US" sz="1000" dirty="0"/>
                        <a:t>; similar to </a:t>
                      </a:r>
                      <a:r>
                        <a:rPr lang="en-US" sz="1000" dirty="0" err="1"/>
                        <a:t>SkyhookDM</a:t>
                      </a:r>
                      <a:endParaRPr lang="en-US" sz="1000" dirty="0"/>
                    </a:p>
                  </a:txBody>
                  <a:tcPr/>
                </a:tc>
                <a:tc>
                  <a:txBody>
                    <a:bodyPr/>
                    <a:lstStyle/>
                    <a:p>
                      <a:r>
                        <a:rPr lang="en-US" sz="1200" dirty="0"/>
                        <a:t>Pushdown to </a:t>
                      </a:r>
                      <a:r>
                        <a:rPr lang="en-US" sz="1200" dirty="0" err="1"/>
                        <a:t>Ceph</a:t>
                      </a:r>
                      <a:r>
                        <a:rPr lang="en-US" sz="1200" dirty="0"/>
                        <a:t> object store (OSDs); Then further push down to SCM storage devices; similar to </a:t>
                      </a:r>
                      <a:r>
                        <a:rPr lang="en-US" sz="1200" dirty="0" err="1"/>
                        <a:t>SkyhookDM</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Implemented </a:t>
                      </a:r>
                      <a:r>
                        <a:rPr lang="en-US" sz="1000" dirty="0" err="1"/>
                        <a:t>Ceph</a:t>
                      </a:r>
                      <a:r>
                        <a:rPr lang="en-US" sz="1000" dirty="0"/>
                        <a:t> CLS for R by using </a:t>
                      </a:r>
                      <a:r>
                        <a:rPr lang="en-US" sz="1000" dirty="0" err="1"/>
                        <a:t>Ceph</a:t>
                      </a:r>
                      <a:r>
                        <a:rPr lang="en-US" sz="1000" dirty="0"/>
                        <a:t> RADOS Object APIs on storage side, so it can run UDFS to transform data on storage side; similar to </a:t>
                      </a:r>
                      <a:r>
                        <a:rPr lang="en-US" sz="1000" dirty="0" err="1"/>
                        <a:t>SkyhookDM</a:t>
                      </a:r>
                      <a:endParaRPr lang="en-US" sz="1000" dirty="0"/>
                    </a:p>
                  </a:txBody>
                  <a:tcPr/>
                </a:tc>
                <a:extLst>
                  <a:ext uri="{0D108BD9-81ED-4DB2-BD59-A6C34878D82A}">
                    <a16:rowId xmlns:a16="http://schemas.microsoft.com/office/drawing/2014/main" val="4248159062"/>
                  </a:ext>
                </a:extLst>
              </a:tr>
              <a:tr h="984529">
                <a:tc>
                  <a:txBody>
                    <a:bodyPr/>
                    <a:lstStyle/>
                    <a:p>
                      <a:r>
                        <a:rPr lang="en-US" sz="1200" u="none" strike="noStrike" kern="1200" baseline="0" dirty="0"/>
                        <a:t>University of California, Irvine </a:t>
                      </a:r>
                      <a:endParaRPr lang="en-US" sz="1200" dirty="0"/>
                    </a:p>
                  </a:txBody>
                  <a:tcPr/>
                </a:tc>
                <a:tc>
                  <a:txBody>
                    <a:bodyPr/>
                    <a:lstStyle/>
                    <a:p>
                      <a:r>
                        <a:rPr lang="en-US" sz="1200" dirty="0"/>
                        <a:t>Catalina </a:t>
                      </a:r>
                    </a:p>
                    <a:p>
                      <a:r>
                        <a:rPr lang="en-US" sz="1000" u="none" strike="noStrike" kern="1200" baseline="0" dirty="0"/>
                        <a:t>(“</a:t>
                      </a:r>
                      <a:r>
                        <a:rPr lang="en-US" sz="1000" u="none" strike="noStrike" kern="1200" baseline="0" dirty="0">
                          <a:hlinkClick r:id="rId6"/>
                        </a:rPr>
                        <a:t>Catalina: In-Storage Processing Acceleration for Scalable Big Data Analytics</a:t>
                      </a:r>
                      <a:r>
                        <a:rPr lang="en-US" sz="1000" u="none" strike="noStrike" kern="1200" baseline="0" dirty="0"/>
                        <a:t>”)</a:t>
                      </a:r>
                      <a:endParaRPr lang="en-US" sz="1000" dirty="0"/>
                    </a:p>
                  </a:txBody>
                  <a:tcPr/>
                </a:tc>
                <a:tc>
                  <a:txBody>
                    <a:bodyPr/>
                    <a:lstStyle/>
                    <a:p>
                      <a:r>
                        <a:rPr lang="en-US" sz="1100" dirty="0"/>
                        <a:t>Journal of Big Data, 2019 &amp; Euro Conf on Parallel, Distributed and Network-based Processing 2019</a:t>
                      </a:r>
                    </a:p>
                  </a:txBody>
                  <a:tcPr/>
                </a:tc>
                <a:tc>
                  <a:txBody>
                    <a:bodyPr/>
                    <a:lstStyle/>
                    <a:p>
                      <a:r>
                        <a:rPr lang="en-US" sz="1200" dirty="0"/>
                        <a:t>MPI (Message Passing Interface) &amp; Hadoop</a:t>
                      </a:r>
                    </a:p>
                  </a:txBody>
                  <a:tcPr/>
                </a:tc>
                <a:tc>
                  <a:txBody>
                    <a:bodyPr/>
                    <a:lstStyle/>
                    <a:p>
                      <a:r>
                        <a:rPr lang="en-US" sz="1200" dirty="0"/>
                        <a:t>Edge Computational Storage Devices, SNIA term “CSD”</a:t>
                      </a:r>
                    </a:p>
                  </a:txBody>
                  <a:tcPr/>
                </a:tc>
                <a:tc>
                  <a:txBody>
                    <a:bodyPr/>
                    <a:lstStyle/>
                    <a:p>
                      <a:r>
                        <a:rPr lang="en-US" sz="1200" dirty="0"/>
                        <a:t>Special example: image similarity search using MPI</a:t>
                      </a:r>
                    </a:p>
                  </a:txBody>
                  <a:tcPr/>
                </a:tc>
                <a:tc>
                  <a:txBody>
                    <a:bodyPr/>
                    <a:lstStyle/>
                    <a:p>
                      <a:r>
                        <a:rPr lang="en-US" sz="1200" dirty="0"/>
                        <a:t>Embedded MPI slaves in storage devices, so that everything is a pushdown</a:t>
                      </a:r>
                    </a:p>
                  </a:txBody>
                  <a:tcPr/>
                </a:tc>
                <a:tc>
                  <a:txBody>
                    <a:bodyPr/>
                    <a:lstStyle/>
                    <a:p>
                      <a:r>
                        <a:rPr lang="en-US" sz="1000" dirty="0"/>
                        <a:t>ISP (In-</a:t>
                      </a:r>
                      <a:r>
                        <a:rPr lang="en-US" sz="1000" dirty="0" err="1"/>
                        <a:t>Stroage</a:t>
                      </a:r>
                      <a:r>
                        <a:rPr lang="en-US" sz="1000" dirty="0"/>
                        <a:t>-Processing) Engine: including ISP OS (user space + kernel), firmware, FPGA and storage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Using ARM and FPGA to process and accelerate; using programmable SSD (Flash interface) to pushdown operations </a:t>
                      </a:r>
                    </a:p>
                  </a:txBody>
                  <a:tcPr/>
                </a:tc>
                <a:extLst>
                  <a:ext uri="{0D108BD9-81ED-4DB2-BD59-A6C34878D82A}">
                    <a16:rowId xmlns:a16="http://schemas.microsoft.com/office/drawing/2014/main" val="3655583045"/>
                  </a:ext>
                </a:extLst>
              </a:tr>
              <a:tr h="1044198">
                <a:tc>
                  <a:txBody>
                    <a:bodyPr/>
                    <a:lstStyle/>
                    <a:p>
                      <a:r>
                        <a:rPr lang="en-US" sz="1200" u="none" strike="noStrike" kern="1200" baseline="0" dirty="0"/>
                        <a:t>KTH Royal Institute of Technology, Sweden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applicable </a:t>
                      </a:r>
                      <a:r>
                        <a:rPr lang="en-US" sz="1000" dirty="0"/>
                        <a:t>(“</a:t>
                      </a:r>
                      <a:r>
                        <a:rPr lang="en-US" sz="1000" kern="1200" dirty="0">
                          <a:effectLst/>
                          <a:hlinkClick r:id="rId7"/>
                        </a:rPr>
                        <a:t>Identifying the potential of Near Data Processing for Apache Spark</a:t>
                      </a:r>
                      <a:r>
                        <a:rPr lang="en-US" sz="1000" kern="1200" dirty="0">
                          <a:effectLst/>
                        </a:rPr>
                        <a:t>”)</a:t>
                      </a:r>
                    </a:p>
                    <a:p>
                      <a:endParaRPr lang="en-US" sz="1200" dirty="0"/>
                    </a:p>
                  </a:txBody>
                  <a:tcPr/>
                </a:tc>
                <a:tc>
                  <a:txBody>
                    <a:bodyPr/>
                    <a:lstStyle/>
                    <a:p>
                      <a:r>
                        <a:rPr lang="en-US" sz="1200" kern="1200" dirty="0">
                          <a:effectLst/>
                        </a:rPr>
                        <a:t>International Symposium on Memory Systems 2017</a:t>
                      </a:r>
                      <a:endParaRPr lang="en-US" sz="1200" dirty="0"/>
                    </a:p>
                  </a:txBody>
                  <a:tcPr/>
                </a:tc>
                <a:tc>
                  <a:txBody>
                    <a:bodyPr/>
                    <a:lstStyle/>
                    <a:p>
                      <a:r>
                        <a:rPr lang="en-US" sz="1200" dirty="0"/>
                        <a:t>Spark</a:t>
                      </a:r>
                    </a:p>
                  </a:txBody>
                  <a:tcPr/>
                </a:tc>
                <a:tc>
                  <a:txBody>
                    <a:bodyPr/>
                    <a:lstStyle/>
                    <a:p>
                      <a:r>
                        <a:rPr lang="en-US" sz="1200" dirty="0"/>
                        <a:t>Server Storage</a:t>
                      </a:r>
                    </a:p>
                  </a:txBody>
                  <a:tcPr/>
                </a:tc>
                <a:tc gridSpan="4">
                  <a:txBody>
                    <a:bodyPr/>
                    <a:lstStyle/>
                    <a:p>
                      <a:r>
                        <a:rPr lang="en-US" sz="1000" dirty="0"/>
                        <a:t>Not applicable, but they did great job to measure compute, memory and storage distribution in wide range of Spark workloads like Spark core, SQL, ML, Graph X, and Streaming, to see what are the best workloads for ISP pushdown, PIM (processing-in-memory, in relate to caching) pushdown or hybrid: ISP matches well with normal Spark SQL and Spark core etc. non-iterative batch; PIM suits streaming processing and iterative batch processing workload in Spark; Machine Learning workloads in Spark are best for hybrid of ISP and PIM. This can provide guideline for our holistic orchestration.</a:t>
                      </a:r>
                    </a:p>
                  </a:txBody>
                  <a:tcPr/>
                </a:tc>
                <a:tc hMerge="1">
                  <a:txBody>
                    <a:bodyPr/>
                    <a:lstStyle/>
                    <a:p>
                      <a:endParaRPr lang="en-US" sz="1200" dirty="0"/>
                    </a:p>
                  </a:txBody>
                  <a:tcPr/>
                </a:tc>
                <a:tc hMerge="1">
                  <a:txBody>
                    <a:bodyPr/>
                    <a:lstStyle/>
                    <a:p>
                      <a:endParaRPr lang="en-US" sz="12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990468099"/>
                  </a:ext>
                </a:extLst>
              </a:tr>
            </a:tbl>
          </a:graphicData>
        </a:graphic>
      </p:graphicFrame>
    </p:spTree>
    <p:extLst>
      <p:ext uri="{BB962C8B-B14F-4D97-AF65-F5344CB8AC3E}">
        <p14:creationId xmlns:p14="http://schemas.microsoft.com/office/powerpoint/2010/main" val="2305807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0C59-F00E-44F2-9DA8-53598F0ABE19}"/>
              </a:ext>
            </a:extLst>
          </p:cNvPr>
          <p:cNvSpPr>
            <a:spLocks noGrp="1"/>
          </p:cNvSpPr>
          <p:nvPr>
            <p:ph type="title"/>
          </p:nvPr>
        </p:nvSpPr>
        <p:spPr/>
        <p:txBody>
          <a:bodyPr/>
          <a:lstStyle/>
          <a:p>
            <a:r>
              <a:rPr lang="en-US" dirty="0"/>
              <a:t>Example: Repartitioning</a:t>
            </a:r>
          </a:p>
        </p:txBody>
      </p:sp>
      <p:sp>
        <p:nvSpPr>
          <p:cNvPr id="5" name="Footer Placeholder 4">
            <a:extLst>
              <a:ext uri="{FF2B5EF4-FFF2-40B4-BE49-F238E27FC236}">
                <a16:creationId xmlns:a16="http://schemas.microsoft.com/office/drawing/2014/main" id="{466990D0-8B37-4045-B93D-0D24028B0139}"/>
              </a:ext>
            </a:extLst>
          </p:cNvPr>
          <p:cNvSpPr>
            <a:spLocks noGrp="1"/>
          </p:cNvSpPr>
          <p:nvPr>
            <p:ph type="ftr" sz="quarter" idx="11"/>
          </p:nvPr>
        </p:nvSpPr>
        <p:spPr/>
        <p:txBody>
          <a:bodyPr/>
          <a:lstStyle/>
          <a:p>
            <a:r>
              <a:rPr lang="en-US"/>
              <a:t>FUTUREWEI INTERNAL</a:t>
            </a:r>
          </a:p>
        </p:txBody>
      </p:sp>
      <p:sp>
        <p:nvSpPr>
          <p:cNvPr id="6" name="Slide Number Placeholder 5">
            <a:extLst>
              <a:ext uri="{FF2B5EF4-FFF2-40B4-BE49-F238E27FC236}">
                <a16:creationId xmlns:a16="http://schemas.microsoft.com/office/drawing/2014/main" id="{3077C6BC-C8F7-45D1-B340-7F6AA65D954B}"/>
              </a:ext>
            </a:extLst>
          </p:cNvPr>
          <p:cNvSpPr>
            <a:spLocks noGrp="1"/>
          </p:cNvSpPr>
          <p:nvPr>
            <p:ph type="sldNum" sz="quarter" idx="12"/>
          </p:nvPr>
        </p:nvSpPr>
        <p:spPr/>
        <p:txBody>
          <a:bodyPr/>
          <a:lstStyle/>
          <a:p>
            <a:fld id="{3B917CB5-27BD-4ECA-9D86-80D4B900A204}" type="slidenum">
              <a:rPr lang="en-US" smtClean="0"/>
              <a:t>26</a:t>
            </a:fld>
            <a:endParaRPr lang="en-US"/>
          </a:p>
        </p:txBody>
      </p:sp>
      <p:sp>
        <p:nvSpPr>
          <p:cNvPr id="8" name="Rectangle: Rounded Corners 7">
            <a:extLst>
              <a:ext uri="{FF2B5EF4-FFF2-40B4-BE49-F238E27FC236}">
                <a16:creationId xmlns:a16="http://schemas.microsoft.com/office/drawing/2014/main" id="{D241D989-8725-4C95-BAA7-F9C4E8715A78}"/>
              </a:ext>
            </a:extLst>
          </p:cNvPr>
          <p:cNvSpPr/>
          <p:nvPr/>
        </p:nvSpPr>
        <p:spPr>
          <a:xfrm>
            <a:off x="838200" y="4906537"/>
            <a:ext cx="2785946" cy="914400"/>
          </a:xfrm>
          <a:prstGeom prst="roundRect">
            <a:avLst/>
          </a:prstGeom>
          <a:solidFill>
            <a:srgbClr val="92D050"/>
          </a:solidFill>
          <a:ln w="3810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spark.load</a:t>
            </a:r>
            <a:r>
              <a:rPr lang="en-US" dirty="0"/>
              <a:t>(</a:t>
            </a:r>
          </a:p>
          <a:p>
            <a:pPr algn="ctr"/>
            <a:r>
              <a:rPr lang="en-US" dirty="0"/>
              <a:t>“storage://</a:t>
            </a:r>
            <a:r>
              <a:rPr lang="en-US" dirty="0" err="1"/>
              <a:t>original.data</a:t>
            </a:r>
            <a:r>
              <a:rPr lang="en-US" dirty="0"/>
              <a:t>”)</a:t>
            </a: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F52D78B9-03D6-4ED5-AB83-DB1B3AC0332F}"/>
                  </a:ext>
                </a:extLst>
              </p:cNvPr>
              <p:cNvSpPr/>
              <p:nvPr/>
            </p:nvSpPr>
            <p:spPr>
              <a:xfrm>
                <a:off x="838200" y="3423780"/>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filter(</a:t>
                </a:r>
                <a14:m>
                  <m:oMath xmlns:m="http://schemas.openxmlformats.org/officeDocument/2006/math">
                    <m:r>
                      <a:rPr lang="en-US" i="1" dirty="0" smtClean="0">
                        <a:latin typeface="Cambria Math" panose="02040503050406030204" pitchFamily="18" charset="0"/>
                      </a:rPr>
                      <m:t>𝑥</m:t>
                    </m:r>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oMath>
                </a14:m>
                <a:r>
                  <a:rPr lang="en-US" dirty="0"/>
                  <a:t>)</a:t>
                </a:r>
              </a:p>
            </p:txBody>
          </p:sp>
        </mc:Choice>
        <mc:Fallback xmlns="">
          <p:sp>
            <p:nvSpPr>
              <p:cNvPr id="9" name="Rectangle: Rounded Corners 8">
                <a:extLst>
                  <a:ext uri="{FF2B5EF4-FFF2-40B4-BE49-F238E27FC236}">
                    <a16:creationId xmlns:a16="http://schemas.microsoft.com/office/drawing/2014/main" id="{F52D78B9-03D6-4ED5-AB83-DB1B3AC0332F}"/>
                  </a:ext>
                </a:extLst>
              </p:cNvPr>
              <p:cNvSpPr>
                <a:spLocks noRot="1" noChangeAspect="1" noMove="1" noResize="1" noEditPoints="1" noAdjustHandles="1" noChangeArrowheads="1" noChangeShapeType="1" noTextEdit="1"/>
              </p:cNvSpPr>
              <p:nvPr/>
            </p:nvSpPr>
            <p:spPr>
              <a:xfrm>
                <a:off x="838200" y="3423780"/>
                <a:ext cx="2785946" cy="914400"/>
              </a:xfrm>
              <a:prstGeom prst="roundRect">
                <a:avLst/>
              </a:prstGeom>
              <a:blipFill>
                <a:blip r:embed="rId3"/>
                <a:stretch>
                  <a:fillRect/>
                </a:stretch>
              </a:blipFill>
              <a:ln>
                <a:solidFill>
                  <a:srgbClr val="00B050"/>
                </a:solidFill>
              </a:ln>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E14D11B5-5A5C-4BC0-9BC0-794D98455DCF}"/>
              </a:ext>
            </a:extLst>
          </p:cNvPr>
          <p:cNvCxnSpPr>
            <a:stCxn id="8" idx="0"/>
            <a:endCxn id="9" idx="2"/>
          </p:cNvCxnSpPr>
          <p:nvPr/>
        </p:nvCxnSpPr>
        <p:spPr>
          <a:xfrm flipV="1">
            <a:off x="2231173"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18DAC37-4687-4019-A9BB-B933BA71FFF6}"/>
              </a:ext>
            </a:extLst>
          </p:cNvPr>
          <p:cNvSpPr/>
          <p:nvPr/>
        </p:nvSpPr>
        <p:spPr>
          <a:xfrm>
            <a:off x="838200"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1" name="Straight Arrow Connector 10">
            <a:extLst>
              <a:ext uri="{FF2B5EF4-FFF2-40B4-BE49-F238E27FC236}">
                <a16:creationId xmlns:a16="http://schemas.microsoft.com/office/drawing/2014/main" id="{B809ECAE-FF59-441E-9746-6A318E7068CF}"/>
              </a:ext>
            </a:extLst>
          </p:cNvPr>
          <p:cNvCxnSpPr>
            <a:cxnSpLocks/>
            <a:stCxn id="9" idx="0"/>
            <a:endCxn id="10" idx="2"/>
          </p:cNvCxnSpPr>
          <p:nvPr/>
        </p:nvCxnSpPr>
        <p:spPr>
          <a:xfrm flipV="1">
            <a:off x="2231173" y="2841412"/>
            <a:ext cx="0" cy="582368"/>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72F9403C-EB31-4474-A3A5-A45A61CB69F1}"/>
              </a:ext>
            </a:extLst>
          </p:cNvPr>
          <p:cNvSpPr/>
          <p:nvPr/>
        </p:nvSpPr>
        <p:spPr>
          <a:xfrm>
            <a:off x="3996648" y="3760342"/>
            <a:ext cx="893852" cy="290983"/>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0F688C2E-0080-4BC6-8C6C-6054676DB67F}"/>
              </a:ext>
            </a:extLst>
          </p:cNvPr>
          <p:cNvSpPr/>
          <p:nvPr/>
        </p:nvSpPr>
        <p:spPr>
          <a:xfrm>
            <a:off x="5388945" y="4906537"/>
            <a:ext cx="2785946" cy="1309328"/>
          </a:xfrm>
          <a:prstGeom prst="roundRect">
            <a:avLst/>
          </a:prstGeom>
          <a:solidFill>
            <a:srgbClr val="92D050"/>
          </a:solidFill>
          <a:ln w="635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err="1"/>
              <a:t>spark.load</a:t>
            </a:r>
            <a:r>
              <a:rPr lang="en-US" dirty="0"/>
              <a:t>(</a:t>
            </a:r>
          </a:p>
          <a:p>
            <a:pPr algn="ctr"/>
            <a:r>
              <a:rPr lang="en-US" dirty="0"/>
              <a:t>“cache://</a:t>
            </a:r>
            <a:r>
              <a:rPr lang="en-US" dirty="0" err="1"/>
              <a:t>repart.data</a:t>
            </a:r>
            <a:r>
              <a:rPr lang="en-US" dirty="0"/>
              <a:t>”)</a:t>
            </a:r>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BAA47EAE-B18F-4C6F-8C1D-523BF8AE9280}"/>
                  </a:ext>
                </a:extLst>
              </p:cNvPr>
              <p:cNvSpPr/>
              <p:nvPr/>
            </p:nvSpPr>
            <p:spPr>
              <a:xfrm>
                <a:off x="5388945" y="3423780"/>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filter(</a:t>
                </a:r>
                <a14:m>
                  <m:oMath xmlns:m="http://schemas.openxmlformats.org/officeDocument/2006/math">
                    <m:r>
                      <a:rPr lang="en-US" i="1" dirty="0" smtClean="0">
                        <a:latin typeface="Cambria Math" panose="02040503050406030204" pitchFamily="18" charset="0"/>
                      </a:rPr>
                      <m:t>𝑥</m:t>
                    </m:r>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oMath>
                </a14:m>
                <a:r>
                  <a:rPr lang="en-US" dirty="0"/>
                  <a:t>)</a:t>
                </a:r>
              </a:p>
            </p:txBody>
          </p:sp>
        </mc:Choice>
        <mc:Fallback xmlns="">
          <p:sp>
            <p:nvSpPr>
              <p:cNvPr id="14" name="Rectangle: Rounded Corners 13">
                <a:extLst>
                  <a:ext uri="{FF2B5EF4-FFF2-40B4-BE49-F238E27FC236}">
                    <a16:creationId xmlns:a16="http://schemas.microsoft.com/office/drawing/2014/main" id="{BAA47EAE-B18F-4C6F-8C1D-523BF8AE9280}"/>
                  </a:ext>
                </a:extLst>
              </p:cNvPr>
              <p:cNvSpPr>
                <a:spLocks noRot="1" noChangeAspect="1" noMove="1" noResize="1" noEditPoints="1" noAdjustHandles="1" noChangeArrowheads="1" noChangeShapeType="1" noTextEdit="1"/>
              </p:cNvSpPr>
              <p:nvPr/>
            </p:nvSpPr>
            <p:spPr>
              <a:xfrm>
                <a:off x="5388945" y="3423780"/>
                <a:ext cx="2785946" cy="914400"/>
              </a:xfrm>
              <a:prstGeom prst="roundRect">
                <a:avLst/>
              </a:prstGeom>
              <a:blipFill>
                <a:blip r:embed="rId4"/>
                <a:stretch>
                  <a:fillRect/>
                </a:stretch>
              </a:blipFill>
              <a:ln>
                <a:solidFill>
                  <a:srgbClr val="00B05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95EE392-958B-4081-BD98-F02EB51C0AFB}"/>
              </a:ext>
            </a:extLst>
          </p:cNvPr>
          <p:cNvCxnSpPr>
            <a:cxnSpLocks/>
            <a:stCxn id="13" idx="0"/>
            <a:endCxn id="14" idx="2"/>
          </p:cNvCxnSpPr>
          <p:nvPr/>
        </p:nvCxnSpPr>
        <p:spPr>
          <a:xfrm flipV="1">
            <a:off x="6781918"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F747013-DFA1-4992-8AA5-27539B924C43}"/>
              </a:ext>
            </a:extLst>
          </p:cNvPr>
          <p:cNvSpPr/>
          <p:nvPr/>
        </p:nvSpPr>
        <p:spPr>
          <a:xfrm>
            <a:off x="5388945"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7" name="Straight Arrow Connector 16">
            <a:extLst>
              <a:ext uri="{FF2B5EF4-FFF2-40B4-BE49-F238E27FC236}">
                <a16:creationId xmlns:a16="http://schemas.microsoft.com/office/drawing/2014/main" id="{B2868B4D-510C-42A9-84A9-D981AD7068C5}"/>
              </a:ext>
            </a:extLst>
          </p:cNvPr>
          <p:cNvCxnSpPr>
            <a:cxnSpLocks/>
            <a:stCxn id="14" idx="0"/>
            <a:endCxn id="16" idx="2"/>
          </p:cNvCxnSpPr>
          <p:nvPr/>
        </p:nvCxnSpPr>
        <p:spPr>
          <a:xfrm flipV="1">
            <a:off x="6781918" y="2841412"/>
            <a:ext cx="0" cy="582368"/>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B4334E7-C6A6-437F-908A-E15D2D47A81E}"/>
              </a:ext>
            </a:extLst>
          </p:cNvPr>
          <p:cNvSpPr/>
          <p:nvPr/>
        </p:nvSpPr>
        <p:spPr>
          <a:xfrm>
            <a:off x="5671335" y="5712431"/>
            <a:ext cx="2352777" cy="339048"/>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0" name="Rectangle: Rounded Corners 19">
            <a:extLst>
              <a:ext uri="{FF2B5EF4-FFF2-40B4-BE49-F238E27FC236}">
                <a16:creationId xmlns:a16="http://schemas.microsoft.com/office/drawing/2014/main" id="{B4BA5D7B-B58E-4091-82C7-48724DC92D76}"/>
              </a:ext>
            </a:extLst>
          </p:cNvPr>
          <p:cNvSpPr/>
          <p:nvPr/>
        </p:nvSpPr>
        <p:spPr>
          <a:xfrm>
            <a:off x="8952366" y="3423780"/>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repartition(attribute)</a:t>
            </a:r>
          </a:p>
        </p:txBody>
      </p:sp>
      <p:sp>
        <p:nvSpPr>
          <p:cNvPr id="21" name="Rectangle: Rounded Corners 20">
            <a:extLst>
              <a:ext uri="{FF2B5EF4-FFF2-40B4-BE49-F238E27FC236}">
                <a16:creationId xmlns:a16="http://schemas.microsoft.com/office/drawing/2014/main" id="{BB6F45D1-F3D9-427F-BA4C-02371F1A0396}"/>
              </a:ext>
            </a:extLst>
          </p:cNvPr>
          <p:cNvSpPr/>
          <p:nvPr/>
        </p:nvSpPr>
        <p:spPr>
          <a:xfrm>
            <a:off x="8952366" y="4906537"/>
            <a:ext cx="2785946" cy="914400"/>
          </a:xfrm>
          <a:prstGeom prst="roundRect">
            <a:avLst/>
          </a:prstGeom>
          <a:solidFill>
            <a:srgbClr val="92D050"/>
          </a:solidFill>
          <a:ln w="635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spark.load</a:t>
            </a:r>
            <a:r>
              <a:rPr lang="en-US" dirty="0"/>
              <a:t>(</a:t>
            </a:r>
          </a:p>
          <a:p>
            <a:pPr algn="ctr"/>
            <a:r>
              <a:rPr lang="en-US" dirty="0"/>
              <a:t>“storage://</a:t>
            </a:r>
            <a:r>
              <a:rPr lang="en-US" dirty="0" err="1"/>
              <a:t>original.data</a:t>
            </a:r>
            <a:r>
              <a:rPr lang="en-US" dirty="0"/>
              <a:t>”)</a:t>
            </a:r>
          </a:p>
        </p:txBody>
      </p:sp>
      <p:cxnSp>
        <p:nvCxnSpPr>
          <p:cNvPr id="22" name="Straight Arrow Connector 21">
            <a:extLst>
              <a:ext uri="{FF2B5EF4-FFF2-40B4-BE49-F238E27FC236}">
                <a16:creationId xmlns:a16="http://schemas.microsoft.com/office/drawing/2014/main" id="{8A3C1BD7-2A7B-4F69-94F9-BCC4FF4156A7}"/>
              </a:ext>
            </a:extLst>
          </p:cNvPr>
          <p:cNvCxnSpPr>
            <a:cxnSpLocks/>
            <a:stCxn id="21" idx="0"/>
            <a:endCxn id="20" idx="2"/>
          </p:cNvCxnSpPr>
          <p:nvPr/>
        </p:nvCxnSpPr>
        <p:spPr>
          <a:xfrm flipV="1">
            <a:off x="10345339"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49DA03-8CF7-4940-91B3-D6F8886B2291}"/>
              </a:ext>
            </a:extLst>
          </p:cNvPr>
          <p:cNvCxnSpPr>
            <a:cxnSpLocks/>
            <a:stCxn id="19" idx="3"/>
            <a:endCxn id="27" idx="1"/>
          </p:cNvCxnSpPr>
          <p:nvPr/>
        </p:nvCxnSpPr>
        <p:spPr>
          <a:xfrm flipV="1">
            <a:off x="8024112" y="2384212"/>
            <a:ext cx="928254" cy="3497743"/>
          </a:xfrm>
          <a:prstGeom prst="bentConnector3">
            <a:avLst>
              <a:gd name="adj1" fmla="val 50000"/>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688163F8-1BAD-4380-8FB6-8776B2447006}"/>
              </a:ext>
            </a:extLst>
          </p:cNvPr>
          <p:cNvSpPr/>
          <p:nvPr/>
        </p:nvSpPr>
        <p:spPr>
          <a:xfrm>
            <a:off x="8952366"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Spark.write</a:t>
            </a:r>
            <a:r>
              <a:rPr lang="en-US" dirty="0"/>
              <a:t>(</a:t>
            </a:r>
          </a:p>
          <a:p>
            <a:pPr algn="ctr"/>
            <a:r>
              <a:rPr lang="en-US" dirty="0"/>
              <a:t>“cache://</a:t>
            </a:r>
            <a:r>
              <a:rPr lang="en-US" dirty="0" err="1"/>
              <a:t>repart.data</a:t>
            </a:r>
            <a:r>
              <a:rPr lang="en-US" dirty="0"/>
              <a:t>”)</a:t>
            </a:r>
          </a:p>
        </p:txBody>
      </p:sp>
      <p:cxnSp>
        <p:nvCxnSpPr>
          <p:cNvPr id="28" name="Straight Arrow Connector 27">
            <a:extLst>
              <a:ext uri="{FF2B5EF4-FFF2-40B4-BE49-F238E27FC236}">
                <a16:creationId xmlns:a16="http://schemas.microsoft.com/office/drawing/2014/main" id="{BA318A08-513B-4EDA-8AF4-D60E439D3D77}"/>
              </a:ext>
            </a:extLst>
          </p:cNvPr>
          <p:cNvCxnSpPr>
            <a:cxnSpLocks/>
            <a:stCxn id="20" idx="0"/>
            <a:endCxn id="27" idx="2"/>
          </p:cNvCxnSpPr>
          <p:nvPr/>
        </p:nvCxnSpPr>
        <p:spPr>
          <a:xfrm flipV="1">
            <a:off x="10345339" y="2841412"/>
            <a:ext cx="0" cy="582368"/>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150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0C59-F00E-44F2-9DA8-53598F0ABE19}"/>
              </a:ext>
            </a:extLst>
          </p:cNvPr>
          <p:cNvSpPr>
            <a:spLocks noGrp="1"/>
          </p:cNvSpPr>
          <p:nvPr>
            <p:ph type="title"/>
          </p:nvPr>
        </p:nvSpPr>
        <p:spPr/>
        <p:txBody>
          <a:bodyPr/>
          <a:lstStyle/>
          <a:p>
            <a:r>
              <a:rPr lang="en-US" dirty="0"/>
              <a:t>Example: Indexing</a:t>
            </a:r>
          </a:p>
        </p:txBody>
      </p:sp>
      <p:sp>
        <p:nvSpPr>
          <p:cNvPr id="6" name="Slide Number Placeholder 5">
            <a:extLst>
              <a:ext uri="{FF2B5EF4-FFF2-40B4-BE49-F238E27FC236}">
                <a16:creationId xmlns:a16="http://schemas.microsoft.com/office/drawing/2014/main" id="{3077C6BC-C8F7-45D1-B340-7F6AA65D954B}"/>
              </a:ext>
            </a:extLst>
          </p:cNvPr>
          <p:cNvSpPr>
            <a:spLocks noGrp="1"/>
          </p:cNvSpPr>
          <p:nvPr>
            <p:ph type="sldNum" sz="quarter" idx="12"/>
          </p:nvPr>
        </p:nvSpPr>
        <p:spPr/>
        <p:txBody>
          <a:bodyPr/>
          <a:lstStyle/>
          <a:p>
            <a:fld id="{3B917CB5-27BD-4ECA-9D86-80D4B900A204}" type="slidenum">
              <a:rPr lang="en-US" smtClean="0"/>
              <a:t>27</a:t>
            </a:fld>
            <a:endParaRPr lang="en-US"/>
          </a:p>
        </p:txBody>
      </p:sp>
      <p:sp>
        <p:nvSpPr>
          <p:cNvPr id="8" name="Rectangle: Rounded Corners 7">
            <a:extLst>
              <a:ext uri="{FF2B5EF4-FFF2-40B4-BE49-F238E27FC236}">
                <a16:creationId xmlns:a16="http://schemas.microsoft.com/office/drawing/2014/main" id="{D241D989-8725-4C95-BAA7-F9C4E8715A78}"/>
              </a:ext>
            </a:extLst>
          </p:cNvPr>
          <p:cNvSpPr/>
          <p:nvPr/>
        </p:nvSpPr>
        <p:spPr>
          <a:xfrm>
            <a:off x="838200" y="4906537"/>
            <a:ext cx="2785946" cy="914400"/>
          </a:xfrm>
          <a:prstGeom prst="roundRect">
            <a:avLst/>
          </a:prstGeom>
          <a:solidFill>
            <a:srgbClr val="92D050"/>
          </a:solidFill>
          <a:ln w="3810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spark.load</a:t>
            </a:r>
            <a:r>
              <a:rPr lang="en-US" dirty="0"/>
              <a:t>(</a:t>
            </a:r>
          </a:p>
          <a:p>
            <a:pPr algn="ctr"/>
            <a:r>
              <a:rPr lang="en-US" dirty="0"/>
              <a:t>“storage://</a:t>
            </a:r>
            <a:r>
              <a:rPr lang="en-US" dirty="0" err="1"/>
              <a:t>original.data</a:t>
            </a:r>
            <a:r>
              <a:rPr lang="en-US" dirty="0"/>
              <a:t>”)</a:t>
            </a: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F52D78B9-03D6-4ED5-AB83-DB1B3AC0332F}"/>
                  </a:ext>
                </a:extLst>
              </p:cNvPr>
              <p:cNvSpPr/>
              <p:nvPr/>
            </p:nvSpPr>
            <p:spPr>
              <a:xfrm>
                <a:off x="838200" y="3423780"/>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filter(</a:t>
                </a:r>
                <a14:m>
                  <m:oMath xmlns:m="http://schemas.openxmlformats.org/officeDocument/2006/math">
                    <m:r>
                      <a:rPr lang="en-US" i="1" dirty="0" smtClean="0">
                        <a:latin typeface="Cambria Math" panose="02040503050406030204" pitchFamily="18" charset="0"/>
                      </a:rPr>
                      <m:t>𝑥</m:t>
                    </m:r>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oMath>
                </a14:m>
                <a:r>
                  <a:rPr lang="en-US" dirty="0"/>
                  <a:t>)</a:t>
                </a:r>
              </a:p>
            </p:txBody>
          </p:sp>
        </mc:Choice>
        <mc:Fallback xmlns="">
          <p:sp>
            <p:nvSpPr>
              <p:cNvPr id="9" name="Rectangle: Rounded Corners 8">
                <a:extLst>
                  <a:ext uri="{FF2B5EF4-FFF2-40B4-BE49-F238E27FC236}">
                    <a16:creationId xmlns:a16="http://schemas.microsoft.com/office/drawing/2014/main" id="{F52D78B9-03D6-4ED5-AB83-DB1B3AC0332F}"/>
                  </a:ext>
                </a:extLst>
              </p:cNvPr>
              <p:cNvSpPr>
                <a:spLocks noRot="1" noChangeAspect="1" noMove="1" noResize="1" noEditPoints="1" noAdjustHandles="1" noChangeArrowheads="1" noChangeShapeType="1" noTextEdit="1"/>
              </p:cNvSpPr>
              <p:nvPr/>
            </p:nvSpPr>
            <p:spPr>
              <a:xfrm>
                <a:off x="838200" y="3423780"/>
                <a:ext cx="2785946" cy="914400"/>
              </a:xfrm>
              <a:prstGeom prst="roundRect">
                <a:avLst/>
              </a:prstGeom>
              <a:blipFill>
                <a:blip r:embed="rId2"/>
                <a:stretch>
                  <a:fillRect/>
                </a:stretch>
              </a:blipFill>
              <a:ln>
                <a:solidFill>
                  <a:srgbClr val="00B050"/>
                </a:solidFill>
              </a:ln>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E14D11B5-5A5C-4BC0-9BC0-794D98455DCF}"/>
              </a:ext>
            </a:extLst>
          </p:cNvPr>
          <p:cNvCxnSpPr>
            <a:stCxn id="8" idx="0"/>
            <a:endCxn id="9" idx="2"/>
          </p:cNvCxnSpPr>
          <p:nvPr/>
        </p:nvCxnSpPr>
        <p:spPr>
          <a:xfrm flipV="1">
            <a:off x="2231173"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18DAC37-4687-4019-A9BB-B933BA71FFF6}"/>
              </a:ext>
            </a:extLst>
          </p:cNvPr>
          <p:cNvSpPr/>
          <p:nvPr/>
        </p:nvSpPr>
        <p:spPr>
          <a:xfrm>
            <a:off x="838200"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1" name="Straight Arrow Connector 10">
            <a:extLst>
              <a:ext uri="{FF2B5EF4-FFF2-40B4-BE49-F238E27FC236}">
                <a16:creationId xmlns:a16="http://schemas.microsoft.com/office/drawing/2014/main" id="{B809ECAE-FF59-441E-9746-6A318E7068CF}"/>
              </a:ext>
            </a:extLst>
          </p:cNvPr>
          <p:cNvCxnSpPr>
            <a:cxnSpLocks/>
            <a:stCxn id="9" idx="0"/>
            <a:endCxn id="10" idx="2"/>
          </p:cNvCxnSpPr>
          <p:nvPr/>
        </p:nvCxnSpPr>
        <p:spPr>
          <a:xfrm flipV="1">
            <a:off x="2231173" y="2841412"/>
            <a:ext cx="0" cy="582368"/>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72F9403C-EB31-4474-A3A5-A45A61CB69F1}"/>
              </a:ext>
            </a:extLst>
          </p:cNvPr>
          <p:cNvSpPr/>
          <p:nvPr/>
        </p:nvSpPr>
        <p:spPr>
          <a:xfrm>
            <a:off x="3996648" y="3760342"/>
            <a:ext cx="893852" cy="290983"/>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0F688C2E-0080-4BC6-8C6C-6054676DB67F}"/>
              </a:ext>
            </a:extLst>
          </p:cNvPr>
          <p:cNvSpPr/>
          <p:nvPr/>
        </p:nvSpPr>
        <p:spPr>
          <a:xfrm>
            <a:off x="5388945" y="4906537"/>
            <a:ext cx="2785946" cy="1179938"/>
          </a:xfrm>
          <a:prstGeom prst="roundRect">
            <a:avLst/>
          </a:prstGeom>
          <a:solidFill>
            <a:srgbClr val="92D050"/>
          </a:solidFill>
          <a:ln w="635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err="1"/>
              <a:t>spark.loadWithIndices</a:t>
            </a:r>
            <a:r>
              <a:rPr lang="en-US" dirty="0"/>
              <a:t>(</a:t>
            </a:r>
          </a:p>
          <a:p>
            <a:pPr algn="ctr"/>
            <a:r>
              <a:rPr lang="en-US" dirty="0"/>
              <a:t>“cache://</a:t>
            </a:r>
            <a:r>
              <a:rPr lang="en-US" dirty="0" err="1"/>
              <a:t>index.data</a:t>
            </a:r>
            <a:r>
              <a:rPr lang="en-US" dirty="0"/>
              <a:t>”)</a:t>
            </a:r>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BAA47EAE-B18F-4C6F-8C1D-523BF8AE9280}"/>
                  </a:ext>
                </a:extLst>
              </p:cNvPr>
              <p:cNvSpPr/>
              <p:nvPr/>
            </p:nvSpPr>
            <p:spPr>
              <a:xfrm>
                <a:off x="5388945" y="3423780"/>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filter(</a:t>
                </a:r>
                <a14:m>
                  <m:oMath xmlns:m="http://schemas.openxmlformats.org/officeDocument/2006/math">
                    <m:r>
                      <a:rPr lang="en-US" i="1" dirty="0" smtClean="0">
                        <a:latin typeface="Cambria Math" panose="02040503050406030204" pitchFamily="18" charset="0"/>
                      </a:rPr>
                      <m:t>𝑥</m:t>
                    </m:r>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oMath>
                </a14:m>
                <a:r>
                  <a:rPr lang="en-US" dirty="0"/>
                  <a:t>)</a:t>
                </a:r>
              </a:p>
            </p:txBody>
          </p:sp>
        </mc:Choice>
        <mc:Fallback xmlns="">
          <p:sp>
            <p:nvSpPr>
              <p:cNvPr id="14" name="Rectangle: Rounded Corners 13">
                <a:extLst>
                  <a:ext uri="{FF2B5EF4-FFF2-40B4-BE49-F238E27FC236}">
                    <a16:creationId xmlns:a16="http://schemas.microsoft.com/office/drawing/2014/main" id="{BAA47EAE-B18F-4C6F-8C1D-523BF8AE9280}"/>
                  </a:ext>
                </a:extLst>
              </p:cNvPr>
              <p:cNvSpPr>
                <a:spLocks noRot="1" noChangeAspect="1" noMove="1" noResize="1" noEditPoints="1" noAdjustHandles="1" noChangeArrowheads="1" noChangeShapeType="1" noTextEdit="1"/>
              </p:cNvSpPr>
              <p:nvPr/>
            </p:nvSpPr>
            <p:spPr>
              <a:xfrm>
                <a:off x="5388945" y="3423780"/>
                <a:ext cx="2785946" cy="914400"/>
              </a:xfrm>
              <a:prstGeom prst="roundRect">
                <a:avLst/>
              </a:prstGeom>
              <a:blipFill>
                <a:blip r:embed="rId3"/>
                <a:stretch>
                  <a:fillRect/>
                </a:stretch>
              </a:blipFill>
              <a:ln>
                <a:solidFill>
                  <a:srgbClr val="00B05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95EE392-958B-4081-BD98-F02EB51C0AFB}"/>
              </a:ext>
            </a:extLst>
          </p:cNvPr>
          <p:cNvCxnSpPr>
            <a:cxnSpLocks/>
            <a:stCxn id="13" idx="0"/>
            <a:endCxn id="14" idx="2"/>
          </p:cNvCxnSpPr>
          <p:nvPr/>
        </p:nvCxnSpPr>
        <p:spPr>
          <a:xfrm flipV="1">
            <a:off x="6781918"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F747013-DFA1-4992-8AA5-27539B924C43}"/>
              </a:ext>
            </a:extLst>
          </p:cNvPr>
          <p:cNvSpPr/>
          <p:nvPr/>
        </p:nvSpPr>
        <p:spPr>
          <a:xfrm>
            <a:off x="5388945"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7" name="Straight Arrow Connector 16">
            <a:extLst>
              <a:ext uri="{FF2B5EF4-FFF2-40B4-BE49-F238E27FC236}">
                <a16:creationId xmlns:a16="http://schemas.microsoft.com/office/drawing/2014/main" id="{B2868B4D-510C-42A9-84A9-D981AD7068C5}"/>
              </a:ext>
            </a:extLst>
          </p:cNvPr>
          <p:cNvCxnSpPr>
            <a:cxnSpLocks/>
            <a:stCxn id="14" idx="0"/>
            <a:endCxn id="16" idx="2"/>
          </p:cNvCxnSpPr>
          <p:nvPr/>
        </p:nvCxnSpPr>
        <p:spPr>
          <a:xfrm flipV="1">
            <a:off x="6781918" y="2841412"/>
            <a:ext cx="0" cy="582368"/>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B4334E7-C6A6-437F-908A-E15D2D47A81E}"/>
              </a:ext>
            </a:extLst>
          </p:cNvPr>
          <p:cNvSpPr/>
          <p:nvPr/>
        </p:nvSpPr>
        <p:spPr>
          <a:xfrm>
            <a:off x="5605529" y="5651413"/>
            <a:ext cx="2352777" cy="339048"/>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0" name="Rectangle: Rounded Corners 19">
            <a:extLst>
              <a:ext uri="{FF2B5EF4-FFF2-40B4-BE49-F238E27FC236}">
                <a16:creationId xmlns:a16="http://schemas.microsoft.com/office/drawing/2014/main" id="{B4BA5D7B-B58E-4091-82C7-48724DC92D76}"/>
              </a:ext>
            </a:extLst>
          </p:cNvPr>
          <p:cNvSpPr/>
          <p:nvPr/>
        </p:nvSpPr>
        <p:spPr>
          <a:xfrm>
            <a:off x="8952366" y="3423780"/>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makeIndices</a:t>
            </a:r>
            <a:r>
              <a:rPr lang="en-US" dirty="0"/>
              <a:t>(attribute)</a:t>
            </a:r>
          </a:p>
        </p:txBody>
      </p:sp>
      <p:sp>
        <p:nvSpPr>
          <p:cNvPr id="21" name="Rectangle: Rounded Corners 20">
            <a:extLst>
              <a:ext uri="{FF2B5EF4-FFF2-40B4-BE49-F238E27FC236}">
                <a16:creationId xmlns:a16="http://schemas.microsoft.com/office/drawing/2014/main" id="{BB6F45D1-F3D9-427F-BA4C-02371F1A0396}"/>
              </a:ext>
            </a:extLst>
          </p:cNvPr>
          <p:cNvSpPr/>
          <p:nvPr/>
        </p:nvSpPr>
        <p:spPr>
          <a:xfrm>
            <a:off x="8952366" y="4906537"/>
            <a:ext cx="2785946" cy="914400"/>
          </a:xfrm>
          <a:prstGeom prst="roundRect">
            <a:avLst/>
          </a:prstGeom>
          <a:solidFill>
            <a:srgbClr val="92D050"/>
          </a:solidFill>
          <a:ln w="635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spark.load</a:t>
            </a:r>
            <a:r>
              <a:rPr lang="en-US" dirty="0"/>
              <a:t>(</a:t>
            </a:r>
          </a:p>
          <a:p>
            <a:pPr algn="ctr"/>
            <a:r>
              <a:rPr lang="en-US" dirty="0"/>
              <a:t>“storage://</a:t>
            </a:r>
            <a:r>
              <a:rPr lang="en-US" dirty="0" err="1"/>
              <a:t>original.data</a:t>
            </a:r>
            <a:r>
              <a:rPr lang="en-US" dirty="0"/>
              <a:t>”)</a:t>
            </a:r>
          </a:p>
        </p:txBody>
      </p:sp>
      <p:cxnSp>
        <p:nvCxnSpPr>
          <p:cNvPr id="22" name="Straight Arrow Connector 21">
            <a:extLst>
              <a:ext uri="{FF2B5EF4-FFF2-40B4-BE49-F238E27FC236}">
                <a16:creationId xmlns:a16="http://schemas.microsoft.com/office/drawing/2014/main" id="{8A3C1BD7-2A7B-4F69-94F9-BCC4FF4156A7}"/>
              </a:ext>
            </a:extLst>
          </p:cNvPr>
          <p:cNvCxnSpPr>
            <a:cxnSpLocks/>
            <a:stCxn id="21" idx="0"/>
            <a:endCxn id="20" idx="2"/>
          </p:cNvCxnSpPr>
          <p:nvPr/>
        </p:nvCxnSpPr>
        <p:spPr>
          <a:xfrm flipV="1">
            <a:off x="10345339"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49DA03-8CF7-4940-91B3-D6F8886B2291}"/>
              </a:ext>
            </a:extLst>
          </p:cNvPr>
          <p:cNvCxnSpPr>
            <a:cxnSpLocks/>
            <a:stCxn id="19" idx="3"/>
            <a:endCxn id="27" idx="1"/>
          </p:cNvCxnSpPr>
          <p:nvPr/>
        </p:nvCxnSpPr>
        <p:spPr>
          <a:xfrm flipV="1">
            <a:off x="7958306" y="2384212"/>
            <a:ext cx="994060" cy="3436725"/>
          </a:xfrm>
          <a:prstGeom prst="bentConnector3">
            <a:avLst>
              <a:gd name="adj1" fmla="val 50000"/>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688163F8-1BAD-4380-8FB6-8776B2447006}"/>
              </a:ext>
            </a:extLst>
          </p:cNvPr>
          <p:cNvSpPr/>
          <p:nvPr/>
        </p:nvSpPr>
        <p:spPr>
          <a:xfrm>
            <a:off x="8952366"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Spark.write</a:t>
            </a:r>
            <a:r>
              <a:rPr lang="en-US" dirty="0"/>
              <a:t>(</a:t>
            </a:r>
          </a:p>
          <a:p>
            <a:pPr algn="ctr"/>
            <a:r>
              <a:rPr lang="en-US" dirty="0"/>
              <a:t>“cache://</a:t>
            </a:r>
            <a:r>
              <a:rPr lang="en-US" dirty="0" err="1"/>
              <a:t>index.data</a:t>
            </a:r>
            <a:r>
              <a:rPr lang="en-US" dirty="0"/>
              <a:t>”)</a:t>
            </a:r>
          </a:p>
        </p:txBody>
      </p:sp>
      <p:cxnSp>
        <p:nvCxnSpPr>
          <p:cNvPr id="28" name="Straight Arrow Connector 27">
            <a:extLst>
              <a:ext uri="{FF2B5EF4-FFF2-40B4-BE49-F238E27FC236}">
                <a16:creationId xmlns:a16="http://schemas.microsoft.com/office/drawing/2014/main" id="{BA318A08-513B-4EDA-8AF4-D60E439D3D77}"/>
              </a:ext>
            </a:extLst>
          </p:cNvPr>
          <p:cNvCxnSpPr>
            <a:cxnSpLocks/>
            <a:stCxn id="20" idx="0"/>
            <a:endCxn id="27" idx="2"/>
          </p:cNvCxnSpPr>
          <p:nvPr/>
        </p:nvCxnSpPr>
        <p:spPr>
          <a:xfrm flipV="1">
            <a:off x="10345339" y="2841412"/>
            <a:ext cx="0" cy="582368"/>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291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0C59-F00E-44F2-9DA8-53598F0ABE19}"/>
              </a:ext>
            </a:extLst>
          </p:cNvPr>
          <p:cNvSpPr>
            <a:spLocks noGrp="1"/>
          </p:cNvSpPr>
          <p:nvPr>
            <p:ph type="title"/>
          </p:nvPr>
        </p:nvSpPr>
        <p:spPr/>
        <p:txBody>
          <a:bodyPr/>
          <a:lstStyle/>
          <a:p>
            <a:r>
              <a:rPr lang="en-US" dirty="0"/>
              <a:t>Example: Caching</a:t>
            </a:r>
          </a:p>
        </p:txBody>
      </p:sp>
      <p:sp>
        <p:nvSpPr>
          <p:cNvPr id="6" name="Slide Number Placeholder 5">
            <a:extLst>
              <a:ext uri="{FF2B5EF4-FFF2-40B4-BE49-F238E27FC236}">
                <a16:creationId xmlns:a16="http://schemas.microsoft.com/office/drawing/2014/main" id="{3077C6BC-C8F7-45D1-B340-7F6AA65D954B}"/>
              </a:ext>
            </a:extLst>
          </p:cNvPr>
          <p:cNvSpPr>
            <a:spLocks noGrp="1"/>
          </p:cNvSpPr>
          <p:nvPr>
            <p:ph type="sldNum" sz="quarter" idx="12"/>
          </p:nvPr>
        </p:nvSpPr>
        <p:spPr/>
        <p:txBody>
          <a:bodyPr/>
          <a:lstStyle/>
          <a:p>
            <a:fld id="{3B917CB5-27BD-4ECA-9D86-80D4B900A204}" type="slidenum">
              <a:rPr lang="en-US" smtClean="0"/>
              <a:t>28</a:t>
            </a:fld>
            <a:endParaRPr lang="en-US"/>
          </a:p>
        </p:txBody>
      </p:sp>
      <p:sp>
        <p:nvSpPr>
          <p:cNvPr id="8" name="Rectangle: Rounded Corners 7">
            <a:extLst>
              <a:ext uri="{FF2B5EF4-FFF2-40B4-BE49-F238E27FC236}">
                <a16:creationId xmlns:a16="http://schemas.microsoft.com/office/drawing/2014/main" id="{D241D989-8725-4C95-BAA7-F9C4E8715A78}"/>
              </a:ext>
            </a:extLst>
          </p:cNvPr>
          <p:cNvSpPr/>
          <p:nvPr/>
        </p:nvSpPr>
        <p:spPr>
          <a:xfrm>
            <a:off x="838200" y="4906537"/>
            <a:ext cx="2785946" cy="914400"/>
          </a:xfrm>
          <a:prstGeom prst="roundRect">
            <a:avLst/>
          </a:prstGeom>
          <a:solidFill>
            <a:srgbClr val="92D050"/>
          </a:solidFill>
          <a:ln w="1270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spark.load</a:t>
            </a:r>
            <a:r>
              <a:rPr lang="en-US" dirty="0"/>
              <a:t>(</a:t>
            </a:r>
          </a:p>
          <a:p>
            <a:pPr algn="ctr"/>
            <a:r>
              <a:rPr lang="en-US" dirty="0"/>
              <a:t>“storage://</a:t>
            </a:r>
            <a:r>
              <a:rPr lang="en-US" dirty="0" err="1"/>
              <a:t>original.data</a:t>
            </a:r>
            <a:r>
              <a:rPr lang="en-US" dirty="0"/>
              <a:t>”)</a:t>
            </a: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F52D78B9-03D6-4ED5-AB83-DB1B3AC0332F}"/>
                  </a:ext>
                </a:extLst>
              </p:cNvPr>
              <p:cNvSpPr/>
              <p:nvPr/>
            </p:nvSpPr>
            <p:spPr>
              <a:xfrm>
                <a:off x="838200" y="3423780"/>
                <a:ext cx="2785946" cy="914400"/>
              </a:xfrm>
              <a:prstGeom prst="roundRect">
                <a:avLst/>
              </a:prstGeom>
              <a:solidFill>
                <a:srgbClr val="92D050"/>
              </a:solidFill>
              <a:ln w="3810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filter(</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oMath>
                </a14:m>
                <a:r>
                  <a:rPr lang="en-US" dirty="0"/>
                  <a:t>)</a:t>
                </a:r>
              </a:p>
            </p:txBody>
          </p:sp>
        </mc:Choice>
        <mc:Fallback xmlns="">
          <p:sp>
            <p:nvSpPr>
              <p:cNvPr id="9" name="Rectangle: Rounded Corners 8">
                <a:extLst>
                  <a:ext uri="{FF2B5EF4-FFF2-40B4-BE49-F238E27FC236}">
                    <a16:creationId xmlns:a16="http://schemas.microsoft.com/office/drawing/2014/main" id="{F52D78B9-03D6-4ED5-AB83-DB1B3AC0332F}"/>
                  </a:ext>
                </a:extLst>
              </p:cNvPr>
              <p:cNvSpPr>
                <a:spLocks noRot="1" noChangeAspect="1" noMove="1" noResize="1" noEditPoints="1" noAdjustHandles="1" noChangeArrowheads="1" noChangeShapeType="1" noTextEdit="1"/>
              </p:cNvSpPr>
              <p:nvPr/>
            </p:nvSpPr>
            <p:spPr>
              <a:xfrm>
                <a:off x="838200" y="3423780"/>
                <a:ext cx="2785946" cy="914400"/>
              </a:xfrm>
              <a:prstGeom prst="roundRect">
                <a:avLst/>
              </a:prstGeom>
              <a:blipFill>
                <a:blip r:embed="rId3"/>
                <a:stretch>
                  <a:fillRect/>
                </a:stretch>
              </a:blipFill>
              <a:ln w="38100">
                <a:solidFill>
                  <a:srgbClr val="C00000"/>
                </a:solidFill>
              </a:ln>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E14D11B5-5A5C-4BC0-9BC0-794D98455DCF}"/>
              </a:ext>
            </a:extLst>
          </p:cNvPr>
          <p:cNvCxnSpPr>
            <a:stCxn id="8" idx="0"/>
            <a:endCxn id="9" idx="2"/>
          </p:cNvCxnSpPr>
          <p:nvPr/>
        </p:nvCxnSpPr>
        <p:spPr>
          <a:xfrm flipV="1">
            <a:off x="2231173"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18DAC37-4687-4019-A9BB-B933BA71FFF6}"/>
              </a:ext>
            </a:extLst>
          </p:cNvPr>
          <p:cNvSpPr/>
          <p:nvPr/>
        </p:nvSpPr>
        <p:spPr>
          <a:xfrm>
            <a:off x="838200"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1" name="Straight Arrow Connector 10">
            <a:extLst>
              <a:ext uri="{FF2B5EF4-FFF2-40B4-BE49-F238E27FC236}">
                <a16:creationId xmlns:a16="http://schemas.microsoft.com/office/drawing/2014/main" id="{B809ECAE-FF59-441E-9746-6A318E7068CF}"/>
              </a:ext>
            </a:extLst>
          </p:cNvPr>
          <p:cNvCxnSpPr>
            <a:cxnSpLocks/>
            <a:stCxn id="9" idx="0"/>
            <a:endCxn id="10" idx="2"/>
          </p:cNvCxnSpPr>
          <p:nvPr/>
        </p:nvCxnSpPr>
        <p:spPr>
          <a:xfrm flipV="1">
            <a:off x="2231173" y="2841412"/>
            <a:ext cx="0" cy="582368"/>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72F9403C-EB31-4474-A3A5-A45A61CB69F1}"/>
              </a:ext>
            </a:extLst>
          </p:cNvPr>
          <p:cNvSpPr/>
          <p:nvPr/>
        </p:nvSpPr>
        <p:spPr>
          <a:xfrm>
            <a:off x="3996648" y="3760342"/>
            <a:ext cx="893852" cy="290983"/>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AA47EAE-B18F-4C6F-8C1D-523BF8AE9280}"/>
              </a:ext>
            </a:extLst>
          </p:cNvPr>
          <p:cNvSpPr/>
          <p:nvPr/>
        </p:nvSpPr>
        <p:spPr>
          <a:xfrm>
            <a:off x="5388945" y="3423779"/>
            <a:ext cx="2785946" cy="1199592"/>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err="1"/>
              <a:t>spark.load</a:t>
            </a:r>
            <a:r>
              <a:rPr lang="en-US" dirty="0"/>
              <a:t>(</a:t>
            </a:r>
          </a:p>
          <a:p>
            <a:pPr algn="ctr"/>
            <a:r>
              <a:rPr lang="en-US" dirty="0"/>
              <a:t>“cache://</a:t>
            </a:r>
            <a:r>
              <a:rPr lang="en-US" dirty="0" err="1"/>
              <a:t>filter.data</a:t>
            </a:r>
            <a:r>
              <a:rPr lang="en-US" dirty="0"/>
              <a:t>”)</a:t>
            </a:r>
          </a:p>
        </p:txBody>
      </p:sp>
      <p:sp>
        <p:nvSpPr>
          <p:cNvPr id="16" name="Rectangle: Rounded Corners 15">
            <a:extLst>
              <a:ext uri="{FF2B5EF4-FFF2-40B4-BE49-F238E27FC236}">
                <a16:creationId xmlns:a16="http://schemas.microsoft.com/office/drawing/2014/main" id="{3F747013-DFA1-4992-8AA5-27539B924C43}"/>
              </a:ext>
            </a:extLst>
          </p:cNvPr>
          <p:cNvSpPr/>
          <p:nvPr/>
        </p:nvSpPr>
        <p:spPr>
          <a:xfrm>
            <a:off x="5388945"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7" name="Straight Arrow Connector 16">
            <a:extLst>
              <a:ext uri="{FF2B5EF4-FFF2-40B4-BE49-F238E27FC236}">
                <a16:creationId xmlns:a16="http://schemas.microsoft.com/office/drawing/2014/main" id="{B2868B4D-510C-42A9-84A9-D981AD7068C5}"/>
              </a:ext>
            </a:extLst>
          </p:cNvPr>
          <p:cNvCxnSpPr>
            <a:cxnSpLocks/>
            <a:stCxn id="14" idx="0"/>
            <a:endCxn id="16" idx="2"/>
          </p:cNvCxnSpPr>
          <p:nvPr/>
        </p:nvCxnSpPr>
        <p:spPr>
          <a:xfrm flipV="1">
            <a:off x="6781918" y="2841412"/>
            <a:ext cx="0" cy="58236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B4334E7-C6A6-437F-908A-E15D2D47A81E}"/>
              </a:ext>
            </a:extLst>
          </p:cNvPr>
          <p:cNvSpPr/>
          <p:nvPr/>
        </p:nvSpPr>
        <p:spPr>
          <a:xfrm>
            <a:off x="5605528" y="4177052"/>
            <a:ext cx="2352777" cy="339048"/>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mc:AlternateContent xmlns:mc="http://schemas.openxmlformats.org/markup-compatibility/2006" xmlns:a14="http://schemas.microsoft.com/office/drawing/2010/main">
        <mc:Choice Requires="a14">
          <p:sp>
            <p:nvSpPr>
              <p:cNvPr id="20" name="Rectangle: Rounded Corners 19">
                <a:extLst>
                  <a:ext uri="{FF2B5EF4-FFF2-40B4-BE49-F238E27FC236}">
                    <a16:creationId xmlns:a16="http://schemas.microsoft.com/office/drawing/2014/main" id="{B4BA5D7B-B58E-4091-82C7-48724DC92D76}"/>
                  </a:ext>
                </a:extLst>
              </p:cNvPr>
              <p:cNvSpPr/>
              <p:nvPr/>
            </p:nvSpPr>
            <p:spPr>
              <a:xfrm>
                <a:off x="8952366" y="3423780"/>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filter(</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oMath>
                </a14:m>
                <a:r>
                  <a:rPr lang="en-US" dirty="0"/>
                  <a:t>)</a:t>
                </a:r>
              </a:p>
            </p:txBody>
          </p:sp>
        </mc:Choice>
        <mc:Fallback xmlns="">
          <p:sp>
            <p:nvSpPr>
              <p:cNvPr id="20" name="Rectangle: Rounded Corners 19">
                <a:extLst>
                  <a:ext uri="{FF2B5EF4-FFF2-40B4-BE49-F238E27FC236}">
                    <a16:creationId xmlns:a16="http://schemas.microsoft.com/office/drawing/2014/main" id="{B4BA5D7B-B58E-4091-82C7-48724DC92D76}"/>
                  </a:ext>
                </a:extLst>
              </p:cNvPr>
              <p:cNvSpPr>
                <a:spLocks noRot="1" noChangeAspect="1" noMove="1" noResize="1" noEditPoints="1" noAdjustHandles="1" noChangeArrowheads="1" noChangeShapeType="1" noTextEdit="1"/>
              </p:cNvSpPr>
              <p:nvPr/>
            </p:nvSpPr>
            <p:spPr>
              <a:xfrm>
                <a:off x="8952366" y="3423780"/>
                <a:ext cx="2785946" cy="914400"/>
              </a:xfrm>
              <a:prstGeom prst="roundRect">
                <a:avLst/>
              </a:prstGeom>
              <a:blipFill>
                <a:blip r:embed="rId4"/>
                <a:stretch>
                  <a:fillRect/>
                </a:stretch>
              </a:blipFill>
              <a:ln>
                <a:solidFill>
                  <a:srgbClr val="00B050"/>
                </a:solidFill>
              </a:ln>
            </p:spPr>
            <p:txBody>
              <a:bodyPr/>
              <a:lstStyle/>
              <a:p>
                <a:r>
                  <a:rPr lang="en-US">
                    <a:noFill/>
                  </a:rPr>
                  <a:t> </a:t>
                </a:r>
              </a:p>
            </p:txBody>
          </p:sp>
        </mc:Fallback>
      </mc:AlternateContent>
      <p:sp>
        <p:nvSpPr>
          <p:cNvPr id="21" name="Rectangle: Rounded Corners 20">
            <a:extLst>
              <a:ext uri="{FF2B5EF4-FFF2-40B4-BE49-F238E27FC236}">
                <a16:creationId xmlns:a16="http://schemas.microsoft.com/office/drawing/2014/main" id="{BB6F45D1-F3D9-427F-BA4C-02371F1A0396}"/>
              </a:ext>
            </a:extLst>
          </p:cNvPr>
          <p:cNvSpPr/>
          <p:nvPr/>
        </p:nvSpPr>
        <p:spPr>
          <a:xfrm>
            <a:off x="8952366" y="4906537"/>
            <a:ext cx="2785946" cy="914400"/>
          </a:xfrm>
          <a:prstGeom prst="roundRect">
            <a:avLst/>
          </a:prstGeom>
          <a:solidFill>
            <a:srgbClr val="92D050"/>
          </a:solidFill>
          <a:ln w="635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spark.load</a:t>
            </a:r>
            <a:r>
              <a:rPr lang="en-US" dirty="0"/>
              <a:t>(</a:t>
            </a:r>
          </a:p>
          <a:p>
            <a:pPr algn="ctr"/>
            <a:r>
              <a:rPr lang="en-US" dirty="0"/>
              <a:t>“storage://</a:t>
            </a:r>
            <a:r>
              <a:rPr lang="en-US" dirty="0" err="1"/>
              <a:t>original.data</a:t>
            </a:r>
            <a:r>
              <a:rPr lang="en-US" dirty="0"/>
              <a:t>”)</a:t>
            </a:r>
          </a:p>
        </p:txBody>
      </p:sp>
      <p:cxnSp>
        <p:nvCxnSpPr>
          <p:cNvPr id="22" name="Straight Arrow Connector 21">
            <a:extLst>
              <a:ext uri="{FF2B5EF4-FFF2-40B4-BE49-F238E27FC236}">
                <a16:creationId xmlns:a16="http://schemas.microsoft.com/office/drawing/2014/main" id="{8A3C1BD7-2A7B-4F69-94F9-BCC4FF4156A7}"/>
              </a:ext>
            </a:extLst>
          </p:cNvPr>
          <p:cNvCxnSpPr>
            <a:cxnSpLocks/>
            <a:stCxn id="21" idx="0"/>
            <a:endCxn id="20" idx="2"/>
          </p:cNvCxnSpPr>
          <p:nvPr/>
        </p:nvCxnSpPr>
        <p:spPr>
          <a:xfrm flipV="1">
            <a:off x="10345339"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49DA03-8CF7-4940-91B3-D6F8886B2291}"/>
              </a:ext>
            </a:extLst>
          </p:cNvPr>
          <p:cNvCxnSpPr>
            <a:cxnSpLocks/>
            <a:stCxn id="19" idx="3"/>
            <a:endCxn id="3" idx="1"/>
          </p:cNvCxnSpPr>
          <p:nvPr/>
        </p:nvCxnSpPr>
        <p:spPr>
          <a:xfrm flipV="1">
            <a:off x="7958305" y="2384212"/>
            <a:ext cx="994061" cy="1962364"/>
          </a:xfrm>
          <a:prstGeom prst="bentConnector3">
            <a:avLst>
              <a:gd name="adj1" fmla="val 50000"/>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274300E9-F0DF-4A8B-BB5B-6FA221E1796A}"/>
              </a:ext>
            </a:extLst>
          </p:cNvPr>
          <p:cNvSpPr/>
          <p:nvPr/>
        </p:nvSpPr>
        <p:spPr>
          <a:xfrm>
            <a:off x="8952366"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Spark.write</a:t>
            </a:r>
            <a:r>
              <a:rPr lang="en-US" dirty="0"/>
              <a:t>(</a:t>
            </a:r>
          </a:p>
          <a:p>
            <a:pPr algn="ctr"/>
            <a:r>
              <a:rPr lang="en-US" dirty="0"/>
              <a:t>“cache://</a:t>
            </a:r>
            <a:r>
              <a:rPr lang="en-US" dirty="0" err="1"/>
              <a:t>filter.data</a:t>
            </a:r>
            <a:r>
              <a:rPr lang="en-US" dirty="0"/>
              <a:t>”)</a:t>
            </a:r>
          </a:p>
        </p:txBody>
      </p:sp>
      <p:cxnSp>
        <p:nvCxnSpPr>
          <p:cNvPr id="25" name="Straight Arrow Connector 24">
            <a:extLst>
              <a:ext uri="{FF2B5EF4-FFF2-40B4-BE49-F238E27FC236}">
                <a16:creationId xmlns:a16="http://schemas.microsoft.com/office/drawing/2014/main" id="{7AD0772F-433A-480D-9B22-6C74C9B3C66B}"/>
              </a:ext>
            </a:extLst>
          </p:cNvPr>
          <p:cNvCxnSpPr>
            <a:cxnSpLocks/>
            <a:stCxn id="20" idx="0"/>
            <a:endCxn id="3" idx="2"/>
          </p:cNvCxnSpPr>
          <p:nvPr/>
        </p:nvCxnSpPr>
        <p:spPr>
          <a:xfrm flipV="1">
            <a:off x="10345339" y="2841412"/>
            <a:ext cx="0" cy="582368"/>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290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0C59-F00E-44F2-9DA8-53598F0ABE19}"/>
              </a:ext>
            </a:extLst>
          </p:cNvPr>
          <p:cNvSpPr>
            <a:spLocks noGrp="1"/>
          </p:cNvSpPr>
          <p:nvPr>
            <p:ph type="title"/>
          </p:nvPr>
        </p:nvSpPr>
        <p:spPr/>
        <p:txBody>
          <a:bodyPr/>
          <a:lstStyle/>
          <a:p>
            <a:r>
              <a:rPr lang="en-US" dirty="0"/>
              <a:t>Example: NDP</a:t>
            </a:r>
          </a:p>
        </p:txBody>
      </p:sp>
      <p:sp>
        <p:nvSpPr>
          <p:cNvPr id="6" name="Slide Number Placeholder 5">
            <a:extLst>
              <a:ext uri="{FF2B5EF4-FFF2-40B4-BE49-F238E27FC236}">
                <a16:creationId xmlns:a16="http://schemas.microsoft.com/office/drawing/2014/main" id="{3077C6BC-C8F7-45D1-B340-7F6AA65D954B}"/>
              </a:ext>
            </a:extLst>
          </p:cNvPr>
          <p:cNvSpPr>
            <a:spLocks noGrp="1"/>
          </p:cNvSpPr>
          <p:nvPr>
            <p:ph type="sldNum" sz="quarter" idx="12"/>
          </p:nvPr>
        </p:nvSpPr>
        <p:spPr/>
        <p:txBody>
          <a:bodyPr/>
          <a:lstStyle/>
          <a:p>
            <a:fld id="{3B917CB5-27BD-4ECA-9D86-80D4B900A204}" type="slidenum">
              <a:rPr lang="en-US" smtClean="0"/>
              <a:t>29</a:t>
            </a:fld>
            <a:endParaRPr lang="en-US"/>
          </a:p>
        </p:txBody>
      </p:sp>
      <p:sp>
        <p:nvSpPr>
          <p:cNvPr id="8" name="Rectangle: Rounded Corners 7">
            <a:extLst>
              <a:ext uri="{FF2B5EF4-FFF2-40B4-BE49-F238E27FC236}">
                <a16:creationId xmlns:a16="http://schemas.microsoft.com/office/drawing/2014/main" id="{D241D989-8725-4C95-BAA7-F9C4E8715A78}"/>
              </a:ext>
            </a:extLst>
          </p:cNvPr>
          <p:cNvSpPr/>
          <p:nvPr/>
        </p:nvSpPr>
        <p:spPr>
          <a:xfrm>
            <a:off x="838200" y="4906537"/>
            <a:ext cx="2785946" cy="914400"/>
          </a:xfrm>
          <a:prstGeom prst="roundRect">
            <a:avLst/>
          </a:prstGeom>
          <a:solidFill>
            <a:srgbClr val="92D050"/>
          </a:solidFill>
          <a:ln w="1270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spark.load</a:t>
            </a:r>
            <a:r>
              <a:rPr lang="en-US" dirty="0"/>
              <a:t>(</a:t>
            </a:r>
          </a:p>
          <a:p>
            <a:pPr algn="ctr"/>
            <a:r>
              <a:rPr lang="en-US" dirty="0"/>
              <a:t>“storage://</a:t>
            </a:r>
            <a:r>
              <a:rPr lang="en-US" dirty="0" err="1"/>
              <a:t>original.data</a:t>
            </a:r>
            <a:r>
              <a:rPr lang="en-US" dirty="0"/>
              <a:t>”)</a:t>
            </a: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F52D78B9-03D6-4ED5-AB83-DB1B3AC0332F}"/>
                  </a:ext>
                </a:extLst>
              </p:cNvPr>
              <p:cNvSpPr/>
              <p:nvPr/>
            </p:nvSpPr>
            <p:spPr>
              <a:xfrm>
                <a:off x="838200" y="3423780"/>
                <a:ext cx="2785946" cy="914400"/>
              </a:xfrm>
              <a:prstGeom prst="roundRect">
                <a:avLst/>
              </a:prstGeom>
              <a:solidFill>
                <a:srgbClr val="92D050"/>
              </a:solidFill>
              <a:ln w="3810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filter(</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oMath>
                </a14:m>
                <a:r>
                  <a:rPr lang="en-US" dirty="0"/>
                  <a:t>)</a:t>
                </a:r>
              </a:p>
            </p:txBody>
          </p:sp>
        </mc:Choice>
        <mc:Fallback xmlns="">
          <p:sp>
            <p:nvSpPr>
              <p:cNvPr id="9" name="Rectangle: Rounded Corners 8">
                <a:extLst>
                  <a:ext uri="{FF2B5EF4-FFF2-40B4-BE49-F238E27FC236}">
                    <a16:creationId xmlns:a16="http://schemas.microsoft.com/office/drawing/2014/main" id="{F52D78B9-03D6-4ED5-AB83-DB1B3AC0332F}"/>
                  </a:ext>
                </a:extLst>
              </p:cNvPr>
              <p:cNvSpPr>
                <a:spLocks noRot="1" noChangeAspect="1" noMove="1" noResize="1" noEditPoints="1" noAdjustHandles="1" noChangeArrowheads="1" noChangeShapeType="1" noTextEdit="1"/>
              </p:cNvSpPr>
              <p:nvPr/>
            </p:nvSpPr>
            <p:spPr>
              <a:xfrm>
                <a:off x="838200" y="3423780"/>
                <a:ext cx="2785946" cy="914400"/>
              </a:xfrm>
              <a:prstGeom prst="roundRect">
                <a:avLst/>
              </a:prstGeom>
              <a:blipFill>
                <a:blip r:embed="rId3"/>
                <a:stretch>
                  <a:fillRect/>
                </a:stretch>
              </a:blipFill>
              <a:ln w="38100">
                <a:solidFill>
                  <a:srgbClr val="C00000"/>
                </a:solidFill>
              </a:ln>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E14D11B5-5A5C-4BC0-9BC0-794D98455DCF}"/>
              </a:ext>
            </a:extLst>
          </p:cNvPr>
          <p:cNvCxnSpPr>
            <a:stCxn id="8" idx="0"/>
            <a:endCxn id="9" idx="2"/>
          </p:cNvCxnSpPr>
          <p:nvPr/>
        </p:nvCxnSpPr>
        <p:spPr>
          <a:xfrm flipV="1">
            <a:off x="2231173"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18DAC37-4687-4019-A9BB-B933BA71FFF6}"/>
              </a:ext>
            </a:extLst>
          </p:cNvPr>
          <p:cNvSpPr/>
          <p:nvPr/>
        </p:nvSpPr>
        <p:spPr>
          <a:xfrm>
            <a:off x="838200"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1" name="Straight Arrow Connector 10">
            <a:extLst>
              <a:ext uri="{FF2B5EF4-FFF2-40B4-BE49-F238E27FC236}">
                <a16:creationId xmlns:a16="http://schemas.microsoft.com/office/drawing/2014/main" id="{B809ECAE-FF59-441E-9746-6A318E7068CF}"/>
              </a:ext>
            </a:extLst>
          </p:cNvPr>
          <p:cNvCxnSpPr>
            <a:cxnSpLocks/>
            <a:stCxn id="9" idx="0"/>
            <a:endCxn id="10" idx="2"/>
          </p:cNvCxnSpPr>
          <p:nvPr/>
        </p:nvCxnSpPr>
        <p:spPr>
          <a:xfrm flipV="1">
            <a:off x="2231173" y="2841412"/>
            <a:ext cx="0" cy="582368"/>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72F9403C-EB31-4474-A3A5-A45A61CB69F1}"/>
              </a:ext>
            </a:extLst>
          </p:cNvPr>
          <p:cNvSpPr/>
          <p:nvPr/>
        </p:nvSpPr>
        <p:spPr>
          <a:xfrm>
            <a:off x="3996648" y="3760342"/>
            <a:ext cx="893852" cy="290983"/>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AA47EAE-B18F-4C6F-8C1D-523BF8AE9280}"/>
              </a:ext>
            </a:extLst>
          </p:cNvPr>
          <p:cNvSpPr/>
          <p:nvPr/>
        </p:nvSpPr>
        <p:spPr>
          <a:xfrm>
            <a:off x="5388945" y="3423779"/>
            <a:ext cx="2785946" cy="1199592"/>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err="1"/>
              <a:t>spark.load</a:t>
            </a:r>
            <a:r>
              <a:rPr lang="en-US" dirty="0"/>
              <a:t>(</a:t>
            </a:r>
          </a:p>
          <a:p>
            <a:pPr algn="ctr"/>
            <a:r>
              <a:rPr lang="en-US" dirty="0"/>
              <a:t>“</a:t>
            </a:r>
            <a:r>
              <a:rPr lang="en-US" dirty="0" err="1"/>
              <a:t>ndp</a:t>
            </a:r>
            <a:r>
              <a:rPr lang="en-US" dirty="0"/>
              <a:t>://</a:t>
            </a:r>
            <a:r>
              <a:rPr lang="en-US" dirty="0" err="1"/>
              <a:t>filter.data</a:t>
            </a:r>
            <a:r>
              <a:rPr lang="en-US" dirty="0"/>
              <a:t>”)</a:t>
            </a:r>
          </a:p>
        </p:txBody>
      </p:sp>
      <p:sp>
        <p:nvSpPr>
          <p:cNvPr id="16" name="Rectangle: Rounded Corners 15">
            <a:extLst>
              <a:ext uri="{FF2B5EF4-FFF2-40B4-BE49-F238E27FC236}">
                <a16:creationId xmlns:a16="http://schemas.microsoft.com/office/drawing/2014/main" id="{3F747013-DFA1-4992-8AA5-27539B924C43}"/>
              </a:ext>
            </a:extLst>
          </p:cNvPr>
          <p:cNvSpPr/>
          <p:nvPr/>
        </p:nvSpPr>
        <p:spPr>
          <a:xfrm>
            <a:off x="5388945" y="1927012"/>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7" name="Straight Arrow Connector 16">
            <a:extLst>
              <a:ext uri="{FF2B5EF4-FFF2-40B4-BE49-F238E27FC236}">
                <a16:creationId xmlns:a16="http://schemas.microsoft.com/office/drawing/2014/main" id="{B2868B4D-510C-42A9-84A9-D981AD7068C5}"/>
              </a:ext>
            </a:extLst>
          </p:cNvPr>
          <p:cNvCxnSpPr>
            <a:cxnSpLocks/>
            <a:stCxn id="14" idx="0"/>
            <a:endCxn id="16" idx="2"/>
          </p:cNvCxnSpPr>
          <p:nvPr/>
        </p:nvCxnSpPr>
        <p:spPr>
          <a:xfrm flipV="1">
            <a:off x="6781918" y="2841412"/>
            <a:ext cx="0" cy="58236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B4334E7-C6A6-437F-908A-E15D2D47A81E}"/>
              </a:ext>
            </a:extLst>
          </p:cNvPr>
          <p:cNvSpPr/>
          <p:nvPr/>
        </p:nvSpPr>
        <p:spPr>
          <a:xfrm>
            <a:off x="5605528" y="4177052"/>
            <a:ext cx="2352777" cy="339048"/>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mc:AlternateContent xmlns:mc="http://schemas.openxmlformats.org/markup-compatibility/2006" xmlns:a14="http://schemas.microsoft.com/office/drawing/2010/main">
        <mc:Choice Requires="a14">
          <p:sp>
            <p:nvSpPr>
              <p:cNvPr id="20" name="Rectangle: Rounded Corners 19">
                <a:extLst>
                  <a:ext uri="{FF2B5EF4-FFF2-40B4-BE49-F238E27FC236}">
                    <a16:creationId xmlns:a16="http://schemas.microsoft.com/office/drawing/2014/main" id="{B4BA5D7B-B58E-4091-82C7-48724DC92D76}"/>
                  </a:ext>
                </a:extLst>
              </p:cNvPr>
              <p:cNvSpPr/>
              <p:nvPr/>
            </p:nvSpPr>
            <p:spPr>
              <a:xfrm>
                <a:off x="8952366" y="3423780"/>
                <a:ext cx="2785946" cy="914400"/>
              </a:xfrm>
              <a:prstGeom prst="round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filter(</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r>
                      <a:rPr lang="en-US" i="1" dirty="0">
                        <a:latin typeface="Cambria Math" panose="02040503050406030204" pitchFamily="18" charset="0"/>
                      </a:rPr>
                      <m:t>𝑎𝑛𝑑</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𝑣</m:t>
                    </m:r>
                  </m:oMath>
                </a14:m>
                <a:r>
                  <a:rPr lang="en-US" dirty="0"/>
                  <a:t>)</a:t>
                </a:r>
              </a:p>
            </p:txBody>
          </p:sp>
        </mc:Choice>
        <mc:Fallback xmlns="">
          <p:sp>
            <p:nvSpPr>
              <p:cNvPr id="20" name="Rectangle: Rounded Corners 19">
                <a:extLst>
                  <a:ext uri="{FF2B5EF4-FFF2-40B4-BE49-F238E27FC236}">
                    <a16:creationId xmlns:a16="http://schemas.microsoft.com/office/drawing/2014/main" id="{B4BA5D7B-B58E-4091-82C7-48724DC92D76}"/>
                  </a:ext>
                </a:extLst>
              </p:cNvPr>
              <p:cNvSpPr>
                <a:spLocks noRot="1" noChangeAspect="1" noMove="1" noResize="1" noEditPoints="1" noAdjustHandles="1" noChangeArrowheads="1" noChangeShapeType="1" noTextEdit="1"/>
              </p:cNvSpPr>
              <p:nvPr/>
            </p:nvSpPr>
            <p:spPr>
              <a:xfrm>
                <a:off x="8952366" y="3423780"/>
                <a:ext cx="2785946" cy="914400"/>
              </a:xfrm>
              <a:prstGeom prst="roundRect">
                <a:avLst/>
              </a:prstGeom>
              <a:blipFill>
                <a:blip r:embed="rId4"/>
                <a:stretch>
                  <a:fillRect/>
                </a:stretch>
              </a:blipFill>
              <a:ln>
                <a:solidFill>
                  <a:srgbClr val="00B050"/>
                </a:solidFill>
              </a:ln>
            </p:spPr>
            <p:txBody>
              <a:bodyPr/>
              <a:lstStyle/>
              <a:p>
                <a:r>
                  <a:rPr lang="en-US">
                    <a:noFill/>
                  </a:rPr>
                  <a:t> </a:t>
                </a:r>
              </a:p>
            </p:txBody>
          </p:sp>
        </mc:Fallback>
      </mc:AlternateContent>
      <p:sp>
        <p:nvSpPr>
          <p:cNvPr id="21" name="Rectangle: Rounded Corners 20">
            <a:extLst>
              <a:ext uri="{FF2B5EF4-FFF2-40B4-BE49-F238E27FC236}">
                <a16:creationId xmlns:a16="http://schemas.microsoft.com/office/drawing/2014/main" id="{BB6F45D1-F3D9-427F-BA4C-02371F1A0396}"/>
              </a:ext>
            </a:extLst>
          </p:cNvPr>
          <p:cNvSpPr/>
          <p:nvPr/>
        </p:nvSpPr>
        <p:spPr>
          <a:xfrm>
            <a:off x="8952366" y="4906537"/>
            <a:ext cx="2785946" cy="914400"/>
          </a:xfrm>
          <a:prstGeom prst="roundRect">
            <a:avLst/>
          </a:prstGeom>
          <a:solidFill>
            <a:srgbClr val="92D050"/>
          </a:solidFill>
          <a:ln w="635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spark.load</a:t>
            </a:r>
            <a:r>
              <a:rPr lang="en-US" dirty="0"/>
              <a:t>(</a:t>
            </a:r>
          </a:p>
          <a:p>
            <a:pPr algn="ctr"/>
            <a:r>
              <a:rPr lang="en-US" dirty="0"/>
              <a:t>“storage://</a:t>
            </a:r>
            <a:r>
              <a:rPr lang="en-US" dirty="0" err="1"/>
              <a:t>original.data</a:t>
            </a:r>
            <a:r>
              <a:rPr lang="en-US" dirty="0"/>
              <a:t>”)</a:t>
            </a:r>
          </a:p>
        </p:txBody>
      </p:sp>
      <p:cxnSp>
        <p:nvCxnSpPr>
          <p:cNvPr id="22" name="Straight Arrow Connector 21">
            <a:extLst>
              <a:ext uri="{FF2B5EF4-FFF2-40B4-BE49-F238E27FC236}">
                <a16:creationId xmlns:a16="http://schemas.microsoft.com/office/drawing/2014/main" id="{8A3C1BD7-2A7B-4F69-94F9-BCC4FF4156A7}"/>
              </a:ext>
            </a:extLst>
          </p:cNvPr>
          <p:cNvCxnSpPr>
            <a:cxnSpLocks/>
            <a:stCxn id="21" idx="0"/>
            <a:endCxn id="20" idx="2"/>
          </p:cNvCxnSpPr>
          <p:nvPr/>
        </p:nvCxnSpPr>
        <p:spPr>
          <a:xfrm flipV="1">
            <a:off x="10345339" y="4338180"/>
            <a:ext cx="0" cy="568357"/>
          </a:xfrm>
          <a:prstGeom prst="straightConnector1">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49DA03-8CF7-4940-91B3-D6F8886B2291}"/>
              </a:ext>
            </a:extLst>
          </p:cNvPr>
          <p:cNvCxnSpPr>
            <a:cxnSpLocks/>
            <a:stCxn id="19" idx="3"/>
            <a:endCxn id="20" idx="1"/>
          </p:cNvCxnSpPr>
          <p:nvPr/>
        </p:nvCxnSpPr>
        <p:spPr>
          <a:xfrm flipV="1">
            <a:off x="7958305" y="3880980"/>
            <a:ext cx="994061" cy="465596"/>
          </a:xfrm>
          <a:prstGeom prst="bentConnector3">
            <a:avLst>
              <a:gd name="adj1" fmla="val 50000"/>
            </a:avLst>
          </a:prstGeom>
          <a:ln w="31750">
            <a:solidFill>
              <a:schemeClr val="tx2"/>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4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AFCC7F63-B4D7-4C8D-99A0-E89201B17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2226" y="168972"/>
            <a:ext cx="3139134" cy="5969960"/>
          </a:xfrm>
          <a:prstGeom prst="rect">
            <a:avLst/>
          </a:prstGeom>
        </p:spPr>
      </p:pic>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65125"/>
            <a:ext cx="10515600" cy="569595"/>
          </a:xfrm>
        </p:spPr>
        <p:txBody>
          <a:bodyPr anchor="ctr">
            <a:normAutofit fontScale="90000"/>
          </a:bodyPr>
          <a:lstStyle/>
          <a:p>
            <a:r>
              <a:rPr lang="en-US" dirty="0"/>
              <a:t>Semantic Cache - Adaptive Partitioning</a:t>
            </a:r>
          </a:p>
        </p:txBody>
      </p:sp>
      <p:sp>
        <p:nvSpPr>
          <p:cNvPr id="15" name="Content Placeholder 3">
            <a:extLst>
              <a:ext uri="{FF2B5EF4-FFF2-40B4-BE49-F238E27FC236}">
                <a16:creationId xmlns:a16="http://schemas.microsoft.com/office/drawing/2014/main" id="{36C22914-0684-4434-ABDD-24EACDC2E81C}"/>
              </a:ext>
            </a:extLst>
          </p:cNvPr>
          <p:cNvSpPr>
            <a:spLocks noGrp="1"/>
          </p:cNvSpPr>
          <p:nvPr>
            <p:ph sz="half" idx="1"/>
          </p:nvPr>
        </p:nvSpPr>
        <p:spPr>
          <a:xfrm>
            <a:off x="926795" y="1105513"/>
            <a:ext cx="5849925" cy="5221923"/>
          </a:xfrm>
        </p:spPr>
        <p:txBody>
          <a:bodyPr>
            <a:normAutofit fontScale="92500" lnSpcReduction="10000"/>
          </a:bodyPr>
          <a:lstStyle/>
          <a:p>
            <a:pPr>
              <a:buFont typeface="Wingdings" panose="05000000000000000000" pitchFamily="2" charset="2"/>
              <a:buChar char="Ø"/>
            </a:pPr>
            <a:r>
              <a:rPr lang="en-US" dirty="0"/>
              <a:t>Change partitioning scheme of the underlying data.</a:t>
            </a:r>
          </a:p>
          <a:p>
            <a:pPr>
              <a:buFont typeface="Wingdings" panose="05000000000000000000" pitchFamily="2" charset="2"/>
              <a:buChar char="Ø"/>
            </a:pPr>
            <a:r>
              <a:rPr lang="en-US" b="1" dirty="0"/>
              <a:t>Adaptive: </a:t>
            </a:r>
            <a:r>
              <a:rPr lang="en-US" dirty="0"/>
              <a:t>Dynamically adopts new partition schemes according to the executed workload needs.</a:t>
            </a:r>
          </a:p>
          <a:p>
            <a:pPr>
              <a:buFont typeface="Wingdings" panose="05000000000000000000" pitchFamily="2" charset="2"/>
              <a:buChar char="Ø"/>
            </a:pPr>
            <a:r>
              <a:rPr lang="en-US" dirty="0"/>
              <a:t>Requires costly operation which effectively requires a full shuffle operation.</a:t>
            </a:r>
          </a:p>
          <a:p>
            <a:pPr>
              <a:buFont typeface="Wingdings" panose="05000000000000000000" pitchFamily="2" charset="2"/>
              <a:buChar char="Ø"/>
            </a:pPr>
            <a:r>
              <a:rPr lang="en-US" dirty="0"/>
              <a:t>Make sure the benefits outweigh the costs:</a:t>
            </a:r>
          </a:p>
          <a:p>
            <a:pPr lvl="1">
              <a:buFont typeface="Wingdings" panose="05000000000000000000" pitchFamily="2" charset="2"/>
              <a:buChar char="Ø"/>
            </a:pPr>
            <a:r>
              <a:rPr lang="en-US" dirty="0"/>
              <a:t>Reduce the re-partitioning cost.</a:t>
            </a:r>
          </a:p>
          <a:p>
            <a:pPr lvl="1">
              <a:buFont typeface="Wingdings" panose="05000000000000000000" pitchFamily="2" charset="2"/>
              <a:buChar char="Ø"/>
            </a:pPr>
            <a:r>
              <a:rPr lang="en-US" dirty="0"/>
              <a:t>Execute multiple queries/tasks that benefit for this approach.</a:t>
            </a:r>
          </a:p>
          <a:p>
            <a:pPr lvl="1">
              <a:buFont typeface="Wingdings" panose="05000000000000000000" pitchFamily="2" charset="2"/>
              <a:buChar char="Ø"/>
            </a:pPr>
            <a:r>
              <a:rPr lang="en-US" dirty="0"/>
              <a:t>Eliminate multiple partitions from loading (partition pruning) per query/task.</a:t>
            </a:r>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3</a:t>
            </a:fld>
            <a:endParaRPr lang="en-US"/>
          </a:p>
        </p:txBody>
      </p:sp>
    </p:spTree>
    <p:extLst>
      <p:ext uri="{BB962C8B-B14F-4D97-AF65-F5344CB8AC3E}">
        <p14:creationId xmlns:p14="http://schemas.microsoft.com/office/powerpoint/2010/main" val="251116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65125"/>
            <a:ext cx="10515600" cy="569595"/>
          </a:xfrm>
        </p:spPr>
        <p:txBody>
          <a:bodyPr anchor="ctr">
            <a:normAutofit fontScale="90000"/>
          </a:bodyPr>
          <a:lstStyle/>
          <a:p>
            <a:r>
              <a:rPr lang="en-US" dirty="0"/>
              <a:t>Semantic Cache - Data Skipping</a:t>
            </a:r>
          </a:p>
        </p:txBody>
      </p:sp>
      <p:sp>
        <p:nvSpPr>
          <p:cNvPr id="15" name="Content Placeholder 3">
            <a:extLst>
              <a:ext uri="{FF2B5EF4-FFF2-40B4-BE49-F238E27FC236}">
                <a16:creationId xmlns:a16="http://schemas.microsoft.com/office/drawing/2014/main" id="{36C22914-0684-4434-ABDD-24EACDC2E81C}"/>
              </a:ext>
            </a:extLst>
          </p:cNvPr>
          <p:cNvSpPr>
            <a:spLocks noGrp="1"/>
          </p:cNvSpPr>
          <p:nvPr>
            <p:ph sz="half" idx="1"/>
          </p:nvPr>
        </p:nvSpPr>
        <p:spPr>
          <a:xfrm>
            <a:off x="926795" y="1105513"/>
            <a:ext cx="5849925" cy="5221923"/>
          </a:xfrm>
        </p:spPr>
        <p:txBody>
          <a:bodyPr>
            <a:normAutofit lnSpcReduction="10000"/>
          </a:bodyPr>
          <a:lstStyle/>
          <a:p>
            <a:pPr>
              <a:buFont typeface="Wingdings" panose="05000000000000000000" pitchFamily="2" charset="2"/>
              <a:buChar char="Ø"/>
            </a:pPr>
            <a:r>
              <a:rPr lang="en-US" dirty="0"/>
              <a:t>Maintain metadata for secondary attributes (not main partition attributes) per partition.</a:t>
            </a:r>
          </a:p>
          <a:p>
            <a:pPr>
              <a:buFont typeface="Wingdings" panose="05000000000000000000" pitchFamily="2" charset="2"/>
              <a:buChar char="Ø"/>
            </a:pPr>
            <a:r>
              <a:rPr lang="en-US" b="1" dirty="0"/>
              <a:t>Skipping: </a:t>
            </a:r>
            <a:r>
              <a:rPr lang="en-US" dirty="0"/>
              <a:t>Metadata is used to skip partitions during the execution of specific query/task, that can safely eliminate all the elements of skipped partitions and still obtain the same result.</a:t>
            </a:r>
          </a:p>
          <a:p>
            <a:pPr>
              <a:buFont typeface="Wingdings" panose="05000000000000000000" pitchFamily="2" charset="2"/>
              <a:buChar char="Ø"/>
            </a:pPr>
            <a:r>
              <a:rPr lang="en-US" dirty="0"/>
              <a:t>Incurs less computation and storage overhead than </a:t>
            </a:r>
            <a:r>
              <a:rPr lang="en-US" i="1" dirty="0"/>
              <a:t>Adaptive Partitioning</a:t>
            </a:r>
            <a:r>
              <a:rPr lang="en-US" dirty="0"/>
              <a:t>.</a:t>
            </a:r>
          </a:p>
          <a:p>
            <a:pPr>
              <a:buFont typeface="Wingdings" panose="05000000000000000000" pitchFamily="2" charset="2"/>
              <a:buChar char="Ø"/>
            </a:pPr>
            <a:r>
              <a:rPr lang="en-US" dirty="0"/>
              <a:t>Less effective in data elimination than </a:t>
            </a:r>
            <a:r>
              <a:rPr lang="en-US" i="1" dirty="0"/>
              <a:t>Adaptive Partitioning</a:t>
            </a:r>
            <a:r>
              <a:rPr lang="en-US" dirty="0"/>
              <a:t>.</a:t>
            </a:r>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4</a:t>
            </a:fld>
            <a:endParaRPr lang="en-US"/>
          </a:p>
        </p:txBody>
      </p:sp>
      <p:pic>
        <p:nvPicPr>
          <p:cNvPr id="4" name="Picture 3" descr="A picture containing food&#10;&#10;Description automatically generated">
            <a:extLst>
              <a:ext uri="{FF2B5EF4-FFF2-40B4-BE49-F238E27FC236}">
                <a16:creationId xmlns:a16="http://schemas.microsoft.com/office/drawing/2014/main" id="{8849C0FB-3F59-474F-BB16-03DDAF9F89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040" y="0"/>
            <a:ext cx="3200400" cy="6105525"/>
          </a:xfrm>
          <a:prstGeom prst="rect">
            <a:avLst/>
          </a:prstGeom>
        </p:spPr>
      </p:pic>
    </p:spTree>
    <p:extLst>
      <p:ext uri="{BB962C8B-B14F-4D97-AF65-F5344CB8AC3E}">
        <p14:creationId xmlns:p14="http://schemas.microsoft.com/office/powerpoint/2010/main" val="391887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ood&#10;&#10;Description automatically generated">
            <a:extLst>
              <a:ext uri="{FF2B5EF4-FFF2-40B4-BE49-F238E27FC236}">
                <a16:creationId xmlns:a16="http://schemas.microsoft.com/office/drawing/2014/main" id="{0A5006E1-A381-4AA1-AC5A-9FAB2DED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750" y="649922"/>
            <a:ext cx="3200400" cy="6086475"/>
          </a:xfrm>
          <a:prstGeom prst="rect">
            <a:avLst/>
          </a:prstGeom>
        </p:spPr>
      </p:pic>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65125"/>
            <a:ext cx="10515600" cy="569595"/>
          </a:xfrm>
        </p:spPr>
        <p:txBody>
          <a:bodyPr anchor="ctr">
            <a:normAutofit fontScale="90000"/>
          </a:bodyPr>
          <a:lstStyle/>
          <a:p>
            <a:r>
              <a:rPr lang="en-US" dirty="0"/>
              <a:t>Semantic Cache - Caching Intermediate Data</a:t>
            </a:r>
          </a:p>
        </p:txBody>
      </p:sp>
      <p:sp>
        <p:nvSpPr>
          <p:cNvPr id="15" name="Content Placeholder 3">
            <a:extLst>
              <a:ext uri="{FF2B5EF4-FFF2-40B4-BE49-F238E27FC236}">
                <a16:creationId xmlns:a16="http://schemas.microsoft.com/office/drawing/2014/main" id="{36C22914-0684-4434-ABDD-24EACDC2E81C}"/>
              </a:ext>
            </a:extLst>
          </p:cNvPr>
          <p:cNvSpPr>
            <a:spLocks noGrp="1"/>
          </p:cNvSpPr>
          <p:nvPr>
            <p:ph sz="half" idx="1"/>
          </p:nvPr>
        </p:nvSpPr>
        <p:spPr>
          <a:xfrm>
            <a:off x="926795" y="1105513"/>
            <a:ext cx="6978955" cy="5221923"/>
          </a:xfrm>
        </p:spPr>
        <p:txBody>
          <a:bodyPr>
            <a:normAutofit lnSpcReduction="10000"/>
          </a:bodyPr>
          <a:lstStyle/>
          <a:p>
            <a:pPr>
              <a:buFont typeface="Wingdings" panose="05000000000000000000" pitchFamily="2" charset="2"/>
              <a:buChar char="Ø"/>
            </a:pPr>
            <a:r>
              <a:rPr lang="en-US" dirty="0"/>
              <a:t>Cache intermediate results after processing the initial data (either to memory or storage).</a:t>
            </a:r>
          </a:p>
          <a:p>
            <a:pPr>
              <a:buFont typeface="Wingdings" panose="05000000000000000000" pitchFamily="2" charset="2"/>
              <a:buChar char="Ø"/>
            </a:pPr>
            <a:r>
              <a:rPr lang="en-US" dirty="0"/>
              <a:t>Any time an ensuing query/task runs, if there is no loss of information by loading the intermediate results, then only the cached data would be loaded (some operations might also be eliminated).</a:t>
            </a:r>
          </a:p>
          <a:p>
            <a:pPr>
              <a:buFont typeface="Wingdings" panose="05000000000000000000" pitchFamily="2" charset="2"/>
              <a:buChar char="Ø"/>
            </a:pPr>
            <a:r>
              <a:rPr lang="en-US" dirty="0"/>
              <a:t>Causes storage overhead commensurate to intermediate data size.</a:t>
            </a:r>
          </a:p>
          <a:p>
            <a:pPr>
              <a:buFont typeface="Wingdings" panose="05000000000000000000" pitchFamily="2" charset="2"/>
              <a:buChar char="Ø"/>
            </a:pPr>
            <a:r>
              <a:rPr lang="en-US" dirty="0"/>
              <a:t>Might cause computation overhead, since intermediate result needs to be materialized. </a:t>
            </a:r>
          </a:p>
          <a:p>
            <a:pPr>
              <a:buFont typeface="Wingdings" panose="05000000000000000000" pitchFamily="2" charset="2"/>
              <a:buChar char="Ø"/>
            </a:pPr>
            <a:r>
              <a:rPr lang="en-US" dirty="0"/>
              <a:t>Reduces storage I/O and computation overhead.</a:t>
            </a:r>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5</a:t>
            </a:fld>
            <a:endParaRPr lang="en-US"/>
          </a:p>
        </p:txBody>
      </p:sp>
    </p:spTree>
    <p:extLst>
      <p:ext uri="{BB962C8B-B14F-4D97-AF65-F5344CB8AC3E}">
        <p14:creationId xmlns:p14="http://schemas.microsoft.com/office/powerpoint/2010/main" val="60622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65125"/>
            <a:ext cx="10515600" cy="569595"/>
          </a:xfrm>
        </p:spPr>
        <p:txBody>
          <a:bodyPr anchor="ctr">
            <a:normAutofit fontScale="90000"/>
          </a:bodyPr>
          <a:lstStyle/>
          <a:p>
            <a:r>
              <a:rPr lang="en-US" dirty="0"/>
              <a:t>Semantic Cache - Architecture</a:t>
            </a:r>
          </a:p>
        </p:txBody>
      </p:sp>
      <p:sp>
        <p:nvSpPr>
          <p:cNvPr id="15" name="Content Placeholder 3">
            <a:extLst>
              <a:ext uri="{FF2B5EF4-FFF2-40B4-BE49-F238E27FC236}">
                <a16:creationId xmlns:a16="http://schemas.microsoft.com/office/drawing/2014/main" id="{36C22914-0684-4434-ABDD-24EACDC2E81C}"/>
              </a:ext>
            </a:extLst>
          </p:cNvPr>
          <p:cNvSpPr>
            <a:spLocks noGrp="1"/>
          </p:cNvSpPr>
          <p:nvPr>
            <p:ph sz="half" idx="1"/>
          </p:nvPr>
        </p:nvSpPr>
        <p:spPr>
          <a:xfrm>
            <a:off x="5913120" y="1302912"/>
            <a:ext cx="5440680" cy="4874051"/>
          </a:xfrm>
        </p:spPr>
        <p:txBody>
          <a:bodyPr>
            <a:normAutofit fontScale="92500" lnSpcReduction="10000"/>
          </a:bodyPr>
          <a:lstStyle/>
          <a:p>
            <a:pPr>
              <a:buFont typeface="Wingdings" panose="05000000000000000000" pitchFamily="2" charset="2"/>
              <a:buChar char="Ø"/>
            </a:pPr>
            <a:r>
              <a:rPr lang="en-US" sz="2200" dirty="0"/>
              <a:t>Initial Data Storage</a:t>
            </a:r>
          </a:p>
          <a:p>
            <a:pPr lvl="1">
              <a:buFont typeface="Wingdings" panose="05000000000000000000" pitchFamily="2" charset="2"/>
              <a:buChar char="Ø"/>
            </a:pPr>
            <a:r>
              <a:rPr lang="en-US" sz="1700" dirty="0"/>
              <a:t>Replicates data to different storage nodes for fault-tolerance.</a:t>
            </a:r>
          </a:p>
          <a:p>
            <a:pPr lvl="1">
              <a:buFont typeface="Wingdings" panose="05000000000000000000" pitchFamily="2" charset="2"/>
              <a:buChar char="Ø"/>
            </a:pPr>
            <a:r>
              <a:rPr lang="en-US" sz="1700" dirty="0"/>
              <a:t>Holds a collection of files/objects/tables.</a:t>
            </a:r>
          </a:p>
          <a:p>
            <a:pPr>
              <a:buFont typeface="Wingdings" panose="05000000000000000000" pitchFamily="2" charset="2"/>
              <a:buChar char="Ø"/>
            </a:pPr>
            <a:r>
              <a:rPr lang="en-US" sz="2200" dirty="0"/>
              <a:t>Intermediate Data and Metadata Storage</a:t>
            </a:r>
          </a:p>
          <a:p>
            <a:pPr lvl="1">
              <a:buFont typeface="Wingdings" panose="05000000000000000000" pitchFamily="2" charset="2"/>
              <a:buChar char="Ø"/>
            </a:pPr>
            <a:r>
              <a:rPr lang="en-US" sz="1700" dirty="0"/>
              <a:t>Holds metadata and intermediate data, that results from processing of initial data.</a:t>
            </a:r>
          </a:p>
          <a:p>
            <a:pPr lvl="1">
              <a:buFont typeface="Wingdings" panose="05000000000000000000" pitchFamily="2" charset="2"/>
              <a:buChar char="Ø"/>
            </a:pPr>
            <a:r>
              <a:rPr lang="en-US" sz="1700" dirty="0"/>
              <a:t>Can reproduce content from initial data. Content is not required for correctness, only for performance improvement.</a:t>
            </a:r>
          </a:p>
          <a:p>
            <a:pPr>
              <a:buFont typeface="Wingdings" panose="05000000000000000000" pitchFamily="2" charset="2"/>
              <a:buChar char="Ø"/>
            </a:pPr>
            <a:r>
              <a:rPr lang="en-US" sz="2200" dirty="0"/>
              <a:t>Shared Multi-Layered Cache</a:t>
            </a:r>
          </a:p>
          <a:p>
            <a:pPr lvl="1">
              <a:buFont typeface="Wingdings" panose="05000000000000000000" pitchFamily="2" charset="2"/>
              <a:buChar char="Ø"/>
            </a:pPr>
            <a:r>
              <a:rPr lang="en-US" sz="1700" dirty="0"/>
              <a:t>Caches content from both initial data and intermediate data and metadata storage.</a:t>
            </a:r>
          </a:p>
          <a:p>
            <a:pPr lvl="1">
              <a:buFont typeface="Wingdings" panose="05000000000000000000" pitchFamily="2" charset="2"/>
              <a:buChar char="Ø"/>
            </a:pPr>
            <a:r>
              <a:rPr lang="en-US" sz="1700" dirty="0"/>
              <a:t>Utilizes different layers like conventional cache hierarchies in order to improve efficiency and enable sharing between different clusters.</a:t>
            </a:r>
          </a:p>
          <a:p>
            <a:pPr>
              <a:buFont typeface="Wingdings" panose="05000000000000000000" pitchFamily="2" charset="2"/>
              <a:buChar char="Ø"/>
            </a:pPr>
            <a:r>
              <a:rPr lang="en-US" sz="2200" dirty="0"/>
              <a:t>Compute Clusters</a:t>
            </a:r>
          </a:p>
          <a:p>
            <a:pPr lvl="1">
              <a:buFont typeface="Wingdings" panose="05000000000000000000" pitchFamily="2" charset="2"/>
              <a:buChar char="Ø"/>
            </a:pPr>
            <a:r>
              <a:rPr lang="en-US" sz="1700" dirty="0"/>
              <a:t>Perform data analysis using distributed processing engines (e.g. Spark).</a:t>
            </a:r>
            <a:endParaRPr lang="en-US" dirty="0"/>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6</a:t>
            </a:fld>
            <a:endParaRPr lang="en-US"/>
          </a:p>
        </p:txBody>
      </p:sp>
      <p:sp>
        <p:nvSpPr>
          <p:cNvPr id="10" name="Rectangle: Rounded Corners 9">
            <a:extLst>
              <a:ext uri="{FF2B5EF4-FFF2-40B4-BE49-F238E27FC236}">
                <a16:creationId xmlns:a16="http://schemas.microsoft.com/office/drawing/2014/main" id="{F326BD58-87D5-4D18-896E-3645E4EE638F}"/>
              </a:ext>
            </a:extLst>
          </p:cNvPr>
          <p:cNvSpPr/>
          <p:nvPr/>
        </p:nvSpPr>
        <p:spPr>
          <a:xfrm>
            <a:off x="838200" y="1313669"/>
            <a:ext cx="1279811" cy="84270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Compute</a:t>
            </a:r>
          </a:p>
          <a:p>
            <a:pPr algn="ctr"/>
            <a:r>
              <a:rPr lang="en-US" dirty="0">
                <a:solidFill>
                  <a:schemeClr val="bg1"/>
                </a:solidFill>
              </a:rPr>
              <a:t>Cluster 1</a:t>
            </a:r>
          </a:p>
        </p:txBody>
      </p:sp>
      <p:sp>
        <p:nvSpPr>
          <p:cNvPr id="11" name="Rectangle: Rounded Corners 10">
            <a:extLst>
              <a:ext uri="{FF2B5EF4-FFF2-40B4-BE49-F238E27FC236}">
                <a16:creationId xmlns:a16="http://schemas.microsoft.com/office/drawing/2014/main" id="{25F9E08B-404D-484D-B392-FBADBF046277}"/>
              </a:ext>
            </a:extLst>
          </p:cNvPr>
          <p:cNvSpPr/>
          <p:nvPr/>
        </p:nvSpPr>
        <p:spPr>
          <a:xfrm>
            <a:off x="2220416" y="1310647"/>
            <a:ext cx="1279811" cy="84270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Compute</a:t>
            </a:r>
          </a:p>
          <a:p>
            <a:pPr algn="ctr"/>
            <a:r>
              <a:rPr lang="en-US" dirty="0">
                <a:solidFill>
                  <a:schemeClr val="bg1"/>
                </a:solidFill>
              </a:rPr>
              <a:t>Cluster 2</a:t>
            </a:r>
          </a:p>
        </p:txBody>
      </p:sp>
      <p:sp>
        <p:nvSpPr>
          <p:cNvPr id="12" name="Rectangle: Rounded Corners 11">
            <a:extLst>
              <a:ext uri="{FF2B5EF4-FFF2-40B4-BE49-F238E27FC236}">
                <a16:creationId xmlns:a16="http://schemas.microsoft.com/office/drawing/2014/main" id="{F742D53D-AC59-4EBC-982D-09042C1EAECC}"/>
              </a:ext>
            </a:extLst>
          </p:cNvPr>
          <p:cNvSpPr/>
          <p:nvPr/>
        </p:nvSpPr>
        <p:spPr>
          <a:xfrm>
            <a:off x="4339513" y="1302912"/>
            <a:ext cx="1279811" cy="84270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Compute</a:t>
            </a:r>
          </a:p>
          <a:p>
            <a:pPr algn="ctr"/>
            <a:r>
              <a:rPr lang="en-US" dirty="0">
                <a:solidFill>
                  <a:schemeClr val="bg1"/>
                </a:solidFill>
              </a:rPr>
              <a:t>Cluster N</a:t>
            </a:r>
          </a:p>
        </p:txBody>
      </p:sp>
      <p:sp>
        <p:nvSpPr>
          <p:cNvPr id="13" name="Rectangle: Rounded Corners 12">
            <a:extLst>
              <a:ext uri="{FF2B5EF4-FFF2-40B4-BE49-F238E27FC236}">
                <a16:creationId xmlns:a16="http://schemas.microsoft.com/office/drawing/2014/main" id="{5C4A2A3A-53DB-4A7E-A6B3-DC5C0280850F}"/>
              </a:ext>
            </a:extLst>
          </p:cNvPr>
          <p:cNvSpPr/>
          <p:nvPr/>
        </p:nvSpPr>
        <p:spPr>
          <a:xfrm>
            <a:off x="1157445" y="3070048"/>
            <a:ext cx="4114800" cy="842709"/>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Multi-Layered Cache</a:t>
            </a:r>
          </a:p>
        </p:txBody>
      </p:sp>
      <p:sp>
        <p:nvSpPr>
          <p:cNvPr id="5" name="TextBox 4">
            <a:extLst>
              <a:ext uri="{FF2B5EF4-FFF2-40B4-BE49-F238E27FC236}">
                <a16:creationId xmlns:a16="http://schemas.microsoft.com/office/drawing/2014/main" id="{42DB6819-EAC0-4FAA-AC16-5381301F98E8}"/>
              </a:ext>
            </a:extLst>
          </p:cNvPr>
          <p:cNvSpPr txBox="1"/>
          <p:nvPr/>
        </p:nvSpPr>
        <p:spPr>
          <a:xfrm>
            <a:off x="3723924" y="1547334"/>
            <a:ext cx="415498" cy="369332"/>
          </a:xfrm>
          <a:prstGeom prst="rect">
            <a:avLst/>
          </a:prstGeom>
          <a:noFill/>
        </p:spPr>
        <p:txBody>
          <a:bodyPr wrap="none" rtlCol="0">
            <a:spAutoFit/>
          </a:bodyPr>
          <a:lstStyle/>
          <a:p>
            <a:r>
              <a:rPr lang="en-US" dirty="0"/>
              <a:t>…</a:t>
            </a:r>
          </a:p>
        </p:txBody>
      </p:sp>
      <p:cxnSp>
        <p:nvCxnSpPr>
          <p:cNvPr id="18" name="Straight Arrow Connector 17">
            <a:extLst>
              <a:ext uri="{FF2B5EF4-FFF2-40B4-BE49-F238E27FC236}">
                <a16:creationId xmlns:a16="http://schemas.microsoft.com/office/drawing/2014/main" id="{EF6D13EC-AAA0-45C2-9960-ECB094AA0C5C}"/>
              </a:ext>
            </a:extLst>
          </p:cNvPr>
          <p:cNvCxnSpPr>
            <a:cxnSpLocks/>
            <a:stCxn id="10" idx="2"/>
          </p:cNvCxnSpPr>
          <p:nvPr/>
        </p:nvCxnSpPr>
        <p:spPr>
          <a:xfrm>
            <a:off x="1478106" y="2156378"/>
            <a:ext cx="0" cy="902942"/>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713DA1-8973-464B-A50A-A66900AB1D5E}"/>
              </a:ext>
            </a:extLst>
          </p:cNvPr>
          <p:cNvCxnSpPr>
            <a:cxnSpLocks/>
          </p:cNvCxnSpPr>
          <p:nvPr/>
        </p:nvCxnSpPr>
        <p:spPr>
          <a:xfrm flipH="1">
            <a:off x="2860322" y="2153356"/>
            <a:ext cx="1" cy="901767"/>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3B8EBD7-70FF-4106-A09A-8188A0F45B60}"/>
              </a:ext>
            </a:extLst>
          </p:cNvPr>
          <p:cNvCxnSpPr>
            <a:cxnSpLocks/>
            <a:stCxn id="12" idx="2"/>
          </p:cNvCxnSpPr>
          <p:nvPr/>
        </p:nvCxnSpPr>
        <p:spPr>
          <a:xfrm>
            <a:off x="4979419" y="2145621"/>
            <a:ext cx="10597" cy="902942"/>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A2BA51-8E78-4F93-9926-5849F07F1519}"/>
              </a:ext>
            </a:extLst>
          </p:cNvPr>
          <p:cNvCxnSpPr>
            <a:cxnSpLocks/>
            <a:endCxn id="34" idx="0"/>
          </p:cNvCxnSpPr>
          <p:nvPr/>
        </p:nvCxnSpPr>
        <p:spPr>
          <a:xfrm>
            <a:off x="2487876" y="3912786"/>
            <a:ext cx="0" cy="840795"/>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pic>
        <p:nvPicPr>
          <p:cNvPr id="33" name="Graphic 32" descr="Database">
            <a:extLst>
              <a:ext uri="{FF2B5EF4-FFF2-40B4-BE49-F238E27FC236}">
                <a16:creationId xmlns:a16="http://schemas.microsoft.com/office/drawing/2014/main" id="{1690437C-4929-45AB-BDC9-3EBFE9983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445" y="4757778"/>
            <a:ext cx="1112667" cy="914400"/>
          </a:xfrm>
          <a:prstGeom prst="rect">
            <a:avLst/>
          </a:prstGeom>
        </p:spPr>
      </p:pic>
      <p:pic>
        <p:nvPicPr>
          <p:cNvPr id="34" name="Graphic 33" descr="Database">
            <a:extLst>
              <a:ext uri="{FF2B5EF4-FFF2-40B4-BE49-F238E27FC236}">
                <a16:creationId xmlns:a16="http://schemas.microsoft.com/office/drawing/2014/main" id="{CE3AED99-06DC-4EFE-9EE1-0F3B85F504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1542" y="4753581"/>
            <a:ext cx="1112667" cy="914400"/>
          </a:xfrm>
          <a:prstGeom prst="rect">
            <a:avLst/>
          </a:prstGeom>
        </p:spPr>
      </p:pic>
      <p:pic>
        <p:nvPicPr>
          <p:cNvPr id="35" name="Graphic 34" descr="Database">
            <a:extLst>
              <a:ext uri="{FF2B5EF4-FFF2-40B4-BE49-F238E27FC236}">
                <a16:creationId xmlns:a16="http://schemas.microsoft.com/office/drawing/2014/main" id="{BE176840-A848-4E17-9929-D55158C6B1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639" y="4757778"/>
            <a:ext cx="1112667" cy="914400"/>
          </a:xfrm>
          <a:prstGeom prst="rect">
            <a:avLst/>
          </a:prstGeom>
        </p:spPr>
      </p:pic>
      <p:pic>
        <p:nvPicPr>
          <p:cNvPr id="36" name="Graphic 35" descr="Database">
            <a:extLst>
              <a:ext uri="{FF2B5EF4-FFF2-40B4-BE49-F238E27FC236}">
                <a16:creationId xmlns:a16="http://schemas.microsoft.com/office/drawing/2014/main" id="{16B0186D-2668-424A-9828-FF5A6E9B29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5790" y="4791737"/>
            <a:ext cx="1112667" cy="914400"/>
          </a:xfrm>
          <a:prstGeom prst="rect">
            <a:avLst/>
          </a:prstGeom>
        </p:spPr>
      </p:pic>
      <p:cxnSp>
        <p:nvCxnSpPr>
          <p:cNvPr id="43" name="Straight Arrow Connector 42">
            <a:extLst>
              <a:ext uri="{FF2B5EF4-FFF2-40B4-BE49-F238E27FC236}">
                <a16:creationId xmlns:a16="http://schemas.microsoft.com/office/drawing/2014/main" id="{9EC9CE62-A389-4932-8EF4-AFDB19E3D24C}"/>
              </a:ext>
            </a:extLst>
          </p:cNvPr>
          <p:cNvCxnSpPr>
            <a:cxnSpLocks/>
            <a:endCxn id="36" idx="0"/>
          </p:cNvCxnSpPr>
          <p:nvPr/>
        </p:nvCxnSpPr>
        <p:spPr>
          <a:xfrm>
            <a:off x="4782031" y="3902029"/>
            <a:ext cx="93" cy="889708"/>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AA5C325-4912-49E4-85ED-2B552386F61E}"/>
              </a:ext>
            </a:extLst>
          </p:cNvPr>
          <p:cNvSpPr txBox="1"/>
          <p:nvPr/>
        </p:nvSpPr>
        <p:spPr>
          <a:xfrm>
            <a:off x="1783552" y="5706137"/>
            <a:ext cx="1274708" cy="369332"/>
          </a:xfrm>
          <a:prstGeom prst="rect">
            <a:avLst/>
          </a:prstGeom>
          <a:noFill/>
        </p:spPr>
        <p:txBody>
          <a:bodyPr wrap="none" rtlCol="0">
            <a:spAutoFit/>
          </a:bodyPr>
          <a:lstStyle/>
          <a:p>
            <a:r>
              <a:rPr lang="en-US" dirty="0"/>
              <a:t>Initial Data</a:t>
            </a:r>
          </a:p>
        </p:txBody>
      </p:sp>
      <p:sp>
        <p:nvSpPr>
          <p:cNvPr id="48" name="TextBox 47">
            <a:extLst>
              <a:ext uri="{FF2B5EF4-FFF2-40B4-BE49-F238E27FC236}">
                <a16:creationId xmlns:a16="http://schemas.microsoft.com/office/drawing/2014/main" id="{D03BCB68-D144-4444-9A33-5891075EC159}"/>
              </a:ext>
            </a:extLst>
          </p:cNvPr>
          <p:cNvSpPr txBox="1"/>
          <p:nvPr/>
        </p:nvSpPr>
        <p:spPr>
          <a:xfrm>
            <a:off x="3772780" y="5672178"/>
            <a:ext cx="2018501" cy="646331"/>
          </a:xfrm>
          <a:prstGeom prst="rect">
            <a:avLst/>
          </a:prstGeom>
          <a:noFill/>
        </p:spPr>
        <p:txBody>
          <a:bodyPr wrap="none" rtlCol="0">
            <a:spAutoFit/>
          </a:bodyPr>
          <a:lstStyle/>
          <a:p>
            <a:r>
              <a:rPr lang="en-US" dirty="0"/>
              <a:t>Intermediate Data</a:t>
            </a:r>
          </a:p>
          <a:p>
            <a:pPr algn="ctr"/>
            <a:r>
              <a:rPr lang="en-US" dirty="0"/>
              <a:t>&amp; Metadata</a:t>
            </a:r>
          </a:p>
        </p:txBody>
      </p:sp>
      <p:cxnSp>
        <p:nvCxnSpPr>
          <p:cNvPr id="60" name="Straight Connector 59">
            <a:extLst>
              <a:ext uri="{FF2B5EF4-FFF2-40B4-BE49-F238E27FC236}">
                <a16:creationId xmlns:a16="http://schemas.microsoft.com/office/drawing/2014/main" id="{9309E21B-B90C-46DD-A264-2B0E8E29E7DF}"/>
              </a:ext>
            </a:extLst>
          </p:cNvPr>
          <p:cNvCxnSpPr>
            <a:cxnSpLocks/>
          </p:cNvCxnSpPr>
          <p:nvPr/>
        </p:nvCxnSpPr>
        <p:spPr>
          <a:xfrm flipV="1">
            <a:off x="693420" y="4418098"/>
            <a:ext cx="5219700" cy="1"/>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D5C830A-51FB-44DC-A47C-97E979A8897C}"/>
              </a:ext>
            </a:extLst>
          </p:cNvPr>
          <p:cNvSpPr txBox="1"/>
          <p:nvPr/>
        </p:nvSpPr>
        <p:spPr>
          <a:xfrm>
            <a:off x="579120" y="4048766"/>
            <a:ext cx="10257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rPr>
              <a:t>Analytics</a:t>
            </a:r>
          </a:p>
        </p:txBody>
      </p:sp>
      <p:sp>
        <p:nvSpPr>
          <p:cNvPr id="62" name="TextBox 61">
            <a:extLst>
              <a:ext uri="{FF2B5EF4-FFF2-40B4-BE49-F238E27FC236}">
                <a16:creationId xmlns:a16="http://schemas.microsoft.com/office/drawing/2014/main" id="{F15E7B82-F01B-4232-82AA-9DF96B75ABFB}"/>
              </a:ext>
            </a:extLst>
          </p:cNvPr>
          <p:cNvSpPr txBox="1"/>
          <p:nvPr/>
        </p:nvSpPr>
        <p:spPr>
          <a:xfrm>
            <a:off x="579120" y="4375375"/>
            <a:ext cx="10940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rPr>
              <a:t>Data Lake</a:t>
            </a:r>
          </a:p>
        </p:txBody>
      </p:sp>
    </p:spTree>
    <p:extLst>
      <p:ext uri="{BB962C8B-B14F-4D97-AF65-F5344CB8AC3E}">
        <p14:creationId xmlns:p14="http://schemas.microsoft.com/office/powerpoint/2010/main" val="59015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4C9-0A7B-4C36-960C-C38929DDFC79}"/>
              </a:ext>
            </a:extLst>
          </p:cNvPr>
          <p:cNvSpPr>
            <a:spLocks noGrp="1"/>
          </p:cNvSpPr>
          <p:nvPr>
            <p:ph type="title"/>
          </p:nvPr>
        </p:nvSpPr>
        <p:spPr>
          <a:xfrm>
            <a:off x="838200" y="334161"/>
            <a:ext cx="10515600" cy="569595"/>
          </a:xfrm>
        </p:spPr>
        <p:txBody>
          <a:bodyPr anchor="ctr">
            <a:normAutofit fontScale="90000"/>
          </a:bodyPr>
          <a:lstStyle/>
          <a:p>
            <a:r>
              <a:rPr lang="en-US" dirty="0"/>
              <a:t>Semantic Cache - Architecture</a:t>
            </a:r>
          </a:p>
        </p:txBody>
      </p:sp>
      <p:sp>
        <p:nvSpPr>
          <p:cNvPr id="15" name="Content Placeholder 3">
            <a:extLst>
              <a:ext uri="{FF2B5EF4-FFF2-40B4-BE49-F238E27FC236}">
                <a16:creationId xmlns:a16="http://schemas.microsoft.com/office/drawing/2014/main" id="{36C22914-0684-4434-ABDD-24EACDC2E81C}"/>
              </a:ext>
            </a:extLst>
          </p:cNvPr>
          <p:cNvSpPr>
            <a:spLocks noGrp="1"/>
          </p:cNvSpPr>
          <p:nvPr>
            <p:ph sz="half" idx="1"/>
          </p:nvPr>
        </p:nvSpPr>
        <p:spPr>
          <a:xfrm>
            <a:off x="5461063" y="934720"/>
            <a:ext cx="6707476" cy="5242243"/>
          </a:xfrm>
        </p:spPr>
        <p:txBody>
          <a:bodyPr>
            <a:normAutofit fontScale="92500" lnSpcReduction="20000"/>
          </a:bodyPr>
          <a:lstStyle/>
          <a:p>
            <a:pPr>
              <a:buFont typeface="Wingdings" panose="05000000000000000000" pitchFamily="2" charset="2"/>
              <a:buChar char="Ø"/>
            </a:pPr>
            <a:r>
              <a:rPr lang="en-US" dirty="0"/>
              <a:t>What are the optimal configurations and policies?</a:t>
            </a:r>
          </a:p>
          <a:p>
            <a:pPr lvl="1">
              <a:buFont typeface="Wingdings" panose="05000000000000000000" pitchFamily="2" charset="2"/>
              <a:buChar char="Ø"/>
            </a:pPr>
            <a:r>
              <a:rPr lang="en-US" dirty="0"/>
              <a:t>Components</a:t>
            </a:r>
          </a:p>
          <a:p>
            <a:pPr lvl="2">
              <a:buFont typeface="Wingdings" panose="05000000000000000000" pitchFamily="2" charset="2"/>
              <a:buChar char="Ø"/>
            </a:pPr>
            <a:r>
              <a:rPr lang="en-US" dirty="0"/>
              <a:t>Multi-Layered Memory Cache</a:t>
            </a:r>
          </a:p>
          <a:p>
            <a:pPr lvl="2">
              <a:buFont typeface="Wingdings" panose="05000000000000000000" pitchFamily="2" charset="2"/>
              <a:buChar char="Ø"/>
            </a:pPr>
            <a:r>
              <a:rPr lang="en-US" dirty="0"/>
              <a:t>Intermediate Data/Metadata</a:t>
            </a:r>
          </a:p>
          <a:p>
            <a:pPr lvl="1">
              <a:buFont typeface="Wingdings" panose="05000000000000000000" pitchFamily="2" charset="2"/>
              <a:buChar char="Ø"/>
            </a:pPr>
            <a:r>
              <a:rPr lang="en-US" dirty="0"/>
              <a:t>Evaluation Metrics</a:t>
            </a:r>
          </a:p>
          <a:p>
            <a:pPr lvl="2">
              <a:buFont typeface="Wingdings" panose="05000000000000000000" pitchFamily="2" charset="2"/>
              <a:buChar char="Ø"/>
            </a:pPr>
            <a:r>
              <a:rPr lang="en-US" dirty="0"/>
              <a:t>Average query/task execution time</a:t>
            </a:r>
          </a:p>
          <a:p>
            <a:pPr lvl="2">
              <a:buFont typeface="Wingdings" panose="05000000000000000000" pitchFamily="2" charset="2"/>
              <a:buChar char="Ø"/>
            </a:pPr>
            <a:r>
              <a:rPr lang="en-US" dirty="0"/>
              <a:t>Total CPU time (compute resources)</a:t>
            </a:r>
          </a:p>
          <a:p>
            <a:pPr lvl="2">
              <a:buFont typeface="Wingdings" panose="05000000000000000000" pitchFamily="2" charset="2"/>
              <a:buChar char="Ø"/>
            </a:pPr>
            <a:r>
              <a:rPr lang="en-US" dirty="0"/>
              <a:t>Total storage I/O overhead (storage resources)</a:t>
            </a:r>
          </a:p>
          <a:p>
            <a:pPr lvl="1">
              <a:buFont typeface="Wingdings" panose="05000000000000000000" pitchFamily="2" charset="2"/>
              <a:buChar char="Ø"/>
            </a:pPr>
            <a:r>
              <a:rPr lang="en-US" dirty="0"/>
              <a:t>Principles</a:t>
            </a:r>
          </a:p>
          <a:p>
            <a:pPr lvl="2">
              <a:buFont typeface="Wingdings" panose="05000000000000000000" pitchFamily="2" charset="2"/>
              <a:buChar char="Ø"/>
            </a:pPr>
            <a:r>
              <a:rPr lang="en-US" dirty="0"/>
              <a:t>End-to-end approach is better than isolated/independent approach.</a:t>
            </a:r>
          </a:p>
          <a:p>
            <a:pPr lvl="2">
              <a:buFont typeface="Wingdings" panose="05000000000000000000" pitchFamily="2" charset="2"/>
              <a:buChar char="Ø"/>
            </a:pPr>
            <a:r>
              <a:rPr lang="en-US" dirty="0"/>
              <a:t>Use application-level semantics to improve performance.</a:t>
            </a:r>
          </a:p>
          <a:p>
            <a:pPr lvl="2">
              <a:buFont typeface="Wingdings" panose="05000000000000000000" pitchFamily="2" charset="2"/>
              <a:buChar char="Ø"/>
            </a:pPr>
            <a:r>
              <a:rPr lang="en-US" dirty="0"/>
              <a:t>Make automatic decisions without adding extra parameters and requiring modifications in the source code by users.</a:t>
            </a:r>
          </a:p>
          <a:p>
            <a:pPr lvl="2">
              <a:buFont typeface="Wingdings" panose="05000000000000000000" pitchFamily="2" charset="2"/>
              <a:buChar char="Ø"/>
            </a:pPr>
            <a:r>
              <a:rPr lang="en-US" dirty="0"/>
              <a:t>Cost-effective solutions</a:t>
            </a:r>
          </a:p>
          <a:p>
            <a:pPr lvl="2">
              <a:buFont typeface="Wingdings" panose="05000000000000000000" pitchFamily="2" charset="2"/>
              <a:buChar char="Ø"/>
            </a:pPr>
            <a:r>
              <a:rPr lang="en-US" dirty="0"/>
              <a:t>Secure and fair solutions</a:t>
            </a:r>
          </a:p>
          <a:p>
            <a:pPr lvl="2">
              <a:buFont typeface="Wingdings" panose="05000000000000000000" pitchFamily="2" charset="2"/>
              <a:buChar char="Ø"/>
            </a:pPr>
            <a:endParaRPr lang="en-US" dirty="0"/>
          </a:p>
        </p:txBody>
      </p:sp>
      <p:sp>
        <p:nvSpPr>
          <p:cNvPr id="6" name="Slide Number Placeholder 5">
            <a:extLst>
              <a:ext uri="{FF2B5EF4-FFF2-40B4-BE49-F238E27FC236}">
                <a16:creationId xmlns:a16="http://schemas.microsoft.com/office/drawing/2014/main" id="{A97FC861-BD7A-4B82-8B69-5948D970BAD5}"/>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smtClean="0"/>
              <a:pPr>
                <a:spcAft>
                  <a:spcPts val="600"/>
                </a:spcAft>
              </a:pPr>
              <a:t>7</a:t>
            </a:fld>
            <a:endParaRPr lang="en-US"/>
          </a:p>
        </p:txBody>
      </p:sp>
      <p:pic>
        <p:nvPicPr>
          <p:cNvPr id="10" name="Graphic 9" descr="Question mark">
            <a:extLst>
              <a:ext uri="{FF2B5EF4-FFF2-40B4-BE49-F238E27FC236}">
                <a16:creationId xmlns:a16="http://schemas.microsoft.com/office/drawing/2014/main" id="{D27D2D9D-9186-4B12-85F4-80F1B648DA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8798" y="4970791"/>
            <a:ext cx="457200" cy="457200"/>
          </a:xfrm>
          <a:prstGeom prst="rect">
            <a:avLst/>
          </a:prstGeom>
        </p:spPr>
      </p:pic>
      <p:sp>
        <p:nvSpPr>
          <p:cNvPr id="3" name="L-Shape 2">
            <a:extLst>
              <a:ext uri="{FF2B5EF4-FFF2-40B4-BE49-F238E27FC236}">
                <a16:creationId xmlns:a16="http://schemas.microsoft.com/office/drawing/2014/main" id="{B4873305-4EA9-490C-BF07-CA2B6CAA5AFE}"/>
              </a:ext>
            </a:extLst>
          </p:cNvPr>
          <p:cNvSpPr/>
          <p:nvPr/>
        </p:nvSpPr>
        <p:spPr>
          <a:xfrm flipH="1" flipV="1">
            <a:off x="616453" y="2988328"/>
            <a:ext cx="4687335" cy="3330171"/>
          </a:xfrm>
          <a:prstGeom prst="corner">
            <a:avLst>
              <a:gd name="adj1" fmla="val 30041"/>
              <a:gd name="adj2" fmla="val 58457"/>
            </a:avLst>
          </a:prstGeom>
          <a:noFill/>
          <a:ln w="31750">
            <a:solidFill>
              <a:schemeClr val="accent5"/>
            </a:solidFill>
            <a:prstDash val="sysDot"/>
            <a:miter lim="800000"/>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Graphic 4" descr="Question mark">
            <a:extLst>
              <a:ext uri="{FF2B5EF4-FFF2-40B4-BE49-F238E27FC236}">
                <a16:creationId xmlns:a16="http://schemas.microsoft.com/office/drawing/2014/main" id="{1909FB4E-2811-4EE1-94FE-C27A2ED2F7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0189" y="3261954"/>
            <a:ext cx="457200" cy="457200"/>
          </a:xfrm>
          <a:prstGeom prst="rect">
            <a:avLst/>
          </a:prstGeom>
        </p:spPr>
      </p:pic>
      <p:sp>
        <p:nvSpPr>
          <p:cNvPr id="32" name="Rectangle: Rounded Corners 31">
            <a:extLst>
              <a:ext uri="{FF2B5EF4-FFF2-40B4-BE49-F238E27FC236}">
                <a16:creationId xmlns:a16="http://schemas.microsoft.com/office/drawing/2014/main" id="{BA9549D2-0651-4D9C-9ACA-BEB3B8A09DD3}"/>
              </a:ext>
            </a:extLst>
          </p:cNvPr>
          <p:cNvSpPr/>
          <p:nvPr/>
        </p:nvSpPr>
        <p:spPr>
          <a:xfrm>
            <a:off x="386144" y="1313669"/>
            <a:ext cx="1279811" cy="84270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Compute</a:t>
            </a:r>
          </a:p>
          <a:p>
            <a:pPr algn="ctr"/>
            <a:r>
              <a:rPr lang="en-US" dirty="0">
                <a:solidFill>
                  <a:schemeClr val="bg1"/>
                </a:solidFill>
              </a:rPr>
              <a:t>Cluster 1</a:t>
            </a:r>
          </a:p>
        </p:txBody>
      </p:sp>
      <p:sp>
        <p:nvSpPr>
          <p:cNvPr id="33" name="Rectangle: Rounded Corners 32">
            <a:extLst>
              <a:ext uri="{FF2B5EF4-FFF2-40B4-BE49-F238E27FC236}">
                <a16:creationId xmlns:a16="http://schemas.microsoft.com/office/drawing/2014/main" id="{9C64105E-17BE-4A0A-83E1-6E172EB26288}"/>
              </a:ext>
            </a:extLst>
          </p:cNvPr>
          <p:cNvSpPr/>
          <p:nvPr/>
        </p:nvSpPr>
        <p:spPr>
          <a:xfrm>
            <a:off x="1768360" y="1310647"/>
            <a:ext cx="1279811" cy="84270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Compute</a:t>
            </a:r>
          </a:p>
          <a:p>
            <a:pPr algn="ctr"/>
            <a:r>
              <a:rPr lang="en-US" dirty="0">
                <a:solidFill>
                  <a:schemeClr val="bg1"/>
                </a:solidFill>
              </a:rPr>
              <a:t>Cluster 2</a:t>
            </a:r>
          </a:p>
        </p:txBody>
      </p:sp>
      <p:sp>
        <p:nvSpPr>
          <p:cNvPr id="34" name="Rectangle: Rounded Corners 33">
            <a:extLst>
              <a:ext uri="{FF2B5EF4-FFF2-40B4-BE49-F238E27FC236}">
                <a16:creationId xmlns:a16="http://schemas.microsoft.com/office/drawing/2014/main" id="{1952D604-3FF2-4944-B208-4BBEEB2AA16C}"/>
              </a:ext>
            </a:extLst>
          </p:cNvPr>
          <p:cNvSpPr/>
          <p:nvPr/>
        </p:nvSpPr>
        <p:spPr>
          <a:xfrm>
            <a:off x="3887457" y="1302912"/>
            <a:ext cx="1279811" cy="84270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Compute</a:t>
            </a:r>
          </a:p>
          <a:p>
            <a:pPr algn="ctr"/>
            <a:r>
              <a:rPr lang="en-US" dirty="0">
                <a:solidFill>
                  <a:schemeClr val="bg1"/>
                </a:solidFill>
              </a:rPr>
              <a:t>Cluster N</a:t>
            </a:r>
          </a:p>
        </p:txBody>
      </p:sp>
      <p:sp>
        <p:nvSpPr>
          <p:cNvPr id="35" name="Rectangle: Rounded Corners 34">
            <a:extLst>
              <a:ext uri="{FF2B5EF4-FFF2-40B4-BE49-F238E27FC236}">
                <a16:creationId xmlns:a16="http://schemas.microsoft.com/office/drawing/2014/main" id="{6D6BF67C-243A-4306-B1E9-D3145691A168}"/>
              </a:ext>
            </a:extLst>
          </p:cNvPr>
          <p:cNvSpPr/>
          <p:nvPr/>
        </p:nvSpPr>
        <p:spPr>
          <a:xfrm>
            <a:off x="705389" y="3070048"/>
            <a:ext cx="4114800" cy="842709"/>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Multi-Layered Cache</a:t>
            </a:r>
          </a:p>
        </p:txBody>
      </p:sp>
      <p:sp>
        <p:nvSpPr>
          <p:cNvPr id="36" name="TextBox 35">
            <a:extLst>
              <a:ext uri="{FF2B5EF4-FFF2-40B4-BE49-F238E27FC236}">
                <a16:creationId xmlns:a16="http://schemas.microsoft.com/office/drawing/2014/main" id="{8206E759-CED6-4534-B1E3-9D5D7DF5B365}"/>
              </a:ext>
            </a:extLst>
          </p:cNvPr>
          <p:cNvSpPr txBox="1"/>
          <p:nvPr/>
        </p:nvSpPr>
        <p:spPr>
          <a:xfrm>
            <a:off x="3271868" y="1547334"/>
            <a:ext cx="415498" cy="369332"/>
          </a:xfrm>
          <a:prstGeom prst="rect">
            <a:avLst/>
          </a:prstGeom>
          <a:noFill/>
        </p:spPr>
        <p:txBody>
          <a:bodyPr wrap="none" rtlCol="0">
            <a:spAutoFit/>
          </a:bodyPr>
          <a:lstStyle/>
          <a:p>
            <a:r>
              <a:rPr lang="en-US" dirty="0"/>
              <a:t>…</a:t>
            </a:r>
          </a:p>
        </p:txBody>
      </p:sp>
      <p:cxnSp>
        <p:nvCxnSpPr>
          <p:cNvPr id="37" name="Straight Arrow Connector 36">
            <a:extLst>
              <a:ext uri="{FF2B5EF4-FFF2-40B4-BE49-F238E27FC236}">
                <a16:creationId xmlns:a16="http://schemas.microsoft.com/office/drawing/2014/main" id="{459301F3-D4C6-4A17-B47C-E1B708BBF27C}"/>
              </a:ext>
            </a:extLst>
          </p:cNvPr>
          <p:cNvCxnSpPr>
            <a:cxnSpLocks/>
            <a:stCxn id="32" idx="2"/>
          </p:cNvCxnSpPr>
          <p:nvPr/>
        </p:nvCxnSpPr>
        <p:spPr>
          <a:xfrm>
            <a:off x="1026050" y="2156378"/>
            <a:ext cx="0" cy="902942"/>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EB1E759-FFBC-44A3-A222-2650CA1B3128}"/>
              </a:ext>
            </a:extLst>
          </p:cNvPr>
          <p:cNvCxnSpPr>
            <a:cxnSpLocks/>
          </p:cNvCxnSpPr>
          <p:nvPr/>
        </p:nvCxnSpPr>
        <p:spPr>
          <a:xfrm flipH="1">
            <a:off x="2408266" y="2153356"/>
            <a:ext cx="1" cy="901767"/>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88E148-6201-487C-950E-9E0479DCA316}"/>
              </a:ext>
            </a:extLst>
          </p:cNvPr>
          <p:cNvCxnSpPr>
            <a:cxnSpLocks/>
            <a:stCxn id="34" idx="2"/>
          </p:cNvCxnSpPr>
          <p:nvPr/>
        </p:nvCxnSpPr>
        <p:spPr>
          <a:xfrm>
            <a:off x="4527363" y="2145621"/>
            <a:ext cx="10597" cy="902942"/>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0D6C2E-1AED-4382-A169-59BD58D7D005}"/>
              </a:ext>
            </a:extLst>
          </p:cNvPr>
          <p:cNvCxnSpPr>
            <a:cxnSpLocks/>
            <a:endCxn id="42" idx="0"/>
          </p:cNvCxnSpPr>
          <p:nvPr/>
        </p:nvCxnSpPr>
        <p:spPr>
          <a:xfrm>
            <a:off x="2035820" y="3912786"/>
            <a:ext cx="0" cy="840795"/>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pic>
        <p:nvPicPr>
          <p:cNvPr id="41" name="Graphic 40" descr="Database">
            <a:extLst>
              <a:ext uri="{FF2B5EF4-FFF2-40B4-BE49-F238E27FC236}">
                <a16:creationId xmlns:a16="http://schemas.microsoft.com/office/drawing/2014/main" id="{AE34E5FA-C2E9-4EA7-81F3-314017B77A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389" y="4757778"/>
            <a:ext cx="1112667" cy="914400"/>
          </a:xfrm>
          <a:prstGeom prst="rect">
            <a:avLst/>
          </a:prstGeom>
        </p:spPr>
      </p:pic>
      <p:pic>
        <p:nvPicPr>
          <p:cNvPr id="42" name="Graphic 41" descr="Database">
            <a:extLst>
              <a:ext uri="{FF2B5EF4-FFF2-40B4-BE49-F238E27FC236}">
                <a16:creationId xmlns:a16="http://schemas.microsoft.com/office/drawing/2014/main" id="{8283B8CB-543F-4F4C-888F-48CEBFBB7F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9486" y="4753581"/>
            <a:ext cx="1112667" cy="914400"/>
          </a:xfrm>
          <a:prstGeom prst="rect">
            <a:avLst/>
          </a:prstGeom>
        </p:spPr>
      </p:pic>
      <p:pic>
        <p:nvPicPr>
          <p:cNvPr id="43" name="Graphic 42" descr="Database">
            <a:extLst>
              <a:ext uri="{FF2B5EF4-FFF2-40B4-BE49-F238E27FC236}">
                <a16:creationId xmlns:a16="http://schemas.microsoft.com/office/drawing/2014/main" id="{F7C14943-C8D6-43AE-9792-2AF99957D9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53583" y="4757778"/>
            <a:ext cx="1112667" cy="914400"/>
          </a:xfrm>
          <a:prstGeom prst="rect">
            <a:avLst/>
          </a:prstGeom>
        </p:spPr>
      </p:pic>
      <p:pic>
        <p:nvPicPr>
          <p:cNvPr id="44" name="Graphic 43" descr="Database">
            <a:extLst>
              <a:ext uri="{FF2B5EF4-FFF2-40B4-BE49-F238E27FC236}">
                <a16:creationId xmlns:a16="http://schemas.microsoft.com/office/drawing/2014/main" id="{E0AF2AEB-DC77-48E5-952F-0825A4D56C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3734" y="4791737"/>
            <a:ext cx="1112667" cy="914400"/>
          </a:xfrm>
          <a:prstGeom prst="rect">
            <a:avLst/>
          </a:prstGeom>
        </p:spPr>
      </p:pic>
      <p:cxnSp>
        <p:nvCxnSpPr>
          <p:cNvPr id="45" name="Straight Arrow Connector 44">
            <a:extLst>
              <a:ext uri="{FF2B5EF4-FFF2-40B4-BE49-F238E27FC236}">
                <a16:creationId xmlns:a16="http://schemas.microsoft.com/office/drawing/2014/main" id="{49B1412C-B831-4C60-96B5-3B77CC497C71}"/>
              </a:ext>
            </a:extLst>
          </p:cNvPr>
          <p:cNvCxnSpPr>
            <a:cxnSpLocks/>
            <a:endCxn id="44" idx="0"/>
          </p:cNvCxnSpPr>
          <p:nvPr/>
        </p:nvCxnSpPr>
        <p:spPr>
          <a:xfrm>
            <a:off x="4329975" y="3902029"/>
            <a:ext cx="93" cy="889708"/>
          </a:xfrm>
          <a:prstGeom prst="straightConnector1">
            <a:avLst/>
          </a:prstGeom>
          <a:ln w="31750">
            <a:solidFill>
              <a:schemeClr val="tx2"/>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F44D3E2-5D5A-47DB-9E48-8C52255EEC3F}"/>
              </a:ext>
            </a:extLst>
          </p:cNvPr>
          <p:cNvSpPr txBox="1"/>
          <p:nvPr/>
        </p:nvSpPr>
        <p:spPr>
          <a:xfrm>
            <a:off x="1331496" y="5706137"/>
            <a:ext cx="1274708" cy="369332"/>
          </a:xfrm>
          <a:prstGeom prst="rect">
            <a:avLst/>
          </a:prstGeom>
          <a:noFill/>
        </p:spPr>
        <p:txBody>
          <a:bodyPr wrap="none" rtlCol="0">
            <a:spAutoFit/>
          </a:bodyPr>
          <a:lstStyle/>
          <a:p>
            <a:r>
              <a:rPr lang="en-US" dirty="0"/>
              <a:t>Initial Data</a:t>
            </a:r>
          </a:p>
        </p:txBody>
      </p:sp>
      <p:sp>
        <p:nvSpPr>
          <p:cNvPr id="47" name="TextBox 46">
            <a:extLst>
              <a:ext uri="{FF2B5EF4-FFF2-40B4-BE49-F238E27FC236}">
                <a16:creationId xmlns:a16="http://schemas.microsoft.com/office/drawing/2014/main" id="{0FAB1627-AA17-40D0-B0F7-F9202DE7BE26}"/>
              </a:ext>
            </a:extLst>
          </p:cNvPr>
          <p:cNvSpPr txBox="1"/>
          <p:nvPr/>
        </p:nvSpPr>
        <p:spPr>
          <a:xfrm>
            <a:off x="3320724" y="5672178"/>
            <a:ext cx="2018501" cy="646331"/>
          </a:xfrm>
          <a:prstGeom prst="rect">
            <a:avLst/>
          </a:prstGeom>
          <a:noFill/>
        </p:spPr>
        <p:txBody>
          <a:bodyPr wrap="none" rtlCol="0">
            <a:spAutoFit/>
          </a:bodyPr>
          <a:lstStyle/>
          <a:p>
            <a:r>
              <a:rPr lang="en-US" dirty="0"/>
              <a:t>Intermediate Data</a:t>
            </a:r>
          </a:p>
          <a:p>
            <a:pPr algn="ctr"/>
            <a:r>
              <a:rPr lang="en-US" dirty="0"/>
              <a:t>&amp; Metadata</a:t>
            </a:r>
          </a:p>
        </p:txBody>
      </p:sp>
      <p:cxnSp>
        <p:nvCxnSpPr>
          <p:cNvPr id="54" name="Straight Connector 53">
            <a:extLst>
              <a:ext uri="{FF2B5EF4-FFF2-40B4-BE49-F238E27FC236}">
                <a16:creationId xmlns:a16="http://schemas.microsoft.com/office/drawing/2014/main" id="{0B9367F9-A34D-4E3D-86AA-F31CCE719908}"/>
              </a:ext>
            </a:extLst>
          </p:cNvPr>
          <p:cNvCxnSpPr>
            <a:cxnSpLocks/>
          </p:cNvCxnSpPr>
          <p:nvPr/>
        </p:nvCxnSpPr>
        <p:spPr>
          <a:xfrm flipV="1">
            <a:off x="241364" y="4418098"/>
            <a:ext cx="5219700" cy="1"/>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32B5B84-B409-449E-83BF-9B1CCC2D2D23}"/>
              </a:ext>
            </a:extLst>
          </p:cNvPr>
          <p:cNvSpPr txBox="1"/>
          <p:nvPr/>
        </p:nvSpPr>
        <p:spPr>
          <a:xfrm>
            <a:off x="127064" y="4048766"/>
            <a:ext cx="10257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rPr>
              <a:t>Analytics</a:t>
            </a:r>
          </a:p>
        </p:txBody>
      </p:sp>
      <p:sp>
        <p:nvSpPr>
          <p:cNvPr id="56" name="TextBox 55">
            <a:extLst>
              <a:ext uri="{FF2B5EF4-FFF2-40B4-BE49-F238E27FC236}">
                <a16:creationId xmlns:a16="http://schemas.microsoft.com/office/drawing/2014/main" id="{05681AC0-6499-4D40-92E6-6177E91ADE3C}"/>
              </a:ext>
            </a:extLst>
          </p:cNvPr>
          <p:cNvSpPr txBox="1"/>
          <p:nvPr/>
        </p:nvSpPr>
        <p:spPr>
          <a:xfrm>
            <a:off x="127064" y="4375375"/>
            <a:ext cx="10940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rPr>
              <a:t>Data Lake</a:t>
            </a:r>
          </a:p>
        </p:txBody>
      </p:sp>
    </p:spTree>
    <p:extLst>
      <p:ext uri="{BB962C8B-B14F-4D97-AF65-F5344CB8AC3E}">
        <p14:creationId xmlns:p14="http://schemas.microsoft.com/office/powerpoint/2010/main" val="70082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000468-D6C2-4486-9979-A34AF54A7289}"/>
              </a:ext>
            </a:extLst>
          </p:cNvPr>
          <p:cNvSpPr>
            <a:spLocks noGrp="1"/>
          </p:cNvSpPr>
          <p:nvPr>
            <p:ph type="title"/>
          </p:nvPr>
        </p:nvSpPr>
        <p:spPr>
          <a:xfrm>
            <a:off x="869022" y="296873"/>
            <a:ext cx="10515600" cy="578156"/>
          </a:xfrm>
        </p:spPr>
        <p:txBody>
          <a:bodyPr>
            <a:normAutofit fontScale="90000"/>
          </a:bodyPr>
          <a:lstStyle/>
          <a:p>
            <a:r>
              <a:rPr lang="en-US" dirty="0"/>
              <a:t>NDP - Motivation</a:t>
            </a:r>
          </a:p>
        </p:txBody>
      </p:sp>
      <p:sp>
        <p:nvSpPr>
          <p:cNvPr id="5" name="Slide Number Placeholder 4">
            <a:extLst>
              <a:ext uri="{FF2B5EF4-FFF2-40B4-BE49-F238E27FC236}">
                <a16:creationId xmlns:a16="http://schemas.microsoft.com/office/drawing/2014/main" id="{484E023C-9E1C-4398-B069-89C9B8407FEE}"/>
              </a:ext>
            </a:extLst>
          </p:cNvPr>
          <p:cNvSpPr>
            <a:spLocks noGrp="1"/>
          </p:cNvSpPr>
          <p:nvPr>
            <p:ph type="sldNum" sz="quarter" idx="12"/>
          </p:nvPr>
        </p:nvSpPr>
        <p:spPr/>
        <p:txBody>
          <a:bodyPr/>
          <a:lstStyle/>
          <a:p>
            <a:fld id="{3B917CB5-27BD-4ECA-9D86-80D4B900A204}" type="slidenum">
              <a:rPr lang="en-US" smtClean="0"/>
              <a:t>8</a:t>
            </a:fld>
            <a:endParaRPr lang="en-US"/>
          </a:p>
        </p:txBody>
      </p:sp>
      <p:sp>
        <p:nvSpPr>
          <p:cNvPr id="7" name="TextBox 6">
            <a:extLst>
              <a:ext uri="{FF2B5EF4-FFF2-40B4-BE49-F238E27FC236}">
                <a16:creationId xmlns:a16="http://schemas.microsoft.com/office/drawing/2014/main" id="{EBD329F4-F7B9-4134-8EB1-B1D856C7535E}"/>
              </a:ext>
            </a:extLst>
          </p:cNvPr>
          <p:cNvSpPr txBox="1"/>
          <p:nvPr/>
        </p:nvSpPr>
        <p:spPr>
          <a:xfrm>
            <a:off x="6810053" y="1130247"/>
            <a:ext cx="5184169"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Computations on top of whole amount of initial unprocessed data. Examples include: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selection, projection operations (simple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aggregation, sample, top-k operations (Big Data)</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classification, dataset shuffle, k-means (AI)</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custom operations (UDFs)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Network I/O analogous to the amount of initial unprocessed data.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Memory resources required on Analysis Cluster side analogous to the amount of initial unprocessed data.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Lake processing capabilities are not utilized. </a:t>
            </a:r>
          </a:p>
        </p:txBody>
      </p:sp>
      <p:grpSp>
        <p:nvGrpSpPr>
          <p:cNvPr id="8" name="Group 7">
            <a:extLst>
              <a:ext uri="{FF2B5EF4-FFF2-40B4-BE49-F238E27FC236}">
                <a16:creationId xmlns:a16="http://schemas.microsoft.com/office/drawing/2014/main" id="{912F02E6-3A34-40C4-B7A5-308AC90C222C}"/>
              </a:ext>
            </a:extLst>
          </p:cNvPr>
          <p:cNvGrpSpPr/>
          <p:nvPr/>
        </p:nvGrpSpPr>
        <p:grpSpPr>
          <a:xfrm>
            <a:off x="305137" y="1184181"/>
            <a:ext cx="5821685" cy="4542176"/>
            <a:chOff x="274315" y="1574599"/>
            <a:chExt cx="5821685" cy="4542176"/>
          </a:xfrm>
        </p:grpSpPr>
        <p:cxnSp>
          <p:nvCxnSpPr>
            <p:cNvPr id="9" name="Straight Connector 8">
              <a:extLst>
                <a:ext uri="{FF2B5EF4-FFF2-40B4-BE49-F238E27FC236}">
                  <a16:creationId xmlns:a16="http://schemas.microsoft.com/office/drawing/2014/main" id="{AB4E4024-E0DB-47A0-94EC-B45321ADA9B9}"/>
                </a:ext>
              </a:extLst>
            </p:cNvPr>
            <p:cNvCxnSpPr>
              <a:cxnSpLocks/>
            </p:cNvCxnSpPr>
            <p:nvPr/>
          </p:nvCxnSpPr>
          <p:spPr>
            <a:xfrm>
              <a:off x="344176" y="3546870"/>
              <a:ext cx="5751824"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0" name="Cylinder 9">
              <a:extLst>
                <a:ext uri="{FF2B5EF4-FFF2-40B4-BE49-F238E27FC236}">
                  <a16:creationId xmlns:a16="http://schemas.microsoft.com/office/drawing/2014/main" id="{B81C7F21-F3F6-4403-BF2F-11648A2C040B}"/>
                </a:ext>
              </a:extLst>
            </p:cNvPr>
            <p:cNvSpPr/>
            <p:nvPr/>
          </p:nvSpPr>
          <p:spPr>
            <a:xfrm>
              <a:off x="1539576" y="5283401"/>
              <a:ext cx="887502" cy="83337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ylinder 10">
              <a:extLst>
                <a:ext uri="{FF2B5EF4-FFF2-40B4-BE49-F238E27FC236}">
                  <a16:creationId xmlns:a16="http://schemas.microsoft.com/office/drawing/2014/main" id="{47F9BDFB-435B-4457-8DDF-FA84C15E6F9F}"/>
                </a:ext>
              </a:extLst>
            </p:cNvPr>
            <p:cNvSpPr/>
            <p:nvPr/>
          </p:nvSpPr>
          <p:spPr>
            <a:xfrm>
              <a:off x="2663431" y="5283401"/>
              <a:ext cx="887502" cy="83337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ylinder 11">
              <a:extLst>
                <a:ext uri="{FF2B5EF4-FFF2-40B4-BE49-F238E27FC236}">
                  <a16:creationId xmlns:a16="http://schemas.microsoft.com/office/drawing/2014/main" id="{107642D3-D334-4609-9DFA-D53586F45EA3}"/>
                </a:ext>
              </a:extLst>
            </p:cNvPr>
            <p:cNvSpPr/>
            <p:nvPr/>
          </p:nvSpPr>
          <p:spPr>
            <a:xfrm>
              <a:off x="3787286" y="5283401"/>
              <a:ext cx="893852" cy="83337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ylinder 12">
              <a:extLst>
                <a:ext uri="{FF2B5EF4-FFF2-40B4-BE49-F238E27FC236}">
                  <a16:creationId xmlns:a16="http://schemas.microsoft.com/office/drawing/2014/main" id="{2FF07FC2-CB84-4C20-8879-67326AF841C1}"/>
                </a:ext>
              </a:extLst>
            </p:cNvPr>
            <p:cNvSpPr/>
            <p:nvPr/>
          </p:nvSpPr>
          <p:spPr>
            <a:xfrm>
              <a:off x="4917491" y="5283401"/>
              <a:ext cx="893852" cy="83337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AA2A04B0-412A-487F-98DF-1575660F1615}"/>
                </a:ext>
              </a:extLst>
            </p:cNvPr>
            <p:cNvSpPr/>
            <p:nvPr/>
          </p:nvSpPr>
          <p:spPr>
            <a:xfrm>
              <a:off x="1539576" y="4001647"/>
              <a:ext cx="4271767" cy="631316"/>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Data Lake Cluster</a:t>
              </a:r>
            </a:p>
          </p:txBody>
        </p:sp>
        <p:sp>
          <p:nvSpPr>
            <p:cNvPr id="15" name="Rectangle: Rounded Corners 14">
              <a:extLst>
                <a:ext uri="{FF2B5EF4-FFF2-40B4-BE49-F238E27FC236}">
                  <a16:creationId xmlns:a16="http://schemas.microsoft.com/office/drawing/2014/main" id="{CB80150D-3240-4A41-93D4-6E2BFA7AAAAA}"/>
                </a:ext>
              </a:extLst>
            </p:cNvPr>
            <p:cNvSpPr/>
            <p:nvPr/>
          </p:nvSpPr>
          <p:spPr>
            <a:xfrm>
              <a:off x="1539577" y="1574599"/>
              <a:ext cx="4271766" cy="631316"/>
            </a:xfrm>
            <a:prstGeom prst="roundRect">
              <a:avLst/>
            </a:prstGeom>
            <a:solidFill>
              <a:srgbClr val="92D050"/>
            </a:solidFill>
            <a:ln w="6350">
              <a:solidFill>
                <a:srgbClr val="00B05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Analytics Cluster</a:t>
              </a:r>
            </a:p>
          </p:txBody>
        </p:sp>
        <p:cxnSp>
          <p:nvCxnSpPr>
            <p:cNvPr id="16" name="Straight Arrow Connector 15">
              <a:extLst>
                <a:ext uri="{FF2B5EF4-FFF2-40B4-BE49-F238E27FC236}">
                  <a16:creationId xmlns:a16="http://schemas.microsoft.com/office/drawing/2014/main" id="{D273DA6B-053E-48A8-AE23-D79976406CA6}"/>
                </a:ext>
              </a:extLst>
            </p:cNvPr>
            <p:cNvCxnSpPr/>
            <p:nvPr/>
          </p:nvCxnSpPr>
          <p:spPr>
            <a:xfrm>
              <a:off x="2783095" y="2205915"/>
              <a:ext cx="0" cy="1795732"/>
            </a:xfrm>
            <a:prstGeom prst="straightConnector1">
              <a:avLst/>
            </a:prstGeom>
            <a:ln w="38100">
              <a:solidFill>
                <a:schemeClr val="tx2"/>
              </a:solidFill>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B70CAD4-8AE9-439A-9B4B-8150ACBDA541}"/>
                </a:ext>
              </a:extLst>
            </p:cNvPr>
            <p:cNvSpPr txBox="1"/>
            <p:nvPr/>
          </p:nvSpPr>
          <p:spPr>
            <a:xfrm>
              <a:off x="1724917" y="2734449"/>
              <a:ext cx="11004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load data</a:t>
              </a:r>
            </a:p>
          </p:txBody>
        </p:sp>
        <p:sp>
          <p:nvSpPr>
            <p:cNvPr id="18" name="Arrow: Up 17">
              <a:extLst>
                <a:ext uri="{FF2B5EF4-FFF2-40B4-BE49-F238E27FC236}">
                  <a16:creationId xmlns:a16="http://schemas.microsoft.com/office/drawing/2014/main" id="{8400D93A-CDCF-4566-A9FE-158C0D2C3BFF}"/>
                </a:ext>
              </a:extLst>
            </p:cNvPr>
            <p:cNvSpPr/>
            <p:nvPr/>
          </p:nvSpPr>
          <p:spPr>
            <a:xfrm>
              <a:off x="4019410" y="2205915"/>
              <a:ext cx="684234" cy="1795732"/>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row: Up 18">
              <a:extLst>
                <a:ext uri="{FF2B5EF4-FFF2-40B4-BE49-F238E27FC236}">
                  <a16:creationId xmlns:a16="http://schemas.microsoft.com/office/drawing/2014/main" id="{F626326B-7B71-494D-ADAD-F4F2ABC5D5D5}"/>
                </a:ext>
              </a:extLst>
            </p:cNvPr>
            <p:cNvSpPr/>
            <p:nvPr/>
          </p:nvSpPr>
          <p:spPr>
            <a:xfrm>
              <a:off x="1851852" y="4634786"/>
              <a:ext cx="262949" cy="648615"/>
            </a:xfrm>
            <a:prstGeom prst="upArrow">
              <a:avLst>
                <a:gd name="adj1" fmla="val 50000"/>
                <a:gd name="adj2" fmla="val 5158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row: Up 19">
              <a:extLst>
                <a:ext uri="{FF2B5EF4-FFF2-40B4-BE49-F238E27FC236}">
                  <a16:creationId xmlns:a16="http://schemas.microsoft.com/office/drawing/2014/main" id="{2FD23D62-E204-415C-90F7-7FD58C7B7AD3}"/>
                </a:ext>
              </a:extLst>
            </p:cNvPr>
            <p:cNvSpPr/>
            <p:nvPr/>
          </p:nvSpPr>
          <p:spPr>
            <a:xfrm>
              <a:off x="3005122" y="4632963"/>
              <a:ext cx="262949" cy="648615"/>
            </a:xfrm>
            <a:prstGeom prst="upArrow">
              <a:avLst>
                <a:gd name="adj1" fmla="val 50000"/>
                <a:gd name="adj2" fmla="val 5158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row: Up 20">
              <a:extLst>
                <a:ext uri="{FF2B5EF4-FFF2-40B4-BE49-F238E27FC236}">
                  <a16:creationId xmlns:a16="http://schemas.microsoft.com/office/drawing/2014/main" id="{91867729-A01B-40AF-8579-6FFF35C27E5E}"/>
                </a:ext>
              </a:extLst>
            </p:cNvPr>
            <p:cNvSpPr/>
            <p:nvPr/>
          </p:nvSpPr>
          <p:spPr>
            <a:xfrm>
              <a:off x="4098578" y="4643953"/>
              <a:ext cx="262949" cy="648615"/>
            </a:xfrm>
            <a:prstGeom prst="upArrow">
              <a:avLst>
                <a:gd name="adj1" fmla="val 50000"/>
                <a:gd name="adj2" fmla="val 5158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row: Up 21">
              <a:extLst>
                <a:ext uri="{FF2B5EF4-FFF2-40B4-BE49-F238E27FC236}">
                  <a16:creationId xmlns:a16="http://schemas.microsoft.com/office/drawing/2014/main" id="{E2DAF89B-65A1-4183-A44E-2DF4502FB724}"/>
                </a:ext>
              </a:extLst>
            </p:cNvPr>
            <p:cNvSpPr/>
            <p:nvPr/>
          </p:nvSpPr>
          <p:spPr>
            <a:xfrm>
              <a:off x="5228783" y="4643898"/>
              <a:ext cx="262949" cy="648615"/>
            </a:xfrm>
            <a:prstGeom prst="upArrow">
              <a:avLst>
                <a:gd name="adj1" fmla="val 50000"/>
                <a:gd name="adj2" fmla="val 5158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6F60E4B6-8793-42FE-88FE-F51E8A595A35}"/>
                </a:ext>
              </a:extLst>
            </p:cNvPr>
            <p:cNvSpPr txBox="1"/>
            <p:nvPr/>
          </p:nvSpPr>
          <p:spPr>
            <a:xfrm>
              <a:off x="274315" y="3220261"/>
              <a:ext cx="10257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rPr>
                <a:t>Analytics</a:t>
              </a:r>
            </a:p>
          </p:txBody>
        </p:sp>
        <p:sp>
          <p:nvSpPr>
            <p:cNvPr id="24" name="TextBox 23">
              <a:extLst>
                <a:ext uri="{FF2B5EF4-FFF2-40B4-BE49-F238E27FC236}">
                  <a16:creationId xmlns:a16="http://schemas.microsoft.com/office/drawing/2014/main" id="{E7EC8E91-677E-4921-925E-7C0A1FCC6481}"/>
                </a:ext>
              </a:extLst>
            </p:cNvPr>
            <p:cNvSpPr txBox="1"/>
            <p:nvPr/>
          </p:nvSpPr>
          <p:spPr>
            <a:xfrm>
              <a:off x="274315" y="3546870"/>
              <a:ext cx="10940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rPr>
                <a:t>Data Lake</a:t>
              </a:r>
            </a:p>
          </p:txBody>
        </p:sp>
      </p:grpSp>
    </p:spTree>
    <p:extLst>
      <p:ext uri="{BB962C8B-B14F-4D97-AF65-F5344CB8AC3E}">
        <p14:creationId xmlns:p14="http://schemas.microsoft.com/office/powerpoint/2010/main" val="171670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592BE4B-D0C1-4873-9F79-54DB5864C41B}"/>
              </a:ext>
            </a:extLst>
          </p:cNvPr>
          <p:cNvSpPr>
            <a:spLocks noGrp="1"/>
          </p:cNvSpPr>
          <p:nvPr>
            <p:ph type="title"/>
          </p:nvPr>
        </p:nvSpPr>
        <p:spPr>
          <a:xfrm>
            <a:off x="838200" y="365128"/>
            <a:ext cx="10515600" cy="578156"/>
          </a:xfrm>
        </p:spPr>
        <p:txBody>
          <a:bodyPr>
            <a:normAutofit fontScale="90000"/>
          </a:bodyPr>
          <a:lstStyle/>
          <a:p>
            <a:r>
              <a:rPr lang="en-US" dirty="0"/>
              <a:t>NDP - Motivation</a:t>
            </a:r>
          </a:p>
        </p:txBody>
      </p:sp>
      <p:sp>
        <p:nvSpPr>
          <p:cNvPr id="5" name="Slide Number Placeholder 4">
            <a:extLst>
              <a:ext uri="{FF2B5EF4-FFF2-40B4-BE49-F238E27FC236}">
                <a16:creationId xmlns:a16="http://schemas.microsoft.com/office/drawing/2014/main" id="{28FE11F4-BADF-46BF-B002-BAB4A71DB020}"/>
              </a:ext>
            </a:extLst>
          </p:cNvPr>
          <p:cNvSpPr>
            <a:spLocks noGrp="1"/>
          </p:cNvSpPr>
          <p:nvPr>
            <p:ph type="sldNum" sz="quarter" idx="12"/>
          </p:nvPr>
        </p:nvSpPr>
        <p:spPr/>
        <p:txBody>
          <a:bodyPr/>
          <a:lstStyle/>
          <a:p>
            <a:fld id="{3B917CB5-27BD-4ECA-9D86-80D4B900A204}" type="slidenum">
              <a:rPr lang="en-US" smtClean="0"/>
              <a:t>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1EA954A-E6EC-49DC-97B1-E77E29E690F3}"/>
                  </a:ext>
                </a:extLst>
              </p:cNvPr>
              <p:cNvSpPr txBox="1"/>
              <p:nvPr/>
            </p:nvSpPr>
            <p:spPr>
              <a:xfrm>
                <a:off x="6239997" y="1127081"/>
                <a:ext cx="5564672" cy="535531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rPr>
                  <a:t>Purpose of the near data processing pushdown operations is to </a:t>
                </a:r>
                <a:r>
                  <a:rPr kumimoji="0" lang="en-US" sz="1800" b="1" i="0" u="none" strike="noStrike" kern="1200" cap="none" spc="0" normalizeH="0" baseline="0" noProof="0" dirty="0">
                    <a:ln>
                      <a:noFill/>
                    </a:ln>
                    <a:solidFill>
                      <a:schemeClr val="tx1"/>
                    </a:solidFill>
                    <a:effectLst/>
                    <a:uLnTx/>
                    <a:uFillTx/>
                    <a:latin typeface="Calibri" panose="020F0502020204030204"/>
                    <a:ea typeface="+mn-ea"/>
                    <a:cs typeface="+mn-cs"/>
                  </a:rPr>
                  <a:t>reduce</a:t>
                </a:r>
                <a:r>
                  <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rPr>
                  <a:t> amount of operative data for ensuing operations, potentially by a large factor (</a:t>
                </a:r>
                <a14:m>
                  <m:oMath xmlns:m="http://schemas.openxmlformats.org/officeDocument/2006/math">
                    <m:r>
                      <a:rPr kumimoji="0" lang="en-US"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𝑖𝑛𝑝𝑢𝑡𝑆𝑖𝑧𝑒</m:t>
                    </m:r>
                    <m:r>
                      <a:rPr kumimoji="0" lang="en-US"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𝑜𝑢𝑡𝑝𝑢𝑡𝑆𝑖𝑧𝑒</m:t>
                    </m:r>
                  </m:oMath>
                </a14:m>
                <a:r>
                  <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rPr>
                  <a:t>).</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Ensuing computations only on top of reduced processed data.</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Network I/O required analogous to the amount of reduced processed data.</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Memory required on Analysis side analogous to the amount of reduced processed data.</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Many other side benefits might include:</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Improving the load and compute performance in Data Lake side by leveraging various software and hardware acceleration techniques.</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Improving optimizations and decision making by utilizing  execution semantics from pushdown operations (e.g. better caching decisions if optimizer is aware of pushdown capabilities).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31EA954A-E6EC-49DC-97B1-E77E29E690F3}"/>
                  </a:ext>
                </a:extLst>
              </p:cNvPr>
              <p:cNvSpPr txBox="1">
                <a:spLocks noRot="1" noChangeAspect="1" noMove="1" noResize="1" noEditPoints="1" noAdjustHandles="1" noChangeArrowheads="1" noChangeShapeType="1" noTextEdit="1"/>
              </p:cNvSpPr>
              <p:nvPr/>
            </p:nvSpPr>
            <p:spPr>
              <a:xfrm>
                <a:off x="6239997" y="1127081"/>
                <a:ext cx="5564672" cy="5355312"/>
              </a:xfrm>
              <a:prstGeom prst="rect">
                <a:avLst/>
              </a:prstGeom>
              <a:blipFill>
                <a:blip r:embed="rId3"/>
                <a:stretch>
                  <a:fillRect l="-987" t="-683" r="-987"/>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4BD40C5F-A637-44DB-8A6A-14A68B621A3F}"/>
              </a:ext>
            </a:extLst>
          </p:cNvPr>
          <p:cNvGrpSpPr/>
          <p:nvPr/>
        </p:nvGrpSpPr>
        <p:grpSpPr>
          <a:xfrm>
            <a:off x="274315" y="1157912"/>
            <a:ext cx="5821685" cy="4542176"/>
            <a:chOff x="274315" y="1574599"/>
            <a:chExt cx="5821685" cy="4542176"/>
          </a:xfrm>
        </p:grpSpPr>
        <p:sp>
          <p:nvSpPr>
            <p:cNvPr id="9" name="TextBox 8">
              <a:extLst>
                <a:ext uri="{FF2B5EF4-FFF2-40B4-BE49-F238E27FC236}">
                  <a16:creationId xmlns:a16="http://schemas.microsoft.com/office/drawing/2014/main" id="{056B69E6-F532-4123-8633-8B7D8FC8F875}"/>
                </a:ext>
              </a:extLst>
            </p:cNvPr>
            <p:cNvSpPr txBox="1"/>
            <p:nvPr/>
          </p:nvSpPr>
          <p:spPr>
            <a:xfrm>
              <a:off x="1155716" y="2284239"/>
              <a:ext cx="165522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load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pushdown-op0;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pushdown-op1;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cxnSp>
          <p:nvCxnSpPr>
            <p:cNvPr id="10" name="Straight Connector 9">
              <a:extLst>
                <a:ext uri="{FF2B5EF4-FFF2-40B4-BE49-F238E27FC236}">
                  <a16:creationId xmlns:a16="http://schemas.microsoft.com/office/drawing/2014/main" id="{113F2720-60FD-4F3F-8E97-FE93EEE69EB9}"/>
                </a:ext>
              </a:extLst>
            </p:cNvPr>
            <p:cNvCxnSpPr>
              <a:cxnSpLocks/>
            </p:cNvCxnSpPr>
            <p:nvPr/>
          </p:nvCxnSpPr>
          <p:spPr>
            <a:xfrm>
              <a:off x="344176" y="3546870"/>
              <a:ext cx="5751824"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8B9A523-01BF-40DE-B933-FBFFFA29AAC7}"/>
                </a:ext>
              </a:extLst>
            </p:cNvPr>
            <p:cNvSpPr txBox="1"/>
            <p:nvPr/>
          </p:nvSpPr>
          <p:spPr>
            <a:xfrm>
              <a:off x="274315" y="3220261"/>
              <a:ext cx="10257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rPr>
                <a:t>Analytics</a:t>
              </a:r>
            </a:p>
          </p:txBody>
        </p:sp>
        <p:sp>
          <p:nvSpPr>
            <p:cNvPr id="12" name="TextBox 11">
              <a:extLst>
                <a:ext uri="{FF2B5EF4-FFF2-40B4-BE49-F238E27FC236}">
                  <a16:creationId xmlns:a16="http://schemas.microsoft.com/office/drawing/2014/main" id="{F133605E-3C3E-4BF8-B81C-AA7E072875C5}"/>
                </a:ext>
              </a:extLst>
            </p:cNvPr>
            <p:cNvSpPr txBox="1"/>
            <p:nvPr/>
          </p:nvSpPr>
          <p:spPr>
            <a:xfrm>
              <a:off x="274315" y="3546870"/>
              <a:ext cx="10940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alibri" panose="020F0502020204030204"/>
                  <a:ea typeface="+mn-ea"/>
                  <a:cs typeface="+mn-cs"/>
                </a:rPr>
                <a:t>Data Lake</a:t>
              </a:r>
            </a:p>
          </p:txBody>
        </p:sp>
        <p:sp>
          <p:nvSpPr>
            <p:cNvPr id="13" name="Cylinder 12">
              <a:extLst>
                <a:ext uri="{FF2B5EF4-FFF2-40B4-BE49-F238E27FC236}">
                  <a16:creationId xmlns:a16="http://schemas.microsoft.com/office/drawing/2014/main" id="{980F86E4-19E1-404A-B243-925ED49F6D4C}"/>
                </a:ext>
              </a:extLst>
            </p:cNvPr>
            <p:cNvSpPr/>
            <p:nvPr/>
          </p:nvSpPr>
          <p:spPr>
            <a:xfrm>
              <a:off x="1539576" y="5283401"/>
              <a:ext cx="887502" cy="83337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ylinder 13">
              <a:extLst>
                <a:ext uri="{FF2B5EF4-FFF2-40B4-BE49-F238E27FC236}">
                  <a16:creationId xmlns:a16="http://schemas.microsoft.com/office/drawing/2014/main" id="{25059208-3284-4C5D-9779-D46B3ADEE037}"/>
                </a:ext>
              </a:extLst>
            </p:cNvPr>
            <p:cNvSpPr/>
            <p:nvPr/>
          </p:nvSpPr>
          <p:spPr>
            <a:xfrm>
              <a:off x="2663431" y="5283401"/>
              <a:ext cx="887502" cy="83337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ylinder 14">
              <a:extLst>
                <a:ext uri="{FF2B5EF4-FFF2-40B4-BE49-F238E27FC236}">
                  <a16:creationId xmlns:a16="http://schemas.microsoft.com/office/drawing/2014/main" id="{2CDE2F46-D75F-48EA-9556-0E2B1DF16963}"/>
                </a:ext>
              </a:extLst>
            </p:cNvPr>
            <p:cNvSpPr/>
            <p:nvPr/>
          </p:nvSpPr>
          <p:spPr>
            <a:xfrm>
              <a:off x="3787286" y="5283401"/>
              <a:ext cx="893852" cy="83337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Cylinder 15">
              <a:extLst>
                <a:ext uri="{FF2B5EF4-FFF2-40B4-BE49-F238E27FC236}">
                  <a16:creationId xmlns:a16="http://schemas.microsoft.com/office/drawing/2014/main" id="{BB597BFA-CD5D-48A9-BF0D-71347EF7892E}"/>
                </a:ext>
              </a:extLst>
            </p:cNvPr>
            <p:cNvSpPr/>
            <p:nvPr/>
          </p:nvSpPr>
          <p:spPr>
            <a:xfrm>
              <a:off x="4917491" y="5283401"/>
              <a:ext cx="893852" cy="83337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Rounded Corners 16">
              <a:extLst>
                <a:ext uri="{FF2B5EF4-FFF2-40B4-BE49-F238E27FC236}">
                  <a16:creationId xmlns:a16="http://schemas.microsoft.com/office/drawing/2014/main" id="{9F33FD88-D0C6-4485-A9D2-9A8B7C4148C9}"/>
                </a:ext>
              </a:extLst>
            </p:cNvPr>
            <p:cNvSpPr/>
            <p:nvPr/>
          </p:nvSpPr>
          <p:spPr>
            <a:xfrm>
              <a:off x="1539576" y="4001647"/>
              <a:ext cx="4271767" cy="631316"/>
            </a:xfrm>
            <a:prstGeom prst="roundRect">
              <a:avLst/>
            </a:prstGeom>
            <a:solidFill>
              <a:srgbClr val="00B0F0"/>
            </a:solidFill>
            <a:ln w="6350">
              <a:solidFill>
                <a:srgbClr val="0070C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Data Lake Cluster</a:t>
              </a:r>
            </a:p>
          </p:txBody>
        </p:sp>
        <p:sp>
          <p:nvSpPr>
            <p:cNvPr id="18" name="Rectangle: Rounded Corners 17">
              <a:extLst>
                <a:ext uri="{FF2B5EF4-FFF2-40B4-BE49-F238E27FC236}">
                  <a16:creationId xmlns:a16="http://schemas.microsoft.com/office/drawing/2014/main" id="{E994A648-50AE-43C4-A784-5DD05BE8C5E6}"/>
                </a:ext>
              </a:extLst>
            </p:cNvPr>
            <p:cNvSpPr/>
            <p:nvPr/>
          </p:nvSpPr>
          <p:spPr>
            <a:xfrm>
              <a:off x="1539577" y="1574599"/>
              <a:ext cx="4271766" cy="631316"/>
            </a:xfrm>
            <a:prstGeom prst="roundRect">
              <a:avLst/>
            </a:prstGeom>
            <a:solidFill>
              <a:srgbClr val="92D050"/>
            </a:solidFill>
            <a:ln w="6350">
              <a:solidFill>
                <a:srgbClr val="00B050"/>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Analytics Cluster</a:t>
              </a:r>
            </a:p>
          </p:txBody>
        </p:sp>
        <p:cxnSp>
          <p:nvCxnSpPr>
            <p:cNvPr id="19" name="Straight Arrow Connector 18">
              <a:extLst>
                <a:ext uri="{FF2B5EF4-FFF2-40B4-BE49-F238E27FC236}">
                  <a16:creationId xmlns:a16="http://schemas.microsoft.com/office/drawing/2014/main" id="{74863DAF-3642-49A6-AE67-9F3C9255E9D2}"/>
                </a:ext>
              </a:extLst>
            </p:cNvPr>
            <p:cNvCxnSpPr/>
            <p:nvPr/>
          </p:nvCxnSpPr>
          <p:spPr>
            <a:xfrm>
              <a:off x="2783095" y="2205915"/>
              <a:ext cx="0" cy="1795732"/>
            </a:xfrm>
            <a:prstGeom prst="straightConnector1">
              <a:avLst/>
            </a:prstGeom>
            <a:ln w="38100">
              <a:solidFill>
                <a:schemeClr val="tx2"/>
              </a:solidFill>
              <a:tailEnd type="stealth"/>
            </a:ln>
          </p:spPr>
          <p:style>
            <a:lnRef idx="1">
              <a:schemeClr val="accent1"/>
            </a:lnRef>
            <a:fillRef idx="0">
              <a:schemeClr val="accent1"/>
            </a:fillRef>
            <a:effectRef idx="0">
              <a:schemeClr val="accent1"/>
            </a:effectRef>
            <a:fontRef idx="minor">
              <a:schemeClr val="tx1"/>
            </a:fontRef>
          </p:style>
        </p:cxnSp>
        <p:sp>
          <p:nvSpPr>
            <p:cNvPr id="20" name="Arrow: Up 19">
              <a:extLst>
                <a:ext uri="{FF2B5EF4-FFF2-40B4-BE49-F238E27FC236}">
                  <a16:creationId xmlns:a16="http://schemas.microsoft.com/office/drawing/2014/main" id="{979847DA-7DCE-4D3D-A1F7-56B5B0729C1F}"/>
                </a:ext>
              </a:extLst>
            </p:cNvPr>
            <p:cNvSpPr/>
            <p:nvPr/>
          </p:nvSpPr>
          <p:spPr>
            <a:xfrm>
              <a:off x="1851852" y="4634786"/>
              <a:ext cx="262949" cy="648615"/>
            </a:xfrm>
            <a:prstGeom prst="upArrow">
              <a:avLst>
                <a:gd name="adj1" fmla="val 50000"/>
                <a:gd name="adj2" fmla="val 5158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row: Up 20">
              <a:extLst>
                <a:ext uri="{FF2B5EF4-FFF2-40B4-BE49-F238E27FC236}">
                  <a16:creationId xmlns:a16="http://schemas.microsoft.com/office/drawing/2014/main" id="{E8FCE0D5-312B-4DA7-B445-A6F09378E706}"/>
                </a:ext>
              </a:extLst>
            </p:cNvPr>
            <p:cNvSpPr/>
            <p:nvPr/>
          </p:nvSpPr>
          <p:spPr>
            <a:xfrm>
              <a:off x="3005122" y="4632963"/>
              <a:ext cx="262949" cy="648615"/>
            </a:xfrm>
            <a:prstGeom prst="upArrow">
              <a:avLst>
                <a:gd name="adj1" fmla="val 50000"/>
                <a:gd name="adj2" fmla="val 5158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row: Up 21">
              <a:extLst>
                <a:ext uri="{FF2B5EF4-FFF2-40B4-BE49-F238E27FC236}">
                  <a16:creationId xmlns:a16="http://schemas.microsoft.com/office/drawing/2014/main" id="{80F96A13-7657-400B-9AF4-F1E354FB04B5}"/>
                </a:ext>
              </a:extLst>
            </p:cNvPr>
            <p:cNvSpPr/>
            <p:nvPr/>
          </p:nvSpPr>
          <p:spPr>
            <a:xfrm>
              <a:off x="4098578" y="4643953"/>
              <a:ext cx="262949" cy="648615"/>
            </a:xfrm>
            <a:prstGeom prst="upArrow">
              <a:avLst>
                <a:gd name="adj1" fmla="val 50000"/>
                <a:gd name="adj2" fmla="val 5158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row: Up 22">
              <a:extLst>
                <a:ext uri="{FF2B5EF4-FFF2-40B4-BE49-F238E27FC236}">
                  <a16:creationId xmlns:a16="http://schemas.microsoft.com/office/drawing/2014/main" id="{E42BBD4A-0EAB-40CE-90D8-AC30BC0F831E}"/>
                </a:ext>
              </a:extLst>
            </p:cNvPr>
            <p:cNvSpPr/>
            <p:nvPr/>
          </p:nvSpPr>
          <p:spPr>
            <a:xfrm>
              <a:off x="5228783" y="4643898"/>
              <a:ext cx="262949" cy="648615"/>
            </a:xfrm>
            <a:prstGeom prst="upArrow">
              <a:avLst>
                <a:gd name="adj1" fmla="val 50000"/>
                <a:gd name="adj2" fmla="val 5158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row: Up 23">
              <a:extLst>
                <a:ext uri="{FF2B5EF4-FFF2-40B4-BE49-F238E27FC236}">
                  <a16:creationId xmlns:a16="http://schemas.microsoft.com/office/drawing/2014/main" id="{7E4F9D09-FA54-4753-ADF2-F33DCCB9DDFF}"/>
                </a:ext>
              </a:extLst>
            </p:cNvPr>
            <p:cNvSpPr/>
            <p:nvPr/>
          </p:nvSpPr>
          <p:spPr>
            <a:xfrm>
              <a:off x="4307178" y="2205915"/>
              <a:ext cx="262273" cy="1795732"/>
            </a:xfrm>
            <a:prstGeom prst="upArrow">
              <a:avLst/>
            </a:prstGeom>
            <a:solidFill>
              <a:srgbClr val="92D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3475889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3400</Words>
  <Application>Microsoft Office PowerPoint</Application>
  <PresentationFormat>Widescreen</PresentationFormat>
  <Paragraphs>658</Paragraphs>
  <Slides>29</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Microsoft YaHei</vt:lpstr>
      <vt:lpstr>Arial</vt:lpstr>
      <vt:lpstr>Calibri</vt:lpstr>
      <vt:lpstr>Calibri Light</vt:lpstr>
      <vt:lpstr>Cambria Math</vt:lpstr>
      <vt:lpstr>Wingdings</vt:lpstr>
      <vt:lpstr>Custom Design</vt:lpstr>
      <vt:lpstr>Office Theme</vt:lpstr>
      <vt:lpstr>Caerus – Sampling of related techniques and open problems</vt:lpstr>
      <vt:lpstr>Semantic Cache - Motivation</vt:lpstr>
      <vt:lpstr>Semantic Cache - Adaptive Partitioning</vt:lpstr>
      <vt:lpstr>Semantic Cache - Data Skipping</vt:lpstr>
      <vt:lpstr>Semantic Cache - Caching Intermediate Data</vt:lpstr>
      <vt:lpstr>Semantic Cache - Architecture</vt:lpstr>
      <vt:lpstr>Semantic Cache - Architecture</vt:lpstr>
      <vt:lpstr>NDP - Motivation</vt:lpstr>
      <vt:lpstr>NDP - Motivation</vt:lpstr>
      <vt:lpstr>NDP-Architecture</vt:lpstr>
      <vt:lpstr>NDP-Architecture</vt:lpstr>
      <vt:lpstr>Holistic Approach - Architecture</vt:lpstr>
      <vt:lpstr>Holistic Approach - Design</vt:lpstr>
      <vt:lpstr>Holistic Approach - Design</vt:lpstr>
      <vt:lpstr>Holistic Approach - Design</vt:lpstr>
      <vt:lpstr>Open Problems</vt:lpstr>
      <vt:lpstr>Open Problems</vt:lpstr>
      <vt:lpstr>Open Problems</vt:lpstr>
      <vt:lpstr>Open Problems</vt:lpstr>
      <vt:lpstr>Thank You</vt:lpstr>
      <vt:lpstr>PowerPoint Presentation</vt:lpstr>
      <vt:lpstr>Competitive Analysis – Semantic Caching</vt:lpstr>
      <vt:lpstr>Research Innovations – Semantic Caching</vt:lpstr>
      <vt:lpstr>Competitive Analysis - NDP</vt:lpstr>
      <vt:lpstr>Related Research - NDP</vt:lpstr>
      <vt:lpstr>Example: Repartitioning</vt:lpstr>
      <vt:lpstr>Example: Indexing</vt:lpstr>
      <vt:lpstr>Example: Caching</vt:lpstr>
      <vt:lpstr>Example: NDP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Caerus – Technical Discussion</dc:title>
  <dc:creator>Theodoros Gkountouvas</dc:creator>
  <cp:lastModifiedBy>Theodoros Gkountouvas</cp:lastModifiedBy>
  <cp:revision>9</cp:revision>
  <dcterms:created xsi:type="dcterms:W3CDTF">2020-08-25T19:58:26Z</dcterms:created>
  <dcterms:modified xsi:type="dcterms:W3CDTF">2020-08-31T12:59:38Z</dcterms:modified>
</cp:coreProperties>
</file>