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256" r:id="rId2"/>
    <p:sldId id="257" r:id="rId3"/>
    <p:sldId id="281" r:id="rId4"/>
    <p:sldId id="282" r:id="rId5"/>
    <p:sldId id="283" r:id="rId6"/>
    <p:sldId id="279" r:id="rId7"/>
    <p:sldId id="277" r:id="rId8"/>
    <p:sldId id="258" r:id="rId9"/>
    <p:sldId id="259" r:id="rId10"/>
    <p:sldId id="278" r:id="rId11"/>
    <p:sldId id="260" r:id="rId12"/>
    <p:sldId id="261" r:id="rId13"/>
    <p:sldId id="262" r:id="rId14"/>
    <p:sldId id="263" r:id="rId15"/>
    <p:sldId id="264" r:id="rId16"/>
    <p:sldId id="265" r:id="rId17"/>
    <p:sldId id="266" r:id="rId18"/>
    <p:sldId id="267" r:id="rId19"/>
    <p:sldId id="268" r:id="rId20"/>
    <p:sldId id="269" r:id="rId21"/>
    <p:sldId id="2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49" autoAdjust="0"/>
  </p:normalViewPr>
  <p:slideViewPr>
    <p:cSldViewPr>
      <p:cViewPr varScale="1">
        <p:scale>
          <a:sx n="57" d="100"/>
          <a:sy n="57" d="100"/>
        </p:scale>
        <p:origin x="-186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F1B7E3-46A0-4059-BEF4-EA569F2F89C3}" type="datetimeFigureOut">
              <a:rPr lang="en-US" smtClean="0"/>
              <a:t>10/5/2014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629A3F-E9BE-45C1-B999-F0163886D2D2}" type="slidenum">
              <a:rPr lang="en-US" smtClean="0"/>
              <a:t>‹#›</a:t>
            </a:fld>
            <a:endParaRPr lang="en-US"/>
          </a:p>
        </p:txBody>
      </p:sp>
    </p:spTree>
    <p:extLst>
      <p:ext uri="{BB962C8B-B14F-4D97-AF65-F5344CB8AC3E}">
        <p14:creationId xmlns:p14="http://schemas.microsoft.com/office/powerpoint/2010/main" val="353296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1</a:t>
            </a:fld>
            <a:endParaRPr lang="en-US"/>
          </a:p>
        </p:txBody>
      </p:sp>
    </p:spTree>
    <p:extLst>
      <p:ext uri="{BB962C8B-B14F-4D97-AF65-F5344CB8AC3E}">
        <p14:creationId xmlns:p14="http://schemas.microsoft.com/office/powerpoint/2010/main" val="412387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which makes it possible to develop tools that automate many management tasks that are done manually today. </a:t>
            </a:r>
          </a:p>
          <a:p>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15</a:t>
            </a:fld>
            <a:endParaRPr lang="en-US"/>
          </a:p>
        </p:txBody>
      </p:sp>
    </p:spTree>
    <p:extLst>
      <p:ext uri="{BB962C8B-B14F-4D97-AF65-F5344CB8AC3E}">
        <p14:creationId xmlns:p14="http://schemas.microsoft.com/office/powerpoint/2010/main" val="636582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This allows them to </a:t>
            </a:r>
            <a:r>
              <a:rPr lang="en-US" dirty="0" err="1" smtClean="0"/>
              <a:t>to</a:t>
            </a:r>
            <a:r>
              <a:rPr lang="en-US" dirty="0" smtClean="0"/>
              <a:t> meet specific business needs and user requirements as they arise. </a:t>
            </a:r>
          </a:p>
          <a:p>
            <a:pPr marL="228600" indent="-228600">
              <a:buAutoNum type="arabicPeriod"/>
            </a:pPr>
            <a:r>
              <a:rPr lang="en-US" dirty="0" smtClean="0"/>
              <a:t>for example, SDN and OpenFlow</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and introduce new services and network capabilities in a matter of hours.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16</a:t>
            </a:fld>
            <a:endParaRPr lang="en-US"/>
          </a:p>
        </p:txBody>
      </p:sp>
    </p:spTree>
    <p:extLst>
      <p:ext uri="{BB962C8B-B14F-4D97-AF65-F5344CB8AC3E}">
        <p14:creationId xmlns:p14="http://schemas.microsoft.com/office/powerpoint/2010/main" val="3162105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a:t>
            </a:r>
            <a:r>
              <a:rPr lang="en-US" dirty="0" smtClean="0"/>
              <a:t>This is done by decoupling the system that makes decisions about where traffic is sent (the control plane) from the underlying systems that forward traffic to the selected destination (the data plane). This simplifies networking</a:t>
            </a:r>
          </a:p>
          <a:p>
            <a:r>
              <a:rPr lang="en-US" dirty="0" smtClean="0"/>
              <a:t>2. To get a clearer</a:t>
            </a:r>
            <a:r>
              <a:rPr lang="en-US" baseline="0" dirty="0" smtClean="0"/>
              <a:t> picture, let’s look at the OpenFlow implementation of SDN….</a:t>
            </a:r>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2</a:t>
            </a:fld>
            <a:endParaRPr lang="en-US"/>
          </a:p>
        </p:txBody>
      </p:sp>
    </p:spTree>
    <p:extLst>
      <p:ext uri="{BB962C8B-B14F-4D97-AF65-F5344CB8AC3E}">
        <p14:creationId xmlns:p14="http://schemas.microsoft.com/office/powerpoint/2010/main" val="179125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Above</a:t>
            </a:r>
            <a:r>
              <a:rPr lang="en-US" baseline="0" dirty="0" smtClean="0"/>
              <a:t> we see a bus map for Champaign Urbana. In a lot of ways it’s like a computer network.</a:t>
            </a:r>
          </a:p>
          <a:p>
            <a:r>
              <a:rPr lang="en-US" baseline="0" dirty="0" smtClean="0"/>
              <a:t>There is a flow between endpoints that obey certain rules and so forth. </a:t>
            </a:r>
          </a:p>
          <a:p>
            <a:r>
              <a:rPr lang="en-US" baseline="0" dirty="0" smtClean="0"/>
              <a:t>When this system was set up initially, certain decisions had to be made.</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3</a:t>
            </a:fld>
            <a:endParaRPr lang="en-US"/>
          </a:p>
        </p:txBody>
      </p:sp>
    </p:spTree>
    <p:extLst>
      <p:ext uri="{BB962C8B-B14F-4D97-AF65-F5344CB8AC3E}">
        <p14:creationId xmlns:p14="http://schemas.microsoft.com/office/powerpoint/2010/main" val="397570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(end) The control plane is mostly about learning</a:t>
            </a:r>
            <a:r>
              <a:rPr lang="en-US" baseline="0" dirty="0" smtClean="0"/>
              <a:t> which routes exist.</a:t>
            </a:r>
          </a:p>
          <a:p>
            <a:r>
              <a:rPr lang="en-US" baseline="0" dirty="0" smtClean="0"/>
              <a:t>3. (end) All of the above is the Control Plane.</a:t>
            </a:r>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4</a:t>
            </a:fld>
            <a:endParaRPr lang="en-US"/>
          </a:p>
        </p:txBody>
      </p:sp>
    </p:spTree>
    <p:extLst>
      <p:ext uri="{BB962C8B-B14F-4D97-AF65-F5344CB8AC3E}">
        <p14:creationId xmlns:p14="http://schemas.microsoft.com/office/powerpoint/2010/main" val="252663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Routers and switches still hold the flow tables,</a:t>
            </a:r>
            <a:r>
              <a:rPr lang="en-US" baseline="0" dirty="0" smtClean="0"/>
              <a:t> but no longer have to do the heavy lifting.</a:t>
            </a:r>
          </a:p>
          <a:p>
            <a:r>
              <a:rPr lang="en-US" baseline="0" dirty="0" smtClean="0"/>
              <a:t>If they encounter a packet that doesn’t match, the toss it up to a software controller who determines how to </a:t>
            </a:r>
          </a:p>
          <a:p>
            <a:r>
              <a:rPr lang="en-US" baseline="0" dirty="0" smtClean="0"/>
              <a:t>Handle it and then writes a new rule to the flow tables of any switches or routers involved.</a:t>
            </a:r>
          </a:p>
          <a:p>
            <a:r>
              <a:rPr lang="en-US" baseline="0" dirty="0" smtClean="0"/>
              <a:t>More about controllers later.</a:t>
            </a:r>
          </a:p>
          <a:p>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5</a:t>
            </a:fld>
            <a:endParaRPr lang="en-US"/>
          </a:p>
        </p:txBody>
      </p:sp>
    </p:spTree>
    <p:extLst>
      <p:ext uri="{BB962C8B-B14F-4D97-AF65-F5344CB8AC3E}">
        <p14:creationId xmlns:p14="http://schemas.microsoft.com/office/powerpoint/2010/main" val="86230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7</a:t>
            </a:fld>
            <a:endParaRPr lang="en-US"/>
          </a:p>
        </p:txBody>
      </p:sp>
    </p:spTree>
    <p:extLst>
      <p:ext uri="{BB962C8B-B14F-4D97-AF65-F5344CB8AC3E}">
        <p14:creationId xmlns:p14="http://schemas.microsoft.com/office/powerpoint/2010/main" val="347206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OpenFlow can be compared to the instruction set of a CPU. As shown in</a:t>
            </a:r>
          </a:p>
          <a:p>
            <a:r>
              <a:rPr lang="en-US" dirty="0" smtClean="0"/>
              <a:t>Figure 2, the protocol specifies basic primitives that can be used by an external</a:t>
            </a:r>
          </a:p>
          <a:p>
            <a:r>
              <a:rPr lang="en-US" dirty="0" smtClean="0"/>
              <a:t>software application to program the forwarding plane of network devices,</a:t>
            </a:r>
          </a:p>
          <a:p>
            <a:r>
              <a:rPr lang="en-US" dirty="0" smtClean="0"/>
              <a:t>just like the instruction set of a CPU would program a computer system.</a:t>
            </a:r>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8</a:t>
            </a:fld>
            <a:endParaRPr lang="en-US"/>
          </a:p>
        </p:txBody>
      </p:sp>
    </p:spTree>
    <p:extLst>
      <p:ext uri="{BB962C8B-B14F-4D97-AF65-F5344CB8AC3E}">
        <p14:creationId xmlns:p14="http://schemas.microsoft.com/office/powerpoint/2010/main" val="3270906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which makes it very easy for enterprises and carriers to progressively introduce OpenFlow-based SDN technologies, even in multi-vendor network environments.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responsible for the protocol, configuration, interoperability testing, and other activities, helping to ensure interoperability between network devices and control software from different vendors.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One implementation</a:t>
            </a:r>
            <a:r>
              <a:rPr lang="en-US" baseline="0" dirty="0" smtClean="0"/>
              <a:t> is the OVS software switch used in </a:t>
            </a:r>
            <a:r>
              <a:rPr lang="en-US" baseline="0" dirty="0" err="1" smtClean="0"/>
              <a:t>mininet</a:t>
            </a:r>
            <a:r>
              <a:rPr lang="en-US" baseline="0" dirty="0" smtClean="0"/>
              <a:t> and on Pica8 switches</a:t>
            </a:r>
            <a:r>
              <a:rPr lang="en-US"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12</a:t>
            </a:fld>
            <a:endParaRPr lang="en-US"/>
          </a:p>
        </p:txBody>
      </p:sp>
    </p:spTree>
    <p:extLst>
      <p:ext uri="{BB962C8B-B14F-4D97-AF65-F5344CB8AC3E}">
        <p14:creationId xmlns:p14="http://schemas.microsoft.com/office/powerpoint/2010/main" val="3870696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This includes switches, routers, and virtual switches.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This enables them to use management tools to quickly deploy, configure, and update devices across the entire network.</a:t>
            </a:r>
          </a:p>
          <a:p>
            <a:endParaRPr lang="en-US" dirty="0"/>
          </a:p>
        </p:txBody>
      </p:sp>
      <p:sp>
        <p:nvSpPr>
          <p:cNvPr id="4" name="Slide Number Placeholder 3"/>
          <p:cNvSpPr>
            <a:spLocks noGrp="1"/>
          </p:cNvSpPr>
          <p:nvPr>
            <p:ph type="sldNum" sz="quarter" idx="10"/>
          </p:nvPr>
        </p:nvSpPr>
        <p:spPr/>
        <p:txBody>
          <a:bodyPr/>
          <a:lstStyle/>
          <a:p>
            <a:fld id="{79629A3F-E9BE-45C1-B999-F0163886D2D2}" type="slidenum">
              <a:rPr lang="en-US" smtClean="0"/>
              <a:t>14</a:t>
            </a:fld>
            <a:endParaRPr lang="en-US"/>
          </a:p>
        </p:txBody>
      </p:sp>
    </p:spTree>
    <p:extLst>
      <p:ext uri="{BB962C8B-B14F-4D97-AF65-F5344CB8AC3E}">
        <p14:creationId xmlns:p14="http://schemas.microsoft.com/office/powerpoint/2010/main" val="188185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D6B7D4-021E-42C7-A6DF-771BE6B1CEC9}"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D23-A724-4E39-8E99-5B6E17888A6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6B7D4-021E-42C7-A6DF-771BE6B1CEC9}"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D23-A724-4E39-8E99-5B6E17888A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6B7D4-021E-42C7-A6DF-771BE6B1CEC9}"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D23-A724-4E39-8E99-5B6E17888A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6B7D4-021E-42C7-A6DF-771BE6B1CEC9}"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D23-A724-4E39-8E99-5B6E17888A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D6B7D4-021E-42C7-A6DF-771BE6B1CEC9}"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D23-A724-4E39-8E99-5B6E17888A6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D6B7D4-021E-42C7-A6DF-771BE6B1CEC9}"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C1D23-A724-4E39-8E99-5B6E17888A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D6B7D4-021E-42C7-A6DF-771BE6B1CEC9}" type="datetimeFigureOut">
              <a:rPr lang="en-US" smtClean="0"/>
              <a:t>10/5/2014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C1D23-A724-4E39-8E99-5B6E17888A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D6B7D4-021E-42C7-A6DF-771BE6B1CEC9}" type="datetimeFigureOut">
              <a:rPr lang="en-US" smtClean="0"/>
              <a:t>10/5/2014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C1D23-A724-4E39-8E99-5B6E17888A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6B7D4-021E-42C7-A6DF-771BE6B1CEC9}" type="datetimeFigureOut">
              <a:rPr lang="en-US" smtClean="0"/>
              <a:t>10/5/2014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C1D23-A724-4E39-8E99-5B6E17888A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6B7D4-021E-42C7-A6DF-771BE6B1CEC9}"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C1D23-A724-4E39-8E99-5B6E17888A6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ED6B7D4-021E-42C7-A6DF-771BE6B1CEC9}" type="datetimeFigureOut">
              <a:rPr lang="en-US" smtClean="0"/>
              <a:t>10/5/2014</a:t>
            </a:fld>
            <a:endParaRPr lang="en-US"/>
          </a:p>
        </p:txBody>
      </p:sp>
      <p:sp>
        <p:nvSpPr>
          <p:cNvPr id="9" name="Slide Number Placeholder 8"/>
          <p:cNvSpPr>
            <a:spLocks noGrp="1"/>
          </p:cNvSpPr>
          <p:nvPr>
            <p:ph type="sldNum" sz="quarter" idx="11"/>
          </p:nvPr>
        </p:nvSpPr>
        <p:spPr/>
        <p:txBody>
          <a:bodyPr/>
          <a:lstStyle/>
          <a:p>
            <a:fld id="{ABCC1D23-A724-4E39-8E99-5B6E17888A6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BCC1D23-A724-4E39-8E99-5B6E17888A6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ED6B7D4-021E-42C7-A6DF-771BE6B1CEC9}" type="datetimeFigureOut">
              <a:rPr lang="en-US" smtClean="0"/>
              <a:t>10/5/2014</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543800" cy="2593975"/>
          </a:xfrm>
        </p:spPr>
        <p:txBody>
          <a:bodyPr/>
          <a:lstStyle/>
          <a:p>
            <a:r>
              <a:rPr lang="en-US" dirty="0" smtClean="0"/>
              <a:t>SDN and OpenFlow </a:t>
            </a:r>
            <a:br>
              <a:rPr lang="en-US" dirty="0" smtClean="0"/>
            </a:br>
            <a:endParaRPr lang="en-US" dirty="0"/>
          </a:p>
        </p:txBody>
      </p:sp>
      <p:sp>
        <p:nvSpPr>
          <p:cNvPr id="3" name="Subtitle 2"/>
          <p:cNvSpPr>
            <a:spLocks noGrp="1"/>
          </p:cNvSpPr>
          <p:nvPr>
            <p:ph type="subTitle" idx="1"/>
          </p:nvPr>
        </p:nvSpPr>
        <p:spPr>
          <a:xfrm>
            <a:off x="685800" y="3429000"/>
            <a:ext cx="6461760" cy="1066800"/>
          </a:xfrm>
        </p:spPr>
        <p:txBody>
          <a:bodyPr>
            <a:normAutofit/>
          </a:bodyPr>
          <a:lstStyle/>
          <a:p>
            <a:r>
              <a:rPr lang="en-US" dirty="0" smtClean="0"/>
              <a:t>Advantages and features of SDN &amp; OpenFlow</a:t>
            </a:r>
            <a:endParaRPr lang="en-US" dirty="0"/>
          </a:p>
        </p:txBody>
      </p:sp>
      <p:sp>
        <p:nvSpPr>
          <p:cNvPr id="4" name="Rectangle 3"/>
          <p:cNvSpPr/>
          <p:nvPr/>
        </p:nvSpPr>
        <p:spPr>
          <a:xfrm>
            <a:off x="152400" y="5638800"/>
            <a:ext cx="8153400" cy="600164"/>
          </a:xfrm>
          <a:prstGeom prst="rect">
            <a:avLst/>
          </a:prstGeom>
        </p:spPr>
        <p:txBody>
          <a:bodyPr wrap="square">
            <a:spAutoFit/>
          </a:bodyPr>
          <a:lstStyle/>
          <a:p>
            <a:r>
              <a:rPr lang="en-US" sz="1100" dirty="0" smtClean="0"/>
              <a:t>Contains material from Software-Defined Networking: The New Norm for Networks ONF White Paper April 13, 2012; </a:t>
            </a:r>
          </a:p>
          <a:p>
            <a:r>
              <a:rPr lang="en-US" sz="1100" dirty="0" err="1" smtClean="0"/>
              <a:t>OpenFlow</a:t>
            </a:r>
            <a:r>
              <a:rPr lang="en-US" sz="1100" dirty="0" smtClean="0"/>
              <a:t> Switch Specification Version 1.3.3 (Protocol version 0x04) September 27, 2013; </a:t>
            </a:r>
          </a:p>
          <a:p>
            <a:r>
              <a:rPr lang="en-US" sz="1100" dirty="0" err="1" smtClean="0"/>
              <a:t>OpenFlow</a:t>
            </a:r>
            <a:r>
              <a:rPr lang="en-US" sz="1100" dirty="0" smtClean="0"/>
              <a:t> Switch Specification Version 1.3.0 (Wire Protocol 0x04) June 25, 2012 and http://flowgrammable.org/</a:t>
            </a:r>
            <a:endParaRPr lang="en-US" sz="1100" dirty="0"/>
          </a:p>
        </p:txBody>
      </p:sp>
    </p:spTree>
    <p:extLst>
      <p:ext uri="{BB962C8B-B14F-4D97-AF65-F5344CB8AC3E}">
        <p14:creationId xmlns:p14="http://schemas.microsoft.com/office/powerpoint/2010/main" val="958834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Granularity</a:t>
            </a:r>
            <a:endParaRPr lang="en-US" dirty="0"/>
          </a:p>
        </p:txBody>
      </p:sp>
      <p:sp>
        <p:nvSpPr>
          <p:cNvPr id="3" name="Content Placeholder 2"/>
          <p:cNvSpPr>
            <a:spLocks noGrp="1"/>
          </p:cNvSpPr>
          <p:nvPr>
            <p:ph idx="1"/>
          </p:nvPr>
        </p:nvSpPr>
        <p:spPr/>
        <p:txBody>
          <a:bodyPr>
            <a:normAutofit/>
          </a:bodyPr>
          <a:lstStyle/>
          <a:p>
            <a:r>
              <a:rPr lang="en-US" dirty="0"/>
              <a:t>Since OpenFlow allows the network to be programmed on a per-flow basis, an OpenFlow-based SDN architecture provides extremely granular control, enabling the network to respond to real-time changes at the application, user, and session levels. </a:t>
            </a:r>
          </a:p>
          <a:p>
            <a:endParaRPr lang="en-US" dirty="0" smtClean="0"/>
          </a:p>
          <a:p>
            <a:r>
              <a:rPr lang="en-US" dirty="0" smtClean="0"/>
              <a:t>Current </a:t>
            </a:r>
            <a:r>
              <a:rPr lang="en-US" dirty="0"/>
              <a:t>IP-based routing does not provide this level of control, as all flows between two endpoints must follow the same path through the network, regardless of their different requirements. </a:t>
            </a:r>
          </a:p>
        </p:txBody>
      </p:sp>
    </p:spTree>
    <p:extLst>
      <p:ext uri="{BB962C8B-B14F-4D97-AF65-F5344CB8AC3E}">
        <p14:creationId xmlns:p14="http://schemas.microsoft.com/office/powerpoint/2010/main" val="167399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Standardization</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The </a:t>
            </a:r>
            <a:r>
              <a:rPr lang="en-US" dirty="0"/>
              <a:t>OpenFlow protocol is a key enabler for software-defined </a:t>
            </a:r>
            <a:r>
              <a:rPr lang="en-US" dirty="0" smtClean="0"/>
              <a:t>networks and </a:t>
            </a:r>
            <a:r>
              <a:rPr lang="en-US" dirty="0"/>
              <a:t>currently is the only standardized SDN protocol that allows </a:t>
            </a:r>
            <a:r>
              <a:rPr lang="en-US" dirty="0" smtClean="0"/>
              <a:t>direct manipulation </a:t>
            </a:r>
            <a:r>
              <a:rPr lang="en-US" dirty="0"/>
              <a:t>of the forwarding plane of network devices. </a:t>
            </a:r>
            <a:endParaRPr lang="en-US" dirty="0" smtClean="0"/>
          </a:p>
          <a:p>
            <a:endParaRPr lang="en-US" dirty="0" smtClean="0"/>
          </a:p>
          <a:p>
            <a:r>
              <a:rPr lang="en-US" dirty="0" smtClean="0"/>
              <a:t>While initially applied </a:t>
            </a:r>
            <a:r>
              <a:rPr lang="en-US" dirty="0"/>
              <a:t>to Ethernet-based networks, OpenFlow switching can extend to </a:t>
            </a:r>
            <a:r>
              <a:rPr lang="en-US" dirty="0" smtClean="0"/>
              <a:t>a much </a:t>
            </a:r>
            <a:r>
              <a:rPr lang="en-US" dirty="0"/>
              <a:t>broader set of use cases. </a:t>
            </a:r>
            <a:endParaRPr lang="en-US" dirty="0" smtClean="0"/>
          </a:p>
          <a:p>
            <a:endParaRPr lang="en-US" dirty="0" smtClean="0"/>
          </a:p>
          <a:p>
            <a:r>
              <a:rPr lang="en-US" dirty="0" smtClean="0"/>
              <a:t>OpenFlow-based </a:t>
            </a:r>
            <a:r>
              <a:rPr lang="en-US" dirty="0"/>
              <a:t>SDNs can be </a:t>
            </a:r>
            <a:r>
              <a:rPr lang="en-US" dirty="0" smtClean="0"/>
              <a:t>deployed on </a:t>
            </a:r>
            <a:r>
              <a:rPr lang="en-US" dirty="0"/>
              <a:t>existing networks, both physical and virtual. </a:t>
            </a:r>
            <a:endParaRPr lang="en-US" dirty="0" smtClean="0"/>
          </a:p>
        </p:txBody>
      </p:sp>
    </p:spTree>
    <p:extLst>
      <p:ext uri="{BB962C8B-B14F-4D97-AF65-F5344CB8AC3E}">
        <p14:creationId xmlns:p14="http://schemas.microsoft.com/office/powerpoint/2010/main" val="3277609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a:t>Network devices can support OpenFlow-based forwarding as well as traditional </a:t>
            </a:r>
            <a:r>
              <a:rPr lang="en-US" dirty="0" smtClean="0"/>
              <a:t>forwarding. </a:t>
            </a:r>
          </a:p>
          <a:p>
            <a:endParaRPr lang="en-US" dirty="0" smtClean="0"/>
          </a:p>
          <a:p>
            <a:r>
              <a:rPr lang="en-US" dirty="0" smtClean="0"/>
              <a:t>The </a:t>
            </a:r>
            <a:r>
              <a:rPr lang="en-US" dirty="0"/>
              <a:t>Open Networking Foundation is chartered to standardize </a:t>
            </a:r>
            <a:r>
              <a:rPr lang="en-US" dirty="0" smtClean="0"/>
              <a:t>OpenFlow and </a:t>
            </a:r>
            <a:r>
              <a:rPr lang="en-US" dirty="0"/>
              <a:t>does so through technical working </a:t>
            </a:r>
            <a:r>
              <a:rPr lang="en-US" dirty="0" smtClean="0"/>
              <a:t>groups.</a:t>
            </a:r>
          </a:p>
          <a:p>
            <a:endParaRPr lang="en-US" dirty="0" smtClean="0"/>
          </a:p>
          <a:p>
            <a:r>
              <a:rPr lang="en-US" dirty="0" smtClean="0"/>
              <a:t>OpenFlow </a:t>
            </a:r>
            <a:r>
              <a:rPr lang="en-US" dirty="0"/>
              <a:t>is being widely adopted by </a:t>
            </a:r>
            <a:r>
              <a:rPr lang="en-US" dirty="0" smtClean="0"/>
              <a:t>infrastructure vendors</a:t>
            </a:r>
            <a:r>
              <a:rPr lang="en-US" dirty="0"/>
              <a:t>, who typically have implemented it via a simple firmware </a:t>
            </a:r>
            <a:r>
              <a:rPr lang="en-US" dirty="0" smtClean="0"/>
              <a:t>or software </a:t>
            </a:r>
            <a:r>
              <a:rPr lang="en-US" dirty="0"/>
              <a:t>upgrade. </a:t>
            </a:r>
            <a:endParaRPr lang="en-US" dirty="0" smtClean="0"/>
          </a:p>
        </p:txBody>
      </p:sp>
    </p:spTree>
    <p:extLst>
      <p:ext uri="{BB962C8B-B14F-4D97-AF65-F5344CB8AC3E}">
        <p14:creationId xmlns:p14="http://schemas.microsoft.com/office/powerpoint/2010/main" val="1453832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t>
            </a:r>
            <a:r>
              <a:rPr lang="en-US" dirty="0" err="1"/>
              <a:t>OpenFlow</a:t>
            </a:r>
            <a:r>
              <a:rPr lang="en-US" dirty="0"/>
              <a:t>-Based </a:t>
            </a:r>
            <a:r>
              <a:rPr lang="en-US" dirty="0" smtClean="0"/>
              <a:t>Software-Defined Networks</a:t>
            </a:r>
            <a:endParaRPr lang="en-US" dirty="0"/>
          </a:p>
        </p:txBody>
      </p:sp>
      <p:sp>
        <p:nvSpPr>
          <p:cNvPr id="3" name="Content Placeholder 2"/>
          <p:cNvSpPr>
            <a:spLocks noGrp="1"/>
          </p:cNvSpPr>
          <p:nvPr>
            <p:ph idx="1"/>
          </p:nvPr>
        </p:nvSpPr>
        <p:spPr/>
        <p:txBody>
          <a:bodyPr/>
          <a:lstStyle/>
          <a:p>
            <a:endParaRPr lang="en-US" sz="3200" dirty="0" smtClean="0"/>
          </a:p>
          <a:p>
            <a:r>
              <a:rPr lang="en-US" sz="3200" dirty="0" smtClean="0"/>
              <a:t> </a:t>
            </a:r>
            <a:r>
              <a:rPr lang="en-US" sz="3200" dirty="0"/>
              <a:t>Centralized control of multi-vendor </a:t>
            </a:r>
            <a:r>
              <a:rPr lang="en-US" sz="3200" dirty="0" smtClean="0"/>
              <a:t>environments </a:t>
            </a:r>
          </a:p>
          <a:p>
            <a:r>
              <a:rPr lang="en-US" sz="3200" dirty="0" smtClean="0"/>
              <a:t> </a:t>
            </a:r>
            <a:r>
              <a:rPr lang="en-US" sz="3200" dirty="0"/>
              <a:t>Reduced complexity through </a:t>
            </a:r>
            <a:r>
              <a:rPr lang="en-US" sz="3200" dirty="0" smtClean="0"/>
              <a:t>automation</a:t>
            </a:r>
          </a:p>
          <a:p>
            <a:r>
              <a:rPr lang="en-US" sz="3200" dirty="0" smtClean="0"/>
              <a:t> </a:t>
            </a:r>
            <a:r>
              <a:rPr lang="en-US" sz="3200" dirty="0"/>
              <a:t>Higher rate of </a:t>
            </a:r>
            <a:r>
              <a:rPr lang="en-US" sz="3200" dirty="0" smtClean="0"/>
              <a:t>innovation</a:t>
            </a:r>
            <a:endParaRPr lang="en-US" sz="3200" dirty="0"/>
          </a:p>
          <a:p>
            <a:r>
              <a:rPr lang="en-US" sz="3200" dirty="0"/>
              <a:t>Increased network reliability and </a:t>
            </a:r>
            <a:r>
              <a:rPr lang="en-US" sz="3200" dirty="0" smtClean="0"/>
              <a:t>security</a:t>
            </a:r>
            <a:endParaRPr lang="en-US" sz="3200" dirty="0"/>
          </a:p>
          <a:p>
            <a:r>
              <a:rPr lang="en-US" sz="3200" dirty="0"/>
              <a:t>More granular network </a:t>
            </a:r>
            <a:r>
              <a:rPr lang="en-US" sz="3200" dirty="0" smtClean="0"/>
              <a:t>control</a:t>
            </a:r>
            <a:endParaRPr lang="en-US" sz="3200" dirty="0"/>
          </a:p>
          <a:p>
            <a:r>
              <a:rPr lang="en-US" sz="3200" dirty="0"/>
              <a:t>Better user </a:t>
            </a:r>
            <a:r>
              <a:rPr lang="en-US" sz="3200" dirty="0" smtClean="0"/>
              <a:t>experience</a:t>
            </a:r>
            <a:endParaRPr lang="en-US" sz="3200" dirty="0"/>
          </a:p>
          <a:p>
            <a:endParaRPr lang="en-US" dirty="0"/>
          </a:p>
        </p:txBody>
      </p:sp>
    </p:spTree>
    <p:extLst>
      <p:ext uri="{BB962C8B-B14F-4D97-AF65-F5344CB8AC3E}">
        <p14:creationId xmlns:p14="http://schemas.microsoft.com/office/powerpoint/2010/main" val="258370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1782762"/>
          </a:xfrm>
        </p:spPr>
        <p:txBody>
          <a:bodyPr/>
          <a:lstStyle/>
          <a:p>
            <a:r>
              <a:rPr lang="en-US" dirty="0"/>
              <a:t>Centralized control of </a:t>
            </a:r>
            <a:r>
              <a:rPr lang="en-US" dirty="0" smtClean="0"/>
              <a:t/>
            </a:r>
            <a:br>
              <a:rPr lang="en-US" dirty="0" smtClean="0"/>
            </a:br>
            <a:r>
              <a:rPr lang="en-US" dirty="0" smtClean="0"/>
              <a:t>multi-vendor </a:t>
            </a:r>
            <a:r>
              <a:rPr lang="en-US" dirty="0"/>
              <a:t>environments </a:t>
            </a:r>
            <a:br>
              <a:rPr lang="en-US" dirty="0"/>
            </a:b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SDN </a:t>
            </a:r>
            <a:r>
              <a:rPr lang="en-US" dirty="0"/>
              <a:t>control </a:t>
            </a:r>
            <a:r>
              <a:rPr lang="en-US" dirty="0" smtClean="0"/>
              <a:t>software can </a:t>
            </a:r>
            <a:r>
              <a:rPr lang="en-US" dirty="0"/>
              <a:t>control any OpenFlow-enabled network device from any </a:t>
            </a:r>
            <a:r>
              <a:rPr lang="en-US" dirty="0" smtClean="0"/>
              <a:t>vendor.</a:t>
            </a:r>
          </a:p>
          <a:p>
            <a:endParaRPr lang="en-US" dirty="0" smtClean="0"/>
          </a:p>
          <a:p>
            <a:r>
              <a:rPr lang="en-US" dirty="0" smtClean="0"/>
              <a:t>Rather </a:t>
            </a:r>
            <a:r>
              <a:rPr lang="en-US" dirty="0"/>
              <a:t>than having </a:t>
            </a:r>
            <a:r>
              <a:rPr lang="en-US" dirty="0" smtClean="0"/>
              <a:t>to manage </a:t>
            </a:r>
            <a:r>
              <a:rPr lang="en-US" dirty="0"/>
              <a:t>groups of devices from individual vendors, IT can use </a:t>
            </a:r>
            <a:r>
              <a:rPr lang="en-US" dirty="0" smtClean="0"/>
              <a:t>SDN-based orchestration. </a:t>
            </a:r>
            <a:endParaRPr lang="en-US" dirty="0"/>
          </a:p>
        </p:txBody>
      </p:sp>
    </p:spTree>
    <p:extLst>
      <p:ext uri="{BB962C8B-B14F-4D97-AF65-F5344CB8AC3E}">
        <p14:creationId xmlns:p14="http://schemas.microsoft.com/office/powerpoint/2010/main" val="61567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Reduced complexity </a:t>
            </a:r>
            <a:r>
              <a:rPr lang="en-US" dirty="0" smtClean="0"/>
              <a:t/>
            </a:r>
            <a:br>
              <a:rPr lang="en-US" dirty="0" smtClean="0"/>
            </a:br>
            <a:r>
              <a:rPr lang="en-US" dirty="0" smtClean="0"/>
              <a:t>through </a:t>
            </a:r>
            <a:r>
              <a:rPr lang="en-US" dirty="0"/>
              <a:t>automation</a:t>
            </a:r>
          </a:p>
        </p:txBody>
      </p:sp>
      <p:sp>
        <p:nvSpPr>
          <p:cNvPr id="3" name="Content Placeholder 2"/>
          <p:cNvSpPr>
            <a:spLocks noGrp="1"/>
          </p:cNvSpPr>
          <p:nvPr>
            <p:ph idx="1"/>
          </p:nvPr>
        </p:nvSpPr>
        <p:spPr>
          <a:xfrm>
            <a:off x="457200" y="1600200"/>
            <a:ext cx="7620000" cy="4953000"/>
          </a:xfrm>
        </p:spPr>
        <p:txBody>
          <a:bodyPr>
            <a:normAutofit/>
          </a:bodyPr>
          <a:lstStyle/>
          <a:p>
            <a:endParaRPr lang="en-US" dirty="0" smtClean="0"/>
          </a:p>
          <a:p>
            <a:r>
              <a:rPr lang="en-US" dirty="0" smtClean="0"/>
              <a:t>OpenFlow-based </a:t>
            </a:r>
            <a:r>
              <a:rPr lang="en-US" dirty="0"/>
              <a:t>SDN </a:t>
            </a:r>
            <a:r>
              <a:rPr lang="en-US" dirty="0" smtClean="0"/>
              <a:t>offers a </a:t>
            </a:r>
            <a:r>
              <a:rPr lang="en-US" dirty="0"/>
              <a:t>flexible network automation and management </a:t>
            </a:r>
            <a:r>
              <a:rPr lang="en-US" dirty="0" smtClean="0"/>
              <a:t>framework.</a:t>
            </a:r>
          </a:p>
          <a:p>
            <a:endParaRPr lang="en-US" dirty="0" smtClean="0"/>
          </a:p>
          <a:p>
            <a:r>
              <a:rPr lang="en-US" dirty="0" smtClean="0"/>
              <a:t>These </a:t>
            </a:r>
            <a:r>
              <a:rPr lang="en-US" dirty="0"/>
              <a:t>automation tools will reduce </a:t>
            </a:r>
            <a:r>
              <a:rPr lang="en-US" dirty="0" smtClean="0"/>
              <a:t>operational overhead</a:t>
            </a:r>
            <a:r>
              <a:rPr lang="en-US" dirty="0"/>
              <a:t>, decrease network instability introduced by operator error, </a:t>
            </a:r>
            <a:r>
              <a:rPr lang="en-US" dirty="0" smtClean="0"/>
              <a:t>and support </a:t>
            </a:r>
            <a:r>
              <a:rPr lang="en-US" dirty="0"/>
              <a:t>emerging IT-as-a-Service and </a:t>
            </a:r>
            <a:r>
              <a:rPr lang="en-US" dirty="0" smtClean="0"/>
              <a:t>self-service </a:t>
            </a:r>
            <a:r>
              <a:rPr lang="en-US" dirty="0"/>
              <a:t>provisioning models</a:t>
            </a:r>
            <a:r>
              <a:rPr lang="en-US" dirty="0" smtClean="0"/>
              <a:t>.</a:t>
            </a:r>
          </a:p>
          <a:p>
            <a:endParaRPr lang="en-US" dirty="0" smtClean="0"/>
          </a:p>
          <a:p>
            <a:r>
              <a:rPr lang="en-US" dirty="0" smtClean="0"/>
              <a:t>In </a:t>
            </a:r>
            <a:r>
              <a:rPr lang="en-US" dirty="0"/>
              <a:t>addition, with SDN, cloud-based applications can be managed through intelligent orchestration and provisioning systems, further reducing operational overhead while increasing business agility.</a:t>
            </a:r>
            <a:endParaRPr lang="en-US" dirty="0" smtClean="0"/>
          </a:p>
        </p:txBody>
      </p:sp>
    </p:spTree>
    <p:extLst>
      <p:ext uri="{BB962C8B-B14F-4D97-AF65-F5344CB8AC3E}">
        <p14:creationId xmlns:p14="http://schemas.microsoft.com/office/powerpoint/2010/main" val="91498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rate of </a:t>
            </a:r>
            <a:r>
              <a:rPr lang="en-US" dirty="0" smtClean="0"/>
              <a:t>innovation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r>
              <a:rPr lang="en-US" dirty="0" smtClean="0"/>
              <a:t>SDN </a:t>
            </a:r>
            <a:r>
              <a:rPr lang="en-US" dirty="0"/>
              <a:t>adoption accelerates business </a:t>
            </a:r>
            <a:r>
              <a:rPr lang="en-US" dirty="0" smtClean="0"/>
              <a:t>innovation by </a:t>
            </a:r>
            <a:r>
              <a:rPr lang="en-US" dirty="0"/>
              <a:t>allowing IT network operators to literally program—and </a:t>
            </a:r>
            <a:r>
              <a:rPr lang="en-US" dirty="0" smtClean="0"/>
              <a:t>reprogram—the network </a:t>
            </a:r>
            <a:r>
              <a:rPr lang="en-US" dirty="0"/>
              <a:t>in real </a:t>
            </a:r>
            <a:r>
              <a:rPr lang="en-US" dirty="0" smtClean="0"/>
              <a:t>time. </a:t>
            </a:r>
          </a:p>
          <a:p>
            <a:endParaRPr lang="en-US" dirty="0" smtClean="0"/>
          </a:p>
          <a:p>
            <a:r>
              <a:rPr lang="en-US" dirty="0" smtClean="0"/>
              <a:t>By </a:t>
            </a:r>
            <a:r>
              <a:rPr lang="en-US" dirty="0"/>
              <a:t>virtualizing the network infrastructure and abstracting </a:t>
            </a:r>
            <a:r>
              <a:rPr lang="en-US" dirty="0" smtClean="0"/>
              <a:t>it from </a:t>
            </a:r>
            <a:r>
              <a:rPr lang="en-US" dirty="0"/>
              <a:t>individual network services, </a:t>
            </a:r>
            <a:r>
              <a:rPr lang="en-US" dirty="0" smtClean="0"/>
              <a:t>give IT—and </a:t>
            </a:r>
            <a:r>
              <a:rPr lang="en-US" dirty="0"/>
              <a:t>potentially even users—the ability to tailor the behavior of the </a:t>
            </a:r>
            <a:r>
              <a:rPr lang="en-US" dirty="0" smtClean="0"/>
              <a:t>network.</a:t>
            </a:r>
            <a:endParaRPr lang="en-US" dirty="0"/>
          </a:p>
        </p:txBody>
      </p:sp>
    </p:spTree>
    <p:extLst>
      <p:ext uri="{BB962C8B-B14F-4D97-AF65-F5344CB8AC3E}">
        <p14:creationId xmlns:p14="http://schemas.microsoft.com/office/powerpoint/2010/main" val="392664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Increased network reliability and </a:t>
            </a:r>
            <a:r>
              <a:rPr lang="en-US" dirty="0" smtClean="0"/>
              <a:t>security</a:t>
            </a:r>
            <a:endParaRPr lang="en-US" dirty="0"/>
          </a:p>
        </p:txBody>
      </p:sp>
      <p:sp>
        <p:nvSpPr>
          <p:cNvPr id="3" name="Content Placeholder 2"/>
          <p:cNvSpPr>
            <a:spLocks noGrp="1"/>
          </p:cNvSpPr>
          <p:nvPr>
            <p:ph idx="1"/>
          </p:nvPr>
        </p:nvSpPr>
        <p:spPr/>
        <p:txBody>
          <a:bodyPr>
            <a:normAutofit fontScale="92500"/>
          </a:bodyPr>
          <a:lstStyle/>
          <a:p>
            <a:r>
              <a:rPr lang="en-US" dirty="0"/>
              <a:t>SDN makes it possible </a:t>
            </a:r>
            <a:r>
              <a:rPr lang="en-US" dirty="0" smtClean="0"/>
              <a:t>for IT </a:t>
            </a:r>
            <a:r>
              <a:rPr lang="en-US" dirty="0"/>
              <a:t>to define high-level configuration and policy statements, which are </a:t>
            </a:r>
            <a:r>
              <a:rPr lang="en-US" dirty="0" smtClean="0"/>
              <a:t>then translated </a:t>
            </a:r>
            <a:r>
              <a:rPr lang="en-US" dirty="0"/>
              <a:t>down to the infrastructure via </a:t>
            </a:r>
            <a:r>
              <a:rPr lang="en-US" dirty="0" err="1"/>
              <a:t>OpenFlow</a:t>
            </a:r>
            <a:r>
              <a:rPr lang="en-US" dirty="0"/>
              <a:t>. An </a:t>
            </a:r>
            <a:r>
              <a:rPr lang="en-US" dirty="0" err="1" smtClean="0"/>
              <a:t>OpenFlow</a:t>
            </a:r>
            <a:r>
              <a:rPr lang="en-US" dirty="0" smtClean="0"/>
              <a:t>-based SDN </a:t>
            </a:r>
            <a:r>
              <a:rPr lang="en-US" dirty="0"/>
              <a:t>architecture eliminates the need to individually configure </a:t>
            </a:r>
            <a:r>
              <a:rPr lang="en-US" dirty="0" smtClean="0"/>
              <a:t>network devices </a:t>
            </a:r>
            <a:r>
              <a:rPr lang="en-US" dirty="0"/>
              <a:t>each time an end point, service, or application is added or </a:t>
            </a:r>
            <a:r>
              <a:rPr lang="en-US" dirty="0" smtClean="0"/>
              <a:t>moved, or </a:t>
            </a:r>
            <a:r>
              <a:rPr lang="en-US" dirty="0"/>
              <a:t>a policy changes, which reduces the likelihood of network failures due </a:t>
            </a:r>
            <a:r>
              <a:rPr lang="en-US" dirty="0" smtClean="0"/>
              <a:t>to configuration </a:t>
            </a:r>
            <a:r>
              <a:rPr lang="en-US" dirty="0"/>
              <a:t>or policy inconsistencies.</a:t>
            </a:r>
          </a:p>
          <a:p>
            <a:r>
              <a:rPr lang="en-US" dirty="0"/>
              <a:t>Because SDN controllers provide complete visibility and control over </a:t>
            </a:r>
            <a:r>
              <a:rPr lang="en-US" dirty="0" smtClean="0"/>
              <a:t>the network</a:t>
            </a:r>
            <a:r>
              <a:rPr lang="en-US" dirty="0"/>
              <a:t>, they can ensure that access control, traffic engineering, </a:t>
            </a:r>
            <a:r>
              <a:rPr lang="en-US" dirty="0" smtClean="0"/>
              <a:t>quality of </a:t>
            </a:r>
            <a:r>
              <a:rPr lang="en-US" dirty="0"/>
              <a:t>service, security, and other policies are enforced consistently </a:t>
            </a:r>
            <a:r>
              <a:rPr lang="en-US" dirty="0" smtClean="0"/>
              <a:t>across the </a:t>
            </a:r>
            <a:r>
              <a:rPr lang="en-US" dirty="0"/>
              <a:t>wired and wireless network infrastructures, including branch </a:t>
            </a:r>
            <a:r>
              <a:rPr lang="en-US" dirty="0" smtClean="0"/>
              <a:t>offices, campuses</a:t>
            </a:r>
            <a:r>
              <a:rPr lang="en-US" dirty="0"/>
              <a:t>, and data centers. Enterprises and carriers benefit from </a:t>
            </a:r>
            <a:r>
              <a:rPr lang="en-US" dirty="0" smtClean="0"/>
              <a:t>reduced operational </a:t>
            </a:r>
            <a:r>
              <a:rPr lang="en-US" dirty="0"/>
              <a:t>expenses, more dynamic configuration capabilities, </a:t>
            </a:r>
            <a:r>
              <a:rPr lang="en-US" dirty="0" smtClean="0"/>
              <a:t>fewer errors</a:t>
            </a:r>
            <a:r>
              <a:rPr lang="en-US" dirty="0"/>
              <a:t>, and consistent configuration and policy enforcement.</a:t>
            </a:r>
          </a:p>
        </p:txBody>
      </p:sp>
    </p:spTree>
    <p:extLst>
      <p:ext uri="{BB962C8B-B14F-4D97-AF65-F5344CB8AC3E}">
        <p14:creationId xmlns:p14="http://schemas.microsoft.com/office/powerpoint/2010/main" val="70216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granular network </a:t>
            </a:r>
            <a:r>
              <a:rPr lang="en-US" dirty="0" smtClean="0"/>
              <a:t>control</a:t>
            </a:r>
            <a:endParaRPr lang="en-US" dirty="0"/>
          </a:p>
        </p:txBody>
      </p:sp>
      <p:sp>
        <p:nvSpPr>
          <p:cNvPr id="3" name="Content Placeholder 2"/>
          <p:cNvSpPr>
            <a:spLocks noGrp="1"/>
          </p:cNvSpPr>
          <p:nvPr>
            <p:ph idx="1"/>
          </p:nvPr>
        </p:nvSpPr>
        <p:spPr/>
        <p:txBody>
          <a:bodyPr/>
          <a:lstStyle/>
          <a:p>
            <a:endParaRPr lang="en-US" dirty="0"/>
          </a:p>
          <a:p>
            <a:pPr marL="114300" indent="0">
              <a:buNone/>
            </a:pPr>
            <a:r>
              <a:rPr lang="en-US" dirty="0" err="1" smtClean="0"/>
              <a:t>OpenFlow‘s</a:t>
            </a:r>
            <a:r>
              <a:rPr lang="en-US" dirty="0" smtClean="0"/>
              <a:t> </a:t>
            </a:r>
            <a:r>
              <a:rPr lang="en-US" dirty="0"/>
              <a:t>flow-based </a:t>
            </a:r>
            <a:r>
              <a:rPr lang="en-US" dirty="0" smtClean="0"/>
              <a:t>control model </a:t>
            </a:r>
            <a:r>
              <a:rPr lang="en-US" dirty="0"/>
              <a:t>allows IT to apply policies at a very granular level, including </a:t>
            </a:r>
            <a:r>
              <a:rPr lang="en-US" dirty="0" smtClean="0"/>
              <a:t>the session</a:t>
            </a:r>
            <a:r>
              <a:rPr lang="en-US" dirty="0"/>
              <a:t>, user, device, and application levels, in a highly </a:t>
            </a:r>
            <a:r>
              <a:rPr lang="en-US" dirty="0" smtClean="0"/>
              <a:t>abstracted, automated </a:t>
            </a:r>
            <a:r>
              <a:rPr lang="en-US" dirty="0"/>
              <a:t>fashion. This control enables cloud operators to support </a:t>
            </a:r>
            <a:r>
              <a:rPr lang="en-US" dirty="0" err="1" smtClean="0"/>
              <a:t>multitenancy</a:t>
            </a:r>
            <a:r>
              <a:rPr lang="en-US" dirty="0" smtClean="0"/>
              <a:t> while </a:t>
            </a:r>
            <a:r>
              <a:rPr lang="en-US" dirty="0"/>
              <a:t>maintaining traffic isolation, security, and elastic </a:t>
            </a:r>
            <a:r>
              <a:rPr lang="en-US" dirty="0" smtClean="0"/>
              <a:t>resource management </a:t>
            </a:r>
            <a:r>
              <a:rPr lang="en-US" dirty="0"/>
              <a:t>when customers share the same infrastructure.</a:t>
            </a:r>
          </a:p>
        </p:txBody>
      </p:sp>
    </p:spTree>
    <p:extLst>
      <p:ext uri="{BB962C8B-B14F-4D97-AF65-F5344CB8AC3E}">
        <p14:creationId xmlns:p14="http://schemas.microsoft.com/office/powerpoint/2010/main" val="12877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user </a:t>
            </a:r>
            <a:r>
              <a:rPr lang="en-US" dirty="0" smtClean="0"/>
              <a:t>experience</a:t>
            </a:r>
            <a:endParaRPr lang="en-US" dirty="0"/>
          </a:p>
        </p:txBody>
      </p:sp>
      <p:sp>
        <p:nvSpPr>
          <p:cNvPr id="3" name="Content Placeholder 2"/>
          <p:cNvSpPr>
            <a:spLocks noGrp="1"/>
          </p:cNvSpPr>
          <p:nvPr>
            <p:ph idx="1"/>
          </p:nvPr>
        </p:nvSpPr>
        <p:spPr/>
        <p:txBody>
          <a:bodyPr>
            <a:normAutofit/>
          </a:bodyPr>
          <a:lstStyle/>
          <a:p>
            <a:r>
              <a:rPr lang="en-US" dirty="0"/>
              <a:t>By centralizing network control and making </a:t>
            </a:r>
            <a:r>
              <a:rPr lang="en-US" dirty="0" smtClean="0"/>
              <a:t>state information </a:t>
            </a:r>
            <a:r>
              <a:rPr lang="en-US" dirty="0"/>
              <a:t>available to higher-level applications, an SDN infrastructure </a:t>
            </a:r>
            <a:r>
              <a:rPr lang="en-US" dirty="0" smtClean="0"/>
              <a:t>can better </a:t>
            </a:r>
            <a:r>
              <a:rPr lang="en-US" dirty="0"/>
              <a:t>adapt to dynamic user needs. For instance, a carrier could </a:t>
            </a:r>
            <a:r>
              <a:rPr lang="en-US" dirty="0" smtClean="0"/>
              <a:t>introduce a </a:t>
            </a:r>
            <a:r>
              <a:rPr lang="en-US" dirty="0"/>
              <a:t>video service that offers premium subscribers the highest </a:t>
            </a:r>
            <a:r>
              <a:rPr lang="en-US" dirty="0" smtClean="0"/>
              <a:t>possible resolution </a:t>
            </a:r>
            <a:r>
              <a:rPr lang="en-US" dirty="0"/>
              <a:t>in an automated and transparent manner. Today, users </a:t>
            </a:r>
            <a:r>
              <a:rPr lang="en-US" dirty="0" smtClean="0"/>
              <a:t>must explicitly </a:t>
            </a:r>
            <a:r>
              <a:rPr lang="en-US" dirty="0"/>
              <a:t>select a resolution setting, which the network may or may </a:t>
            </a:r>
            <a:r>
              <a:rPr lang="en-US" dirty="0" smtClean="0"/>
              <a:t>not be </a:t>
            </a:r>
            <a:r>
              <a:rPr lang="en-US" dirty="0"/>
              <a:t>able to support, resulting in delays and interruptions that degrade </a:t>
            </a:r>
            <a:r>
              <a:rPr lang="en-US" dirty="0" smtClean="0"/>
              <a:t>the </a:t>
            </a:r>
            <a:r>
              <a:rPr lang="en-US" dirty="0"/>
              <a:t>user experience. With </a:t>
            </a:r>
            <a:r>
              <a:rPr lang="en-US" dirty="0" err="1"/>
              <a:t>OpenFlow</a:t>
            </a:r>
            <a:r>
              <a:rPr lang="en-US" dirty="0"/>
              <a:t>-based SDN, the video application would be able to detect the bandwidth available in the network in real time and automatically adjust the video resolution accordingly. </a:t>
            </a:r>
            <a:endParaRPr lang="en-US" dirty="0" smtClean="0"/>
          </a:p>
          <a:p>
            <a:pPr marL="114300" indent="0">
              <a:buNone/>
            </a:pPr>
            <a:endParaRPr lang="en-US" dirty="0" smtClean="0"/>
          </a:p>
          <a:p>
            <a:r>
              <a:rPr lang="en-US" sz="1100" dirty="0" smtClean="0"/>
              <a:t>All material taken directly from </a:t>
            </a:r>
            <a:r>
              <a:rPr lang="en-US" sz="1100" dirty="0"/>
              <a:t>Software-Defined Networking: The New Norm for Networks ONF White Paper April 13, 2012</a:t>
            </a:r>
          </a:p>
        </p:txBody>
      </p:sp>
    </p:spTree>
    <p:extLst>
      <p:ext uri="{BB962C8B-B14F-4D97-AF65-F5344CB8AC3E}">
        <p14:creationId xmlns:p14="http://schemas.microsoft.com/office/powerpoint/2010/main" val="303494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Networking</a:t>
            </a:r>
            <a:endParaRPr lang="en-US" dirty="0"/>
          </a:p>
        </p:txBody>
      </p:sp>
      <p:sp>
        <p:nvSpPr>
          <p:cNvPr id="3" name="Content Placeholder 2"/>
          <p:cNvSpPr>
            <a:spLocks noGrp="1"/>
          </p:cNvSpPr>
          <p:nvPr>
            <p:ph idx="1"/>
          </p:nvPr>
        </p:nvSpPr>
        <p:spPr/>
        <p:txBody>
          <a:bodyPr/>
          <a:lstStyle/>
          <a:p>
            <a:r>
              <a:rPr lang="en-US" dirty="0"/>
              <a:t>Software-defined networking (SDN) is an approach to computer networking that allows network administrators to manage network services through abstraction of lower level functionality</a:t>
            </a:r>
            <a:r>
              <a:rPr lang="en-US" dirty="0" smtClean="0"/>
              <a:t>.</a:t>
            </a:r>
            <a:endParaRPr lang="en-US" dirty="0"/>
          </a:p>
          <a:p>
            <a:endParaRPr lang="en-US" dirty="0" smtClean="0"/>
          </a:p>
          <a:p>
            <a:r>
              <a:rPr lang="en-US" dirty="0" smtClean="0"/>
              <a:t>SDN </a:t>
            </a:r>
            <a:r>
              <a:rPr lang="en-US" dirty="0"/>
              <a:t>requires some method for the control plane to communicate with the data plane. One such mechanism, OpenFlow, is often misunderstood to be equivalent to SDN, but other mechanisms could also fit into the </a:t>
            </a:r>
            <a:r>
              <a:rPr lang="en-US" dirty="0" smtClean="0"/>
              <a:t>concept.</a:t>
            </a:r>
          </a:p>
          <a:p>
            <a:endParaRPr lang="en-US" dirty="0"/>
          </a:p>
          <a:p>
            <a:endParaRPr lang="en-US" dirty="0"/>
          </a:p>
        </p:txBody>
      </p:sp>
    </p:spTree>
    <p:extLst>
      <p:ext uri="{BB962C8B-B14F-4D97-AF65-F5344CB8AC3E}">
        <p14:creationId xmlns:p14="http://schemas.microsoft.com/office/powerpoint/2010/main" val="1767373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Comparison/Contrast </a:t>
            </a:r>
            <a:br>
              <a:rPr lang="en-US" dirty="0" smtClean="0"/>
            </a:br>
            <a:r>
              <a:rPr lang="en-US" dirty="0" smtClean="0"/>
              <a:t>of Version 1.3.0 and 1.3.3</a:t>
            </a:r>
            <a:endParaRPr lang="en-US" dirty="0"/>
          </a:p>
        </p:txBody>
      </p:sp>
      <p:sp>
        <p:nvSpPr>
          <p:cNvPr id="3" name="Content Placeholder 2"/>
          <p:cNvSpPr>
            <a:spLocks noGrp="1"/>
          </p:cNvSpPr>
          <p:nvPr>
            <p:ph idx="1"/>
          </p:nvPr>
        </p:nvSpPr>
        <p:spPr/>
        <p:txBody>
          <a:bodyPr>
            <a:normAutofit/>
          </a:bodyPr>
          <a:lstStyle/>
          <a:p>
            <a:r>
              <a:rPr lang="en-US" dirty="0" smtClean="0"/>
              <a:t>Following slides contain information taken from the following presentation:</a:t>
            </a:r>
          </a:p>
          <a:p>
            <a:pPr marL="114300" indent="0" algn="ctr">
              <a:buNone/>
            </a:pPr>
            <a:endParaRPr lang="en-US" dirty="0" smtClean="0"/>
          </a:p>
          <a:p>
            <a:pPr marL="114300" indent="0" algn="ctr">
              <a:buNone/>
            </a:pPr>
            <a:r>
              <a:rPr lang="en-US" dirty="0"/>
              <a:t>Open Flow 1.3.1 Support: Controller View</a:t>
            </a:r>
          </a:p>
          <a:p>
            <a:pPr marL="114300" indent="0" algn="ctr">
              <a:buNone/>
            </a:pPr>
            <a:r>
              <a:rPr lang="en-US" dirty="0" err="1"/>
              <a:t>Anilkumar</a:t>
            </a:r>
            <a:r>
              <a:rPr lang="en-US" dirty="0"/>
              <a:t> </a:t>
            </a:r>
            <a:r>
              <a:rPr lang="en-US" dirty="0" err="1"/>
              <a:t>Vishnoi</a:t>
            </a:r>
            <a:r>
              <a:rPr lang="en-US" dirty="0"/>
              <a:t>, </a:t>
            </a:r>
            <a:r>
              <a:rPr lang="en-US" dirty="0" err="1"/>
              <a:t>Abhijit</a:t>
            </a:r>
            <a:r>
              <a:rPr lang="en-US" dirty="0"/>
              <a:t> </a:t>
            </a:r>
            <a:r>
              <a:rPr lang="en-US" dirty="0" err="1"/>
              <a:t>Kumbhare</a:t>
            </a:r>
            <a:endParaRPr lang="en-US" dirty="0"/>
          </a:p>
          <a:p>
            <a:pPr marL="114300" indent="0" algn="ctr">
              <a:buNone/>
            </a:pPr>
            <a:r>
              <a:rPr lang="en-US" dirty="0"/>
              <a:t>IBM</a:t>
            </a:r>
          </a:p>
        </p:txBody>
      </p:sp>
    </p:spTree>
    <p:extLst>
      <p:ext uri="{BB962C8B-B14F-4D97-AF65-F5344CB8AC3E}">
        <p14:creationId xmlns:p14="http://schemas.microsoft.com/office/powerpoint/2010/main" val="3971501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dirty="0" smtClean="0"/>
              <a:t>Links and more info</a:t>
            </a:r>
            <a:endParaRPr lang="en-US" dirty="0"/>
          </a:p>
        </p:txBody>
      </p:sp>
      <p:sp>
        <p:nvSpPr>
          <p:cNvPr id="3" name="Content Placeholder 2"/>
          <p:cNvSpPr>
            <a:spLocks noGrp="1"/>
          </p:cNvSpPr>
          <p:nvPr>
            <p:ph idx="1"/>
          </p:nvPr>
        </p:nvSpPr>
        <p:spPr>
          <a:xfrm>
            <a:off x="0" y="1219200"/>
            <a:ext cx="8382000" cy="5181600"/>
          </a:xfrm>
        </p:spPr>
        <p:txBody>
          <a:bodyPr>
            <a:normAutofit lnSpcReduction="10000"/>
          </a:bodyPr>
          <a:lstStyle/>
          <a:p>
            <a:r>
              <a:rPr lang="en-US" b="1" dirty="0" smtClean="0"/>
              <a:t>Tutorials</a:t>
            </a:r>
          </a:p>
          <a:p>
            <a:r>
              <a:rPr lang="en-US" dirty="0"/>
              <a:t>http://</a:t>
            </a:r>
            <a:r>
              <a:rPr lang="en-US" dirty="0" smtClean="0"/>
              <a:t>archive.openflow.org/wk/index.php/OpenFlow_Tutorial</a:t>
            </a:r>
          </a:p>
          <a:p>
            <a:r>
              <a:rPr lang="en-US" dirty="0"/>
              <a:t>https://</a:t>
            </a:r>
            <a:r>
              <a:rPr lang="en-US" dirty="0" smtClean="0"/>
              <a:t>www.clear.rice.edu/comp529/www/papers/tutorial_4.pdf</a:t>
            </a:r>
            <a:br>
              <a:rPr lang="en-US" dirty="0" smtClean="0"/>
            </a:br>
            <a:r>
              <a:rPr lang="en-US" b="1" dirty="0" err="1" smtClean="0"/>
              <a:t>Mininet</a:t>
            </a:r>
            <a:endParaRPr lang="en-US" b="1" dirty="0" smtClean="0"/>
          </a:p>
          <a:p>
            <a:r>
              <a:rPr lang="en-US" dirty="0"/>
              <a:t>http://mininet.org/download</a:t>
            </a:r>
            <a:r>
              <a:rPr lang="en-US" dirty="0" smtClean="0"/>
              <a:t>/</a:t>
            </a:r>
          </a:p>
          <a:p>
            <a:r>
              <a:rPr lang="en-US" b="1" dirty="0"/>
              <a:t>VMs</a:t>
            </a:r>
            <a:r>
              <a:rPr lang="en-US" dirty="0"/>
              <a:t/>
            </a:r>
            <a:br>
              <a:rPr lang="en-US" dirty="0"/>
            </a:br>
            <a:r>
              <a:rPr lang="en-US" dirty="0"/>
              <a:t>https://github.com/mininet/mininet/wiki/Mininet-VM-Images</a:t>
            </a:r>
          </a:p>
          <a:p>
            <a:r>
              <a:rPr lang="en-US" dirty="0"/>
              <a:t>https://</a:t>
            </a:r>
            <a:r>
              <a:rPr lang="en-US" dirty="0" smtClean="0"/>
              <a:t>github.com/mininet/openflow-tutorial/wiki/Installing-Required-Software</a:t>
            </a:r>
          </a:p>
          <a:p>
            <a:r>
              <a:rPr lang="en-US" b="1" dirty="0" err="1" smtClean="0"/>
              <a:t>OpenDayLight</a:t>
            </a:r>
            <a:r>
              <a:rPr lang="en-US" b="1" dirty="0" smtClean="0"/>
              <a:t> – Java based and powerful controller</a:t>
            </a:r>
          </a:p>
          <a:p>
            <a:r>
              <a:rPr lang="en-US" dirty="0"/>
              <a:t>https://</a:t>
            </a:r>
            <a:r>
              <a:rPr lang="en-US" dirty="0" smtClean="0"/>
              <a:t>wiki.opendaylight.org/view/OpenDaylight_Controller:Installation</a:t>
            </a:r>
          </a:p>
          <a:p>
            <a:r>
              <a:rPr lang="en-US" b="1" dirty="0" smtClean="0"/>
              <a:t>Pox – Python based, easy to configure controller</a:t>
            </a:r>
          </a:p>
          <a:p>
            <a:r>
              <a:rPr lang="en-US" dirty="0"/>
              <a:t>https://openflow.stanford.edu/display/ONL/POX+Wiki</a:t>
            </a:r>
          </a:p>
          <a:p>
            <a:endParaRPr lang="en-US" dirty="0" smtClean="0"/>
          </a:p>
          <a:p>
            <a:endParaRPr lang="en-US" dirty="0" smtClean="0"/>
          </a:p>
          <a:p>
            <a:endParaRPr lang="en-US" dirty="0"/>
          </a:p>
        </p:txBody>
      </p:sp>
    </p:spTree>
    <p:extLst>
      <p:ext uri="{BB962C8B-B14F-4D97-AF65-F5344CB8AC3E}">
        <p14:creationId xmlns:p14="http://schemas.microsoft.com/office/powerpoint/2010/main" val="144170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Plane vs Data Plane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7583" y="1600200"/>
            <a:ext cx="6299233" cy="4800600"/>
          </a:xfrm>
        </p:spPr>
      </p:pic>
    </p:spTree>
    <p:extLst>
      <p:ext uri="{BB962C8B-B14F-4D97-AF65-F5344CB8AC3E}">
        <p14:creationId xmlns:p14="http://schemas.microsoft.com/office/powerpoint/2010/main" val="14603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a:t>
            </a:r>
            <a:r>
              <a:rPr lang="en-US" dirty="0" smtClean="0"/>
              <a:t>Plane</a:t>
            </a:r>
            <a:endParaRPr lang="en-US" dirty="0"/>
          </a:p>
        </p:txBody>
      </p:sp>
      <p:sp>
        <p:nvSpPr>
          <p:cNvPr id="3" name="Content Placeholder 2"/>
          <p:cNvSpPr>
            <a:spLocks noGrp="1"/>
          </p:cNvSpPr>
          <p:nvPr>
            <p:ph idx="1"/>
          </p:nvPr>
        </p:nvSpPr>
        <p:spPr/>
        <p:txBody>
          <a:bodyPr/>
          <a:lstStyle/>
          <a:p>
            <a:r>
              <a:rPr lang="en-US" dirty="0" smtClean="0"/>
              <a:t>Deciding which routes the busses will take, how many busses we will have and what sort of connections will exist between them is a lot like the control plane of a computer network.</a:t>
            </a:r>
          </a:p>
          <a:p>
            <a:endParaRPr lang="en-US" dirty="0"/>
          </a:p>
          <a:p>
            <a:r>
              <a:rPr lang="en-US" dirty="0" smtClean="0"/>
              <a:t>There aren’t any busses running yet, there are no people on the busses, but we know where they will go, where the will stop and where they will connect.</a:t>
            </a:r>
          </a:p>
          <a:p>
            <a:endParaRPr lang="en-US" dirty="0"/>
          </a:p>
          <a:p>
            <a:r>
              <a:rPr lang="en-US" dirty="0" smtClean="0"/>
              <a:t>Traditional networks can do this through static routes. There are also some dynamic routing protocols that allow routers to teach one another which paths to take.  </a:t>
            </a:r>
          </a:p>
          <a:p>
            <a:endParaRPr lang="en-US" dirty="0"/>
          </a:p>
        </p:txBody>
      </p:sp>
    </p:spTree>
    <p:extLst>
      <p:ext uri="{BB962C8B-B14F-4D97-AF65-F5344CB8AC3E}">
        <p14:creationId xmlns:p14="http://schemas.microsoft.com/office/powerpoint/2010/main" val="399912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Plane</a:t>
            </a:r>
            <a:endParaRPr lang="en-US" dirty="0"/>
          </a:p>
        </p:txBody>
      </p:sp>
      <p:sp>
        <p:nvSpPr>
          <p:cNvPr id="3" name="Content Placeholder 2"/>
          <p:cNvSpPr>
            <a:spLocks noGrp="1"/>
          </p:cNvSpPr>
          <p:nvPr>
            <p:ph idx="1"/>
          </p:nvPr>
        </p:nvSpPr>
        <p:spPr/>
        <p:txBody>
          <a:bodyPr/>
          <a:lstStyle/>
          <a:p>
            <a:r>
              <a:rPr lang="en-US" dirty="0" smtClean="0"/>
              <a:t>Once the rules are in place, the data plane takes over.</a:t>
            </a:r>
          </a:p>
          <a:p>
            <a:endParaRPr lang="en-US" dirty="0" smtClean="0"/>
          </a:p>
          <a:p>
            <a:r>
              <a:rPr lang="en-US" dirty="0" smtClean="0"/>
              <a:t>The data plane consists of the movement of the actual data through the network.</a:t>
            </a:r>
          </a:p>
          <a:p>
            <a:endParaRPr lang="en-US" dirty="0"/>
          </a:p>
          <a:p>
            <a:r>
              <a:rPr lang="en-US" dirty="0" smtClean="0"/>
              <a:t>By separating the control and data planes, software defined networking seeks to reduce some of the load from the data plane hardware.</a:t>
            </a:r>
          </a:p>
          <a:p>
            <a:endParaRPr lang="en-US" dirty="0"/>
          </a:p>
          <a:p>
            <a:r>
              <a:rPr lang="en-US" dirty="0" smtClean="0"/>
              <a:t>This allows network admins to control the flow of traffic through the use of a layer software abstraction.</a:t>
            </a:r>
            <a:endParaRPr lang="en-US" dirty="0"/>
          </a:p>
        </p:txBody>
      </p:sp>
    </p:spTree>
    <p:extLst>
      <p:ext uri="{BB962C8B-B14F-4D97-AF65-F5344CB8AC3E}">
        <p14:creationId xmlns:p14="http://schemas.microsoft.com/office/powerpoint/2010/main" val="427166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OpenFlow</a:t>
            </a:r>
          </a:p>
        </p:txBody>
      </p:sp>
      <p:sp>
        <p:nvSpPr>
          <p:cNvPr id="3" name="Content Placeholder 2"/>
          <p:cNvSpPr>
            <a:spLocks noGrp="1"/>
          </p:cNvSpPr>
          <p:nvPr>
            <p:ph idx="1"/>
          </p:nvPr>
        </p:nvSpPr>
        <p:spPr/>
        <p:txBody>
          <a:bodyPr/>
          <a:lstStyle/>
          <a:p>
            <a:endParaRPr lang="en-US" dirty="0"/>
          </a:p>
          <a:p>
            <a:r>
              <a:rPr lang="en-US" dirty="0"/>
              <a:t>OpenFlow is the first standard communications interface defined between the control and forwarding layers of an SDN architecture.</a:t>
            </a:r>
          </a:p>
          <a:p>
            <a:endParaRPr lang="en-US" dirty="0"/>
          </a:p>
          <a:p>
            <a:endParaRPr lang="en-US" dirty="0"/>
          </a:p>
          <a:p>
            <a:r>
              <a:rPr lang="en-US" dirty="0"/>
              <a:t>OpenFlow allows direct access to and manipulation of the forwarding plane of network devices such as switches and routers, both physical and virtual (hypervisor-based).</a:t>
            </a:r>
          </a:p>
          <a:p>
            <a:endParaRPr lang="en-US" dirty="0"/>
          </a:p>
        </p:txBody>
      </p:sp>
    </p:spTree>
    <p:extLst>
      <p:ext uri="{BB962C8B-B14F-4D97-AF65-F5344CB8AC3E}">
        <p14:creationId xmlns:p14="http://schemas.microsoft.com/office/powerpoint/2010/main" val="3216875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t>
            </a:r>
            <a:r>
              <a:rPr lang="en-US" dirty="0" smtClean="0"/>
              <a:t>OpenFlow contd.</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It </a:t>
            </a:r>
            <a:r>
              <a:rPr lang="en-US" dirty="0"/>
              <a:t>is the absence of an open interface to the forwarding plane that has led to the characterization of today’s networking devices as monolithic, closed, and mainframe-like. </a:t>
            </a:r>
            <a:endParaRPr lang="en-US" dirty="0" smtClean="0"/>
          </a:p>
          <a:p>
            <a:endParaRPr lang="en-US" dirty="0"/>
          </a:p>
          <a:p>
            <a:endParaRPr lang="en-US" dirty="0" smtClean="0"/>
          </a:p>
          <a:p>
            <a:r>
              <a:rPr lang="en-US" dirty="0" smtClean="0"/>
              <a:t>No </a:t>
            </a:r>
            <a:r>
              <a:rPr lang="en-US" dirty="0"/>
              <a:t>other standard protocol does what OpenFlow does, and a protocol like OpenFlow is needed to move network control out of the networking switches to logically centralized control software.</a:t>
            </a:r>
          </a:p>
          <a:p>
            <a:endParaRPr lang="en-US" dirty="0"/>
          </a:p>
        </p:txBody>
      </p:sp>
    </p:spTree>
    <p:extLst>
      <p:ext uri="{BB962C8B-B14F-4D97-AF65-F5344CB8AC3E}">
        <p14:creationId xmlns:p14="http://schemas.microsoft.com/office/powerpoint/2010/main" val="10425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7620000" cy="487362"/>
          </a:xfrm>
        </p:spPr>
        <p:txBody>
          <a:bodyPr/>
          <a:lstStyle/>
          <a:p>
            <a:r>
              <a:rPr lang="en-US" sz="3600" dirty="0" smtClean="0"/>
              <a:t>Example of </a:t>
            </a:r>
            <a:r>
              <a:rPr lang="en-US" sz="3600" dirty="0" err="1" smtClean="0"/>
              <a:t>OpenFlow</a:t>
            </a:r>
            <a:r>
              <a:rPr lang="en-US" sz="3600" dirty="0" smtClean="0"/>
              <a:t> Instruction Set</a:t>
            </a:r>
            <a:endParaRPr lang="en-US" sz="36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7696200"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8099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OpenFlow protocol</a:t>
            </a:r>
            <a:endParaRPr lang="en-US" dirty="0"/>
          </a:p>
        </p:txBody>
      </p:sp>
      <p:sp>
        <p:nvSpPr>
          <p:cNvPr id="3" name="Content Placeholder 2"/>
          <p:cNvSpPr>
            <a:spLocks noGrp="1"/>
          </p:cNvSpPr>
          <p:nvPr>
            <p:ph idx="1"/>
          </p:nvPr>
        </p:nvSpPr>
        <p:spPr/>
        <p:txBody>
          <a:bodyPr>
            <a:normAutofit/>
          </a:bodyPr>
          <a:lstStyle/>
          <a:p>
            <a:r>
              <a:rPr lang="en-US" dirty="0"/>
              <a:t>The OpenFlow protocol is implemented on both sides of the interface between network infrastructure devices and the SDN control software. </a:t>
            </a:r>
            <a:endParaRPr lang="en-US" dirty="0" smtClean="0"/>
          </a:p>
          <a:p>
            <a:endParaRPr lang="en-US" dirty="0" smtClean="0"/>
          </a:p>
          <a:p>
            <a:r>
              <a:rPr lang="en-US" dirty="0" smtClean="0"/>
              <a:t>OpenFlow </a:t>
            </a:r>
            <a:r>
              <a:rPr lang="en-US" dirty="0"/>
              <a:t>uses the concept of flows to identify network traffic based on pre-defined match rules that can be statically or dynamically programmed by the SDN control software. </a:t>
            </a:r>
            <a:endParaRPr lang="en-US" dirty="0" smtClean="0"/>
          </a:p>
          <a:p>
            <a:endParaRPr lang="en-US" dirty="0" smtClean="0"/>
          </a:p>
          <a:p>
            <a:r>
              <a:rPr lang="en-US" dirty="0" smtClean="0"/>
              <a:t>It </a:t>
            </a:r>
            <a:r>
              <a:rPr lang="en-US" dirty="0"/>
              <a:t>also allows IT to define how traffic should flow through network devices based on parameters such as usage patterns, applications, and cloud resources. </a:t>
            </a:r>
            <a:endParaRPr lang="en-US" dirty="0" smtClean="0"/>
          </a:p>
        </p:txBody>
      </p:sp>
    </p:spTree>
    <p:extLst>
      <p:ext uri="{BB962C8B-B14F-4D97-AF65-F5344CB8AC3E}">
        <p14:creationId xmlns:p14="http://schemas.microsoft.com/office/powerpoint/2010/main" val="3345604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226</TotalTime>
  <Words>1685</Words>
  <Application>Microsoft Office PowerPoint</Application>
  <PresentationFormat>On-screen Show (4:3)</PresentationFormat>
  <Paragraphs>152</Paragraphs>
  <Slides>21</Slides>
  <Notes>11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SDN and OpenFlow  </vt:lpstr>
      <vt:lpstr>Software Defined Networking</vt:lpstr>
      <vt:lpstr>Control Plane vs Data Plane</vt:lpstr>
      <vt:lpstr>Control Plane</vt:lpstr>
      <vt:lpstr>Data Plane</vt:lpstr>
      <vt:lpstr>Inside OpenFlow</vt:lpstr>
      <vt:lpstr>Inside OpenFlow contd.</vt:lpstr>
      <vt:lpstr>Example of OpenFlow Instruction Set</vt:lpstr>
      <vt:lpstr>OpenFlow protocol</vt:lpstr>
      <vt:lpstr>Granularity</vt:lpstr>
      <vt:lpstr>Standardization</vt:lpstr>
      <vt:lpstr>Implementation</vt:lpstr>
      <vt:lpstr>Benefits of OpenFlow-Based Software-Defined Networks</vt:lpstr>
      <vt:lpstr>Centralized control of  multi-vendor environments  </vt:lpstr>
      <vt:lpstr>Reduced complexity  through automation</vt:lpstr>
      <vt:lpstr>Higher rate of innovation</vt:lpstr>
      <vt:lpstr>Increased network reliability and security</vt:lpstr>
      <vt:lpstr>More granular network control</vt:lpstr>
      <vt:lpstr>Better user experience</vt:lpstr>
      <vt:lpstr>Comparison/Contrast  of Version 1.3.0 and 1.3.3</vt:lpstr>
      <vt:lpstr>Links and more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OpenFlow  1.3.0 – 1.3.3</dc:title>
  <dc:creator>Shane</dc:creator>
  <cp:lastModifiedBy>Shane</cp:lastModifiedBy>
  <cp:revision>23</cp:revision>
  <dcterms:created xsi:type="dcterms:W3CDTF">2014-06-10T20:31:44Z</dcterms:created>
  <dcterms:modified xsi:type="dcterms:W3CDTF">2014-10-06T01:24:47Z</dcterms:modified>
</cp:coreProperties>
</file>