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6" autoAdjust="0"/>
    <p:restoredTop sz="94674" autoAdjust="0"/>
  </p:normalViewPr>
  <p:slideViewPr>
    <p:cSldViewPr snapToGrid="0">
      <p:cViewPr>
        <p:scale>
          <a:sx n="124" d="100"/>
          <a:sy n="124" d="100"/>
        </p:scale>
        <p:origin x="-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7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8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1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8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4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0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6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8BE7-8C0D-49BE-A1F1-FF65C95CD0F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1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2373331"/>
            <a:ext cx="12192000" cy="12123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ICP</a:t>
            </a:r>
            <a:r>
              <a:rPr lang="en-US" sz="4000" b="1" dirty="0" smtClean="0">
                <a:latin typeface="+mn-lt"/>
              </a:rPr>
              <a:t/>
            </a:r>
            <a:br>
              <a:rPr lang="en-US" sz="4000" b="1" dirty="0" smtClean="0">
                <a:latin typeface="+mn-lt"/>
              </a:rPr>
            </a:br>
            <a:r>
              <a:rPr lang="en-US" sz="4000" b="1" dirty="0" smtClean="0">
                <a:latin typeface="+mn-lt"/>
              </a:rPr>
              <a:t>Design proposal</a:t>
            </a:r>
            <a:endParaRPr lang="en-US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112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/>
          <p:cNvSpPr/>
          <p:nvPr/>
        </p:nvSpPr>
        <p:spPr>
          <a:xfrm>
            <a:off x="4286093" y="1600052"/>
            <a:ext cx="3079534" cy="585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Deployer</a:t>
            </a:r>
            <a:r>
              <a:rPr lang="en-US" sz="1200" dirty="0" smtClean="0"/>
              <a:t> (Power8-LC or x86)</a:t>
            </a:r>
            <a:endParaRPr lang="en-US" sz="1200" dirty="0"/>
          </a:p>
        </p:txBody>
      </p:sp>
      <p:sp>
        <p:nvSpPr>
          <p:cNvPr id="64" name="Rectangle: Rounded Corners 63"/>
          <p:cNvSpPr/>
          <p:nvPr/>
        </p:nvSpPr>
        <p:spPr>
          <a:xfrm>
            <a:off x="4236090" y="4434940"/>
            <a:ext cx="3058513" cy="7000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Rectangle: Rounded Corners 81"/>
          <p:cNvSpPr/>
          <p:nvPr/>
        </p:nvSpPr>
        <p:spPr>
          <a:xfrm>
            <a:off x="8775953" y="1347447"/>
            <a:ext cx="533373" cy="41098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Gb</a:t>
            </a:r>
          </a:p>
        </p:txBody>
      </p:sp>
      <p:sp>
        <p:nvSpPr>
          <p:cNvPr id="84" name="Rectangle: Rounded Corners 83"/>
          <p:cNvSpPr/>
          <p:nvPr/>
        </p:nvSpPr>
        <p:spPr>
          <a:xfrm>
            <a:off x="2158130" y="1294889"/>
            <a:ext cx="624956" cy="416236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Gb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93012" y="1818846"/>
            <a:ext cx="1503007" cy="2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802938" y="1920942"/>
            <a:ext cx="1483153" cy="427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7369148" y="1804937"/>
            <a:ext cx="1416618" cy="1426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363882" y="1899531"/>
            <a:ext cx="1415454" cy="56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359561" y="4627846"/>
            <a:ext cx="1408340" cy="103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374544" y="4749405"/>
            <a:ext cx="1415454" cy="56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/>
          <p:cNvSpPr/>
          <p:nvPr/>
        </p:nvSpPr>
        <p:spPr>
          <a:xfrm>
            <a:off x="4341192" y="4527997"/>
            <a:ext cx="3095289" cy="71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LC922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4146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High</a:t>
            </a:r>
            <a:r>
              <a:rPr lang="en-US" sz="2800" b="1" dirty="0" smtClean="0"/>
              <a:t> Level Network Architecture </a:t>
            </a:r>
            <a:r>
              <a:rPr lang="en-US" sz="2800" b="1" dirty="0" smtClean="0"/>
              <a:t>Diagram </a:t>
            </a:r>
            <a:r>
              <a:rPr lang="mr-IN" sz="2800" b="1" dirty="0" smtClean="0"/>
              <a:t>–</a:t>
            </a:r>
            <a:r>
              <a:rPr lang="en-US" sz="2800" b="1" dirty="0" smtClean="0"/>
              <a:t> Cloud Native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519644" y="3262904"/>
            <a:ext cx="1870961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Per Server Node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2x10G DAC Cables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2x 1G Cat5e Cables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777612" y="1476469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2x10G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2927705" y="135573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2x1G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999258" y="4386460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Data</a:t>
            </a:r>
            <a:endParaRPr lang="en-US" sz="1000" i="1" dirty="0"/>
          </a:p>
        </p:txBody>
      </p:sp>
      <p:sp>
        <p:nvSpPr>
          <p:cNvPr id="6" name="Oval 5"/>
          <p:cNvSpPr/>
          <p:nvPr/>
        </p:nvSpPr>
        <p:spPr>
          <a:xfrm>
            <a:off x="8437198" y="4592131"/>
            <a:ext cx="82995" cy="183930"/>
          </a:xfrm>
          <a:prstGeom prst="ellipse">
            <a:avLst/>
          </a:prstGeom>
          <a:solidFill>
            <a:schemeClr val="bg1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8327387" y="1760342"/>
            <a:ext cx="82995" cy="183930"/>
          </a:xfrm>
          <a:prstGeom prst="ellipse">
            <a:avLst/>
          </a:prstGeom>
          <a:solidFill>
            <a:schemeClr val="bg1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042639" y="1514999"/>
            <a:ext cx="199261" cy="252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endCxn id="51" idx="1"/>
          </p:cNvCxnSpPr>
          <p:nvPr/>
        </p:nvCxnSpPr>
        <p:spPr>
          <a:xfrm flipV="1">
            <a:off x="9309326" y="1355301"/>
            <a:ext cx="1318959" cy="3058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10099202" y="938424"/>
            <a:ext cx="1058166" cy="430887"/>
            <a:chOff x="10130025" y="367554"/>
            <a:chExt cx="1058166" cy="430887"/>
          </a:xfrm>
        </p:grpSpPr>
        <p:sp>
          <p:nvSpPr>
            <p:cNvPr id="51" name="Cloud 50"/>
            <p:cNvSpPr/>
            <p:nvPr/>
          </p:nvSpPr>
          <p:spPr>
            <a:xfrm>
              <a:off x="10130025" y="381564"/>
              <a:ext cx="1058166" cy="40329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259290" y="367554"/>
              <a:ext cx="8573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Customer Up-Links</a:t>
              </a:r>
              <a:endParaRPr lang="en-US" sz="1100" b="1" dirty="0"/>
            </a:p>
          </p:txBody>
        </p:sp>
      </p:grpSp>
      <p:sp>
        <p:nvSpPr>
          <p:cNvPr id="38" name="Rectangle: Rounded Corners 62"/>
          <p:cNvSpPr/>
          <p:nvPr/>
        </p:nvSpPr>
        <p:spPr>
          <a:xfrm>
            <a:off x="4147776" y="2859328"/>
            <a:ext cx="3042755" cy="709711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9" name="Rectangle: Rounded Corners 63"/>
          <p:cNvSpPr/>
          <p:nvPr/>
        </p:nvSpPr>
        <p:spPr>
          <a:xfrm>
            <a:off x="4231858" y="2942607"/>
            <a:ext cx="3058513" cy="700002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7355329" y="3135513"/>
            <a:ext cx="1408340" cy="103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370312" y="3257072"/>
            <a:ext cx="1415454" cy="56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64"/>
          <p:cNvSpPr/>
          <p:nvPr/>
        </p:nvSpPr>
        <p:spPr>
          <a:xfrm>
            <a:off x="4336960" y="3035664"/>
            <a:ext cx="3095289" cy="712048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LC922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995026" y="2894127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Data</a:t>
            </a:r>
            <a:endParaRPr lang="en-US" sz="1000" i="1" dirty="0"/>
          </a:p>
        </p:txBody>
      </p:sp>
      <p:sp>
        <p:nvSpPr>
          <p:cNvPr id="48" name="Oval 47"/>
          <p:cNvSpPr/>
          <p:nvPr/>
        </p:nvSpPr>
        <p:spPr>
          <a:xfrm>
            <a:off x="8432966" y="3099798"/>
            <a:ext cx="82995" cy="183930"/>
          </a:xfrm>
          <a:prstGeom prst="ellipse">
            <a:avLst/>
          </a:prstGeom>
          <a:solidFill>
            <a:schemeClr val="bg1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endCxn id="38" idx="1"/>
          </p:cNvCxnSpPr>
          <p:nvPr/>
        </p:nvCxnSpPr>
        <p:spPr>
          <a:xfrm flipV="1">
            <a:off x="2783086" y="3214184"/>
            <a:ext cx="1364690" cy="1051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2744957" y="3489898"/>
            <a:ext cx="1402819" cy="406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759257" y="2982024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OS provisioning</a:t>
            </a:r>
            <a:endParaRPr lang="en-US" sz="1000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2777925" y="3296915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IPMI</a:t>
            </a:r>
            <a:endParaRPr lang="en-US" sz="1000" i="1" dirty="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2774692" y="4673221"/>
            <a:ext cx="1445985" cy="1406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768584" y="4962689"/>
            <a:ext cx="1442612" cy="335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832158" y="4441061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OS provisioning</a:t>
            </a:r>
            <a:endParaRPr lang="en-US" sz="1000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2850826" y="4755952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IPMI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80320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302"/>
            <a:ext cx="12192000" cy="51863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Racking / Configuration</a:t>
            </a:r>
            <a:endParaRPr lang="en-US" sz="32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3505" y="758252"/>
            <a:ext cx="2801938" cy="73333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</a:rPr>
              <a:t>Rack</a:t>
            </a:r>
            <a:r>
              <a:rPr lang="en-US" sz="1000" b="1" dirty="0" smtClean="0">
                <a:solidFill>
                  <a:schemeClr val="tx1"/>
                </a:solidFill>
              </a:rPr>
              <a:t>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QTY</a:t>
            </a:r>
            <a:r>
              <a:rPr lang="en-US" sz="1000" b="1" dirty="0" smtClean="0">
                <a:solidFill>
                  <a:srgbClr val="FF0000"/>
                </a:solidFill>
              </a:rPr>
              <a:t>:  1</a:t>
            </a:r>
            <a:endParaRPr lang="en-US" sz="1000" b="1" dirty="0">
              <a:solidFill>
                <a:srgbClr val="FF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chemeClr val="tx1"/>
                </a:solidFill>
              </a:rPr>
              <a:t>SlimRack</a:t>
            </a:r>
            <a:r>
              <a:rPr lang="en-US" sz="1000" dirty="0">
                <a:solidFill>
                  <a:schemeClr val="tx1"/>
                </a:solidFill>
              </a:rPr>
              <a:t> 7965-94Y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PDUs</a:t>
            </a:r>
          </a:p>
        </p:txBody>
      </p:sp>
      <p:sp>
        <p:nvSpPr>
          <p:cNvPr id="6" name="Rectangle 5"/>
          <p:cNvSpPr/>
          <p:nvPr/>
        </p:nvSpPr>
        <p:spPr>
          <a:xfrm>
            <a:off x="4236645" y="1687907"/>
            <a:ext cx="2801938" cy="7138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Network:</a:t>
            </a:r>
            <a:endParaRPr lang="en-US" sz="1000" b="1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x </a:t>
            </a:r>
            <a:r>
              <a:rPr lang="en-US" sz="1000" dirty="0" smtClean="0">
                <a:solidFill>
                  <a:schemeClr val="tx1"/>
                </a:solidFill>
              </a:rPr>
              <a:t>Lenovo G8264CS (10G data network)</a:t>
            </a: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1*x Lenovo G8052 (1G management network)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40081" y="3989130"/>
            <a:ext cx="2800350" cy="20760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 smtClean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Worker Building Block:</a:t>
            </a:r>
            <a:endParaRPr lang="en-US" sz="1000" b="1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QTY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b="1" dirty="0">
                <a:solidFill>
                  <a:srgbClr val="FF0000"/>
                </a:solidFill>
              </a:rPr>
              <a:t>2</a:t>
            </a:r>
            <a:endParaRPr lang="en-US" sz="1000" b="1" dirty="0">
              <a:solidFill>
                <a:srgbClr val="FF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</a:rPr>
              <a:t>Server </a:t>
            </a:r>
            <a:r>
              <a:rPr lang="en-US" sz="1000" dirty="0" err="1">
                <a:solidFill>
                  <a:schemeClr val="tx1"/>
                </a:solidFill>
              </a:rPr>
              <a:t>Config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</a:p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LC922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</a:rPr>
              <a:t>Processor </a:t>
            </a:r>
            <a:r>
              <a:rPr lang="mr-IN" sz="1000" dirty="0">
                <a:solidFill>
                  <a:schemeClr val="tx1"/>
                </a:solidFill>
              </a:rPr>
              <a:t>–</a:t>
            </a:r>
            <a:r>
              <a:rPr lang="en-US" sz="1000" dirty="0">
                <a:solidFill>
                  <a:schemeClr val="tx1"/>
                </a:solidFill>
              </a:rPr>
              <a:t> POWER9 20 Cores ( 2.7Ghz)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</a:rPr>
              <a:t>Memory -  512GB ,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</a:rPr>
              <a:t>2 x 128 GB SATA DOMs (boot/OS)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</a:rPr>
              <a:t>8 x 480 GB SSDs (storage pool)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</a:rPr>
              <a:t>Built-in 10G </a:t>
            </a:r>
            <a:r>
              <a:rPr lang="en-US" sz="1000" dirty="0" err="1">
                <a:solidFill>
                  <a:schemeClr val="tx1"/>
                </a:solidFill>
              </a:rPr>
              <a:t>ethernet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38233" y="2734094"/>
            <a:ext cx="2800350" cy="138981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Deployment Node </a:t>
            </a:r>
            <a:r>
              <a:rPr lang="en-US" sz="1000" b="1" dirty="0" smtClean="0">
                <a:solidFill>
                  <a:schemeClr val="tx1"/>
                </a:solidFill>
              </a:rPr>
              <a:t>(POWER8</a:t>
            </a:r>
            <a:r>
              <a:rPr lang="mr-IN" sz="1000" b="1" dirty="0" smtClean="0">
                <a:solidFill>
                  <a:schemeClr val="tx1"/>
                </a:solidFill>
              </a:rPr>
              <a:t>–</a:t>
            </a:r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r>
              <a:rPr lang="en-US" sz="1000" b="1" dirty="0" smtClean="0">
                <a:solidFill>
                  <a:schemeClr val="tx1"/>
                </a:solidFill>
              </a:rPr>
              <a:t>LC Option ):</a:t>
            </a:r>
            <a:endParaRPr lang="en-US" sz="1000" b="1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QTY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r>
              <a:rPr lang="en-US" sz="1000" b="1" dirty="0">
                <a:solidFill>
                  <a:srgbClr val="FF0000"/>
                </a:solidFill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</a:rPr>
              <a:t>1</a:t>
            </a:r>
            <a:endParaRPr lang="en-US" sz="1000" b="1" dirty="0">
              <a:solidFill>
                <a:srgbClr val="FF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Habanero S812LC(8348-21C) tested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Should support any </a:t>
            </a:r>
            <a:r>
              <a:rPr lang="en-US" sz="1000" dirty="0" smtClean="0">
                <a:solidFill>
                  <a:schemeClr val="tx1"/>
                </a:solidFill>
              </a:rPr>
              <a:t>POWER8/9-LC </a:t>
            </a:r>
            <a:r>
              <a:rPr lang="en-US" sz="1000" dirty="0" smtClean="0">
                <a:solidFill>
                  <a:schemeClr val="tx1"/>
                </a:solidFill>
              </a:rPr>
              <a:t>system</a:t>
            </a: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38233" y="4456227"/>
            <a:ext cx="2800350" cy="173977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Deployment Node (x86 option):</a:t>
            </a:r>
            <a:endParaRPr lang="en-US" sz="1000" b="1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QTY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r>
              <a:rPr lang="en-US" sz="1000" b="1" dirty="0">
                <a:solidFill>
                  <a:srgbClr val="FF0000"/>
                </a:solidFill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</a:rPr>
              <a:t>1</a:t>
            </a:r>
            <a:endParaRPr lang="en-US" sz="1000" b="1" dirty="0">
              <a:solidFill>
                <a:srgbClr val="FF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Server </a:t>
            </a:r>
            <a:r>
              <a:rPr lang="en-US" sz="1000" dirty="0" err="1">
                <a:solidFill>
                  <a:schemeClr val="tx1"/>
                </a:solidFill>
              </a:rPr>
              <a:t>Config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endParaRPr lang="en-US" sz="1000" dirty="0" smtClean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Lenovo M4</a:t>
            </a: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Processor - 2 </a:t>
            </a:r>
            <a:r>
              <a:rPr lang="en-US" sz="1000" dirty="0">
                <a:solidFill>
                  <a:schemeClr val="tx1"/>
                </a:solidFill>
              </a:rPr>
              <a:t>Cores </a:t>
            </a:r>
            <a:endParaRPr lang="en-US" sz="1000" dirty="0" smtClean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Memory </a:t>
            </a:r>
            <a:r>
              <a:rPr lang="mr-IN" sz="1000" dirty="0" smtClean="0">
                <a:solidFill>
                  <a:schemeClr val="tx1"/>
                </a:solidFill>
              </a:rPr>
              <a:t>–</a:t>
            </a:r>
            <a:r>
              <a:rPr lang="en-US" sz="1000" dirty="0" smtClean="0">
                <a:solidFill>
                  <a:schemeClr val="tx1"/>
                </a:solidFill>
              </a:rPr>
              <a:t> 32GB </a:t>
            </a: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x </a:t>
            </a:r>
            <a:r>
              <a:rPr lang="en-US" sz="1000" dirty="0" smtClean="0">
                <a:solidFill>
                  <a:schemeClr val="tx1"/>
                </a:solidFill>
              </a:rPr>
              <a:t>1 TB </a:t>
            </a:r>
            <a:r>
              <a:rPr lang="en-US" sz="1000" dirty="0" err="1">
                <a:solidFill>
                  <a:schemeClr val="tx1"/>
                </a:solidFill>
              </a:rPr>
              <a:t>Sata</a:t>
            </a:r>
            <a:r>
              <a:rPr lang="en-US" sz="1000" dirty="0">
                <a:solidFill>
                  <a:schemeClr val="tx1"/>
                </a:solidFill>
              </a:rPr>
              <a:t> HDDs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2 x  2-Port 10G NIC ( Intel 10G/</a:t>
            </a:r>
            <a:r>
              <a:rPr lang="en-US" sz="1000" dirty="0" err="1">
                <a:solidFill>
                  <a:schemeClr val="tx1"/>
                </a:solidFill>
              </a:rPr>
              <a:t>Mellanox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40081" y="1687907"/>
            <a:ext cx="2800350" cy="2051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 smtClean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Control Plane Building Block:</a:t>
            </a:r>
            <a:endParaRPr lang="en-US" sz="1000" b="1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QTY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b="1" dirty="0">
                <a:solidFill>
                  <a:srgbClr val="FF0000"/>
                </a:solidFill>
              </a:rPr>
              <a:t>3</a:t>
            </a:r>
            <a:endParaRPr lang="en-US" sz="1000" b="1" dirty="0">
              <a:solidFill>
                <a:srgbClr val="FF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Server </a:t>
            </a:r>
            <a:r>
              <a:rPr lang="en-US" sz="1000" dirty="0" err="1">
                <a:solidFill>
                  <a:schemeClr val="tx1"/>
                </a:solidFill>
              </a:rPr>
              <a:t>Config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LC922</a:t>
            </a: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Processor </a:t>
            </a:r>
            <a:r>
              <a:rPr lang="mr-IN" sz="1000" dirty="0" smtClean="0">
                <a:solidFill>
                  <a:schemeClr val="tx1"/>
                </a:solidFill>
              </a:rPr>
              <a:t>–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POWER9 </a:t>
            </a:r>
            <a:r>
              <a:rPr lang="en-US" sz="1000" dirty="0">
                <a:solidFill>
                  <a:schemeClr val="tx1"/>
                </a:solidFill>
              </a:rPr>
              <a:t>2</a:t>
            </a:r>
            <a:r>
              <a:rPr lang="en-US" sz="1000" dirty="0" smtClean="0">
                <a:solidFill>
                  <a:schemeClr val="tx1"/>
                </a:solidFill>
              </a:rPr>
              <a:t>0 </a:t>
            </a:r>
            <a:r>
              <a:rPr lang="en-US" sz="1000" dirty="0">
                <a:solidFill>
                  <a:schemeClr val="tx1"/>
                </a:solidFill>
              </a:rPr>
              <a:t>Cores ( </a:t>
            </a:r>
            <a:r>
              <a:rPr lang="en-US" sz="1000" dirty="0" smtClean="0">
                <a:solidFill>
                  <a:schemeClr val="tx1"/>
                </a:solidFill>
              </a:rPr>
              <a:t>2.7</a:t>
            </a:r>
            <a:r>
              <a:rPr lang="en-US" sz="1000" dirty="0" smtClean="0">
                <a:solidFill>
                  <a:schemeClr val="tx1"/>
                </a:solidFill>
              </a:rPr>
              <a:t>Ghz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Memory </a:t>
            </a:r>
            <a:r>
              <a:rPr lang="en-US" sz="1000" dirty="0" smtClean="0">
                <a:solidFill>
                  <a:schemeClr val="tx1"/>
                </a:solidFill>
              </a:rPr>
              <a:t>-  </a:t>
            </a:r>
            <a:r>
              <a:rPr lang="en-US" sz="1000" dirty="0" smtClean="0">
                <a:solidFill>
                  <a:schemeClr val="tx1"/>
                </a:solidFill>
              </a:rPr>
              <a:t>512GB </a:t>
            </a:r>
            <a:r>
              <a:rPr lang="en-US" sz="1000" dirty="0" smtClean="0">
                <a:solidFill>
                  <a:schemeClr val="tx1"/>
                </a:solidFill>
              </a:rPr>
              <a:t>,</a:t>
            </a: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2 x 128 GB SATA DOMs (boot/OS)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8 x 480 GB SSDs (storage pool)</a:t>
            </a:r>
            <a:endParaRPr lang="en-US" sz="1000" dirty="0" smtClean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Built-in 10G </a:t>
            </a:r>
            <a:r>
              <a:rPr lang="en-US" sz="1000" dirty="0" err="1" smtClean="0">
                <a:solidFill>
                  <a:schemeClr val="tx1"/>
                </a:solidFill>
              </a:rPr>
              <a:t>ethernet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70" y="561932"/>
            <a:ext cx="2851429" cy="629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0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/>
          <p:cNvSpPr/>
          <p:nvPr/>
        </p:nvSpPr>
        <p:spPr>
          <a:xfrm>
            <a:off x="4286093" y="1600052"/>
            <a:ext cx="3079534" cy="585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Deployer</a:t>
            </a:r>
            <a:r>
              <a:rPr lang="en-US" sz="1200" dirty="0" smtClean="0"/>
              <a:t> (Power8-LC or x86)</a:t>
            </a:r>
            <a:endParaRPr lang="en-US" sz="1200" dirty="0"/>
          </a:p>
        </p:txBody>
      </p:sp>
      <p:sp>
        <p:nvSpPr>
          <p:cNvPr id="64" name="Rectangle: Rounded Corners 63"/>
          <p:cNvSpPr/>
          <p:nvPr/>
        </p:nvSpPr>
        <p:spPr>
          <a:xfrm>
            <a:off x="4236090" y="4434940"/>
            <a:ext cx="3058513" cy="7000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Rectangle: Rounded Corners 81"/>
          <p:cNvSpPr/>
          <p:nvPr/>
        </p:nvSpPr>
        <p:spPr>
          <a:xfrm>
            <a:off x="8775953" y="1347447"/>
            <a:ext cx="533373" cy="41098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Gb</a:t>
            </a:r>
          </a:p>
        </p:txBody>
      </p:sp>
      <p:sp>
        <p:nvSpPr>
          <p:cNvPr id="84" name="Rectangle: Rounded Corners 83"/>
          <p:cNvSpPr/>
          <p:nvPr/>
        </p:nvSpPr>
        <p:spPr>
          <a:xfrm>
            <a:off x="2158130" y="1294889"/>
            <a:ext cx="624956" cy="416236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Gb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93012" y="1818846"/>
            <a:ext cx="1503007" cy="2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802938" y="1920942"/>
            <a:ext cx="1483153" cy="427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807170" y="4729671"/>
            <a:ext cx="1565570" cy="1688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2769041" y="4982287"/>
            <a:ext cx="1826498" cy="3353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7369148" y="1804937"/>
            <a:ext cx="1416618" cy="1426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363882" y="1899531"/>
            <a:ext cx="1415454" cy="56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359561" y="4627846"/>
            <a:ext cx="1408340" cy="103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374544" y="4749405"/>
            <a:ext cx="1415454" cy="56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/>
          <p:cNvSpPr/>
          <p:nvPr/>
        </p:nvSpPr>
        <p:spPr>
          <a:xfrm>
            <a:off x="4341192" y="4527997"/>
            <a:ext cx="3095289" cy="71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AC922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4146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High</a:t>
            </a:r>
            <a:r>
              <a:rPr lang="en-US" sz="2800" b="1" dirty="0" smtClean="0"/>
              <a:t> Level Network Architecture </a:t>
            </a:r>
            <a:r>
              <a:rPr lang="en-US" sz="2800" b="1" dirty="0" smtClean="0"/>
              <a:t>Diagram </a:t>
            </a:r>
            <a:r>
              <a:rPr lang="mr-IN" sz="2800" b="1" dirty="0" smtClean="0"/>
              <a:t>–</a:t>
            </a:r>
            <a:r>
              <a:rPr lang="en-US" sz="2800" b="1" dirty="0" smtClean="0"/>
              <a:t> Cognitive Computing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519644" y="3262904"/>
            <a:ext cx="1870961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Per Server Node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2x10G DAC Cables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2x 1G Cat5e Cables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777612" y="1476469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2x10G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2927705" y="135573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2x1G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83341" y="4503885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OS provisioning</a:t>
            </a:r>
            <a:endParaRPr lang="en-US" sz="1000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2802009" y="4818776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IPMI</a:t>
            </a:r>
            <a:endParaRPr lang="en-US" sz="1000" i="1" dirty="0"/>
          </a:p>
        </p:txBody>
      </p:sp>
      <p:sp>
        <p:nvSpPr>
          <p:cNvPr id="89" name="TextBox 88"/>
          <p:cNvSpPr txBox="1"/>
          <p:nvPr/>
        </p:nvSpPr>
        <p:spPr>
          <a:xfrm>
            <a:off x="7999258" y="4386460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Data</a:t>
            </a:r>
            <a:endParaRPr lang="en-US" sz="1000" i="1" dirty="0"/>
          </a:p>
        </p:txBody>
      </p:sp>
      <p:sp>
        <p:nvSpPr>
          <p:cNvPr id="6" name="Oval 5"/>
          <p:cNvSpPr/>
          <p:nvPr/>
        </p:nvSpPr>
        <p:spPr>
          <a:xfrm>
            <a:off x="8437198" y="4592131"/>
            <a:ext cx="82995" cy="183930"/>
          </a:xfrm>
          <a:prstGeom prst="ellipse">
            <a:avLst/>
          </a:prstGeom>
          <a:solidFill>
            <a:schemeClr val="bg1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8327387" y="1760342"/>
            <a:ext cx="82995" cy="183930"/>
          </a:xfrm>
          <a:prstGeom prst="ellipse">
            <a:avLst/>
          </a:prstGeom>
          <a:solidFill>
            <a:schemeClr val="bg1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042639" y="1514999"/>
            <a:ext cx="199261" cy="252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endCxn id="51" idx="1"/>
          </p:cNvCxnSpPr>
          <p:nvPr/>
        </p:nvCxnSpPr>
        <p:spPr>
          <a:xfrm flipV="1">
            <a:off x="9309326" y="1355301"/>
            <a:ext cx="1318959" cy="3058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10099202" y="938424"/>
            <a:ext cx="1058166" cy="430887"/>
            <a:chOff x="10130025" y="367554"/>
            <a:chExt cx="1058166" cy="430887"/>
          </a:xfrm>
        </p:grpSpPr>
        <p:sp>
          <p:nvSpPr>
            <p:cNvPr id="51" name="Cloud 50"/>
            <p:cNvSpPr/>
            <p:nvPr/>
          </p:nvSpPr>
          <p:spPr>
            <a:xfrm>
              <a:off x="10130025" y="381564"/>
              <a:ext cx="1058166" cy="40329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259290" y="367554"/>
              <a:ext cx="8573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Customer Up-Links</a:t>
              </a:r>
              <a:endParaRPr lang="en-US" sz="1100" b="1" dirty="0"/>
            </a:p>
          </p:txBody>
        </p:sp>
      </p:grpSp>
      <p:sp>
        <p:nvSpPr>
          <p:cNvPr id="38" name="Rectangle: Rounded Corners 62"/>
          <p:cNvSpPr/>
          <p:nvPr/>
        </p:nvSpPr>
        <p:spPr>
          <a:xfrm>
            <a:off x="4147776" y="2859328"/>
            <a:ext cx="3042755" cy="709711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9" name="Rectangle: Rounded Corners 63"/>
          <p:cNvSpPr/>
          <p:nvPr/>
        </p:nvSpPr>
        <p:spPr>
          <a:xfrm>
            <a:off x="4231858" y="2942607"/>
            <a:ext cx="3058513" cy="700002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803534" y="3162723"/>
            <a:ext cx="1533426" cy="1618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708534" y="3408203"/>
            <a:ext cx="1826498" cy="3353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355329" y="3135513"/>
            <a:ext cx="1408340" cy="103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370312" y="3257072"/>
            <a:ext cx="1415454" cy="56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64"/>
          <p:cNvSpPr/>
          <p:nvPr/>
        </p:nvSpPr>
        <p:spPr>
          <a:xfrm>
            <a:off x="4336960" y="3035664"/>
            <a:ext cx="3095289" cy="712048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LC922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769859" y="2928864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OS provisioning</a:t>
            </a:r>
            <a:endParaRPr lang="en-US" sz="10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785696" y="3216179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IPMI</a:t>
            </a:r>
            <a:endParaRPr lang="en-US" sz="10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7995026" y="2894127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Data</a:t>
            </a:r>
            <a:endParaRPr lang="en-US" sz="1000" i="1" dirty="0"/>
          </a:p>
        </p:txBody>
      </p:sp>
      <p:sp>
        <p:nvSpPr>
          <p:cNvPr id="48" name="Oval 47"/>
          <p:cNvSpPr/>
          <p:nvPr/>
        </p:nvSpPr>
        <p:spPr>
          <a:xfrm>
            <a:off x="8432966" y="3099798"/>
            <a:ext cx="82995" cy="183930"/>
          </a:xfrm>
          <a:prstGeom prst="ellipse">
            <a:avLst/>
          </a:prstGeom>
          <a:solidFill>
            <a:schemeClr val="bg1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8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302"/>
            <a:ext cx="12192000" cy="51863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Racking / Configuration</a:t>
            </a:r>
            <a:endParaRPr lang="en-US" sz="32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3742" y="758252"/>
            <a:ext cx="2801938" cy="73333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</a:rPr>
              <a:t>Rack</a:t>
            </a:r>
            <a:r>
              <a:rPr lang="en-US" sz="1000" b="1" dirty="0" smtClean="0">
                <a:solidFill>
                  <a:schemeClr val="tx1"/>
                </a:solidFill>
              </a:rPr>
              <a:t>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QTY</a:t>
            </a:r>
            <a:r>
              <a:rPr lang="en-US" sz="1000" b="1" dirty="0" smtClean="0">
                <a:solidFill>
                  <a:srgbClr val="FF0000"/>
                </a:solidFill>
              </a:rPr>
              <a:t>:  1</a:t>
            </a:r>
            <a:endParaRPr lang="en-US" sz="1000" b="1" dirty="0">
              <a:solidFill>
                <a:srgbClr val="FF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chemeClr val="tx1"/>
                </a:solidFill>
              </a:rPr>
              <a:t>SlimRack</a:t>
            </a:r>
            <a:r>
              <a:rPr lang="en-US" sz="1000" dirty="0">
                <a:solidFill>
                  <a:schemeClr val="tx1"/>
                </a:solidFill>
              </a:rPr>
              <a:t> 7965-94Y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PDUs</a:t>
            </a:r>
          </a:p>
        </p:txBody>
      </p:sp>
      <p:sp>
        <p:nvSpPr>
          <p:cNvPr id="6" name="Rectangle 5"/>
          <p:cNvSpPr/>
          <p:nvPr/>
        </p:nvSpPr>
        <p:spPr>
          <a:xfrm>
            <a:off x="4236645" y="1687907"/>
            <a:ext cx="2801938" cy="7138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Network:</a:t>
            </a:r>
            <a:endParaRPr lang="en-US" sz="1000" b="1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x </a:t>
            </a:r>
            <a:r>
              <a:rPr lang="en-US" sz="1000" dirty="0" smtClean="0">
                <a:solidFill>
                  <a:schemeClr val="tx1"/>
                </a:solidFill>
              </a:rPr>
              <a:t>Lenovo G8264CS (10G data network)</a:t>
            </a: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1*x Lenovo G8052 (1G management network)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40081" y="3989130"/>
            <a:ext cx="2800350" cy="20760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 smtClean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Worker Building Block:</a:t>
            </a:r>
            <a:endParaRPr lang="en-US" sz="1000" b="1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QTY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b="1" dirty="0">
                <a:solidFill>
                  <a:srgbClr val="FF0000"/>
                </a:solidFill>
              </a:rPr>
              <a:t>2</a:t>
            </a:r>
            <a:endParaRPr lang="en-US" sz="1000" b="1" dirty="0">
              <a:solidFill>
                <a:srgbClr val="FF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Server </a:t>
            </a:r>
            <a:r>
              <a:rPr lang="en-US" sz="1000" dirty="0" err="1">
                <a:solidFill>
                  <a:schemeClr val="tx1"/>
                </a:solidFill>
              </a:rPr>
              <a:t>Config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AC922</a:t>
            </a: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Processor </a:t>
            </a:r>
            <a:r>
              <a:rPr lang="mr-IN" sz="1000" dirty="0" smtClean="0">
                <a:solidFill>
                  <a:schemeClr val="tx1"/>
                </a:solidFill>
              </a:rPr>
              <a:t>–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POWER9 22 </a:t>
            </a:r>
            <a:r>
              <a:rPr lang="en-US" sz="1000" dirty="0">
                <a:solidFill>
                  <a:schemeClr val="tx1"/>
                </a:solidFill>
              </a:rPr>
              <a:t>Cores ( </a:t>
            </a:r>
            <a:r>
              <a:rPr lang="en-US" sz="1000" dirty="0" smtClean="0">
                <a:solidFill>
                  <a:schemeClr val="tx1"/>
                </a:solidFill>
              </a:rPr>
              <a:t>2.8</a:t>
            </a:r>
            <a:r>
              <a:rPr lang="en-US" sz="1000" dirty="0" smtClean="0">
                <a:solidFill>
                  <a:schemeClr val="tx1"/>
                </a:solidFill>
              </a:rPr>
              <a:t>Ghz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GPU </a:t>
            </a:r>
            <a:r>
              <a:rPr lang="mr-IN" sz="1000" dirty="0" smtClean="0">
                <a:solidFill>
                  <a:schemeClr val="tx1"/>
                </a:solidFill>
              </a:rPr>
              <a:t>–</a:t>
            </a:r>
            <a:r>
              <a:rPr lang="en-US" sz="1000" dirty="0" smtClean="0">
                <a:solidFill>
                  <a:schemeClr val="tx1"/>
                </a:solidFill>
              </a:rPr>
              <a:t> 4 x Nvidia </a:t>
            </a:r>
            <a:r>
              <a:rPr lang="en-US" sz="1000" dirty="0" smtClean="0">
                <a:solidFill>
                  <a:schemeClr val="tx1"/>
                </a:solidFill>
              </a:rPr>
              <a:t>Tesla V100 (air cooled)</a:t>
            </a:r>
            <a:endParaRPr lang="en-US" sz="1000" dirty="0" smtClean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Memory -  </a:t>
            </a:r>
            <a:r>
              <a:rPr lang="en-US" sz="1000" dirty="0" smtClean="0">
                <a:solidFill>
                  <a:schemeClr val="tx1"/>
                </a:solidFill>
              </a:rPr>
              <a:t>512GB</a:t>
            </a: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2 x </a:t>
            </a:r>
            <a:r>
              <a:rPr lang="en-US" sz="1000" dirty="0" smtClean="0">
                <a:solidFill>
                  <a:schemeClr val="tx1"/>
                </a:solidFill>
              </a:rPr>
              <a:t>1.92TB SSDs</a:t>
            </a: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2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x PCIe2 10GbE SFP+ CU 4-port converged  network adapter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38233" y="2734094"/>
            <a:ext cx="2800350" cy="138981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Deployment Node </a:t>
            </a:r>
            <a:r>
              <a:rPr lang="en-US" sz="1000" b="1" dirty="0" smtClean="0">
                <a:solidFill>
                  <a:schemeClr val="tx1"/>
                </a:solidFill>
              </a:rPr>
              <a:t>(POWER8 </a:t>
            </a:r>
            <a:r>
              <a:rPr lang="mr-IN" sz="1000" b="1" dirty="0" smtClean="0">
                <a:solidFill>
                  <a:schemeClr val="tx1"/>
                </a:solidFill>
              </a:rPr>
              <a:t>–</a:t>
            </a:r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r>
              <a:rPr lang="en-US" sz="1000" b="1" dirty="0" smtClean="0">
                <a:solidFill>
                  <a:schemeClr val="tx1"/>
                </a:solidFill>
              </a:rPr>
              <a:t>LC Option ):</a:t>
            </a:r>
            <a:endParaRPr lang="en-US" sz="1000" b="1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QTY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r>
              <a:rPr lang="en-US" sz="1000" b="1" dirty="0">
                <a:solidFill>
                  <a:srgbClr val="FF0000"/>
                </a:solidFill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</a:rPr>
              <a:t>1</a:t>
            </a:r>
            <a:endParaRPr lang="en-US" sz="1000" b="1" dirty="0">
              <a:solidFill>
                <a:srgbClr val="FF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Habanero S812LC(8348-21C) tested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Should support any </a:t>
            </a:r>
            <a:r>
              <a:rPr lang="en-US" sz="1000" dirty="0" smtClean="0">
                <a:solidFill>
                  <a:schemeClr val="tx1"/>
                </a:solidFill>
              </a:rPr>
              <a:t>POWER8/9-LC </a:t>
            </a:r>
            <a:r>
              <a:rPr lang="en-US" sz="1000" dirty="0" smtClean="0">
                <a:solidFill>
                  <a:schemeClr val="tx1"/>
                </a:solidFill>
              </a:rPr>
              <a:t>system</a:t>
            </a: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38233" y="4456227"/>
            <a:ext cx="2800350" cy="16089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Deployment Node (x86 option):</a:t>
            </a:r>
            <a:endParaRPr lang="en-US" sz="1000" b="1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QTY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r>
              <a:rPr lang="en-US" sz="1000" b="1" dirty="0">
                <a:solidFill>
                  <a:srgbClr val="FF0000"/>
                </a:solidFill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</a:rPr>
              <a:t>1</a:t>
            </a:r>
            <a:endParaRPr lang="en-US" sz="1000" b="1" dirty="0">
              <a:solidFill>
                <a:srgbClr val="FF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Server </a:t>
            </a:r>
            <a:r>
              <a:rPr lang="en-US" sz="1000" dirty="0" err="1">
                <a:solidFill>
                  <a:schemeClr val="tx1"/>
                </a:solidFill>
              </a:rPr>
              <a:t>Config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endParaRPr lang="en-US" sz="1000" dirty="0" smtClean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Lenovo M4</a:t>
            </a: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Processor - 2 </a:t>
            </a:r>
            <a:r>
              <a:rPr lang="en-US" sz="1000" dirty="0">
                <a:solidFill>
                  <a:schemeClr val="tx1"/>
                </a:solidFill>
              </a:rPr>
              <a:t>Cores </a:t>
            </a:r>
            <a:endParaRPr lang="en-US" sz="1000" dirty="0" smtClean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Memory </a:t>
            </a:r>
            <a:r>
              <a:rPr lang="mr-IN" sz="1000" dirty="0" smtClean="0">
                <a:solidFill>
                  <a:schemeClr val="tx1"/>
                </a:solidFill>
              </a:rPr>
              <a:t>–</a:t>
            </a:r>
            <a:r>
              <a:rPr lang="en-US" sz="1000" dirty="0" smtClean="0">
                <a:solidFill>
                  <a:schemeClr val="tx1"/>
                </a:solidFill>
              </a:rPr>
              <a:t> 32GB </a:t>
            </a: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x </a:t>
            </a:r>
            <a:r>
              <a:rPr lang="en-US" sz="1000" dirty="0" smtClean="0">
                <a:solidFill>
                  <a:schemeClr val="tx1"/>
                </a:solidFill>
              </a:rPr>
              <a:t>1 TB </a:t>
            </a:r>
            <a:r>
              <a:rPr lang="en-US" sz="1000" dirty="0" err="1">
                <a:solidFill>
                  <a:schemeClr val="tx1"/>
                </a:solidFill>
              </a:rPr>
              <a:t>Sata</a:t>
            </a:r>
            <a:r>
              <a:rPr lang="en-US" sz="1000" dirty="0">
                <a:solidFill>
                  <a:schemeClr val="tx1"/>
                </a:solidFill>
              </a:rPr>
              <a:t> HDDs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2 x  2-Port 10G NIC ( Intel 10G/</a:t>
            </a:r>
            <a:r>
              <a:rPr lang="en-US" sz="1000" dirty="0" err="1">
                <a:solidFill>
                  <a:schemeClr val="tx1"/>
                </a:solidFill>
              </a:rPr>
              <a:t>Mellanox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40081" y="1687907"/>
            <a:ext cx="2800350" cy="20760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 smtClean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Control Plane Building Block:</a:t>
            </a:r>
            <a:endParaRPr lang="en-US" sz="1000" b="1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QTY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b="1" dirty="0">
                <a:solidFill>
                  <a:srgbClr val="FF0000"/>
                </a:solidFill>
              </a:rPr>
              <a:t>3</a:t>
            </a:r>
            <a:endParaRPr lang="en-US" sz="1000" b="1" dirty="0">
              <a:solidFill>
                <a:srgbClr val="FF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</a:rPr>
              <a:t>Server </a:t>
            </a:r>
            <a:r>
              <a:rPr lang="en-US" sz="1000" dirty="0" err="1">
                <a:solidFill>
                  <a:schemeClr val="tx1"/>
                </a:solidFill>
              </a:rPr>
              <a:t>Config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</a:p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LC922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</a:rPr>
              <a:t>Processor </a:t>
            </a:r>
            <a:r>
              <a:rPr lang="mr-IN" sz="1000" dirty="0">
                <a:solidFill>
                  <a:schemeClr val="tx1"/>
                </a:solidFill>
              </a:rPr>
              <a:t>–</a:t>
            </a:r>
            <a:r>
              <a:rPr lang="en-US" sz="1000" dirty="0">
                <a:solidFill>
                  <a:schemeClr val="tx1"/>
                </a:solidFill>
              </a:rPr>
              <a:t> POWER9 20 Cores ( 2.7Ghz)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</a:rPr>
              <a:t>Memory -  512GB ,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</a:rPr>
              <a:t>2 x 128 GB SATA DOMs (boot/OS)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</a:rPr>
              <a:t>8 x 480 GB SSDs (storage pool)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</a:rPr>
              <a:t>Built-in 10G </a:t>
            </a:r>
            <a:r>
              <a:rPr lang="en-US" sz="1000" dirty="0" err="1">
                <a:solidFill>
                  <a:schemeClr val="tx1"/>
                </a:solidFill>
              </a:rPr>
              <a:t>ethernet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70" y="561932"/>
            <a:ext cx="2770175" cy="629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6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439</Words>
  <Application>Microsoft Macintosh PowerPoint</Application>
  <PresentationFormat>Widescreen</PresentationFormat>
  <Paragraphs>125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ICP Design proposal</vt:lpstr>
      <vt:lpstr>PowerPoint Presentation</vt:lpstr>
      <vt:lpstr>Racking / Configuration</vt:lpstr>
      <vt:lpstr>PowerPoint Presentation</vt:lpstr>
      <vt:lpstr>Racking / Configuration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Comcast Trove Design Proposal</dc:title>
  <dc:creator>Raymond Harrington</dc:creator>
  <cp:lastModifiedBy>Jorge Yanez</cp:lastModifiedBy>
  <cp:revision>76</cp:revision>
  <dcterms:created xsi:type="dcterms:W3CDTF">2016-11-03T19:57:48Z</dcterms:created>
  <dcterms:modified xsi:type="dcterms:W3CDTF">2018-10-09T19:32:08Z</dcterms:modified>
</cp:coreProperties>
</file>