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61" r:id="rId6"/>
    <p:sldId id="259" r:id="rId7"/>
    <p:sldId id="11089795" r:id="rId8"/>
    <p:sldId id="11089797" r:id="rId9"/>
    <p:sldId id="11089798" r:id="rId10"/>
    <p:sldId id="11089799" r:id="rId11"/>
    <p:sldId id="11089800" r:id="rId12"/>
    <p:sldId id="260" r:id="rId13"/>
    <p:sldId id="11089812" r:id="rId14"/>
    <p:sldId id="11089813" r:id="rId15"/>
    <p:sldId id="262" r:id="rId16"/>
    <p:sldId id="11089814" r:id="rId17"/>
    <p:sldId id="270"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612" y="456"/>
      </p:cViewPr>
      <p:guideLst>
        <p:guide orient="horz" pos="2160"/>
        <p:guide pos="38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9.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11707-90AB-484C-9FF7-BA23E8D1DB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696CF-CEC0-4A7C-A817-2C967D5CF39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94D03-E06A-48E1-BBBB-811043ACC75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94D03-E06A-48E1-BBBB-811043ACC75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94D03-E06A-48E1-BBBB-811043ACC75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R" panose="00020600040101010101" pitchFamily="18" charset="-122"/>
                <a:ea typeface="OPPOSans R"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cstate="screen"/>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R" panose="00020600040101010101" pitchFamily="18" charset="-122"/>
                  <a:ea typeface="OPPOSans R"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R" panose="00020600040101010101" pitchFamily="18" charset="-122"/>
                <a:ea typeface="OPPOSans R"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R" panose="00020600040101010101" pitchFamily="18" charset="-122"/>
                <a:ea typeface="OPPOSans R"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R" panose="00020600040101010101" pitchFamily="18" charset="-122"/>
                <a:ea typeface="OPPOSans R" panose="00020600040101010101" pitchFamily="18" charset="-122"/>
                <a:cs typeface="OPPOSans R"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p:spTree>
      <p:nvGrpSpPr>
        <p:cNvPr id="1" name=""/>
        <p:cNvGrpSpPr/>
        <p:nvPr/>
      </p:nvGrpSpPr>
      <p:grpSpPr>
        <a:xfrm>
          <a:off x="0" y="0"/>
          <a:ext cx="0" cy="0"/>
          <a:chOff x="0" y="0"/>
          <a:chExt cx="0" cy="0"/>
        </a:xfrm>
      </p:grpSpPr>
      <p:sp>
        <p:nvSpPr>
          <p:cNvPr id="2" name="日期占位符 2"/>
          <p:cNvSpPr>
            <a:spLocks noGrp="1"/>
          </p:cNvSpPr>
          <p:nvPr>
            <p:ph type="dt" sz="half" idx="10"/>
          </p:nvPr>
        </p:nvSpPr>
        <p:spPr>
          <a:xfrm>
            <a:off x="838200" y="6356350"/>
            <a:ext cx="2743200" cy="365125"/>
          </a:xfrm>
        </p:spPr>
        <p:txBody>
          <a:bodyPr/>
          <a:lstStyle/>
          <a:p>
            <a:fld id="{AEB6CE6A-11FC-41BC-97BB-88E9079FB170}" type="datetimeFigureOut">
              <a:rPr lang="zh-CN" altLang="en-US" smtClean="0"/>
            </a:fld>
            <a:endParaRPr lang="zh-CN" altLang="en-US"/>
          </a:p>
        </p:txBody>
      </p:sp>
      <p:sp>
        <p:nvSpPr>
          <p:cNvPr id="3" name="页脚占位符 3"/>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4"/>
          <p:cNvSpPr>
            <a:spLocks noGrp="1"/>
          </p:cNvSpPr>
          <p:nvPr>
            <p:ph type="sldNum" sz="quarter" idx="12"/>
          </p:nvPr>
        </p:nvSpPr>
        <p:spPr>
          <a:xfrm>
            <a:off x="8610600" y="6356350"/>
            <a:ext cx="2743200" cy="365125"/>
          </a:xfrm>
        </p:spPr>
        <p:txBody>
          <a:bodyPr/>
          <a:lstStyle/>
          <a:p>
            <a:fld id="{81E38BC0-E41B-4500-9123-4831E0EE5619}" type="slidenum">
              <a:rPr lang="zh-CN" altLang="en-US" smtClean="0"/>
            </a:fld>
            <a:endParaRPr lang="zh-CN" altLang="en-US"/>
          </a:p>
        </p:txBody>
      </p:sp>
      <p:sp>
        <p:nvSpPr>
          <p:cNvPr id="5" name="矩形 4"/>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1288486" y="5188068"/>
            <a:ext cx="3869265" cy="1326605"/>
            <a:chOff x="870547" y="7238685"/>
            <a:chExt cx="3333750" cy="1143000"/>
          </a:xfrm>
        </p:grpSpPr>
        <p:grpSp>
          <p:nvGrpSpPr>
            <p:cNvPr id="7" name="组合 6"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9" name="任意多边形: 形状 8"/>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0" name="任意多边形: 形状 9"/>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1" name="任意多边形: 形状 10"/>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12" name="任意多边形: 形状 11"/>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13" name="任意多边形: 形状 12"/>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14" name="组合 13"/>
              <p:cNvGrpSpPr/>
              <p:nvPr userDrawn="1"/>
            </p:nvGrpSpPr>
            <p:grpSpPr>
              <a:xfrm>
                <a:off x="2038610" y="3870398"/>
                <a:ext cx="413489" cy="89750"/>
                <a:chOff x="8686551" y="964247"/>
                <a:chExt cx="413489" cy="89750"/>
              </a:xfrm>
            </p:grpSpPr>
            <p:sp>
              <p:nvSpPr>
                <p:cNvPr id="33" name="任意多边形: 形状 32"/>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4" name="任意多边形: 形状 33"/>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5" name="任意多边形: 形状 34"/>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6" name="任意多边形: 形状 35"/>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15" name="组合 14"/>
              <p:cNvGrpSpPr/>
              <p:nvPr userDrawn="1"/>
            </p:nvGrpSpPr>
            <p:grpSpPr>
              <a:xfrm>
                <a:off x="2487485" y="3830214"/>
                <a:ext cx="173892" cy="129934"/>
                <a:chOff x="9130663" y="924063"/>
                <a:chExt cx="173892" cy="129934"/>
              </a:xfrm>
            </p:grpSpPr>
            <p:sp>
              <p:nvSpPr>
                <p:cNvPr id="31" name="任意多边形: 形状 30"/>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32" name="任意多边形: 形状 31"/>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16" name="组合 15"/>
              <p:cNvGrpSpPr/>
              <p:nvPr userDrawn="1"/>
            </p:nvGrpSpPr>
            <p:grpSpPr>
              <a:xfrm>
                <a:off x="2698897" y="3829531"/>
                <a:ext cx="804243" cy="165482"/>
                <a:chOff x="9323023" y="923380"/>
                <a:chExt cx="804243" cy="165482"/>
              </a:xfrm>
            </p:grpSpPr>
            <p:sp>
              <p:nvSpPr>
                <p:cNvPr id="23" name="任意多边形: 形状 22"/>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4" name="任意多边形: 形状 23"/>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5" name="任意多边形: 形状 24"/>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6" name="任意多边形: 形状 25"/>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7" name="任意多边形: 形状 26"/>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8" name="任意多边形: 形状 27"/>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9" name="任意多边形: 形状 28"/>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30" name="任意多边形: 形状 29"/>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17" name="组合 16"/>
              <p:cNvGrpSpPr/>
              <p:nvPr userDrawn="1"/>
            </p:nvGrpSpPr>
            <p:grpSpPr>
              <a:xfrm>
                <a:off x="3550756" y="3868116"/>
                <a:ext cx="359700" cy="92032"/>
                <a:chOff x="10146307" y="961965"/>
                <a:chExt cx="359700" cy="92032"/>
              </a:xfrm>
            </p:grpSpPr>
            <p:sp>
              <p:nvSpPr>
                <p:cNvPr id="19" name="任意多边形: 形状 18"/>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0" name="任意多边形: 形状 19"/>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1" name="任意多边形: 形状 20"/>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2" name="任意多边形: 形状 21"/>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18" name="任意多边形: 形状 17"/>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8" name="矩形 7">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38" name="直接连接符 37"/>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39" name="任意多边形: 形状 38"/>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94D03-E06A-48E1-BBBB-811043ACC75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C94D03-E06A-48E1-BBBB-811043ACC75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C94D03-E06A-48E1-BBBB-811043ACC75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C94D03-E06A-48E1-BBBB-811043ACC75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C94D03-E06A-48E1-BBBB-811043ACC75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C94D03-E06A-48E1-BBBB-811043ACC75C}" type="slidenum">
              <a:rPr lang="zh-CN" altLang="en-US" smtClean="0"/>
            </a:fld>
            <a:endParaRPr lang="zh-CN" altLang="en-US"/>
          </a:p>
        </p:txBody>
      </p:sp>
      <p:pic>
        <p:nvPicPr>
          <p:cNvPr id="7" name="图片 6"/>
          <p:cNvPicPr>
            <a:picLocks noChangeAspect="1"/>
          </p:cNvPicPr>
          <p:nvPr userDrawn="1"/>
        </p:nvPicPr>
        <p:blipFill>
          <a:blip r:embed="rId2" cstate="screen">
            <a:duotone>
              <a:schemeClr val="accent1">
                <a:shade val="45000"/>
                <a:satMod val="135000"/>
              </a:schemeClr>
              <a:prstClr val="white"/>
            </a:duotone>
          </a:blip>
          <a:stretch>
            <a:fillRect/>
          </a:stretch>
        </p:blipFill>
        <p:spPr>
          <a:xfrm>
            <a:off x="0" y="76"/>
            <a:ext cx="12192000" cy="685784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C94D03-E06A-48E1-BBBB-811043ACC75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40ABEC0-BD8F-40CE-BEB7-8CF52CB9C8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C94D03-E06A-48E1-BBBB-811043ACC75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ABEC0-BD8F-40CE-BEB7-8CF52CB9C8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94D03-E06A-48E1-BBBB-811043ACC75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flipH="1" flipV="1">
            <a:off x="0" y="2715768"/>
            <a:ext cx="6455664" cy="414223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直角三角形 2"/>
          <p:cNvSpPr/>
          <p:nvPr/>
        </p:nvSpPr>
        <p:spPr>
          <a:xfrm rot="10800000" flipH="1">
            <a:off x="0" y="0"/>
            <a:ext cx="8058937" cy="534924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文本框 3"/>
          <p:cNvSpPr txBox="1"/>
          <p:nvPr/>
        </p:nvSpPr>
        <p:spPr>
          <a:xfrm>
            <a:off x="6146192" y="3035780"/>
            <a:ext cx="5715000" cy="923290"/>
          </a:xfrm>
          <a:prstGeom prst="rect">
            <a:avLst/>
          </a:prstGeom>
          <a:noFill/>
        </p:spPr>
        <p:txBody>
          <a:bodyPr wrap="none" lIns="0" tIns="0" rIns="0" bIns="0" rtlCol="0" anchor="t">
            <a:spAutoFit/>
          </a:bodyPr>
          <a:lstStyle/>
          <a:p>
            <a:r>
              <a:rPr lang="en-US" altLang="zh-CN" sz="6000" dirty="0">
                <a:solidFill>
                  <a:schemeClr val="accent1">
                    <a:lumMod val="100000"/>
                  </a:schemeClr>
                </a:solidFill>
                <a:latin typeface="+mj-ea"/>
                <a:ea typeface="+mj-ea"/>
              </a:rPr>
              <a:t>minigit</a:t>
            </a:r>
            <a:r>
              <a:rPr lang="zh-CN" altLang="en-US" sz="6000" dirty="0">
                <a:solidFill>
                  <a:schemeClr val="accent1">
                    <a:lumMod val="100000"/>
                  </a:schemeClr>
                </a:solidFill>
                <a:latin typeface="+mj-ea"/>
                <a:ea typeface="+mj-ea"/>
              </a:rPr>
              <a:t>项目</a:t>
            </a:r>
            <a:r>
              <a:rPr lang="zh-CN" altLang="en-US" sz="6000" dirty="0">
                <a:solidFill>
                  <a:schemeClr val="accent1">
                    <a:lumMod val="100000"/>
                  </a:schemeClr>
                </a:solidFill>
                <a:latin typeface="+mj-ea"/>
                <a:ea typeface="+mj-ea"/>
              </a:rPr>
              <a:t>汇报</a:t>
            </a:r>
            <a:endParaRPr lang="zh-CN" altLang="en-US" sz="6000" dirty="0">
              <a:solidFill>
                <a:schemeClr val="accent1">
                  <a:lumMod val="100000"/>
                </a:schemeClr>
              </a:solidFill>
              <a:latin typeface="+mj-ea"/>
              <a:ea typeface="+mj-ea"/>
            </a:endParaRPr>
          </a:p>
        </p:txBody>
      </p:sp>
      <p:sp>
        <p:nvSpPr>
          <p:cNvPr id="6" name="矩形: 圆角 5"/>
          <p:cNvSpPr/>
          <p:nvPr/>
        </p:nvSpPr>
        <p:spPr>
          <a:xfrm>
            <a:off x="9913620" y="4122420"/>
            <a:ext cx="1767840" cy="4114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n-ea"/>
              </a:rPr>
              <a:t>汇报人：</a:t>
            </a:r>
            <a:r>
              <a:rPr lang="zh-CN" altLang="en-US" sz="1600" dirty="0">
                <a:solidFill>
                  <a:schemeClr val="bg1"/>
                </a:solidFill>
                <a:latin typeface="+mn-ea"/>
              </a:rPr>
              <a:t>潘鹏州</a:t>
            </a:r>
            <a:endParaRPr lang="zh-CN" altLang="en-US" sz="1600" dirty="0">
              <a:solidFill>
                <a:schemeClr val="bg1"/>
              </a:solidFill>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p:cNvSpPr/>
          <p:nvPr/>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箭头: V 形 2"/>
          <p:cNvSpPr/>
          <p:nvPr/>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文本框 3"/>
          <p:cNvSpPr txBox="1"/>
          <p:nvPr/>
        </p:nvSpPr>
        <p:spPr>
          <a:xfrm>
            <a:off x="1000126" y="313065"/>
            <a:ext cx="1612900" cy="521970"/>
          </a:xfrm>
          <a:prstGeom prst="rect">
            <a:avLst/>
          </a:prstGeom>
          <a:noFill/>
        </p:spPr>
        <p:txBody>
          <a:bodyPr wrap="none" rtlCol="0">
            <a:spAutoFit/>
          </a:bodyPr>
          <a:lstStyle/>
          <a:p>
            <a:r>
              <a:rPr kumimoji="1" lang="zh-CN" altLang="en-US" sz="2800" b="1" dirty="0">
                <a:solidFill>
                  <a:schemeClr val="accent1">
                    <a:lumMod val="100000"/>
                  </a:schemeClr>
                </a:solidFill>
                <a:latin typeface="+mj-ea"/>
                <a:ea typeface="+mj-ea"/>
              </a:rPr>
              <a:t>三层</a:t>
            </a:r>
            <a:r>
              <a:rPr kumimoji="1" lang="zh-CN" altLang="en-US" sz="2800" b="1" dirty="0">
                <a:solidFill>
                  <a:schemeClr val="accent1">
                    <a:lumMod val="100000"/>
                  </a:schemeClr>
                </a:solidFill>
                <a:latin typeface="+mj-ea"/>
                <a:ea typeface="+mj-ea"/>
              </a:rPr>
              <a:t>结构</a:t>
            </a:r>
            <a:endParaRPr kumimoji="1" lang="zh-CN" altLang="en-US" sz="2800" b="1" dirty="0">
              <a:solidFill>
                <a:schemeClr val="accent1">
                  <a:lumMod val="100000"/>
                </a:schemeClr>
              </a:solidFill>
              <a:latin typeface="+mj-ea"/>
              <a:ea typeface="+mj-ea"/>
            </a:endParaRPr>
          </a:p>
        </p:txBody>
      </p:sp>
      <p:sp>
        <p:nvSpPr>
          <p:cNvPr id="5" name="任意形状 12"/>
          <p:cNvSpPr/>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11" name="直接连接符 10"/>
          <p:cNvCxnSpPr/>
          <p:nvPr/>
        </p:nvCxnSpPr>
        <p:spPr>
          <a:xfrm>
            <a:off x="6096000" y="1543050"/>
            <a:ext cx="0" cy="42195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825615" y="1892935"/>
            <a:ext cx="4064000" cy="3072130"/>
          </a:xfrm>
          <a:prstGeom prst="rect">
            <a:avLst/>
          </a:prstGeom>
          <a:noFill/>
        </p:spPr>
        <p:txBody>
          <a:bodyPr wrap="square" rtlCol="0">
            <a:noAutofit/>
          </a:bodyPr>
          <a:p>
            <a:pPr algn="l">
              <a:lnSpc>
                <a:spcPct val="90000"/>
              </a:lnSpc>
            </a:pPr>
            <a:r>
              <a:rPr lang="zh-CN" altLang="en-US"/>
              <a:t>git</a:t>
            </a:r>
            <a:r>
              <a:rPr lang="zh-CN" altLang="en-US"/>
              <a:t>的底层模型，本质上就是由一系列链表 + 多叉树组成的：</a:t>
            </a:r>
            <a:endParaRPr lang="zh-CN" altLang="en-US"/>
          </a:p>
          <a:p>
            <a:pPr algn="l">
              <a:lnSpc>
                <a:spcPct val="90000"/>
              </a:lnSpc>
            </a:pPr>
            <a:endParaRPr lang="zh-CN" altLang="en-US"/>
          </a:p>
          <a:p>
            <a:pPr algn="l">
              <a:lnSpc>
                <a:spcPct val="90000"/>
              </a:lnSpc>
            </a:pPr>
            <a:r>
              <a:rPr lang="zh-CN" altLang="en-US"/>
              <a:t>• 链表： 由 commit object 组成，通过 parent 指针串联</a:t>
            </a:r>
            <a:endParaRPr lang="zh-CN" altLang="en-US"/>
          </a:p>
          <a:p>
            <a:pPr algn="l">
              <a:lnSpc>
                <a:spcPct val="90000"/>
              </a:lnSpc>
            </a:pPr>
            <a:endParaRPr lang="zh-CN" altLang="en-US"/>
          </a:p>
          <a:p>
            <a:pPr algn="l">
              <a:lnSpc>
                <a:spcPct val="90000"/>
              </a:lnSpc>
            </a:pPr>
            <a:r>
              <a:rPr lang="zh-CN" altLang="en-US"/>
              <a:t>• 多叉树： 由 com</a:t>
            </a:r>
            <a:r>
              <a:rPr lang="en-US" altLang="zh-CN"/>
              <a:t>m</a:t>
            </a:r>
            <a:r>
              <a:rPr lang="zh-CN" altLang="en-US"/>
              <a:t>it、tree、blob 组成. 根节点为 commit object（对应提交记录），枝干节点为 tree object（对应文件夹），叶子节点为 blob object（对应文件）</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492760" y="1394460"/>
            <a:ext cx="5282565" cy="4510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628650" y="952500"/>
            <a:ext cx="4953000" cy="4953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5" name="菱形 4"/>
          <p:cNvSpPr/>
          <p:nvPr/>
        </p:nvSpPr>
        <p:spPr>
          <a:xfrm>
            <a:off x="2200275" y="1619250"/>
            <a:ext cx="3619500" cy="361950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6" name="文本框 5"/>
          <p:cNvSpPr txBox="1"/>
          <p:nvPr/>
        </p:nvSpPr>
        <p:spPr>
          <a:xfrm>
            <a:off x="3502025" y="2813447"/>
            <a:ext cx="1016000" cy="1230630"/>
          </a:xfrm>
          <a:prstGeom prst="rect">
            <a:avLst/>
          </a:prstGeom>
          <a:noFill/>
        </p:spPr>
        <p:txBody>
          <a:bodyPr wrap="none" lIns="0" tIns="0" rIns="0" bIns="0" rtlCol="0" anchor="t">
            <a:spAutoFit/>
          </a:bodyPr>
          <a:lstStyle/>
          <a:p>
            <a:pPr algn="ctr"/>
            <a:r>
              <a:rPr lang="en-US" altLang="zh-CN" sz="8000" dirty="0">
                <a:solidFill>
                  <a:schemeClr val="bg1"/>
                </a:solidFill>
                <a:latin typeface="+mj-ea"/>
                <a:ea typeface="+mj-ea"/>
              </a:rPr>
              <a:t>03</a:t>
            </a:r>
            <a:endParaRPr lang="zh-CN" altLang="en-US" sz="8000" dirty="0">
              <a:solidFill>
                <a:schemeClr val="bg1"/>
              </a:solidFill>
              <a:latin typeface="+mj-ea"/>
              <a:ea typeface="+mj-ea"/>
            </a:endParaRPr>
          </a:p>
        </p:txBody>
      </p:sp>
      <p:sp>
        <p:nvSpPr>
          <p:cNvPr id="8" name="文本框 7"/>
          <p:cNvSpPr txBox="1"/>
          <p:nvPr/>
        </p:nvSpPr>
        <p:spPr>
          <a:xfrm>
            <a:off x="6804025" y="2813685"/>
            <a:ext cx="3200400" cy="1107440"/>
          </a:xfrm>
          <a:prstGeom prst="rect">
            <a:avLst/>
          </a:prstGeom>
          <a:noFill/>
        </p:spPr>
        <p:txBody>
          <a:bodyPr wrap="none" lIns="0" tIns="0" rIns="0" bIns="0" rtlCol="0" anchor="t">
            <a:spAutoFit/>
          </a:bodyPr>
          <a:lstStyle/>
          <a:p>
            <a:pPr algn="ctr"/>
            <a:r>
              <a:rPr kumimoji="1" lang="en-US" altLang="zh-CN" sz="7200" dirty="0">
                <a:solidFill>
                  <a:schemeClr val="accent1">
                    <a:lumMod val="100000"/>
                  </a:schemeClr>
                </a:solidFill>
                <a:latin typeface="+mj-ea"/>
                <a:ea typeface="+mj-ea"/>
              </a:rPr>
              <a:t>git</a:t>
            </a:r>
            <a:r>
              <a:rPr kumimoji="1" lang="zh-CN" altLang="en-US" sz="7200" dirty="0">
                <a:solidFill>
                  <a:schemeClr val="accent1">
                    <a:lumMod val="100000"/>
                  </a:schemeClr>
                </a:solidFill>
                <a:latin typeface="+mj-ea"/>
                <a:ea typeface="+mj-ea"/>
              </a:rPr>
              <a:t>分支</a:t>
            </a:r>
            <a:endParaRPr kumimoji="1" lang="zh-CN" altLang="en-US" sz="7200" dirty="0">
              <a:solidFill>
                <a:schemeClr val="accent1">
                  <a:lumMod val="100000"/>
                </a:schemeClr>
              </a:solidFill>
              <a:latin typeface="+mj-ea"/>
              <a:ea typeface="+mj-ea"/>
            </a:endParaRPr>
          </a:p>
        </p:txBody>
      </p:sp>
      <p:sp>
        <p:nvSpPr>
          <p:cNvPr id="10" name="任意多边形: 形状 9"/>
          <p:cNvSpPr/>
          <p:nvPr/>
        </p:nvSpPr>
        <p:spPr>
          <a:xfrm>
            <a:off x="0" y="0"/>
            <a:ext cx="1147762" cy="1147762"/>
          </a:xfrm>
          <a:custGeom>
            <a:avLst/>
            <a:gdLst>
              <a:gd name="connsiteX0" fmla="*/ 0 w 1147762"/>
              <a:gd name="connsiteY0" fmla="*/ 0 h 1147762"/>
              <a:gd name="connsiteX1" fmla="*/ 1147762 w 1147762"/>
              <a:gd name="connsiteY1" fmla="*/ 0 h 1147762"/>
              <a:gd name="connsiteX2" fmla="*/ 0 w 1147762"/>
              <a:gd name="connsiteY2" fmla="*/ 1147762 h 1147762"/>
            </a:gdLst>
            <a:ahLst/>
            <a:cxnLst>
              <a:cxn ang="0">
                <a:pos x="connsiteX0" y="connsiteY0"/>
              </a:cxn>
              <a:cxn ang="0">
                <a:pos x="connsiteX1" y="connsiteY1"/>
              </a:cxn>
              <a:cxn ang="0">
                <a:pos x="connsiteX2" y="connsiteY2"/>
              </a:cxn>
            </a:cxnLst>
            <a:rect l="l" t="t" r="r" b="b"/>
            <a:pathLst>
              <a:path w="1147762" h="1147762">
                <a:moveTo>
                  <a:pt x="0" y="0"/>
                </a:moveTo>
                <a:lnTo>
                  <a:pt x="1147762" y="0"/>
                </a:lnTo>
                <a:lnTo>
                  <a:pt x="0" y="11477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bg1"/>
              </a:solidFill>
              <a:latin typeface="+mj-ea"/>
              <a:ea typeface="+mj-ea"/>
            </a:endParaRPr>
          </a:p>
        </p:txBody>
      </p:sp>
      <p:sp>
        <p:nvSpPr>
          <p:cNvPr id="11" name="任意多边形: 形状 10"/>
          <p:cNvSpPr/>
          <p:nvPr/>
        </p:nvSpPr>
        <p:spPr>
          <a:xfrm>
            <a:off x="8943382" y="6024266"/>
            <a:ext cx="1667468" cy="833734"/>
          </a:xfrm>
          <a:custGeom>
            <a:avLst/>
            <a:gdLst>
              <a:gd name="connsiteX0" fmla="*/ 833734 w 1667468"/>
              <a:gd name="connsiteY0" fmla="*/ 0 h 833734"/>
              <a:gd name="connsiteX1" fmla="*/ 1667468 w 1667468"/>
              <a:gd name="connsiteY1" fmla="*/ 833734 h 833734"/>
              <a:gd name="connsiteX2" fmla="*/ 0 w 1667468"/>
              <a:gd name="connsiteY2" fmla="*/ 833734 h 833734"/>
            </a:gdLst>
            <a:ahLst/>
            <a:cxnLst>
              <a:cxn ang="0">
                <a:pos x="connsiteX0" y="connsiteY0"/>
              </a:cxn>
              <a:cxn ang="0">
                <a:pos x="connsiteX1" y="connsiteY1"/>
              </a:cxn>
              <a:cxn ang="0">
                <a:pos x="connsiteX2" y="connsiteY2"/>
              </a:cxn>
            </a:cxnLst>
            <a:rect l="l" t="t" r="r" b="b"/>
            <a:pathLst>
              <a:path w="1667468" h="833734">
                <a:moveTo>
                  <a:pt x="833734" y="0"/>
                </a:moveTo>
                <a:lnTo>
                  <a:pt x="1667468" y="833734"/>
                </a:lnTo>
                <a:lnTo>
                  <a:pt x="0" y="8337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bg1"/>
              </a:solidFill>
              <a:latin typeface="+mj-ea"/>
              <a:ea typeface="+mj-ea"/>
            </a:endParaRPr>
          </a:p>
        </p:txBody>
      </p:sp>
      <p:sp>
        <p:nvSpPr>
          <p:cNvPr id="12" name="菱形 11"/>
          <p:cNvSpPr/>
          <p:nvPr/>
        </p:nvSpPr>
        <p:spPr>
          <a:xfrm>
            <a:off x="10283579" y="6024266"/>
            <a:ext cx="572093" cy="572093"/>
          </a:xfrm>
          <a:prstGeom prst="diamond">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3" name="菱形 12"/>
          <p:cNvSpPr/>
          <p:nvPr/>
        </p:nvSpPr>
        <p:spPr>
          <a:xfrm>
            <a:off x="10130882" y="5738219"/>
            <a:ext cx="286047" cy="286047"/>
          </a:xfrm>
          <a:prstGeom prst="diamond">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p:cNvSpPr/>
          <p:nvPr/>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箭头: V 形 2"/>
          <p:cNvSpPr/>
          <p:nvPr/>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文本框 3"/>
          <p:cNvSpPr txBox="1"/>
          <p:nvPr/>
        </p:nvSpPr>
        <p:spPr>
          <a:xfrm>
            <a:off x="1000126" y="313065"/>
            <a:ext cx="1437005" cy="521970"/>
          </a:xfrm>
          <a:prstGeom prst="rect">
            <a:avLst/>
          </a:prstGeom>
          <a:noFill/>
        </p:spPr>
        <p:txBody>
          <a:bodyPr wrap="none" rtlCol="0">
            <a:spAutoFit/>
          </a:bodyPr>
          <a:lstStyle/>
          <a:p>
            <a:r>
              <a:rPr kumimoji="1" lang="en-US" altLang="zh-CN" sz="2800" b="1" dirty="0">
                <a:solidFill>
                  <a:schemeClr val="accent1">
                    <a:lumMod val="100000"/>
                  </a:schemeClr>
                </a:solidFill>
                <a:latin typeface="+mj-ea"/>
                <a:ea typeface="+mj-ea"/>
              </a:rPr>
              <a:t>git</a:t>
            </a:r>
            <a:r>
              <a:rPr kumimoji="1" lang="zh-CN" altLang="en-US" sz="2800" b="1" dirty="0">
                <a:solidFill>
                  <a:schemeClr val="accent1">
                    <a:lumMod val="100000"/>
                  </a:schemeClr>
                </a:solidFill>
                <a:latin typeface="+mj-ea"/>
                <a:ea typeface="+mj-ea"/>
              </a:rPr>
              <a:t>分支</a:t>
            </a:r>
            <a:endParaRPr kumimoji="1" lang="zh-CN" altLang="en-US" sz="2800" b="1" dirty="0">
              <a:solidFill>
                <a:schemeClr val="accent1">
                  <a:lumMod val="100000"/>
                </a:schemeClr>
              </a:solidFill>
              <a:latin typeface="+mj-ea"/>
              <a:ea typeface="+mj-ea"/>
            </a:endParaRPr>
          </a:p>
        </p:txBody>
      </p:sp>
      <p:sp>
        <p:nvSpPr>
          <p:cNvPr id="5" name="任意形状 12"/>
          <p:cNvSpPr/>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11" name="直接连接符 10"/>
          <p:cNvCxnSpPr/>
          <p:nvPr/>
        </p:nvCxnSpPr>
        <p:spPr>
          <a:xfrm>
            <a:off x="6096000" y="1543050"/>
            <a:ext cx="0" cy="42195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825615" y="1892935"/>
            <a:ext cx="4064000" cy="3072130"/>
          </a:xfrm>
          <a:prstGeom prst="rect">
            <a:avLst/>
          </a:prstGeom>
          <a:noFill/>
        </p:spPr>
        <p:txBody>
          <a:bodyPr wrap="square" rtlCol="0">
            <a:noAutofit/>
          </a:bodyPr>
          <a:p>
            <a:pPr algn="l">
              <a:lnSpc>
                <a:spcPct val="90000"/>
              </a:lnSpc>
            </a:pPr>
            <a:r>
              <a:rPr lang="en-US" altLang="zh-CN"/>
              <a:t>git</a:t>
            </a:r>
            <a:r>
              <a:rPr lang="zh-CN" altLang="en-US"/>
              <a:t>分支</a:t>
            </a:r>
            <a:r>
              <a:rPr lang="en-US" altLang="zh-CN"/>
              <a:t>(</a:t>
            </a:r>
            <a:r>
              <a:rPr lang="zh-CN" altLang="en-US"/>
              <a:t>branch</a:t>
            </a:r>
            <a:r>
              <a:rPr lang="en-US" altLang="zh-CN"/>
              <a:t>)</a:t>
            </a:r>
            <a:r>
              <a:rPr lang="zh-CN" altLang="en-US"/>
              <a:t>可以理解为一条独立的 commit 版本链</a:t>
            </a:r>
            <a:r>
              <a:rPr lang="en-US" altLang="zh-CN"/>
              <a:t>(</a:t>
            </a:r>
            <a:r>
              <a:rPr lang="zh-CN" altLang="en-US"/>
              <a:t>每次拉分支就是在 commit 链上进行分叉</a:t>
            </a:r>
            <a:r>
              <a:rPr lang="en-US" altLang="zh-CN"/>
              <a:t>).</a:t>
            </a:r>
            <a:endParaRPr lang="zh-CN" altLang="en-US"/>
          </a:p>
          <a:p>
            <a:pPr algn="l">
              <a:lnSpc>
                <a:spcPct val="90000"/>
              </a:lnSpc>
            </a:pPr>
            <a:r>
              <a:rPr lang="zh-CN" altLang="en-US"/>
              <a:t>操作分支体现为操作</a:t>
            </a:r>
            <a:r>
              <a:rPr lang="zh-CN" altLang="en-US"/>
              <a:t>一个在 commit 版本链上移动的指针，其指向了分支链上某个特定 commit object 的 key.</a:t>
            </a:r>
            <a:endParaRPr lang="zh-CN" altLang="en-US"/>
          </a:p>
          <a:p>
            <a:pPr algn="l">
              <a:lnSpc>
                <a:spcPct val="90000"/>
              </a:lnSpc>
            </a:pPr>
            <a:r>
              <a:rPr lang="zh-CN" altLang="en-US"/>
              <a:t>因此在操作分支时，本质上只是在作指针的创建、移动和</a:t>
            </a:r>
            <a:r>
              <a:rPr lang="zh-CN" altLang="en-US"/>
              <a:t>删除，成本是很低的. </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352425" y="1708150"/>
            <a:ext cx="5300980" cy="3415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9412" y="2125779"/>
            <a:ext cx="10892590" cy="2606442"/>
          </a:xfrm>
          <a:prstGeom prst="rect">
            <a:avLst/>
          </a:prstGeom>
          <a:solidFill>
            <a:schemeClr val="bg1"/>
          </a:solidFill>
          <a:ln>
            <a:noFill/>
          </a:ln>
          <a:effectLst>
            <a:outerShdw blurRad="254000" dist="1016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892589" y="2125779"/>
            <a:ext cx="1299412" cy="2606442"/>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5330757" y="3336154"/>
            <a:ext cx="5629060" cy="1396067"/>
          </a:xfrm>
          <a:prstGeom prst="triangle">
            <a:avLst>
              <a:gd name="adj" fmla="val 22291"/>
            </a:avLst>
          </a:prstGeom>
          <a:solidFill>
            <a:schemeClr val="bg1">
              <a:lumMod val="9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4254850" y="2125778"/>
            <a:ext cx="4265556" cy="1590187"/>
          </a:xfrm>
          <a:prstGeom prst="triangle">
            <a:avLst>
              <a:gd name="adj" fmla="val 22291"/>
            </a:avLst>
          </a:prstGeom>
          <a:solidFill>
            <a:schemeClr val="bg1">
              <a:lumMod val="95000"/>
              <a:alpha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99653" y="1896970"/>
            <a:ext cx="3795929" cy="3064060"/>
            <a:chOff x="2175001" y="1257300"/>
            <a:chExt cx="2985630" cy="2014539"/>
          </a:xfrm>
          <a:effectLst>
            <a:outerShdw blurRad="190500" dist="127000" dir="2700000" algn="tl" rotWithShape="0">
              <a:prstClr val="black">
                <a:alpha val="50000"/>
              </a:prstClr>
            </a:outerShdw>
          </a:effectLst>
        </p:grpSpPr>
        <p:sp>
          <p:nvSpPr>
            <p:cNvPr id="8" name="矩形 7"/>
            <p:cNvSpPr/>
            <p:nvPr/>
          </p:nvSpPr>
          <p:spPr>
            <a:xfrm>
              <a:off x="2175001" y="1257300"/>
              <a:ext cx="1525462" cy="2014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a:off x="3700464" y="1257301"/>
              <a:ext cx="1460167" cy="20145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等腰三角形 9"/>
          <p:cNvSpPr/>
          <p:nvPr/>
        </p:nvSpPr>
        <p:spPr>
          <a:xfrm rot="16200000">
            <a:off x="9150393" y="2853326"/>
            <a:ext cx="2385713" cy="930617"/>
          </a:xfrm>
          <a:prstGeom prst="triangle">
            <a:avLst>
              <a:gd name="adj" fmla="val 100000"/>
            </a:avLst>
          </a:prstGeom>
          <a:solidFill>
            <a:schemeClr val="bg1">
              <a:lumMod val="95000"/>
              <a:alpha val="2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53075" y="2856548"/>
            <a:ext cx="4518660" cy="922020"/>
          </a:xfrm>
          <a:prstGeom prst="rect">
            <a:avLst/>
          </a:prstGeom>
          <a:noFill/>
        </p:spPr>
        <p:txBody>
          <a:bodyPr wrap="square" rtlCol="0" anchor="ctr">
            <a:spAutoFit/>
          </a:bodyPr>
          <a:lstStyle/>
          <a:p>
            <a:pPr algn="dist"/>
            <a:r>
              <a:rPr lang="zh-CN" altLang="en-US" sz="5400" dirty="0">
                <a:solidFill>
                  <a:schemeClr val="accent1"/>
                </a:solidFill>
                <a:latin typeface="+mj-ea"/>
                <a:ea typeface="+mj-ea"/>
                <a:cs typeface="华文黑体" panose="02010600040101010101" pitchFamily="2" charset="-122"/>
              </a:rPr>
              <a:t>具体</a:t>
            </a:r>
            <a:r>
              <a:rPr lang="zh-CN" altLang="en-US" sz="5400" dirty="0">
                <a:solidFill>
                  <a:schemeClr val="accent1"/>
                </a:solidFill>
                <a:latin typeface="+mj-ea"/>
                <a:ea typeface="+mj-ea"/>
                <a:cs typeface="华文黑体" panose="02010600040101010101" pitchFamily="2" charset="-122"/>
              </a:rPr>
              <a:t>实现</a:t>
            </a:r>
            <a:endParaRPr lang="zh-CN" altLang="en-US" sz="5400" dirty="0">
              <a:solidFill>
                <a:schemeClr val="accent1"/>
              </a:solidFill>
              <a:latin typeface="+mj-ea"/>
              <a:ea typeface="+mj-ea"/>
              <a:cs typeface="华文黑体" panose="02010600040101010101" pitchFamily="2" charset="-122"/>
            </a:endParaRPr>
          </a:p>
        </p:txBody>
      </p:sp>
      <p:sp>
        <p:nvSpPr>
          <p:cNvPr id="12" name="文本框 11"/>
          <p:cNvSpPr txBox="1"/>
          <p:nvPr/>
        </p:nvSpPr>
        <p:spPr>
          <a:xfrm>
            <a:off x="2388205" y="2551837"/>
            <a:ext cx="1946867" cy="1753235"/>
          </a:xfrm>
          <a:prstGeom prst="rect">
            <a:avLst/>
          </a:prstGeom>
          <a:noFill/>
        </p:spPr>
        <p:txBody>
          <a:bodyPr wrap="square" rtlCol="0">
            <a:spAutoFit/>
          </a:bodyPr>
          <a:lstStyle/>
          <a:p>
            <a:r>
              <a:rPr lang="en-US" altLang="zh-CN" sz="2800" dirty="0">
                <a:solidFill>
                  <a:schemeClr val="bg1"/>
                </a:solidFill>
                <a:latin typeface="OPPOSans R" panose="00020600040101010101" pitchFamily="18" charset="-122"/>
                <a:ea typeface="华文黑体" panose="02010600040101010101" pitchFamily="2" charset="-122"/>
                <a:cs typeface="华文黑体" panose="02010600040101010101" pitchFamily="2" charset="-122"/>
              </a:rPr>
              <a:t>PART </a:t>
            </a:r>
            <a:r>
              <a:rPr lang="en-US" altLang="zh-CN" sz="2400" dirty="0">
                <a:solidFill>
                  <a:schemeClr val="bg1"/>
                </a:solidFill>
                <a:latin typeface="OPPOSans R" panose="00020600040101010101" pitchFamily="18" charset="-122"/>
                <a:ea typeface="华文黑体" panose="02010600040101010101" pitchFamily="2" charset="-122"/>
                <a:cs typeface="华文黑体" panose="02010600040101010101" pitchFamily="2" charset="-122"/>
              </a:rPr>
              <a:t> </a:t>
            </a:r>
            <a:endParaRPr lang="en-US" altLang="zh-CN" sz="2400" dirty="0">
              <a:solidFill>
                <a:schemeClr val="bg1"/>
              </a:solidFill>
              <a:latin typeface="OPPOSans R" panose="00020600040101010101" pitchFamily="18" charset="-122"/>
              <a:ea typeface="华文黑体" panose="02010600040101010101" pitchFamily="2" charset="-122"/>
              <a:cs typeface="华文黑体" panose="02010600040101010101" pitchFamily="2" charset="-122"/>
            </a:endParaRPr>
          </a:p>
          <a:p>
            <a:r>
              <a:rPr lang="en-US" altLang="zh-CN" sz="8000" dirty="0">
                <a:solidFill>
                  <a:schemeClr val="bg1"/>
                </a:solidFill>
                <a:latin typeface="OPPOSans R" panose="00020600040101010101" pitchFamily="18" charset="-122"/>
                <a:ea typeface="华文黑体" panose="02010600040101010101" pitchFamily="2" charset="-122"/>
                <a:cs typeface="华文黑体" panose="02010600040101010101" pitchFamily="2" charset="-122"/>
              </a:rPr>
              <a:t>04</a:t>
            </a:r>
            <a:endParaRPr lang="en-US" altLang="zh-CN" sz="8000" dirty="0">
              <a:solidFill>
                <a:schemeClr val="bg1"/>
              </a:solidFill>
              <a:latin typeface="OPPOSans R" panose="00020600040101010101" pitchFamily="18" charset="-122"/>
              <a:ea typeface="华文黑体" panose="02010600040101010101" pitchFamily="2" charset="-122"/>
              <a:cs typeface="华文黑体"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p:cNvSpPr/>
          <p:nvPr/>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箭头: V 形 2"/>
          <p:cNvSpPr/>
          <p:nvPr/>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文本框 3"/>
          <p:cNvSpPr txBox="1"/>
          <p:nvPr/>
        </p:nvSpPr>
        <p:spPr>
          <a:xfrm>
            <a:off x="1000126" y="313065"/>
            <a:ext cx="3417570" cy="521970"/>
          </a:xfrm>
          <a:prstGeom prst="rect">
            <a:avLst/>
          </a:prstGeom>
          <a:noFill/>
        </p:spPr>
        <p:txBody>
          <a:bodyPr wrap="none" rtlCol="0">
            <a:spAutoFit/>
          </a:bodyPr>
          <a:lstStyle/>
          <a:p>
            <a:r>
              <a:rPr kumimoji="1" lang="en-US" altLang="zh-CN" sz="2800" b="1" dirty="0">
                <a:solidFill>
                  <a:schemeClr val="accent1">
                    <a:lumMod val="100000"/>
                  </a:schemeClr>
                </a:solidFill>
                <a:latin typeface="+mj-ea"/>
                <a:ea typeface="+mj-ea"/>
              </a:rPr>
              <a:t>init,add,rm,commit</a:t>
            </a:r>
            <a:endParaRPr kumimoji="1" lang="en-US" altLang="zh-CN" sz="2800" b="1" dirty="0">
              <a:solidFill>
                <a:schemeClr val="accent1">
                  <a:lumMod val="100000"/>
                </a:schemeClr>
              </a:solidFill>
              <a:latin typeface="+mj-ea"/>
              <a:ea typeface="+mj-ea"/>
            </a:endParaRPr>
          </a:p>
        </p:txBody>
      </p:sp>
      <p:sp>
        <p:nvSpPr>
          <p:cNvPr id="5" name="任意形状 12"/>
          <p:cNvSpPr/>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7" name="矩形: 圆角 6"/>
          <p:cNvSpPr/>
          <p:nvPr/>
        </p:nvSpPr>
        <p:spPr>
          <a:xfrm>
            <a:off x="817789" y="1163027"/>
            <a:ext cx="10376576" cy="73349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8" name="矩形: 圆角 7"/>
          <p:cNvSpPr/>
          <p:nvPr/>
        </p:nvSpPr>
        <p:spPr>
          <a:xfrm>
            <a:off x="1366926" y="1339725"/>
            <a:ext cx="1474005" cy="45777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mj-ea"/>
                <a:ea typeface="+mj-ea"/>
                <a:cs typeface="+mn-cs"/>
              </a:rPr>
              <a:t>init</a:t>
            </a:r>
            <a:endParaRPr kumimoji="0" lang="en-US" altLang="zh-CN" sz="1600" b="0" i="0" u="none" strike="noStrike" kern="1200" cap="none" spc="0" normalizeH="0" baseline="0" noProof="0" dirty="0">
              <a:ln>
                <a:noFill/>
              </a:ln>
              <a:solidFill>
                <a:prstClr val="white"/>
              </a:solidFill>
              <a:effectLst/>
              <a:uLnTx/>
              <a:uFillTx/>
              <a:latin typeface="+mj-ea"/>
              <a:ea typeface="+mj-ea"/>
              <a:cs typeface="+mn-cs"/>
            </a:endParaRPr>
          </a:p>
        </p:txBody>
      </p:sp>
      <p:sp>
        <p:nvSpPr>
          <p:cNvPr id="9" name="文本框 8"/>
          <p:cNvSpPr txBox="1"/>
          <p:nvPr/>
        </p:nvSpPr>
        <p:spPr>
          <a:xfrm>
            <a:off x="972675" y="2133667"/>
            <a:ext cx="2250769" cy="1936235"/>
          </a:xfrm>
          <a:prstGeom prst="rect">
            <a:avLst/>
          </a:prstGeom>
          <a:noFill/>
        </p:spPr>
        <p:txBody>
          <a:bodyPr wrap="square" lIns="0" tIns="0" rIns="0" bIns="0" rtlCol="0" anchor="t">
            <a:noAutofit/>
          </a:bodyPr>
          <a:lstStyle>
            <a:defPPr>
              <a:defRPr lang="zh-CN"/>
            </a:defPPr>
            <a:lvl1pPr marR="0" lvl="0" indent="0" fontAlgn="auto">
              <a:lnSpc>
                <a:spcPct val="130000"/>
              </a:lnSpc>
              <a:spcBef>
                <a:spcPts val="0"/>
              </a:spcBef>
              <a:spcAft>
                <a:spcPts val="0"/>
              </a:spcAft>
              <a:buClrTx/>
              <a:buSzTx/>
              <a:buFontTx/>
              <a:buNone/>
              <a:defRPr kumimoji="0" sz="1600" b="0" i="0" u="none" strike="noStrike" cap="none" spc="0" normalizeH="0" baseline="0">
                <a:ln>
                  <a:noFill/>
                </a:ln>
                <a:solidFill>
                  <a:schemeClr val="tx1">
                    <a:lumMod val="65000"/>
                    <a:lumOff val="35000"/>
                  </a:schemeClr>
                </a:solidFill>
                <a:effectLst/>
                <a:uLnTx/>
                <a:uFillTx/>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根据仓库名称（命令行参数传入），在当前路径下创建一个仓库，里面包含了</a:t>
            </a:r>
            <a:r>
              <a:rPr lang="en-US" altLang="zh-CN" dirty="0"/>
              <a:t> .minigit</a:t>
            </a:r>
            <a:r>
              <a:rPr lang="zh-CN" altLang="en-US" dirty="0"/>
              <a:t>文件夹以及下属的文件，其中</a:t>
            </a:r>
            <a:r>
              <a:rPr lang="en-US" altLang="zh-CN" dirty="0"/>
              <a:t>HEAD</a:t>
            </a:r>
            <a:r>
              <a:rPr lang="zh-CN" altLang="en-US" dirty="0"/>
              <a:t>中</a:t>
            </a:r>
            <a:r>
              <a:rPr lang="zh-CN" altLang="en-US" dirty="0"/>
              <a:t>当前分支默认为</a:t>
            </a:r>
            <a:r>
              <a:rPr lang="en-US" altLang="zh-CN" dirty="0"/>
              <a:t>master</a:t>
            </a:r>
            <a:endParaRPr lang="en-US" altLang="zh-CN" dirty="0"/>
          </a:p>
        </p:txBody>
      </p:sp>
      <p:sp>
        <p:nvSpPr>
          <p:cNvPr id="10" name="矩形: 圆角 9"/>
          <p:cNvSpPr/>
          <p:nvPr/>
        </p:nvSpPr>
        <p:spPr>
          <a:xfrm>
            <a:off x="4071229" y="1300885"/>
            <a:ext cx="1360659" cy="457773"/>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mj-ea"/>
                <a:ea typeface="+mj-ea"/>
                <a:cs typeface="+mn-cs"/>
              </a:rPr>
              <a:t>add</a:t>
            </a:r>
            <a:endParaRPr kumimoji="0" lang="en-US" altLang="zh-CN" sz="1600" b="0" i="0" u="none" strike="noStrike" kern="1200" cap="none" spc="0" normalizeH="0" baseline="0" noProof="0" dirty="0">
              <a:ln>
                <a:noFill/>
              </a:ln>
              <a:solidFill>
                <a:prstClr val="white"/>
              </a:solidFill>
              <a:effectLst/>
              <a:uLnTx/>
              <a:uFillTx/>
              <a:latin typeface="+mj-ea"/>
              <a:ea typeface="+mj-ea"/>
              <a:cs typeface="+mn-cs"/>
            </a:endParaRPr>
          </a:p>
        </p:txBody>
      </p:sp>
      <p:sp>
        <p:nvSpPr>
          <p:cNvPr id="11" name="文本框 10"/>
          <p:cNvSpPr txBox="1"/>
          <p:nvPr/>
        </p:nvSpPr>
        <p:spPr>
          <a:xfrm>
            <a:off x="3714115" y="2133600"/>
            <a:ext cx="2328545" cy="3242945"/>
          </a:xfrm>
          <a:prstGeom prst="rect">
            <a:avLst/>
          </a:prstGeom>
          <a:noFill/>
        </p:spPr>
        <p:txBody>
          <a:bodyPr wrap="squar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根据要保存的文件或</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文件夹创建</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object,</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保存到</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.minigit/objects</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中</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并将此</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object</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的</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key</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与路径保存到</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.minigit/index</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文件中。同时不断向上传播这次改变</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表现为</a:t>
            </a:r>
            <a:r>
              <a:rPr lang="zh-CN" altLang="en-US" sz="1600" noProof="0" dirty="0">
                <a:ln>
                  <a:noFill/>
                </a:ln>
                <a:solidFill>
                  <a:schemeClr val="tx1">
                    <a:lumMod val="65000"/>
                    <a:lumOff val="35000"/>
                  </a:schemeClr>
                </a:solidFill>
                <a:effectLst/>
                <a:uLnTx/>
                <a:uFillTx/>
                <a:latin typeface="+mj-ea"/>
                <a:ea typeface="+mj-ea"/>
                <a:sym typeface="+mn-ea"/>
              </a:rPr>
              <a:t>递归地</a:t>
            </a:r>
            <a:r>
              <a:rPr lang="en-US" altLang="zh-CN" sz="1600" noProof="0" dirty="0">
                <a:ln>
                  <a:noFill/>
                </a:ln>
                <a:solidFill>
                  <a:schemeClr val="tx1">
                    <a:lumMod val="65000"/>
                    <a:lumOff val="35000"/>
                  </a:schemeClr>
                </a:solidFill>
                <a:effectLst/>
                <a:uLnTx/>
                <a:uFillTx/>
                <a:latin typeface="+mj-ea"/>
                <a:ea typeface="+mj-ea"/>
                <a:sym typeface="+mn-ea"/>
              </a:rPr>
              <a:t>add</a:t>
            </a:r>
            <a:r>
              <a:rPr lang="zh-CN" altLang="en-US" sz="1600" noProof="0" dirty="0">
                <a:ln>
                  <a:noFill/>
                </a:ln>
                <a:solidFill>
                  <a:schemeClr val="tx1">
                    <a:lumMod val="65000"/>
                    <a:lumOff val="35000"/>
                  </a:schemeClr>
                </a:solidFill>
                <a:effectLst/>
                <a:uLnTx/>
                <a:uFillTx/>
                <a:latin typeface="+mj-ea"/>
                <a:ea typeface="+mj-ea"/>
                <a:sym typeface="+mn-ea"/>
              </a:rPr>
              <a:t>父目录</a:t>
            </a:r>
            <a:r>
              <a:rPr lang="en-US" altLang="zh-CN" sz="1600" noProof="0" dirty="0">
                <a:ln>
                  <a:noFill/>
                </a:ln>
                <a:solidFill>
                  <a:schemeClr val="tx1">
                    <a:lumMod val="65000"/>
                    <a:lumOff val="35000"/>
                  </a:schemeClr>
                </a:solidFill>
                <a:effectLst/>
                <a:uLnTx/>
                <a:uFillTx/>
                <a:latin typeface="+mj-ea"/>
                <a:ea typeface="+mj-ea"/>
                <a:sym typeface="+mn-ea"/>
              </a:rPr>
              <a:t>)</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，直到仓库目录为止</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a:t>
            </a:r>
            <a:endPar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endParaRPr>
          </a:p>
        </p:txBody>
      </p:sp>
      <p:sp>
        <p:nvSpPr>
          <p:cNvPr id="12" name="矩形: 圆角 11"/>
          <p:cNvSpPr/>
          <p:nvPr/>
        </p:nvSpPr>
        <p:spPr>
          <a:xfrm>
            <a:off x="6826377" y="1300885"/>
            <a:ext cx="1423528" cy="45777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mj-ea"/>
                <a:ea typeface="+mj-ea"/>
                <a:cs typeface="+mn-cs"/>
              </a:rPr>
              <a:t>rm</a:t>
            </a:r>
            <a:endParaRPr kumimoji="0" lang="en-US" altLang="zh-CN" sz="1600" b="0" i="0" u="none" strike="noStrike" kern="1200" cap="none" spc="0" normalizeH="0" baseline="0" noProof="0" dirty="0">
              <a:ln>
                <a:noFill/>
              </a:ln>
              <a:solidFill>
                <a:prstClr val="white"/>
              </a:solidFill>
              <a:effectLst/>
              <a:uLnTx/>
              <a:uFillTx/>
              <a:latin typeface="+mj-ea"/>
              <a:ea typeface="+mj-ea"/>
              <a:cs typeface="+mn-cs"/>
            </a:endParaRPr>
          </a:p>
        </p:txBody>
      </p:sp>
      <p:sp>
        <p:nvSpPr>
          <p:cNvPr id="13" name="文本框 12"/>
          <p:cNvSpPr txBox="1"/>
          <p:nvPr/>
        </p:nvSpPr>
        <p:spPr>
          <a:xfrm>
            <a:off x="6296025" y="2132965"/>
            <a:ext cx="2367915" cy="2740660"/>
          </a:xfrm>
          <a:prstGeom prst="rect">
            <a:avLst/>
          </a:prstGeom>
          <a:noFill/>
        </p:spPr>
        <p:txBody>
          <a:bodyPr wrap="square" lIns="0" tIns="0" rIns="0" bIns="0" rtlCol="0" anchor="t">
            <a:noAutofit/>
          </a:bodyPr>
          <a:lstStyle>
            <a:defPPr>
              <a:defRPr lang="zh-CN"/>
            </a:defPPr>
            <a:lvl1pPr marR="0" lvl="0" indent="0" fontAlgn="auto">
              <a:lnSpc>
                <a:spcPct val="130000"/>
              </a:lnSpc>
              <a:spcBef>
                <a:spcPts val="0"/>
              </a:spcBef>
              <a:spcAft>
                <a:spcPts val="0"/>
              </a:spcAft>
              <a:buClrTx/>
              <a:buSzTx/>
              <a:buFontTx/>
              <a:buNone/>
              <a:defRPr kumimoji="0" sz="1600" b="0" i="0" u="none" strike="noStrike" cap="none" spc="0" normalizeH="0" baseline="0">
                <a:ln>
                  <a:noFill/>
                </a:ln>
                <a:solidFill>
                  <a:schemeClr val="tx1">
                    <a:lumMod val="65000"/>
                    <a:lumOff val="35000"/>
                  </a:schemeClr>
                </a:solidFill>
                <a:effectLst/>
                <a:uLnTx/>
                <a:uFillTx/>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与</a:t>
            </a:r>
            <a:r>
              <a:rPr lang="en-US" altLang="zh-CN" dirty="0"/>
              <a:t>add</a:t>
            </a:r>
            <a:r>
              <a:rPr lang="zh-CN" altLang="en-US" dirty="0"/>
              <a:t>类似，先删除文件，然后在</a:t>
            </a:r>
            <a:r>
              <a:rPr lang="en-US" altLang="zh-CN" dirty="0"/>
              <a:t>index</a:t>
            </a:r>
            <a:r>
              <a:rPr lang="zh-CN" altLang="en-US" dirty="0"/>
              <a:t>中寻找，如果有此文件的记录则删除</a:t>
            </a:r>
            <a:r>
              <a:rPr lang="en-US" altLang="zh-CN" dirty="0"/>
              <a:t>.</a:t>
            </a:r>
            <a:r>
              <a:rPr lang="zh-CN" altLang="en-US" dirty="0"/>
              <a:t>然后递归地</a:t>
            </a:r>
            <a:r>
              <a:rPr lang="en-US" altLang="zh-CN" dirty="0"/>
              <a:t>add</a:t>
            </a:r>
            <a:r>
              <a:rPr lang="zh-CN" altLang="en-US" dirty="0"/>
              <a:t>父目录直至仓库目录</a:t>
            </a:r>
            <a:r>
              <a:rPr lang="en-US" altLang="zh-CN" dirty="0"/>
              <a:t>.</a:t>
            </a:r>
            <a:endParaRPr lang="en-US" altLang="zh-CN" dirty="0"/>
          </a:p>
        </p:txBody>
      </p:sp>
      <p:sp>
        <p:nvSpPr>
          <p:cNvPr id="14" name="矩形: 圆角 13"/>
          <p:cNvSpPr/>
          <p:nvPr/>
        </p:nvSpPr>
        <p:spPr>
          <a:xfrm>
            <a:off x="9405990" y="1339725"/>
            <a:ext cx="1396678" cy="457773"/>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mj-ea"/>
                <a:ea typeface="+mj-ea"/>
                <a:cs typeface="+mn-cs"/>
              </a:rPr>
              <a:t>commit</a:t>
            </a:r>
            <a:endParaRPr kumimoji="0" lang="en-US" altLang="zh-CN" sz="1600" b="0" i="0" u="none" strike="noStrike" kern="1200" cap="none" spc="0" normalizeH="0" baseline="0" noProof="0" dirty="0">
              <a:ln>
                <a:noFill/>
              </a:ln>
              <a:solidFill>
                <a:prstClr val="white"/>
              </a:solidFill>
              <a:effectLst/>
              <a:uLnTx/>
              <a:uFillTx/>
              <a:latin typeface="+mj-ea"/>
              <a:ea typeface="+mj-ea"/>
              <a:cs typeface="+mn-cs"/>
            </a:endParaRPr>
          </a:p>
        </p:txBody>
      </p:sp>
      <p:sp>
        <p:nvSpPr>
          <p:cNvPr id="15" name="文本框 14"/>
          <p:cNvSpPr txBox="1"/>
          <p:nvPr/>
        </p:nvSpPr>
        <p:spPr>
          <a:xfrm>
            <a:off x="8917940" y="2133600"/>
            <a:ext cx="2180590" cy="3533775"/>
          </a:xfrm>
          <a:prstGeom prst="rect">
            <a:avLst/>
          </a:prstGeom>
          <a:noFill/>
        </p:spPr>
        <p:txBody>
          <a:bodyPr wrap="square" lIns="0" tIns="0" rIns="0" bIns="0" rtlCol="0" anchor="t">
            <a:noAutofit/>
          </a:bodyPr>
          <a:lstStyle>
            <a:defPPr>
              <a:defRPr lang="zh-CN"/>
            </a:defPPr>
            <a:lvl1pPr marR="0" lvl="0" indent="0" fontAlgn="auto">
              <a:lnSpc>
                <a:spcPct val="130000"/>
              </a:lnSpc>
              <a:spcBef>
                <a:spcPts val="0"/>
              </a:spcBef>
              <a:spcAft>
                <a:spcPts val="0"/>
              </a:spcAft>
              <a:buClrTx/>
              <a:buSzTx/>
              <a:buFontTx/>
              <a:buNone/>
              <a:defRPr kumimoji="0" sz="1600" b="0" i="0" u="none" strike="noStrike" cap="none" spc="0" normalizeH="0" baseline="0">
                <a:ln>
                  <a:noFill/>
                </a:ln>
                <a:solidFill>
                  <a:schemeClr val="tx1">
                    <a:lumMod val="65000"/>
                    <a:lumOff val="35000"/>
                  </a:schemeClr>
                </a:solidFill>
                <a:effectLst/>
                <a:uLnTx/>
                <a:uFillTx/>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由于每次</a:t>
            </a:r>
            <a:r>
              <a:rPr lang="en-US" altLang="zh-CN" dirty="0"/>
              <a:t>add</a:t>
            </a:r>
            <a:r>
              <a:rPr lang="zh-CN" altLang="en-US" dirty="0"/>
              <a:t>与</a:t>
            </a:r>
            <a:r>
              <a:rPr lang="en-US" altLang="zh-CN" dirty="0"/>
              <a:t>rm</a:t>
            </a:r>
            <a:r>
              <a:rPr lang="zh-CN" altLang="en-US" dirty="0"/>
              <a:t>最终都会</a:t>
            </a:r>
            <a:r>
              <a:rPr lang="en-US" altLang="zh-CN" dirty="0"/>
              <a:t>add</a:t>
            </a:r>
            <a:r>
              <a:rPr lang="zh-CN" altLang="en-US" dirty="0"/>
              <a:t>仓库目录，所以</a:t>
            </a:r>
            <a:r>
              <a:rPr lang="en-US" altLang="zh-CN" dirty="0"/>
              <a:t>index</a:t>
            </a:r>
            <a:r>
              <a:rPr lang="zh-CN" altLang="en-US" dirty="0"/>
              <a:t>中一定有此目录的记录，将此记录的</a:t>
            </a:r>
            <a:r>
              <a:rPr lang="en-US" altLang="zh-CN" dirty="0"/>
              <a:t>key</a:t>
            </a:r>
            <a:r>
              <a:rPr lang="zh-CN" altLang="en-US" dirty="0"/>
              <a:t>作为</a:t>
            </a:r>
            <a:r>
              <a:rPr lang="en-US" altLang="zh-CN" dirty="0"/>
              <a:t>tree key.parent key</a:t>
            </a:r>
            <a:r>
              <a:rPr lang="zh-CN" altLang="en-US" dirty="0"/>
              <a:t>则为</a:t>
            </a:r>
            <a:r>
              <a:rPr lang="en-US" altLang="zh-CN" dirty="0"/>
              <a:t>.minigit/HEAD</a:t>
            </a:r>
            <a:r>
              <a:rPr lang="zh-CN" altLang="en-US" dirty="0"/>
              <a:t>指向的</a:t>
            </a:r>
            <a:r>
              <a:rPr lang="en-US" altLang="zh-CN" dirty="0"/>
              <a:t>commit key.</a:t>
            </a:r>
            <a:r>
              <a:rPr lang="zh-CN" altLang="en-US" dirty="0"/>
              <a:t>再结合提交者和提交摘要</a:t>
            </a:r>
            <a:r>
              <a:rPr lang="en-US" altLang="zh-CN" dirty="0"/>
              <a:t>(</a:t>
            </a:r>
            <a:r>
              <a:rPr lang="zh-CN" altLang="en-US" dirty="0"/>
              <a:t>命令行参数传入</a:t>
            </a:r>
            <a:r>
              <a:rPr lang="en-US" altLang="zh-CN" dirty="0"/>
              <a:t>)</a:t>
            </a:r>
            <a:r>
              <a:rPr lang="zh-CN" altLang="en-US" dirty="0"/>
              <a:t>生成</a:t>
            </a:r>
            <a:r>
              <a:rPr lang="en-US" altLang="zh-CN" dirty="0"/>
              <a:t>commit object.</a:t>
            </a:r>
            <a:r>
              <a:rPr lang="zh-CN" altLang="en-US" dirty="0"/>
              <a:t>最后更新当前分支指针</a:t>
            </a:r>
            <a:r>
              <a:rPr lang="en-US" altLang="zh-CN" dirty="0"/>
              <a:t>.</a:t>
            </a:r>
            <a:endParaRPr lang="en-US" altLang="zh-CN" dirty="0"/>
          </a:p>
        </p:txBody>
      </p:sp>
      <p:pic>
        <p:nvPicPr>
          <p:cNvPr id="19" name="图片 18"/>
          <p:cNvPicPr>
            <a:picLocks noChangeAspect="1"/>
          </p:cNvPicPr>
          <p:nvPr>
            <p:custDataLst>
              <p:tags r:id="rId1"/>
            </p:custDataLst>
          </p:nvPr>
        </p:nvPicPr>
        <p:blipFill>
          <a:blip r:embed="rId2"/>
          <a:srcRect r="60602"/>
          <a:stretch>
            <a:fillRect/>
          </a:stretch>
        </p:blipFill>
        <p:spPr>
          <a:xfrm>
            <a:off x="1096010" y="4069715"/>
            <a:ext cx="1958340" cy="13258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p:cNvSpPr/>
          <p:nvPr/>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箭头: V 形 2"/>
          <p:cNvSpPr/>
          <p:nvPr/>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文本框 3"/>
          <p:cNvSpPr txBox="1"/>
          <p:nvPr/>
        </p:nvSpPr>
        <p:spPr>
          <a:xfrm>
            <a:off x="1000126" y="313065"/>
            <a:ext cx="3956685" cy="521970"/>
          </a:xfrm>
          <a:prstGeom prst="rect">
            <a:avLst/>
          </a:prstGeom>
          <a:noFill/>
        </p:spPr>
        <p:txBody>
          <a:bodyPr wrap="none" rtlCol="0">
            <a:spAutoFit/>
          </a:bodyPr>
          <a:lstStyle/>
          <a:p>
            <a:r>
              <a:rPr kumimoji="1" lang="en-US" altLang="zh-CN" sz="2800" b="1" dirty="0">
                <a:solidFill>
                  <a:schemeClr val="accent1">
                    <a:lumMod val="100000"/>
                  </a:schemeClr>
                </a:solidFill>
                <a:latin typeface="+mj-ea"/>
                <a:ea typeface="+mj-ea"/>
              </a:rPr>
              <a:t>branch,checkout,merge</a:t>
            </a:r>
            <a:endParaRPr kumimoji="1" lang="en-US" altLang="zh-CN" sz="2800" b="1" dirty="0">
              <a:solidFill>
                <a:schemeClr val="accent1">
                  <a:lumMod val="100000"/>
                </a:schemeClr>
              </a:solidFill>
              <a:latin typeface="+mj-ea"/>
              <a:ea typeface="+mj-ea"/>
            </a:endParaRPr>
          </a:p>
        </p:txBody>
      </p:sp>
      <p:sp>
        <p:nvSpPr>
          <p:cNvPr id="5" name="任意形状 12"/>
          <p:cNvSpPr/>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7" name="矩形: 圆角 6"/>
          <p:cNvSpPr/>
          <p:nvPr/>
        </p:nvSpPr>
        <p:spPr>
          <a:xfrm>
            <a:off x="817789" y="1163027"/>
            <a:ext cx="10376576" cy="73349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8" name="矩形: 圆角 7"/>
          <p:cNvSpPr/>
          <p:nvPr/>
        </p:nvSpPr>
        <p:spPr>
          <a:xfrm>
            <a:off x="1586001" y="1339725"/>
            <a:ext cx="1474005" cy="45777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mj-ea"/>
                <a:ea typeface="+mj-ea"/>
                <a:cs typeface="+mn-cs"/>
              </a:rPr>
              <a:t>branch</a:t>
            </a:r>
            <a:endParaRPr kumimoji="0" lang="en-US" altLang="zh-CN" sz="1600" b="0" i="0" u="none" strike="noStrike" kern="1200" cap="none" spc="0" normalizeH="0" baseline="0" noProof="0" dirty="0">
              <a:ln>
                <a:noFill/>
              </a:ln>
              <a:solidFill>
                <a:prstClr val="white"/>
              </a:solidFill>
              <a:effectLst/>
              <a:uLnTx/>
              <a:uFillTx/>
              <a:latin typeface="+mj-ea"/>
              <a:ea typeface="+mj-ea"/>
              <a:cs typeface="+mn-cs"/>
            </a:endParaRPr>
          </a:p>
        </p:txBody>
      </p:sp>
      <p:sp>
        <p:nvSpPr>
          <p:cNvPr id="9" name="文本框 8"/>
          <p:cNvSpPr txBox="1"/>
          <p:nvPr/>
        </p:nvSpPr>
        <p:spPr>
          <a:xfrm>
            <a:off x="972820" y="2133600"/>
            <a:ext cx="2700020" cy="3524885"/>
          </a:xfrm>
          <a:prstGeom prst="rect">
            <a:avLst/>
          </a:prstGeom>
          <a:noFill/>
        </p:spPr>
        <p:txBody>
          <a:bodyPr wrap="square" lIns="0" tIns="0" rIns="0" bIns="0" rtlCol="0" anchor="t">
            <a:noAutofit/>
          </a:bodyPr>
          <a:lstStyle>
            <a:defPPr>
              <a:defRPr lang="zh-CN"/>
            </a:defPPr>
            <a:lvl1pPr marR="0" lvl="0" indent="0" fontAlgn="auto">
              <a:lnSpc>
                <a:spcPct val="130000"/>
              </a:lnSpc>
              <a:spcBef>
                <a:spcPts val="0"/>
              </a:spcBef>
              <a:spcAft>
                <a:spcPts val="0"/>
              </a:spcAft>
              <a:buClrTx/>
              <a:buSzTx/>
              <a:buFontTx/>
              <a:buNone/>
              <a:defRPr kumimoji="0" sz="1600" b="0" i="0" u="none" strike="noStrike" cap="none" spc="0" normalizeH="0" baseline="0">
                <a:ln>
                  <a:noFill/>
                </a:ln>
                <a:solidFill>
                  <a:schemeClr val="tx1">
                    <a:lumMod val="65000"/>
                    <a:lumOff val="35000"/>
                  </a:schemeClr>
                </a:solidFill>
                <a:effectLst/>
                <a:uLnTx/>
                <a:uFillTx/>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所有分支指针都作为</a:t>
            </a:r>
            <a:r>
              <a:rPr lang="zh-CN" altLang="en-US" dirty="0"/>
              <a:t>文件存储在</a:t>
            </a:r>
            <a:r>
              <a:rPr lang="en-US" altLang="zh-CN" dirty="0"/>
              <a:t>./minigit/refs/heads</a:t>
            </a:r>
            <a:r>
              <a:rPr lang="zh-CN" altLang="en-US" dirty="0"/>
              <a:t>中</a:t>
            </a:r>
            <a:r>
              <a:rPr lang="en-US" altLang="zh-CN" dirty="0"/>
              <a:t>,</a:t>
            </a:r>
            <a:r>
              <a:rPr lang="zh-CN" altLang="en-US" dirty="0"/>
              <a:t>文件名称为分支名，内容为</a:t>
            </a:r>
            <a:r>
              <a:rPr lang="en-US" altLang="zh-CN" dirty="0"/>
              <a:t>commit key.</a:t>
            </a:r>
            <a:endParaRPr lang="zh-CN" altLang="en-US" dirty="0"/>
          </a:p>
          <a:p>
            <a:r>
              <a:rPr lang="zh-CN" altLang="en-US" dirty="0"/>
              <a:t>查看所有分支</a:t>
            </a:r>
            <a:r>
              <a:rPr lang="en-US" altLang="zh-CN" dirty="0"/>
              <a:t>:</a:t>
            </a:r>
            <a:r>
              <a:rPr lang="zh-CN" altLang="en-US" dirty="0"/>
              <a:t>遍历所有</a:t>
            </a:r>
            <a:r>
              <a:rPr lang="zh-CN" altLang="en-US" dirty="0"/>
              <a:t>分支并且</a:t>
            </a:r>
            <a:r>
              <a:rPr lang="zh-CN" altLang="en-US" dirty="0"/>
              <a:t>逐行打印</a:t>
            </a:r>
            <a:endParaRPr lang="zh-CN" altLang="en-US" dirty="0"/>
          </a:p>
          <a:p>
            <a:r>
              <a:rPr lang="zh-CN" altLang="en-US" dirty="0"/>
              <a:t>创建</a:t>
            </a:r>
            <a:r>
              <a:rPr lang="en-US" altLang="zh-CN" dirty="0"/>
              <a:t>:</a:t>
            </a:r>
            <a:r>
              <a:rPr lang="zh-CN" altLang="en-US" dirty="0"/>
              <a:t>添加分支，</a:t>
            </a:r>
            <a:r>
              <a:rPr lang="en-US" altLang="zh-CN" dirty="0"/>
              <a:t>commit key</a:t>
            </a:r>
            <a:r>
              <a:rPr lang="zh-CN" altLang="en-US" dirty="0"/>
              <a:t>与现在所在分支一样</a:t>
            </a:r>
            <a:r>
              <a:rPr lang="en-US" altLang="zh-CN" dirty="0"/>
              <a:t>.</a:t>
            </a:r>
            <a:endParaRPr lang="en-US" altLang="zh-CN" dirty="0"/>
          </a:p>
          <a:p>
            <a:r>
              <a:rPr lang="zh-CN" altLang="en-US" dirty="0"/>
              <a:t>删除</a:t>
            </a:r>
            <a:r>
              <a:rPr lang="en-US" altLang="zh-CN" dirty="0"/>
              <a:t>:</a:t>
            </a:r>
            <a:r>
              <a:rPr lang="zh-CN" altLang="en-US" dirty="0"/>
              <a:t>在</a:t>
            </a:r>
            <a:r>
              <a:rPr lang="en-US" altLang="zh-CN" dirty="0"/>
              <a:t>./minigit/refs/head</a:t>
            </a:r>
            <a:r>
              <a:rPr lang="zh-CN" altLang="en-US" dirty="0"/>
              <a:t>中将此分支指针</a:t>
            </a:r>
            <a:r>
              <a:rPr lang="zh-CN" altLang="en-US" dirty="0"/>
              <a:t>文件删除</a:t>
            </a:r>
            <a:endParaRPr lang="en-US" altLang="zh-CN" dirty="0"/>
          </a:p>
          <a:p>
            <a:endParaRPr lang="en-US" altLang="zh-CN" dirty="0"/>
          </a:p>
        </p:txBody>
      </p:sp>
      <p:sp>
        <p:nvSpPr>
          <p:cNvPr id="10" name="矩形: 圆角 9"/>
          <p:cNvSpPr/>
          <p:nvPr/>
        </p:nvSpPr>
        <p:spPr>
          <a:xfrm>
            <a:off x="5325989" y="1339620"/>
            <a:ext cx="1360659" cy="457773"/>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mj-ea"/>
                <a:ea typeface="+mj-ea"/>
                <a:cs typeface="+mn-cs"/>
              </a:rPr>
              <a:t>checkout</a:t>
            </a:r>
            <a:endParaRPr kumimoji="0" lang="en-US" altLang="zh-CN" sz="1600" b="0" i="0" u="none" strike="noStrike" kern="1200" cap="none" spc="0" normalizeH="0" baseline="0" noProof="0" dirty="0">
              <a:ln>
                <a:noFill/>
              </a:ln>
              <a:solidFill>
                <a:prstClr val="white"/>
              </a:solidFill>
              <a:effectLst/>
              <a:uLnTx/>
              <a:uFillTx/>
              <a:latin typeface="+mj-ea"/>
              <a:ea typeface="+mj-ea"/>
              <a:cs typeface="+mn-cs"/>
            </a:endParaRPr>
          </a:p>
        </p:txBody>
      </p:sp>
      <p:sp>
        <p:nvSpPr>
          <p:cNvPr id="11" name="文本框 10"/>
          <p:cNvSpPr txBox="1"/>
          <p:nvPr/>
        </p:nvSpPr>
        <p:spPr>
          <a:xfrm>
            <a:off x="4693920" y="2132965"/>
            <a:ext cx="2623820" cy="3242945"/>
          </a:xfrm>
          <a:prstGeom prst="rect">
            <a:avLst/>
          </a:prstGeom>
          <a:noFill/>
        </p:spPr>
        <p:txBody>
          <a:bodyPr wrap="squar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先根据分支指向的</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commit key</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还原此版本的所有文件到工作区中</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然后更新</a:t>
            </a:r>
            <a:r>
              <a:rPr kumimoji="0" lang="en-US" altLang="zh-CN"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./minigit/HEAD</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中的</a:t>
            </a:r>
            <a:r>
              <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rPr>
              <a:t>当前分支名称</a:t>
            </a:r>
            <a:endParaRPr kumimoji="0" lang="zh-CN" altLang="en-US" sz="1600" b="0" i="0" u="none" strike="noStrike" kern="1200" cap="none" spc="0" normalizeH="0" baseline="0" noProof="0" dirty="0">
              <a:ln>
                <a:noFill/>
              </a:ln>
              <a:solidFill>
                <a:schemeClr val="tx1">
                  <a:lumMod val="65000"/>
                  <a:lumOff val="35000"/>
                </a:schemeClr>
              </a:solidFill>
              <a:effectLst/>
              <a:uLnTx/>
              <a:uFillTx/>
              <a:latin typeface="+mj-ea"/>
              <a:ea typeface="+mj-ea"/>
              <a:cs typeface="+mn-cs"/>
            </a:endParaRPr>
          </a:p>
        </p:txBody>
      </p:sp>
      <p:sp>
        <p:nvSpPr>
          <p:cNvPr id="14" name="矩形: 圆角 13"/>
          <p:cNvSpPr/>
          <p:nvPr/>
        </p:nvSpPr>
        <p:spPr>
          <a:xfrm>
            <a:off x="9161515" y="1339725"/>
            <a:ext cx="1396678" cy="457773"/>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mj-ea"/>
                <a:ea typeface="+mj-ea"/>
                <a:cs typeface="+mn-cs"/>
              </a:rPr>
              <a:t>merge</a:t>
            </a:r>
            <a:endParaRPr kumimoji="0" lang="en-US" altLang="zh-CN" sz="1600" b="0" i="0" u="none" strike="noStrike" kern="1200" cap="none" spc="0" normalizeH="0" baseline="0" noProof="0" dirty="0">
              <a:ln>
                <a:noFill/>
              </a:ln>
              <a:solidFill>
                <a:prstClr val="white"/>
              </a:solidFill>
              <a:effectLst/>
              <a:uLnTx/>
              <a:uFillTx/>
              <a:latin typeface="+mj-ea"/>
              <a:ea typeface="+mj-ea"/>
              <a:cs typeface="+mn-cs"/>
            </a:endParaRPr>
          </a:p>
        </p:txBody>
      </p:sp>
      <p:sp>
        <p:nvSpPr>
          <p:cNvPr id="15" name="文本框 14"/>
          <p:cNvSpPr txBox="1"/>
          <p:nvPr/>
        </p:nvSpPr>
        <p:spPr>
          <a:xfrm>
            <a:off x="8622030" y="2133600"/>
            <a:ext cx="2476500" cy="3514725"/>
          </a:xfrm>
          <a:prstGeom prst="rect">
            <a:avLst/>
          </a:prstGeom>
          <a:noFill/>
        </p:spPr>
        <p:txBody>
          <a:bodyPr wrap="square" lIns="0" tIns="0" rIns="0" bIns="0" rtlCol="0" anchor="t">
            <a:noAutofit/>
          </a:bodyPr>
          <a:lstStyle>
            <a:defPPr>
              <a:defRPr lang="zh-CN"/>
            </a:defPPr>
            <a:lvl1pPr marR="0" lvl="0" indent="0" fontAlgn="auto">
              <a:lnSpc>
                <a:spcPct val="130000"/>
              </a:lnSpc>
              <a:spcBef>
                <a:spcPts val="0"/>
              </a:spcBef>
              <a:spcAft>
                <a:spcPts val="0"/>
              </a:spcAft>
              <a:buClrTx/>
              <a:buSzTx/>
              <a:buFontTx/>
              <a:buNone/>
              <a:defRPr kumimoji="0" sz="1600" b="0" i="0" u="none" strike="noStrike" cap="none" spc="0" normalizeH="0" baseline="0">
                <a:ln>
                  <a:noFill/>
                </a:ln>
                <a:solidFill>
                  <a:schemeClr val="tx1">
                    <a:lumMod val="65000"/>
                    <a:lumOff val="35000"/>
                  </a:schemeClr>
                </a:solidFill>
                <a:effectLst/>
                <a:uLnTx/>
                <a:uFillTx/>
                <a:latin typeface="+mj-ea"/>
                <a:ea typeface="+mj-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先找出当前分支与想要合并的分支的共同祖先，如果共同祖先为这两个分支其中一个则说明这两个分支指针指向一条</a:t>
            </a:r>
            <a:r>
              <a:rPr lang="en-US" altLang="zh-CN" dirty="0"/>
              <a:t>commit</a:t>
            </a:r>
            <a:r>
              <a:rPr lang="zh-CN" altLang="en-US" dirty="0"/>
              <a:t>链的不同版本，只需将当前分支指针移动到较新的版本，</a:t>
            </a:r>
            <a:r>
              <a:rPr lang="zh-CN" altLang="en-US" dirty="0"/>
              <a:t>否则在</a:t>
            </a:r>
            <a:r>
              <a:rPr lang="zh-CN" altLang="en-US" dirty="0"/>
              <a:t>工作区进行三路合并，如果有冲突就将等待手动解决，如果顺利合并则</a:t>
            </a:r>
            <a:r>
              <a:rPr lang="en-US" altLang="zh-CN" dirty="0"/>
              <a:t>commit</a:t>
            </a:r>
            <a:r>
              <a:rPr lang="zh-CN" altLang="en-US" dirty="0"/>
              <a:t>一次</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0800000" flipH="1" flipV="1">
            <a:off x="0" y="2715768"/>
            <a:ext cx="6455664" cy="414223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直角三角形 2"/>
          <p:cNvSpPr/>
          <p:nvPr/>
        </p:nvSpPr>
        <p:spPr>
          <a:xfrm rot="10800000" flipH="1">
            <a:off x="0" y="0"/>
            <a:ext cx="8058937" cy="534924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6" name="矩形: 圆角 5"/>
          <p:cNvSpPr/>
          <p:nvPr/>
        </p:nvSpPr>
        <p:spPr>
          <a:xfrm>
            <a:off x="7743190" y="4517390"/>
            <a:ext cx="1835150" cy="4114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n-ea"/>
              </a:rPr>
              <a:t>汇报人：</a:t>
            </a:r>
            <a:r>
              <a:rPr lang="zh-CN" altLang="en-US" sz="1600" dirty="0">
                <a:solidFill>
                  <a:schemeClr val="bg1"/>
                </a:solidFill>
                <a:latin typeface="+mn-ea"/>
              </a:rPr>
              <a:t>潘鹏州</a:t>
            </a:r>
            <a:endParaRPr lang="zh-CN" altLang="en-US" sz="1600" dirty="0">
              <a:solidFill>
                <a:schemeClr val="bg1"/>
              </a:solidFill>
              <a:latin typeface="+mn-ea"/>
            </a:endParaRPr>
          </a:p>
        </p:txBody>
      </p:sp>
      <p:sp>
        <p:nvSpPr>
          <p:cNvPr id="8" name="文本框 7"/>
          <p:cNvSpPr txBox="1"/>
          <p:nvPr/>
        </p:nvSpPr>
        <p:spPr>
          <a:xfrm>
            <a:off x="6096000" y="2896574"/>
            <a:ext cx="5129609" cy="1231106"/>
          </a:xfrm>
          <a:prstGeom prst="rect">
            <a:avLst/>
          </a:prstGeom>
          <a:noFill/>
        </p:spPr>
        <p:txBody>
          <a:bodyPr wrap="none" lIns="0" tIns="0" rIns="0" bIns="0" rtlCol="0" anchor="t">
            <a:spAutoFit/>
          </a:bodyPr>
          <a:lstStyle/>
          <a:p>
            <a:pPr algn="ctr"/>
            <a:r>
              <a:rPr lang="zh-CN" altLang="en-US" sz="8000" dirty="0">
                <a:solidFill>
                  <a:schemeClr val="accent1"/>
                </a:solidFill>
                <a:latin typeface="+mj-ea"/>
                <a:ea typeface="+mj-ea"/>
              </a:rPr>
              <a:t>谢谢观看！</a:t>
            </a:r>
            <a:endParaRPr lang="zh-CN" altLang="en-US" sz="8000" dirty="0">
              <a:solidFill>
                <a:schemeClr val="accent1"/>
              </a:solidFill>
              <a:latin typeface="+mj-ea"/>
              <a:ea typeface="+mj-ea"/>
            </a:endParaRPr>
          </a:p>
        </p:txBody>
      </p:sp>
      <p:sp>
        <p:nvSpPr>
          <p:cNvPr id="9" name="文本框 8"/>
          <p:cNvSpPr txBox="1"/>
          <p:nvPr/>
        </p:nvSpPr>
        <p:spPr>
          <a:xfrm>
            <a:off x="6275309" y="2358650"/>
            <a:ext cx="4161520" cy="369332"/>
          </a:xfrm>
          <a:prstGeom prst="rect">
            <a:avLst/>
          </a:prstGeom>
          <a:noFill/>
        </p:spPr>
        <p:txBody>
          <a:bodyPr wrap="square" lIns="0" tIns="0" rIns="0" bIns="0" rtlCol="0" anchor="t">
            <a:spAutoFit/>
          </a:bodyPr>
          <a:lstStyle/>
          <a:p>
            <a:pPr algn="dist"/>
            <a:r>
              <a:rPr lang="en-US" altLang="zh-CN" sz="2400" dirty="0">
                <a:solidFill>
                  <a:schemeClr val="accent1">
                    <a:lumMod val="100000"/>
                  </a:schemeClr>
                </a:solidFill>
                <a:latin typeface="+mn-ea"/>
              </a:rPr>
              <a:t>THANKS FOR WATCHING!</a:t>
            </a:r>
            <a:endParaRPr lang="zh-CN" altLang="en-US" sz="2400" dirty="0">
              <a:solidFill>
                <a:schemeClr val="accent1">
                  <a:lumMod val="100000"/>
                </a:schemeClr>
              </a:solidFill>
              <a:latin typeface="+mn-ea"/>
            </a:endParaRPr>
          </a:p>
        </p:txBody>
      </p:sp>
      <p:cxnSp>
        <p:nvCxnSpPr>
          <p:cNvPr id="10" name="直接连接符 9"/>
          <p:cNvCxnSpPr/>
          <p:nvPr/>
        </p:nvCxnSpPr>
        <p:spPr>
          <a:xfrm flipH="1">
            <a:off x="5447769" y="2549102"/>
            <a:ext cx="744220" cy="0"/>
          </a:xfrm>
          <a:prstGeom prst="line">
            <a:avLst/>
          </a:prstGeom>
          <a:ln w="19050">
            <a:gradFill flip="none" rotWithShape="1">
              <a:gsLst>
                <a:gs pos="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544533" y="2549102"/>
            <a:ext cx="516636" cy="0"/>
          </a:xfrm>
          <a:prstGeom prst="line">
            <a:avLst/>
          </a:prstGeom>
          <a:ln w="19050">
            <a:gradFill flip="none" rotWithShape="1">
              <a:gsLst>
                <a:gs pos="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447770" y="4101129"/>
            <a:ext cx="5613399" cy="0"/>
          </a:xfrm>
          <a:prstGeom prst="line">
            <a:avLst/>
          </a:prstGeom>
          <a:ln w="1905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1" y="0"/>
            <a:ext cx="5295900" cy="6858000"/>
          </a:xfrm>
          <a:prstGeom prst="homePlate">
            <a:avLst>
              <a:gd name="adj" fmla="val 259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3" name="箭头: 五边形 2"/>
          <p:cNvSpPr/>
          <p:nvPr/>
        </p:nvSpPr>
        <p:spPr>
          <a:xfrm>
            <a:off x="-1" y="0"/>
            <a:ext cx="5295901" cy="6858000"/>
          </a:xfrm>
          <a:prstGeom prst="homePlate">
            <a:avLst>
              <a:gd name="adj" fmla="val 30982"/>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p>
        </p:txBody>
      </p:sp>
      <p:sp>
        <p:nvSpPr>
          <p:cNvPr id="5" name="矩形: 圆角 4"/>
          <p:cNvSpPr/>
          <p:nvPr/>
        </p:nvSpPr>
        <p:spPr>
          <a:xfrm>
            <a:off x="3894376" y="2895600"/>
            <a:ext cx="2359458" cy="116534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目录</a:t>
            </a:r>
            <a:endParaRPr lang="zh-CN" altLang="en-US" sz="4800" dirty="0"/>
          </a:p>
        </p:txBody>
      </p:sp>
      <p:sp>
        <p:nvSpPr>
          <p:cNvPr id="6" name="矩形: 圆角 5"/>
          <p:cNvSpPr/>
          <p:nvPr/>
        </p:nvSpPr>
        <p:spPr>
          <a:xfrm>
            <a:off x="6904495" y="1282328"/>
            <a:ext cx="505955" cy="5059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a:t>
            </a:r>
            <a:endParaRPr lang="zh-CN" altLang="en-US" sz="1600" dirty="0"/>
          </a:p>
        </p:txBody>
      </p:sp>
      <p:sp>
        <p:nvSpPr>
          <p:cNvPr id="7" name="文本框 6"/>
          <p:cNvSpPr txBox="1"/>
          <p:nvPr/>
        </p:nvSpPr>
        <p:spPr>
          <a:xfrm>
            <a:off x="7600950" y="1319862"/>
            <a:ext cx="2133600" cy="430530"/>
          </a:xfrm>
          <a:prstGeom prst="rect">
            <a:avLst/>
          </a:prstGeom>
          <a:noFill/>
        </p:spPr>
        <p:txBody>
          <a:bodyPr wrap="none" lIns="0" tIns="0" rIns="0" bIns="0" rtlCol="0" anchor="t">
            <a:spAutoFit/>
          </a:bodyPr>
          <a:lstStyle/>
          <a:p>
            <a:pPr algn="l"/>
            <a:r>
              <a:rPr lang="zh-CN" altLang="en-US" sz="2800" dirty="0">
                <a:solidFill>
                  <a:schemeClr val="accent1"/>
                </a:solidFill>
                <a:latin typeface="+mj-ea"/>
                <a:ea typeface="+mj-ea"/>
              </a:rPr>
              <a:t>底层存储</a:t>
            </a:r>
            <a:r>
              <a:rPr lang="zh-CN" altLang="en-US" sz="2800" dirty="0">
                <a:solidFill>
                  <a:schemeClr val="accent1"/>
                </a:solidFill>
                <a:latin typeface="+mj-ea"/>
                <a:ea typeface="+mj-ea"/>
              </a:rPr>
              <a:t>形式</a:t>
            </a:r>
            <a:endParaRPr lang="zh-CN" altLang="en-US" sz="2800" dirty="0">
              <a:solidFill>
                <a:schemeClr val="accent1"/>
              </a:solidFill>
              <a:latin typeface="+mj-ea"/>
              <a:ea typeface="+mj-ea"/>
            </a:endParaRPr>
          </a:p>
        </p:txBody>
      </p:sp>
      <p:sp>
        <p:nvSpPr>
          <p:cNvPr id="8" name="矩形: 圆角 7"/>
          <p:cNvSpPr/>
          <p:nvPr/>
        </p:nvSpPr>
        <p:spPr>
          <a:xfrm>
            <a:off x="6904495" y="2544791"/>
            <a:ext cx="505955" cy="5059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a:t>
            </a:r>
            <a:endParaRPr lang="zh-CN" altLang="en-US" sz="1600" dirty="0"/>
          </a:p>
        </p:txBody>
      </p:sp>
      <p:sp>
        <p:nvSpPr>
          <p:cNvPr id="9" name="文本框 8"/>
          <p:cNvSpPr txBox="1"/>
          <p:nvPr/>
        </p:nvSpPr>
        <p:spPr>
          <a:xfrm>
            <a:off x="7600950" y="2582325"/>
            <a:ext cx="1244600" cy="430530"/>
          </a:xfrm>
          <a:prstGeom prst="rect">
            <a:avLst/>
          </a:prstGeom>
          <a:noFill/>
        </p:spPr>
        <p:txBody>
          <a:bodyPr wrap="none" lIns="0" tIns="0" rIns="0" bIns="0" rtlCol="0" anchor="t">
            <a:spAutoFit/>
          </a:bodyPr>
          <a:lstStyle/>
          <a:p>
            <a:pPr algn="l"/>
            <a:r>
              <a:rPr lang="en-US" altLang="zh-CN" sz="2800" dirty="0">
                <a:solidFill>
                  <a:schemeClr val="accent1"/>
                </a:solidFill>
                <a:latin typeface="+mj-ea"/>
                <a:ea typeface="+mj-ea"/>
              </a:rPr>
              <a:t>git</a:t>
            </a:r>
            <a:r>
              <a:rPr lang="zh-CN" altLang="en-US" sz="2800" dirty="0">
                <a:solidFill>
                  <a:schemeClr val="accent1"/>
                </a:solidFill>
                <a:latin typeface="+mj-ea"/>
                <a:ea typeface="+mj-ea"/>
              </a:rPr>
              <a:t>对象</a:t>
            </a:r>
            <a:endParaRPr lang="zh-CN" altLang="en-US" sz="2800" dirty="0">
              <a:solidFill>
                <a:schemeClr val="accent1"/>
              </a:solidFill>
              <a:latin typeface="+mj-ea"/>
              <a:ea typeface="+mj-ea"/>
            </a:endParaRPr>
          </a:p>
        </p:txBody>
      </p:sp>
      <p:sp>
        <p:nvSpPr>
          <p:cNvPr id="10" name="矩形: 圆角 9"/>
          <p:cNvSpPr/>
          <p:nvPr/>
        </p:nvSpPr>
        <p:spPr>
          <a:xfrm>
            <a:off x="6904495" y="3807254"/>
            <a:ext cx="505955" cy="5059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03</a:t>
            </a:r>
            <a:endParaRPr lang="zh-CN" altLang="en-US" sz="1600" dirty="0"/>
          </a:p>
        </p:txBody>
      </p:sp>
      <p:sp>
        <p:nvSpPr>
          <p:cNvPr id="11" name="文本框 10"/>
          <p:cNvSpPr txBox="1"/>
          <p:nvPr/>
        </p:nvSpPr>
        <p:spPr>
          <a:xfrm>
            <a:off x="7600950" y="3844788"/>
            <a:ext cx="1244600" cy="430530"/>
          </a:xfrm>
          <a:prstGeom prst="rect">
            <a:avLst/>
          </a:prstGeom>
          <a:noFill/>
        </p:spPr>
        <p:txBody>
          <a:bodyPr wrap="none" lIns="0" tIns="0" rIns="0" bIns="0" rtlCol="0" anchor="t">
            <a:spAutoFit/>
          </a:bodyPr>
          <a:lstStyle/>
          <a:p>
            <a:pPr algn="l"/>
            <a:r>
              <a:rPr lang="en-US" altLang="zh-CN" sz="2800" dirty="0">
                <a:solidFill>
                  <a:schemeClr val="accent1"/>
                </a:solidFill>
                <a:latin typeface="+mj-ea"/>
                <a:ea typeface="+mj-ea"/>
              </a:rPr>
              <a:t>git</a:t>
            </a:r>
            <a:r>
              <a:rPr lang="zh-CN" altLang="en-US" sz="2800" dirty="0">
                <a:solidFill>
                  <a:schemeClr val="accent1"/>
                </a:solidFill>
                <a:latin typeface="+mj-ea"/>
                <a:ea typeface="+mj-ea"/>
              </a:rPr>
              <a:t>分支</a:t>
            </a:r>
            <a:endParaRPr lang="zh-CN" altLang="en-US" sz="2800" dirty="0">
              <a:solidFill>
                <a:schemeClr val="accent1"/>
              </a:solidFill>
              <a:latin typeface="+mj-ea"/>
              <a:ea typeface="+mj-ea"/>
            </a:endParaRPr>
          </a:p>
        </p:txBody>
      </p:sp>
      <p:sp>
        <p:nvSpPr>
          <p:cNvPr id="12" name="矩形: 圆角 11"/>
          <p:cNvSpPr/>
          <p:nvPr/>
        </p:nvSpPr>
        <p:spPr>
          <a:xfrm>
            <a:off x="6904495" y="5069717"/>
            <a:ext cx="505955" cy="5059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04</a:t>
            </a:r>
            <a:endParaRPr lang="zh-CN" altLang="en-US" sz="1600" dirty="0"/>
          </a:p>
        </p:txBody>
      </p:sp>
      <p:sp>
        <p:nvSpPr>
          <p:cNvPr id="13" name="文本框 12"/>
          <p:cNvSpPr txBox="1"/>
          <p:nvPr/>
        </p:nvSpPr>
        <p:spPr>
          <a:xfrm>
            <a:off x="7600950" y="5107251"/>
            <a:ext cx="1422400" cy="430530"/>
          </a:xfrm>
          <a:prstGeom prst="rect">
            <a:avLst/>
          </a:prstGeom>
          <a:noFill/>
        </p:spPr>
        <p:txBody>
          <a:bodyPr wrap="none" lIns="0" tIns="0" rIns="0" bIns="0" rtlCol="0" anchor="t">
            <a:spAutoFit/>
          </a:bodyPr>
          <a:lstStyle/>
          <a:p>
            <a:pPr algn="l"/>
            <a:r>
              <a:rPr lang="zh-CN" altLang="en-US" sz="2800" dirty="0">
                <a:solidFill>
                  <a:schemeClr val="accent1"/>
                </a:solidFill>
                <a:latin typeface="+mj-ea"/>
                <a:ea typeface="+mj-ea"/>
              </a:rPr>
              <a:t>具体实现</a:t>
            </a:r>
            <a:endParaRPr lang="zh-CN" altLang="en-US" sz="2800" dirty="0">
              <a:solidFill>
                <a:schemeClr val="accent1"/>
              </a:solidFill>
              <a:latin typeface="+mj-ea"/>
              <a:ea typeface="+mj-ea"/>
            </a:endParaRPr>
          </a:p>
        </p:txBody>
      </p:sp>
      <p:cxnSp>
        <p:nvCxnSpPr>
          <p:cNvPr id="14" name="直接连接符 13"/>
          <p:cNvCxnSpPr/>
          <p:nvPr/>
        </p:nvCxnSpPr>
        <p:spPr>
          <a:xfrm>
            <a:off x="6904495" y="2114550"/>
            <a:ext cx="3569036"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904495" y="3429000"/>
            <a:ext cx="3569036"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904495" y="4724400"/>
            <a:ext cx="3569036"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99412" y="2125779"/>
            <a:ext cx="10892590" cy="2606442"/>
          </a:xfrm>
          <a:prstGeom prst="rect">
            <a:avLst/>
          </a:prstGeom>
          <a:solidFill>
            <a:schemeClr val="bg1"/>
          </a:solidFill>
          <a:ln>
            <a:noFill/>
          </a:ln>
          <a:effectLst>
            <a:outerShdw blurRad="254000" dist="101600" dir="2700000" algn="tl"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892589" y="2125779"/>
            <a:ext cx="1299412" cy="2606442"/>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5330757" y="3336154"/>
            <a:ext cx="5629060" cy="1396067"/>
          </a:xfrm>
          <a:prstGeom prst="triangle">
            <a:avLst>
              <a:gd name="adj" fmla="val 22291"/>
            </a:avLst>
          </a:prstGeom>
          <a:solidFill>
            <a:schemeClr val="bg1">
              <a:lumMod val="9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4254850" y="2125778"/>
            <a:ext cx="4265556" cy="1590187"/>
          </a:xfrm>
          <a:prstGeom prst="triangle">
            <a:avLst>
              <a:gd name="adj" fmla="val 22291"/>
            </a:avLst>
          </a:prstGeom>
          <a:solidFill>
            <a:schemeClr val="bg1">
              <a:lumMod val="95000"/>
              <a:alpha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799653" y="1896970"/>
            <a:ext cx="3795929" cy="3064060"/>
            <a:chOff x="2175001" y="1257300"/>
            <a:chExt cx="2985630" cy="2014539"/>
          </a:xfrm>
          <a:effectLst>
            <a:outerShdw blurRad="190500" dist="127000" dir="2700000" algn="tl" rotWithShape="0">
              <a:prstClr val="black">
                <a:alpha val="50000"/>
              </a:prstClr>
            </a:outerShdw>
          </a:effectLst>
        </p:grpSpPr>
        <p:sp>
          <p:nvSpPr>
            <p:cNvPr id="8" name="矩形 7"/>
            <p:cNvSpPr/>
            <p:nvPr/>
          </p:nvSpPr>
          <p:spPr>
            <a:xfrm>
              <a:off x="2175001" y="1257300"/>
              <a:ext cx="1525462" cy="2014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a:off x="3700464" y="1257301"/>
              <a:ext cx="1460167" cy="20145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等腰三角形 9"/>
          <p:cNvSpPr/>
          <p:nvPr/>
        </p:nvSpPr>
        <p:spPr>
          <a:xfrm rot="16200000">
            <a:off x="9150393" y="2853326"/>
            <a:ext cx="2385713" cy="930617"/>
          </a:xfrm>
          <a:prstGeom prst="triangle">
            <a:avLst>
              <a:gd name="adj" fmla="val 100000"/>
            </a:avLst>
          </a:prstGeom>
          <a:solidFill>
            <a:schemeClr val="bg1">
              <a:lumMod val="95000"/>
              <a:alpha val="2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553075" y="2856548"/>
            <a:ext cx="4518660" cy="922020"/>
          </a:xfrm>
          <a:prstGeom prst="rect">
            <a:avLst/>
          </a:prstGeom>
          <a:noFill/>
        </p:spPr>
        <p:txBody>
          <a:bodyPr wrap="square" rtlCol="0" anchor="ctr">
            <a:spAutoFit/>
          </a:bodyPr>
          <a:lstStyle/>
          <a:p>
            <a:pPr algn="dist"/>
            <a:r>
              <a:rPr lang="zh-CN" altLang="en-US" sz="5400" dirty="0">
                <a:solidFill>
                  <a:schemeClr val="accent1"/>
                </a:solidFill>
                <a:latin typeface="+mj-ea"/>
                <a:ea typeface="+mj-ea"/>
                <a:cs typeface="华文黑体" panose="02010600040101010101" pitchFamily="2" charset="-122"/>
              </a:rPr>
              <a:t>底层存储</a:t>
            </a:r>
            <a:r>
              <a:rPr lang="zh-CN" altLang="en-US" sz="5400" dirty="0">
                <a:solidFill>
                  <a:schemeClr val="accent1"/>
                </a:solidFill>
                <a:latin typeface="+mj-ea"/>
                <a:ea typeface="+mj-ea"/>
                <a:cs typeface="华文黑体" panose="02010600040101010101" pitchFamily="2" charset="-122"/>
              </a:rPr>
              <a:t>形式</a:t>
            </a:r>
            <a:endParaRPr lang="zh-CN" altLang="en-US" sz="5400" dirty="0">
              <a:solidFill>
                <a:schemeClr val="accent1"/>
              </a:solidFill>
              <a:latin typeface="+mj-ea"/>
              <a:ea typeface="+mj-ea"/>
              <a:cs typeface="华文黑体" panose="02010600040101010101" pitchFamily="2" charset="-122"/>
            </a:endParaRPr>
          </a:p>
        </p:txBody>
      </p:sp>
      <p:sp>
        <p:nvSpPr>
          <p:cNvPr id="12" name="文本框 11"/>
          <p:cNvSpPr txBox="1"/>
          <p:nvPr/>
        </p:nvSpPr>
        <p:spPr>
          <a:xfrm>
            <a:off x="2388205" y="2551837"/>
            <a:ext cx="1946867" cy="1754326"/>
          </a:xfrm>
          <a:prstGeom prst="rect">
            <a:avLst/>
          </a:prstGeom>
          <a:noFill/>
        </p:spPr>
        <p:txBody>
          <a:bodyPr wrap="square" rtlCol="0">
            <a:spAutoFit/>
          </a:bodyPr>
          <a:lstStyle/>
          <a:p>
            <a:r>
              <a:rPr lang="en-US" altLang="zh-CN" sz="2800" dirty="0">
                <a:solidFill>
                  <a:schemeClr val="bg1"/>
                </a:solidFill>
                <a:latin typeface="OPPOSans R" panose="00020600040101010101" pitchFamily="18" charset="-122"/>
                <a:ea typeface="华文黑体" panose="02010600040101010101" pitchFamily="2" charset="-122"/>
                <a:cs typeface="华文黑体" panose="02010600040101010101" pitchFamily="2" charset="-122"/>
              </a:rPr>
              <a:t>PART </a:t>
            </a:r>
            <a:r>
              <a:rPr lang="en-US" altLang="zh-CN" sz="2400" dirty="0">
                <a:solidFill>
                  <a:schemeClr val="bg1"/>
                </a:solidFill>
                <a:latin typeface="OPPOSans R" panose="00020600040101010101" pitchFamily="18" charset="-122"/>
                <a:ea typeface="华文黑体" panose="02010600040101010101" pitchFamily="2" charset="-122"/>
                <a:cs typeface="华文黑体" panose="02010600040101010101" pitchFamily="2" charset="-122"/>
              </a:rPr>
              <a:t> </a:t>
            </a:r>
            <a:endParaRPr lang="en-US" altLang="zh-CN" sz="2400" dirty="0">
              <a:solidFill>
                <a:schemeClr val="bg1"/>
              </a:solidFill>
              <a:latin typeface="OPPOSans R" panose="00020600040101010101" pitchFamily="18" charset="-122"/>
              <a:ea typeface="华文黑体" panose="02010600040101010101" pitchFamily="2" charset="-122"/>
              <a:cs typeface="华文黑体" panose="02010600040101010101" pitchFamily="2" charset="-122"/>
            </a:endParaRPr>
          </a:p>
          <a:p>
            <a:r>
              <a:rPr lang="en-US" altLang="zh-CN" sz="8000" dirty="0">
                <a:solidFill>
                  <a:schemeClr val="bg1"/>
                </a:solidFill>
                <a:latin typeface="OPPOSans R" panose="00020600040101010101" pitchFamily="18" charset="-122"/>
                <a:ea typeface="华文黑体" panose="02010600040101010101" pitchFamily="2" charset="-122"/>
                <a:cs typeface="华文黑体" panose="02010600040101010101" pitchFamily="2" charset="-122"/>
              </a:rPr>
              <a:t>01</a:t>
            </a:r>
            <a:endParaRPr lang="en-US" altLang="zh-CN" sz="8000" dirty="0">
              <a:solidFill>
                <a:schemeClr val="bg1"/>
              </a:solidFill>
              <a:latin typeface="OPPOSans R" panose="00020600040101010101" pitchFamily="18" charset="-122"/>
              <a:ea typeface="华文黑体" panose="02010600040101010101" pitchFamily="2" charset="-122"/>
              <a:cs typeface="华文黑体"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p:cNvSpPr/>
          <p:nvPr/>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箭头: V 形 2"/>
          <p:cNvSpPr/>
          <p:nvPr/>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文本框 3"/>
          <p:cNvSpPr txBox="1"/>
          <p:nvPr/>
        </p:nvSpPr>
        <p:spPr>
          <a:xfrm>
            <a:off x="1000126" y="313065"/>
            <a:ext cx="2327910" cy="521970"/>
          </a:xfrm>
          <a:prstGeom prst="rect">
            <a:avLst/>
          </a:prstGeom>
          <a:noFill/>
        </p:spPr>
        <p:txBody>
          <a:bodyPr wrap="none" rtlCol="0">
            <a:spAutoFit/>
          </a:bodyPr>
          <a:lstStyle/>
          <a:p>
            <a:r>
              <a:rPr kumimoji="1" lang="zh-CN" altLang="en-US" sz="2800" b="1" dirty="0">
                <a:solidFill>
                  <a:schemeClr val="accent1">
                    <a:lumMod val="100000"/>
                  </a:schemeClr>
                </a:solidFill>
                <a:latin typeface="+mj-ea"/>
                <a:ea typeface="+mj-ea"/>
              </a:rPr>
              <a:t>底层存储</a:t>
            </a:r>
            <a:r>
              <a:rPr kumimoji="1" lang="zh-CN" altLang="en-US" sz="2800" b="1" dirty="0">
                <a:solidFill>
                  <a:schemeClr val="accent1">
                    <a:lumMod val="100000"/>
                  </a:schemeClr>
                </a:solidFill>
                <a:latin typeface="+mj-ea"/>
                <a:ea typeface="+mj-ea"/>
              </a:rPr>
              <a:t>形式</a:t>
            </a:r>
            <a:endParaRPr kumimoji="1" lang="zh-CN" altLang="en-US" sz="2800" b="1" dirty="0">
              <a:solidFill>
                <a:schemeClr val="accent1">
                  <a:lumMod val="100000"/>
                </a:schemeClr>
              </a:solidFill>
              <a:latin typeface="+mj-ea"/>
              <a:ea typeface="+mj-ea"/>
            </a:endParaRPr>
          </a:p>
        </p:txBody>
      </p:sp>
      <p:sp>
        <p:nvSpPr>
          <p:cNvPr id="5" name="任意形状 12"/>
          <p:cNvSpPr/>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nvGrpSpPr>
          <p:cNvPr id="6" name="组合 5"/>
          <p:cNvGrpSpPr/>
          <p:nvPr/>
        </p:nvGrpSpPr>
        <p:grpSpPr>
          <a:xfrm>
            <a:off x="928231" y="1675721"/>
            <a:ext cx="3826510" cy="1031949"/>
            <a:chOff x="826631" y="1570673"/>
            <a:chExt cx="3826510" cy="1031949"/>
          </a:xfrm>
        </p:grpSpPr>
        <p:sp>
          <p:nvSpPr>
            <p:cNvPr id="7" name="文本框 6"/>
            <p:cNvSpPr txBox="1"/>
            <p:nvPr/>
          </p:nvSpPr>
          <p:spPr>
            <a:xfrm>
              <a:off x="826631" y="1570673"/>
              <a:ext cx="644880" cy="416560"/>
            </a:xfrm>
            <a:custGeom>
              <a:avLst/>
              <a:gdLst/>
              <a:ahLst/>
              <a:cxnLst/>
              <a:rect l="l" t="t" r="r" b="b"/>
              <a:pathLst>
                <a:path w="711556" h="459629">
                  <a:moveTo>
                    <a:pt x="648462" y="448"/>
                  </a:moveTo>
                  <a:cubicBezTo>
                    <a:pt x="651164" y="-319"/>
                    <a:pt x="653647" y="-100"/>
                    <a:pt x="655911" y="1105"/>
                  </a:cubicBezTo>
                  <a:cubicBezTo>
                    <a:pt x="658174" y="2310"/>
                    <a:pt x="659781" y="3844"/>
                    <a:pt x="660730" y="5706"/>
                  </a:cubicBezTo>
                  <a:lnTo>
                    <a:pt x="664235" y="19726"/>
                  </a:lnTo>
                  <a:cubicBezTo>
                    <a:pt x="665185" y="21589"/>
                    <a:pt x="665477" y="23560"/>
                    <a:pt x="665112" y="25642"/>
                  </a:cubicBezTo>
                  <a:cubicBezTo>
                    <a:pt x="664747" y="27723"/>
                    <a:pt x="663286" y="29256"/>
                    <a:pt x="660730" y="30242"/>
                  </a:cubicBezTo>
                  <a:cubicBezTo>
                    <a:pt x="633054" y="44957"/>
                    <a:pt x="611292" y="66791"/>
                    <a:pt x="595446" y="95746"/>
                  </a:cubicBezTo>
                  <a:cubicBezTo>
                    <a:pt x="579599" y="124700"/>
                    <a:pt x="567477" y="156612"/>
                    <a:pt x="559079" y="191481"/>
                  </a:cubicBezTo>
                  <a:cubicBezTo>
                    <a:pt x="561818" y="191408"/>
                    <a:pt x="565104" y="191116"/>
                    <a:pt x="568938" y="190605"/>
                  </a:cubicBezTo>
                  <a:cubicBezTo>
                    <a:pt x="572772" y="190094"/>
                    <a:pt x="576496" y="189802"/>
                    <a:pt x="580111" y="189729"/>
                  </a:cubicBezTo>
                  <a:cubicBezTo>
                    <a:pt x="617792" y="190788"/>
                    <a:pt x="648900" y="204005"/>
                    <a:pt x="673437" y="229381"/>
                  </a:cubicBezTo>
                  <a:cubicBezTo>
                    <a:pt x="697973" y="254758"/>
                    <a:pt x="710679" y="285939"/>
                    <a:pt x="711556" y="322926"/>
                  </a:cubicBezTo>
                  <a:cubicBezTo>
                    <a:pt x="710460" y="362360"/>
                    <a:pt x="697316" y="394783"/>
                    <a:pt x="672122" y="420196"/>
                  </a:cubicBezTo>
                  <a:cubicBezTo>
                    <a:pt x="646928" y="445608"/>
                    <a:pt x="616258" y="458753"/>
                    <a:pt x="580111" y="459629"/>
                  </a:cubicBezTo>
                  <a:cubicBezTo>
                    <a:pt x="539472" y="459410"/>
                    <a:pt x="505077" y="445827"/>
                    <a:pt x="476926" y="418881"/>
                  </a:cubicBezTo>
                  <a:cubicBezTo>
                    <a:pt x="448775" y="391935"/>
                    <a:pt x="434097" y="352940"/>
                    <a:pt x="432892" y="301895"/>
                  </a:cubicBezTo>
                  <a:cubicBezTo>
                    <a:pt x="433330" y="240043"/>
                    <a:pt x="452171" y="180601"/>
                    <a:pt x="489414" y="123568"/>
                  </a:cubicBezTo>
                  <a:cubicBezTo>
                    <a:pt x="526656" y="66536"/>
                    <a:pt x="579672" y="25496"/>
                    <a:pt x="648462" y="448"/>
                  </a:cubicBezTo>
                  <a:close/>
                  <a:moveTo>
                    <a:pt x="215570" y="448"/>
                  </a:moveTo>
                  <a:cubicBezTo>
                    <a:pt x="218272" y="-319"/>
                    <a:pt x="220755" y="-100"/>
                    <a:pt x="223018" y="1105"/>
                  </a:cubicBezTo>
                  <a:cubicBezTo>
                    <a:pt x="225282" y="2310"/>
                    <a:pt x="226889" y="3844"/>
                    <a:pt x="227838" y="5706"/>
                  </a:cubicBezTo>
                  <a:lnTo>
                    <a:pt x="231343" y="19726"/>
                  </a:lnTo>
                  <a:cubicBezTo>
                    <a:pt x="232293" y="21589"/>
                    <a:pt x="232585" y="23560"/>
                    <a:pt x="232220" y="25642"/>
                  </a:cubicBezTo>
                  <a:cubicBezTo>
                    <a:pt x="231854" y="27723"/>
                    <a:pt x="230394" y="29256"/>
                    <a:pt x="227838" y="30242"/>
                  </a:cubicBezTo>
                  <a:cubicBezTo>
                    <a:pt x="199285" y="44957"/>
                    <a:pt x="177086" y="66791"/>
                    <a:pt x="161239" y="95746"/>
                  </a:cubicBezTo>
                  <a:cubicBezTo>
                    <a:pt x="145393" y="124700"/>
                    <a:pt x="133709" y="156612"/>
                    <a:pt x="126187" y="191481"/>
                  </a:cubicBezTo>
                  <a:cubicBezTo>
                    <a:pt x="128853" y="191408"/>
                    <a:pt x="131847" y="191116"/>
                    <a:pt x="135169" y="190605"/>
                  </a:cubicBezTo>
                  <a:cubicBezTo>
                    <a:pt x="138492" y="190094"/>
                    <a:pt x="141924" y="189802"/>
                    <a:pt x="145466" y="189729"/>
                  </a:cubicBezTo>
                  <a:cubicBezTo>
                    <a:pt x="183913" y="190788"/>
                    <a:pt x="215241" y="204005"/>
                    <a:pt x="239449" y="229381"/>
                  </a:cubicBezTo>
                  <a:cubicBezTo>
                    <a:pt x="263657" y="254758"/>
                    <a:pt x="276144" y="285939"/>
                    <a:pt x="276911" y="322926"/>
                  </a:cubicBezTo>
                  <a:cubicBezTo>
                    <a:pt x="275925" y="362360"/>
                    <a:pt x="263000" y="394783"/>
                    <a:pt x="238135" y="420196"/>
                  </a:cubicBezTo>
                  <a:cubicBezTo>
                    <a:pt x="213270" y="445608"/>
                    <a:pt x="182380" y="458753"/>
                    <a:pt x="145466" y="459629"/>
                  </a:cubicBezTo>
                  <a:cubicBezTo>
                    <a:pt x="104900" y="459410"/>
                    <a:pt x="70798" y="445827"/>
                    <a:pt x="43158" y="418881"/>
                  </a:cubicBezTo>
                  <a:cubicBezTo>
                    <a:pt x="15518" y="391935"/>
                    <a:pt x="1132" y="352940"/>
                    <a:pt x="0" y="301895"/>
                  </a:cubicBezTo>
                  <a:cubicBezTo>
                    <a:pt x="438" y="240043"/>
                    <a:pt x="19279" y="180601"/>
                    <a:pt x="56521" y="123568"/>
                  </a:cubicBezTo>
                  <a:cubicBezTo>
                    <a:pt x="93764" y="66536"/>
                    <a:pt x="146780" y="25496"/>
                    <a:pt x="215570" y="448"/>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20000"/>
                </a:lnSpc>
              </a:pPr>
              <a:endParaRPr lang="zh-CN" altLang="en-US" sz="13800" dirty="0">
                <a:solidFill>
                  <a:schemeClr val="tx1">
                    <a:lumMod val="75000"/>
                    <a:lumOff val="25000"/>
                  </a:schemeClr>
                </a:solidFill>
                <a:cs typeface="+mn-ea"/>
                <a:sym typeface="+mn-lt"/>
              </a:endParaRPr>
            </a:p>
          </p:txBody>
        </p:sp>
        <p:cxnSp>
          <p:nvCxnSpPr>
            <p:cNvPr id="8" name="直接连接符 7"/>
            <p:cNvCxnSpPr/>
            <p:nvPr/>
          </p:nvCxnSpPr>
          <p:spPr>
            <a:xfrm>
              <a:off x="826631" y="2602622"/>
              <a:ext cx="26924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26631" y="2136458"/>
              <a:ext cx="3826510" cy="338455"/>
            </a:xfrm>
            <a:prstGeom prst="rect">
              <a:avLst/>
            </a:prstGeom>
            <a:noFill/>
          </p:spPr>
          <p:txBody>
            <a:bodyPr wrap="square" lIns="0" tIns="0" rIns="0" bIns="0" rtlCol="0">
              <a:spAutoFit/>
            </a:bodyPr>
            <a:lstStyle/>
            <a:p>
              <a:r>
                <a:rPr lang="zh-CN" altLang="en-US" sz="2200" b="1" spc="300" dirty="0">
                  <a:solidFill>
                    <a:schemeClr val="accent1"/>
                  </a:solidFill>
                  <a:cs typeface="+mn-ea"/>
                  <a:sym typeface="+mn-lt"/>
                </a:rPr>
                <a:t>仓库</a:t>
              </a:r>
              <a:r>
                <a:rPr lang="en-US" altLang="zh-CN" sz="2200" b="1" spc="300" dirty="0">
                  <a:solidFill>
                    <a:schemeClr val="accent1"/>
                  </a:solidFill>
                  <a:cs typeface="+mn-ea"/>
                  <a:sym typeface="+mn-lt"/>
                </a:rPr>
                <a:t>test</a:t>
              </a:r>
              <a:r>
                <a:rPr lang="zh-CN" altLang="en-US" sz="2200" b="1" spc="300" dirty="0">
                  <a:solidFill>
                    <a:schemeClr val="accent1"/>
                  </a:solidFill>
                  <a:cs typeface="+mn-ea"/>
                  <a:sym typeface="+mn-lt"/>
                </a:rPr>
                <a:t>的底层文件</a:t>
              </a:r>
              <a:r>
                <a:rPr lang="zh-CN" altLang="en-US" sz="2200" b="1" spc="300" dirty="0">
                  <a:solidFill>
                    <a:schemeClr val="accent1"/>
                  </a:solidFill>
                  <a:cs typeface="+mn-ea"/>
                  <a:sym typeface="+mn-lt"/>
                </a:rPr>
                <a:t>目录</a:t>
              </a:r>
              <a:endParaRPr lang="zh-CN" altLang="en-US" sz="2200" b="1" spc="300" dirty="0">
                <a:solidFill>
                  <a:schemeClr val="accent1"/>
                </a:solidFill>
                <a:cs typeface="+mn-ea"/>
                <a:sym typeface="+mn-lt"/>
              </a:endParaRPr>
            </a:p>
          </p:txBody>
        </p:sp>
      </p:grpSp>
      <p:cxnSp>
        <p:nvCxnSpPr>
          <p:cNvPr id="11" name="直接连接符 10"/>
          <p:cNvCxnSpPr/>
          <p:nvPr/>
        </p:nvCxnSpPr>
        <p:spPr>
          <a:xfrm>
            <a:off x="6096000" y="1543050"/>
            <a:ext cx="0" cy="42195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5400000">
            <a:off x="916710" y="5523223"/>
            <a:ext cx="167054" cy="1440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等腰三角形 12"/>
          <p:cNvSpPr/>
          <p:nvPr/>
        </p:nvSpPr>
        <p:spPr>
          <a:xfrm rot="5400000">
            <a:off x="988716" y="5523223"/>
            <a:ext cx="167054" cy="14401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pic>
        <p:nvPicPr>
          <p:cNvPr id="21" name="图片 20"/>
          <p:cNvPicPr>
            <a:picLocks noChangeAspect="1"/>
          </p:cNvPicPr>
          <p:nvPr>
            <p:custDataLst>
              <p:tags r:id="rId1"/>
            </p:custDataLst>
          </p:nvPr>
        </p:nvPicPr>
        <p:blipFill>
          <a:blip r:embed="rId2"/>
          <a:stretch>
            <a:fillRect/>
          </a:stretch>
        </p:blipFill>
        <p:spPr>
          <a:xfrm>
            <a:off x="955675" y="2948940"/>
            <a:ext cx="3680460" cy="1325880"/>
          </a:xfrm>
          <a:prstGeom prst="rect">
            <a:avLst/>
          </a:prstGeom>
        </p:spPr>
      </p:pic>
      <p:sp>
        <p:nvSpPr>
          <p:cNvPr id="23" name="文本框 22"/>
          <p:cNvSpPr txBox="1"/>
          <p:nvPr/>
        </p:nvSpPr>
        <p:spPr>
          <a:xfrm>
            <a:off x="6605270" y="1543050"/>
            <a:ext cx="4064000" cy="4523105"/>
          </a:xfrm>
          <a:prstGeom prst="rect">
            <a:avLst/>
          </a:prstGeom>
          <a:noFill/>
        </p:spPr>
        <p:txBody>
          <a:bodyPr wrap="square" rtlCol="0">
            <a:spAutoFit/>
          </a:bodyPr>
          <a:p>
            <a:r>
              <a:rPr lang="zh-CN" altLang="en-US"/>
              <a:t>对</a:t>
            </a:r>
            <a:r>
              <a:rPr lang="en-US" altLang="zh-CN"/>
              <a:t>git</a:t>
            </a:r>
            <a:r>
              <a:rPr lang="zh-CN" altLang="en-US"/>
              <a:t>的文件目录做了简化</a:t>
            </a:r>
            <a:endParaRPr lang="zh-CN" altLang="en-US"/>
          </a:p>
          <a:p>
            <a:r>
              <a:rPr lang="zh-CN" altLang="en-US"/>
              <a:t>工作区为</a:t>
            </a:r>
            <a:r>
              <a:rPr lang="en-US" altLang="zh-CN"/>
              <a:t>test</a:t>
            </a:r>
            <a:r>
              <a:rPr lang="zh-CN" altLang="en-US"/>
              <a:t>目录下除去</a:t>
            </a:r>
            <a:r>
              <a:rPr lang="en-US" altLang="zh-CN"/>
              <a:t>.minigit</a:t>
            </a:r>
            <a:r>
              <a:rPr lang="zh-CN" altLang="en-US"/>
              <a:t>文件</a:t>
            </a:r>
            <a:r>
              <a:rPr lang="zh-CN" altLang="en-US"/>
              <a:t>夹的部分</a:t>
            </a:r>
            <a:endParaRPr lang="zh-CN" altLang="en-US"/>
          </a:p>
          <a:p>
            <a:r>
              <a:rPr lang="en-US" altLang="zh-CN"/>
              <a:t>.minigit/refs/heads</a:t>
            </a:r>
            <a:r>
              <a:rPr lang="zh-CN" altLang="en-US"/>
              <a:t>目录下保存了所有的分支</a:t>
            </a:r>
            <a:r>
              <a:rPr lang="zh-CN" altLang="en-US"/>
              <a:t>指针</a:t>
            </a:r>
            <a:endParaRPr lang="zh-CN" altLang="en-US"/>
          </a:p>
          <a:p>
            <a:r>
              <a:rPr lang="en-US" altLang="zh-CN"/>
              <a:t>.minigit/HEAD</a:t>
            </a:r>
            <a:r>
              <a:rPr lang="zh-CN" altLang="en-US"/>
              <a:t>则保存当前所在分支</a:t>
            </a:r>
            <a:r>
              <a:rPr lang="zh-CN" altLang="en-US"/>
              <a:t>的名称</a:t>
            </a:r>
            <a:endParaRPr lang="zh-CN" altLang="en-US"/>
          </a:p>
          <a:p>
            <a:r>
              <a:rPr lang="en-US" altLang="zh-CN"/>
              <a:t>.minigit/index</a:t>
            </a:r>
            <a:r>
              <a:rPr lang="zh-CN" altLang="en-US"/>
              <a:t>记录了所有通过</a:t>
            </a:r>
            <a:r>
              <a:rPr lang="en-US" altLang="zh-CN"/>
              <a:t>add</a:t>
            </a:r>
            <a:r>
              <a:rPr lang="zh-CN" altLang="en-US"/>
              <a:t>添加到暂存区的文件</a:t>
            </a:r>
            <a:endParaRPr lang="zh-CN" altLang="en-US"/>
          </a:p>
          <a:p>
            <a:r>
              <a:rPr lang="en-US" altLang="zh-CN">
                <a:sym typeface="+mn-ea"/>
              </a:rPr>
              <a:t>.minigit/objects</a:t>
            </a:r>
            <a:r>
              <a:rPr lang="zh-CN" altLang="en-US">
                <a:sym typeface="+mn-ea"/>
              </a:rPr>
              <a:t>目录下保存了仓库里面所有文件的数据</a:t>
            </a:r>
            <a:endParaRPr lang="zh-CN" altLang="en-US">
              <a:sym typeface="+mn-ea"/>
            </a:endParaRPr>
          </a:p>
          <a:p>
            <a:r>
              <a:rPr lang="zh-CN" altLang="en-US"/>
              <a:t>每个</a:t>
            </a:r>
            <a:r>
              <a:rPr lang="en-US" altLang="zh-CN"/>
              <a:t>objects</a:t>
            </a:r>
            <a:r>
              <a:rPr lang="zh-CN" altLang="en-US"/>
              <a:t>中的文件以</a:t>
            </a:r>
            <a:r>
              <a:rPr lang="en-US" altLang="zh-CN"/>
              <a:t>key-value</a:t>
            </a:r>
            <a:r>
              <a:rPr lang="zh-CN" altLang="en-US"/>
              <a:t>形式存在，</a:t>
            </a:r>
            <a:r>
              <a:rPr lang="en-US" altLang="zh-CN"/>
              <a:t>key</a:t>
            </a:r>
            <a:r>
              <a:rPr lang="zh-CN" altLang="en-US"/>
              <a:t>是基于文件内容</a:t>
            </a:r>
            <a:r>
              <a:rPr lang="en-US" altLang="zh-CN"/>
              <a:t>value</a:t>
            </a:r>
            <a:r>
              <a:rPr lang="zh-CN" altLang="en-US"/>
              <a:t>生成的哈希字符串，而文件路径与</a:t>
            </a:r>
            <a:r>
              <a:rPr lang="en-US" altLang="zh-CN"/>
              <a:t>key</a:t>
            </a:r>
            <a:r>
              <a:rPr lang="zh-CN" altLang="en-US"/>
              <a:t>有关，知道了</a:t>
            </a:r>
            <a:r>
              <a:rPr lang="en-US" altLang="zh-CN"/>
              <a:t>key</a:t>
            </a:r>
            <a:r>
              <a:rPr lang="zh-CN" altLang="en-US"/>
              <a:t>就可以快速在</a:t>
            </a:r>
            <a:r>
              <a:rPr lang="en-US" altLang="zh-CN"/>
              <a:t>objects</a:t>
            </a:r>
            <a:r>
              <a:rPr lang="zh-CN" altLang="en-US"/>
              <a:t>文件夹里面找到该</a:t>
            </a:r>
            <a:r>
              <a:rPr lang="zh-CN" altLang="en-US"/>
              <a:t>文件</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五边形 2"/>
          <p:cNvSpPr/>
          <p:nvPr/>
        </p:nvSpPr>
        <p:spPr>
          <a:xfrm rot="5400000">
            <a:off x="3237340" y="1027527"/>
            <a:ext cx="5717320" cy="3733831"/>
          </a:xfrm>
          <a:prstGeom prst="homePlate">
            <a:avLst>
              <a:gd name="adj" fmla="val 3383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箭头: 五边形 3"/>
          <p:cNvSpPr/>
          <p:nvPr/>
        </p:nvSpPr>
        <p:spPr>
          <a:xfrm rot="5400000">
            <a:off x="3339083" y="890002"/>
            <a:ext cx="5513834" cy="3733831"/>
          </a:xfrm>
          <a:prstGeom prst="homePlate">
            <a:avLst>
              <a:gd name="adj" fmla="val 3383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6" name="文本框 5"/>
          <p:cNvSpPr txBox="1"/>
          <p:nvPr/>
        </p:nvSpPr>
        <p:spPr>
          <a:xfrm>
            <a:off x="5118100" y="2454275"/>
            <a:ext cx="1955800" cy="676910"/>
          </a:xfrm>
          <a:prstGeom prst="rect">
            <a:avLst/>
          </a:prstGeom>
          <a:noFill/>
        </p:spPr>
        <p:txBody>
          <a:bodyPr wrap="none" lIns="0" tIns="0" rIns="0" bIns="0" rtlCol="0" anchor="t">
            <a:spAutoFit/>
          </a:bodyPr>
          <a:lstStyle/>
          <a:p>
            <a:pPr algn="ctr"/>
            <a:r>
              <a:rPr kumimoji="1" lang="en-US" altLang="zh-CN" sz="4400" dirty="0">
                <a:solidFill>
                  <a:schemeClr val="bg1"/>
                </a:solidFill>
                <a:latin typeface="+mj-ea"/>
                <a:ea typeface="+mj-ea"/>
              </a:rPr>
              <a:t>git</a:t>
            </a:r>
            <a:r>
              <a:rPr kumimoji="1" lang="zh-CN" altLang="en-US" sz="4400" dirty="0">
                <a:solidFill>
                  <a:schemeClr val="bg1"/>
                </a:solidFill>
                <a:latin typeface="+mj-ea"/>
                <a:ea typeface="+mj-ea"/>
              </a:rPr>
              <a:t>对象</a:t>
            </a:r>
            <a:endParaRPr kumimoji="1" lang="zh-CN" altLang="en-US" sz="4400" dirty="0">
              <a:solidFill>
                <a:schemeClr val="bg1"/>
              </a:solidFill>
              <a:latin typeface="+mj-ea"/>
              <a:ea typeface="+mj-ea"/>
            </a:endParaRPr>
          </a:p>
        </p:txBody>
      </p:sp>
      <p:sp>
        <p:nvSpPr>
          <p:cNvPr id="8" name="文本框 7"/>
          <p:cNvSpPr txBox="1"/>
          <p:nvPr/>
        </p:nvSpPr>
        <p:spPr>
          <a:xfrm>
            <a:off x="5753102" y="649276"/>
            <a:ext cx="685800" cy="830580"/>
          </a:xfrm>
          <a:prstGeom prst="rect">
            <a:avLst/>
          </a:prstGeom>
          <a:noFill/>
        </p:spPr>
        <p:txBody>
          <a:bodyPr wrap="none" lIns="0" tIns="0" rIns="0" bIns="0" rtlCol="0" anchor="t">
            <a:spAutoFit/>
          </a:bodyPr>
          <a:lstStyle/>
          <a:p>
            <a:pPr algn="ctr"/>
            <a:r>
              <a:rPr lang="en-US" altLang="zh-CN" sz="5400" dirty="0">
                <a:solidFill>
                  <a:schemeClr val="bg1"/>
                </a:solidFill>
                <a:latin typeface="+mj-ea"/>
                <a:ea typeface="+mj-ea"/>
              </a:rPr>
              <a:t>02</a:t>
            </a:r>
            <a:endParaRPr lang="zh-CN" altLang="en-US" sz="5400" dirty="0">
              <a:solidFill>
                <a:schemeClr val="bg1"/>
              </a:solidFill>
              <a:latin typeface="+mj-ea"/>
              <a:ea typeface="+mj-ea"/>
            </a:endParaRPr>
          </a:p>
        </p:txBody>
      </p:sp>
      <p:cxnSp>
        <p:nvCxnSpPr>
          <p:cNvPr id="9" name="直接连接符 8"/>
          <p:cNvCxnSpPr/>
          <p:nvPr/>
        </p:nvCxnSpPr>
        <p:spPr>
          <a:xfrm flipH="1">
            <a:off x="5702464" y="1287780"/>
            <a:ext cx="881216" cy="1053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直角三角形 9"/>
          <p:cNvSpPr/>
          <p:nvPr/>
        </p:nvSpPr>
        <p:spPr>
          <a:xfrm>
            <a:off x="0" y="5248274"/>
            <a:ext cx="2320388" cy="160972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1" name="直角三角形 10"/>
          <p:cNvSpPr/>
          <p:nvPr/>
        </p:nvSpPr>
        <p:spPr>
          <a:xfrm flipH="1">
            <a:off x="9871612" y="5248274"/>
            <a:ext cx="2320388" cy="160972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2" name="矩形 11"/>
          <p:cNvSpPr/>
          <p:nvPr/>
        </p:nvSpPr>
        <p:spPr>
          <a:xfrm>
            <a:off x="8028034" y="0"/>
            <a:ext cx="96791" cy="4162425"/>
          </a:xfrm>
          <a:prstGeom prst="rect">
            <a:avLst/>
          </a:prstGeom>
          <a:gradFill>
            <a:gsLst>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3" name="矩形 12"/>
          <p:cNvSpPr/>
          <p:nvPr/>
        </p:nvSpPr>
        <p:spPr>
          <a:xfrm>
            <a:off x="4063587" y="0"/>
            <a:ext cx="96791" cy="4162425"/>
          </a:xfrm>
          <a:prstGeom prst="rect">
            <a:avLst/>
          </a:prstGeom>
          <a:gradFill>
            <a:gsLst>
              <a:gs pos="0">
                <a:schemeClr val="accent1"/>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p:cNvSpPr/>
          <p:nvPr/>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箭头: V 形 2"/>
          <p:cNvSpPr/>
          <p:nvPr/>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文本框 3"/>
          <p:cNvSpPr txBox="1"/>
          <p:nvPr/>
        </p:nvSpPr>
        <p:spPr>
          <a:xfrm>
            <a:off x="1000126" y="313065"/>
            <a:ext cx="1437005" cy="521970"/>
          </a:xfrm>
          <a:prstGeom prst="rect">
            <a:avLst/>
          </a:prstGeom>
          <a:noFill/>
        </p:spPr>
        <p:txBody>
          <a:bodyPr wrap="none" rtlCol="0">
            <a:spAutoFit/>
          </a:bodyPr>
          <a:lstStyle/>
          <a:p>
            <a:r>
              <a:rPr kumimoji="1" lang="en-US" altLang="zh-CN" sz="2800" b="1" dirty="0">
                <a:solidFill>
                  <a:schemeClr val="accent1">
                    <a:lumMod val="100000"/>
                  </a:schemeClr>
                </a:solidFill>
                <a:latin typeface="+mj-ea"/>
                <a:ea typeface="+mj-ea"/>
              </a:rPr>
              <a:t>git</a:t>
            </a:r>
            <a:r>
              <a:rPr kumimoji="1" lang="zh-CN" altLang="en-US" sz="2800" b="1" dirty="0">
                <a:solidFill>
                  <a:schemeClr val="accent1">
                    <a:lumMod val="100000"/>
                  </a:schemeClr>
                </a:solidFill>
                <a:latin typeface="+mj-ea"/>
                <a:ea typeface="+mj-ea"/>
              </a:rPr>
              <a:t>对象</a:t>
            </a:r>
            <a:endParaRPr kumimoji="1" lang="zh-CN" altLang="en-US" sz="2800" b="1" dirty="0">
              <a:solidFill>
                <a:schemeClr val="accent1">
                  <a:lumMod val="100000"/>
                </a:schemeClr>
              </a:solidFill>
              <a:latin typeface="+mj-ea"/>
              <a:ea typeface="+mj-ea"/>
            </a:endParaRPr>
          </a:p>
        </p:txBody>
      </p:sp>
      <p:sp>
        <p:nvSpPr>
          <p:cNvPr id="5" name="任意形状 12"/>
          <p:cNvSpPr/>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11" name="直接连接符 10"/>
          <p:cNvCxnSpPr/>
          <p:nvPr/>
        </p:nvCxnSpPr>
        <p:spPr>
          <a:xfrm>
            <a:off x="6096000" y="1543050"/>
            <a:ext cx="0" cy="42195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825615" y="1866900"/>
            <a:ext cx="4064000" cy="3692525"/>
          </a:xfrm>
          <a:prstGeom prst="rect">
            <a:avLst/>
          </a:prstGeom>
          <a:noFill/>
        </p:spPr>
        <p:txBody>
          <a:bodyPr wrap="square" rtlCol="0">
            <a:spAutoFit/>
          </a:bodyPr>
          <a:p>
            <a:r>
              <a:rPr lang="zh-CN" altLang="en-US"/>
              <a:t>git 存储模型本质上是一个依赖哈希算法的 kv 数据库，其中的每一个 kv 对叫作一个 object，自上而下分为 commit、tree、blob 三类 object.</a:t>
            </a:r>
            <a:endParaRPr lang="zh-CN" altLang="en-US"/>
          </a:p>
          <a:p>
            <a:endParaRPr lang="zh-CN" altLang="en-US"/>
          </a:p>
          <a:p>
            <a:r>
              <a:rPr lang="zh-CN" altLang="en-US"/>
              <a:t>对于每个 kv 对，value 对应的该 object 的具体内容，key 是在 value 基础上通过 SHA-1 算法生成的摘要信息. 由于 SHA-1 的高度散列性，于是可以认为，在这个 kv 数据库中，只要 object 的 value 值不同，那么其 key 值一定也不同，因此在 kv 数据库中就会是两个独立的 object.</a:t>
            </a:r>
            <a:endParaRPr lang="zh-CN" altLang="en-US"/>
          </a:p>
        </p:txBody>
      </p:sp>
      <p:pic>
        <p:nvPicPr>
          <p:cNvPr id="23" name="图片 22"/>
          <p:cNvPicPr>
            <a:picLocks noChangeAspect="1"/>
          </p:cNvPicPr>
          <p:nvPr>
            <p:custDataLst>
              <p:tags r:id="rId1"/>
            </p:custDataLst>
          </p:nvPr>
        </p:nvPicPr>
        <p:blipFill>
          <a:blip r:embed="rId2"/>
          <a:stretch>
            <a:fillRect/>
          </a:stretch>
        </p:blipFill>
        <p:spPr>
          <a:xfrm>
            <a:off x="427355" y="1866900"/>
            <a:ext cx="5379720" cy="3337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p:cNvSpPr/>
          <p:nvPr/>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箭头: V 形 2"/>
          <p:cNvSpPr/>
          <p:nvPr/>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文本框 3"/>
          <p:cNvSpPr txBox="1"/>
          <p:nvPr/>
        </p:nvSpPr>
        <p:spPr>
          <a:xfrm>
            <a:off x="1000126" y="313065"/>
            <a:ext cx="1616710" cy="521970"/>
          </a:xfrm>
          <a:prstGeom prst="rect">
            <a:avLst/>
          </a:prstGeom>
          <a:noFill/>
        </p:spPr>
        <p:txBody>
          <a:bodyPr wrap="none" rtlCol="0">
            <a:spAutoFit/>
          </a:bodyPr>
          <a:lstStyle/>
          <a:p>
            <a:r>
              <a:rPr kumimoji="1" lang="en-US" altLang="zh-CN" sz="2800" b="1" dirty="0">
                <a:solidFill>
                  <a:schemeClr val="accent1">
                    <a:lumMod val="100000"/>
                  </a:schemeClr>
                </a:solidFill>
                <a:latin typeface="+mj-ea"/>
                <a:ea typeface="+mj-ea"/>
              </a:rPr>
              <a:t>blob</a:t>
            </a:r>
            <a:r>
              <a:rPr kumimoji="1" lang="zh-CN" altLang="en-US" sz="2800" b="1" dirty="0">
                <a:solidFill>
                  <a:schemeClr val="accent1">
                    <a:lumMod val="100000"/>
                  </a:schemeClr>
                </a:solidFill>
                <a:latin typeface="+mj-ea"/>
                <a:ea typeface="+mj-ea"/>
              </a:rPr>
              <a:t>对象</a:t>
            </a:r>
            <a:endParaRPr kumimoji="1" lang="zh-CN" altLang="en-US" sz="2800" b="1" dirty="0">
              <a:solidFill>
                <a:schemeClr val="accent1">
                  <a:lumMod val="100000"/>
                </a:schemeClr>
              </a:solidFill>
              <a:latin typeface="+mj-ea"/>
              <a:ea typeface="+mj-ea"/>
            </a:endParaRPr>
          </a:p>
        </p:txBody>
      </p:sp>
      <p:sp>
        <p:nvSpPr>
          <p:cNvPr id="5" name="任意形状 12"/>
          <p:cNvSpPr/>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11" name="直接连接符 10"/>
          <p:cNvCxnSpPr/>
          <p:nvPr/>
        </p:nvCxnSpPr>
        <p:spPr>
          <a:xfrm>
            <a:off x="6096000" y="1543050"/>
            <a:ext cx="0" cy="42195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825615" y="1866900"/>
            <a:ext cx="4064000" cy="2306955"/>
          </a:xfrm>
          <a:prstGeom prst="rect">
            <a:avLst/>
          </a:prstGeom>
          <a:noFill/>
        </p:spPr>
        <p:txBody>
          <a:bodyPr wrap="square" rtlCol="0">
            <a:spAutoFit/>
          </a:bodyPr>
          <a:p>
            <a:r>
              <a:rPr lang="zh-CN" altLang="en-US"/>
              <a:t>blob object：</a:t>
            </a:r>
            <a:endParaRPr lang="zh-CN" altLang="en-US"/>
          </a:p>
          <a:p>
            <a:endParaRPr lang="zh-CN" altLang="en-US"/>
          </a:p>
          <a:p>
            <a:r>
              <a:rPr lang="zh-CN" altLang="en-US"/>
              <a:t>• blob object 与文件一一对应</a:t>
            </a:r>
            <a:endParaRPr lang="zh-CN" altLang="en-US"/>
          </a:p>
          <a:p>
            <a:endParaRPr lang="zh-CN" altLang="en-US"/>
          </a:p>
          <a:p>
            <a:r>
              <a:rPr lang="zh-CN" altLang="en-US"/>
              <a:t>• value：为文件压缩</a:t>
            </a:r>
            <a:r>
              <a:rPr lang="zh-CN" altLang="en-US"/>
              <a:t>过后的内容</a:t>
            </a:r>
            <a:endParaRPr lang="zh-CN" altLang="en-US"/>
          </a:p>
          <a:p>
            <a:endParaRPr lang="zh-CN" altLang="en-US"/>
          </a:p>
          <a:p>
            <a:r>
              <a:rPr lang="zh-CN" altLang="en-US"/>
              <a:t>• key：基于 value 通过 SHA-1 生成的摘要</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647700" y="2129790"/>
            <a:ext cx="5196205" cy="25984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p:cNvSpPr/>
          <p:nvPr/>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箭头: V 形 2"/>
          <p:cNvSpPr/>
          <p:nvPr/>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文本框 3"/>
          <p:cNvSpPr txBox="1"/>
          <p:nvPr/>
        </p:nvSpPr>
        <p:spPr>
          <a:xfrm>
            <a:off x="1000126" y="313065"/>
            <a:ext cx="1616710" cy="521970"/>
          </a:xfrm>
          <a:prstGeom prst="rect">
            <a:avLst/>
          </a:prstGeom>
          <a:noFill/>
        </p:spPr>
        <p:txBody>
          <a:bodyPr wrap="none" rtlCol="0">
            <a:spAutoFit/>
          </a:bodyPr>
          <a:lstStyle/>
          <a:p>
            <a:r>
              <a:rPr kumimoji="1" lang="en-US" altLang="zh-CN" sz="2800" b="1" dirty="0">
                <a:solidFill>
                  <a:schemeClr val="accent1">
                    <a:lumMod val="100000"/>
                  </a:schemeClr>
                </a:solidFill>
                <a:latin typeface="+mj-ea"/>
                <a:ea typeface="+mj-ea"/>
              </a:rPr>
              <a:t>tree</a:t>
            </a:r>
            <a:r>
              <a:rPr kumimoji="1" lang="zh-CN" altLang="en-US" sz="2800" b="1" dirty="0">
                <a:solidFill>
                  <a:schemeClr val="accent1">
                    <a:lumMod val="100000"/>
                  </a:schemeClr>
                </a:solidFill>
                <a:latin typeface="+mj-ea"/>
                <a:ea typeface="+mj-ea"/>
              </a:rPr>
              <a:t>对象</a:t>
            </a:r>
            <a:endParaRPr kumimoji="1" lang="zh-CN" altLang="en-US" sz="2800" b="1" dirty="0">
              <a:solidFill>
                <a:schemeClr val="accent1">
                  <a:lumMod val="100000"/>
                </a:schemeClr>
              </a:solidFill>
              <a:latin typeface="+mj-ea"/>
              <a:ea typeface="+mj-ea"/>
            </a:endParaRPr>
          </a:p>
        </p:txBody>
      </p:sp>
      <p:sp>
        <p:nvSpPr>
          <p:cNvPr id="5" name="任意形状 12"/>
          <p:cNvSpPr/>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11" name="直接连接符 10"/>
          <p:cNvCxnSpPr/>
          <p:nvPr/>
        </p:nvCxnSpPr>
        <p:spPr>
          <a:xfrm>
            <a:off x="6096000" y="1543050"/>
            <a:ext cx="0" cy="42195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825615" y="1866900"/>
            <a:ext cx="4064000" cy="3415030"/>
          </a:xfrm>
          <a:prstGeom prst="rect">
            <a:avLst/>
          </a:prstGeom>
          <a:noFill/>
        </p:spPr>
        <p:txBody>
          <a:bodyPr wrap="square" rtlCol="0">
            <a:spAutoFit/>
          </a:bodyPr>
          <a:p>
            <a:r>
              <a:rPr lang="zh-CN" altLang="en-US"/>
              <a:t>tree object：</a:t>
            </a:r>
            <a:endParaRPr lang="zh-CN" altLang="en-US"/>
          </a:p>
          <a:p>
            <a:endParaRPr lang="zh-CN" altLang="en-US"/>
          </a:p>
          <a:p>
            <a:r>
              <a:rPr lang="zh-CN" altLang="en-US"/>
              <a:t>• tree object 与文件夹一一对应</a:t>
            </a:r>
            <a:endParaRPr lang="zh-CN" altLang="en-US"/>
          </a:p>
          <a:p>
            <a:endParaRPr lang="zh-CN" altLang="en-US"/>
          </a:p>
          <a:p>
            <a:r>
              <a:rPr lang="zh-CN" altLang="en-US"/>
              <a:t>• value ：为该文件夹下所有子 object 的概要信息，包括 object 的类型、key、名称信息（子 object 可以是 blob 类型，也可以是 tree 类型，因为文件夹可以嵌套）</a:t>
            </a:r>
            <a:endParaRPr lang="zh-CN" altLang="en-US"/>
          </a:p>
          <a:p>
            <a:endParaRPr lang="zh-CN" altLang="en-US"/>
          </a:p>
          <a:p>
            <a:r>
              <a:rPr lang="zh-CN" altLang="en-US"/>
              <a:t>• key：基于 value 通过 SHA-1 生成的摘要</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27025" y="2183765"/>
            <a:ext cx="5295265" cy="2781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V 形 1"/>
          <p:cNvSpPr/>
          <p:nvPr/>
        </p:nvSpPr>
        <p:spPr>
          <a:xfrm>
            <a:off x="250825" y="222250"/>
            <a:ext cx="704850" cy="70485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3" name="箭头: V 形 2"/>
          <p:cNvSpPr/>
          <p:nvPr/>
        </p:nvSpPr>
        <p:spPr>
          <a:xfrm>
            <a:off x="647702" y="330200"/>
            <a:ext cx="352424" cy="488950"/>
          </a:xfrm>
          <a:prstGeom prst="chevron">
            <a:avLst>
              <a:gd name="adj" fmla="val 67089"/>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4" name="文本框 3"/>
          <p:cNvSpPr txBox="1"/>
          <p:nvPr/>
        </p:nvSpPr>
        <p:spPr>
          <a:xfrm>
            <a:off x="1000126" y="313065"/>
            <a:ext cx="1976120" cy="521970"/>
          </a:xfrm>
          <a:prstGeom prst="rect">
            <a:avLst/>
          </a:prstGeom>
          <a:noFill/>
        </p:spPr>
        <p:txBody>
          <a:bodyPr wrap="none" rtlCol="0">
            <a:spAutoFit/>
          </a:bodyPr>
          <a:lstStyle/>
          <a:p>
            <a:r>
              <a:rPr kumimoji="1" lang="en-US" altLang="zh-CN" sz="2800" b="1" dirty="0">
                <a:solidFill>
                  <a:schemeClr val="accent1">
                    <a:lumMod val="100000"/>
                  </a:schemeClr>
                </a:solidFill>
                <a:latin typeface="+mj-ea"/>
                <a:ea typeface="+mj-ea"/>
              </a:rPr>
              <a:t>commit</a:t>
            </a:r>
            <a:r>
              <a:rPr kumimoji="1" lang="zh-CN" altLang="en-US" sz="2800" b="1" dirty="0">
                <a:solidFill>
                  <a:schemeClr val="accent1">
                    <a:lumMod val="100000"/>
                  </a:schemeClr>
                </a:solidFill>
                <a:latin typeface="+mj-ea"/>
                <a:ea typeface="+mj-ea"/>
              </a:rPr>
              <a:t>对象</a:t>
            </a:r>
            <a:endParaRPr kumimoji="1" lang="zh-CN" altLang="en-US" sz="2800" b="1" dirty="0">
              <a:solidFill>
                <a:schemeClr val="accent1">
                  <a:lumMod val="100000"/>
                </a:schemeClr>
              </a:solidFill>
              <a:latin typeface="+mj-ea"/>
              <a:ea typeface="+mj-ea"/>
            </a:endParaRPr>
          </a:p>
        </p:txBody>
      </p:sp>
      <p:sp>
        <p:nvSpPr>
          <p:cNvPr id="5" name="任意形状 12"/>
          <p:cNvSpPr/>
          <p:nvPr/>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11" name="直接连接符 10"/>
          <p:cNvCxnSpPr/>
          <p:nvPr/>
        </p:nvCxnSpPr>
        <p:spPr>
          <a:xfrm>
            <a:off x="6096000" y="1543050"/>
            <a:ext cx="0" cy="42195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825615" y="835660"/>
            <a:ext cx="4064000" cy="5629275"/>
          </a:xfrm>
          <a:prstGeom prst="rect">
            <a:avLst/>
          </a:prstGeom>
          <a:noFill/>
        </p:spPr>
        <p:txBody>
          <a:bodyPr wrap="square" rtlCol="0">
            <a:noAutofit/>
          </a:bodyPr>
          <a:p>
            <a:pPr algn="l">
              <a:lnSpc>
                <a:spcPct val="90000"/>
              </a:lnSpc>
            </a:pPr>
            <a:r>
              <a:rPr lang="zh-CN" altLang="en-US"/>
              <a:t>commit object：</a:t>
            </a:r>
            <a:endParaRPr lang="zh-CN" altLang="en-US"/>
          </a:p>
          <a:p>
            <a:pPr algn="l">
              <a:lnSpc>
                <a:spcPct val="90000"/>
              </a:lnSpc>
            </a:pPr>
            <a:endParaRPr lang="zh-CN" altLang="en-US"/>
          </a:p>
          <a:p>
            <a:pPr algn="l">
              <a:lnSpc>
                <a:spcPct val="90000"/>
              </a:lnSpc>
            </a:pPr>
            <a:r>
              <a:rPr lang="zh-CN" altLang="en-US"/>
              <a:t>• commit object 与提交记录一一对应</a:t>
            </a:r>
            <a:endParaRPr lang="zh-CN" altLang="en-US"/>
          </a:p>
          <a:p>
            <a:pPr algn="l">
              <a:lnSpc>
                <a:spcPct val="90000"/>
              </a:lnSpc>
            </a:pPr>
            <a:endParaRPr lang="zh-CN" altLang="en-US"/>
          </a:p>
          <a:p>
            <a:pPr algn="l">
              <a:lnSpc>
                <a:spcPct val="90000"/>
              </a:lnSpc>
            </a:pPr>
            <a:r>
              <a:rPr lang="zh-CN" altLang="en-US"/>
              <a:t>• value ：包含下述内容：</a:t>
            </a:r>
            <a:endParaRPr lang="zh-CN" altLang="en-US"/>
          </a:p>
          <a:p>
            <a:pPr algn="l">
              <a:lnSpc>
                <a:spcPct val="90000"/>
              </a:lnSpc>
            </a:pPr>
            <a:endParaRPr lang="zh-CN" altLang="en-US"/>
          </a:p>
          <a:p>
            <a:pPr algn="l">
              <a:lnSpc>
                <a:spcPct val="90000"/>
              </a:lnSpc>
            </a:pPr>
            <a:r>
              <a:rPr lang="zh-CN" altLang="en-US"/>
              <a:t>    • parent：父 commit object 的 key（可能存在多个 parent）</a:t>
            </a:r>
            <a:endParaRPr lang="zh-CN" altLang="en-US"/>
          </a:p>
          <a:p>
            <a:pPr algn="l">
              <a:lnSpc>
                <a:spcPct val="90000"/>
              </a:lnSpc>
            </a:pPr>
            <a:endParaRPr lang="zh-CN" altLang="en-US"/>
          </a:p>
          <a:p>
            <a:pPr algn="l">
              <a:lnSpc>
                <a:spcPct val="90000"/>
              </a:lnSpc>
            </a:pPr>
            <a:r>
              <a:rPr lang="zh-CN" altLang="en-US"/>
              <a:t>    • author、committer：作者，提交人</a:t>
            </a:r>
            <a:r>
              <a:rPr lang="en-US" altLang="zh-CN"/>
              <a:t>(</a:t>
            </a:r>
            <a:r>
              <a:rPr lang="zh-CN" altLang="en-US"/>
              <a:t>在</a:t>
            </a:r>
            <a:r>
              <a:rPr lang="en-US" altLang="zh-CN"/>
              <a:t>minigit</a:t>
            </a:r>
            <a:r>
              <a:rPr lang="zh-CN" altLang="en-US"/>
              <a:t>中默认作者与提交人为同一人</a:t>
            </a:r>
            <a:r>
              <a:rPr lang="en-US" altLang="zh-CN"/>
              <a:t>)</a:t>
            </a:r>
            <a:endParaRPr lang="zh-CN" altLang="en-US"/>
          </a:p>
          <a:p>
            <a:pPr algn="l">
              <a:lnSpc>
                <a:spcPct val="90000"/>
              </a:lnSpc>
            </a:pPr>
            <a:endParaRPr lang="zh-CN" altLang="en-US"/>
          </a:p>
          <a:p>
            <a:pPr algn="l">
              <a:lnSpc>
                <a:spcPct val="90000"/>
              </a:lnSpc>
            </a:pPr>
            <a:r>
              <a:rPr lang="zh-CN" altLang="en-US"/>
              <a:t>    • note：提交时携带的摘要信息</a:t>
            </a:r>
            <a:endParaRPr lang="zh-CN" altLang="en-US"/>
          </a:p>
          <a:p>
            <a:pPr algn="l">
              <a:lnSpc>
                <a:spcPct val="90000"/>
              </a:lnSpc>
            </a:pPr>
            <a:endParaRPr lang="zh-CN" altLang="en-US"/>
          </a:p>
          <a:p>
            <a:pPr algn="l">
              <a:lnSpc>
                <a:spcPct val="90000"/>
              </a:lnSpc>
            </a:pPr>
            <a:r>
              <a:rPr lang="zh-CN" altLang="en-US"/>
              <a:t>    • tree：仓库文件夹对应 tree object 的 key</a:t>
            </a:r>
            <a:endParaRPr lang="zh-CN" altLang="en-US"/>
          </a:p>
          <a:p>
            <a:pPr algn="l">
              <a:lnSpc>
                <a:spcPct val="90000"/>
              </a:lnSpc>
            </a:pPr>
            <a:endParaRPr lang="zh-CN" altLang="en-US"/>
          </a:p>
          <a:p>
            <a:pPr algn="l">
              <a:lnSpc>
                <a:spcPct val="90000"/>
              </a:lnSpc>
            </a:pPr>
            <a:r>
              <a:rPr lang="zh-CN" altLang="en-US"/>
              <a:t>• key：基于 value 通过 SHA-1 生成的摘要</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250825" y="1466215"/>
            <a:ext cx="5673725" cy="429641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commondata" val="eyJoZGlkIjoiZDdiMGUyZmY4NzZiYjQwY2Q4MDVmYmFhOWY4MTlhYWUifQ=="/>
</p:tagLst>
</file>

<file path=ppt/theme/theme1.xml><?xml version="1.0" encoding="utf-8"?>
<a:theme xmlns:a="http://schemas.openxmlformats.org/drawingml/2006/main" name="Office 主题​​">
  <a:themeElements>
    <a:clrScheme name="绿色">
      <a:dk1>
        <a:sysClr val="windowText" lastClr="000000"/>
      </a:dk1>
      <a:lt1>
        <a:sysClr val="window" lastClr="FFFFFF"/>
      </a:lt1>
      <a:dk2>
        <a:srgbClr val="44546A"/>
      </a:dk2>
      <a:lt2>
        <a:srgbClr val="E7E6E6"/>
      </a:lt2>
      <a:accent1>
        <a:srgbClr val="70AD47"/>
      </a:accent1>
      <a:accent2>
        <a:srgbClr val="E2EFD9"/>
      </a:accent2>
      <a:accent3>
        <a:srgbClr val="C5E0B3"/>
      </a:accent3>
      <a:accent4>
        <a:srgbClr val="A8D08D"/>
      </a:accent4>
      <a:accent5>
        <a:srgbClr val="538135"/>
      </a:accent5>
      <a:accent6>
        <a:srgbClr val="375623"/>
      </a:accent6>
      <a:hlink>
        <a:srgbClr val="0563C1"/>
      </a:hlink>
      <a:folHlink>
        <a:srgbClr val="954F72"/>
      </a:folHlink>
    </a:clrScheme>
    <a:fontScheme name="ppt作业">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2287</Words>
  <Application>WPS 演示</Application>
  <PresentationFormat>宽屏</PresentationFormat>
  <Paragraphs>152</Paragraphs>
  <Slides>16</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宋体</vt:lpstr>
      <vt:lpstr>Wingdings</vt:lpstr>
      <vt:lpstr>OPPOSans R</vt:lpstr>
      <vt:lpstr>OPPOSans B</vt:lpstr>
      <vt:lpstr>阿里巴巴普惠体 2.0 55 Regular</vt:lpstr>
      <vt:lpstr>阿里巴巴普惠体 2.0 65 Medium</vt:lpstr>
      <vt:lpstr>华文黑体</vt:lpstr>
      <vt:lpstr>黑体</vt:lpstr>
      <vt:lpstr>微软雅黑</vt:lpstr>
      <vt:lpstr>Arial Unicode MS</vt:lpstr>
      <vt:lpstr>等线</vt:lpstr>
      <vt:lpstr>Calibri</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绿色极简工作总结报告ppt模板</dc:title>
  <dc:creator>©初心</dc:creator>
  <cp:keywords>P界达人</cp:keywords>
  <dc:description>51PPT模板网，幻灯片演示模板及素材免费下载！
51PPT模板网 唯一访问网址：www.51pptmoban.com</dc:description>
  <cp:lastModifiedBy>潘帅</cp:lastModifiedBy>
  <cp:revision>17</cp:revision>
  <dcterms:created xsi:type="dcterms:W3CDTF">2023-08-15T13:46:00Z</dcterms:created>
  <dcterms:modified xsi:type="dcterms:W3CDTF">2024-01-01T08:42:01Z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0540F626BA7A41D19F0F50629C0621FD_12</vt:lpwstr>
  </property>
  <property fmtid="{D5CDD505-2E9C-101B-9397-08002B2CF9AE}" pid="3" name="KSOProductBuildVer">
    <vt:lpwstr>2052-12.1.0.16120</vt:lpwstr>
  </property>
</Properties>
</file>