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58" r:id="rId4"/>
    <p:sldId id="259" r:id="rId5"/>
    <p:sldId id="260" r:id="rId6"/>
    <p:sldId id="257" r:id="rId7"/>
    <p:sldId id="262" r:id="rId8"/>
    <p:sldId id="271" r:id="rId9"/>
    <p:sldId id="263" r:id="rId10"/>
    <p:sldId id="265" r:id="rId11"/>
    <p:sldId id="272" r:id="rId12"/>
    <p:sldId id="270" r:id="rId1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7473" autoAdjust="0"/>
  </p:normalViewPr>
  <p:slideViewPr>
    <p:cSldViewPr snapToGrid="0">
      <p:cViewPr varScale="1">
        <p:scale>
          <a:sx n="32" d="100"/>
          <a:sy n="32" d="100"/>
        </p:scale>
        <p:origin x="1976" y="2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148C6-7B6C-4B52-8881-5EEF8C021C3F}" type="datetimeFigureOut">
              <a:rPr lang="sv-SE" smtClean="0"/>
              <a:t>2023-12-07</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F9D69-C70B-497B-8E66-D255983D802A}" type="slidenum">
              <a:rPr lang="sv-SE" smtClean="0"/>
              <a:t>‹#›</a:t>
            </a:fld>
            <a:endParaRPr lang="sv-SE"/>
          </a:p>
        </p:txBody>
      </p:sp>
    </p:spTree>
    <p:extLst>
      <p:ext uri="{BB962C8B-B14F-4D97-AF65-F5344CB8AC3E}">
        <p14:creationId xmlns:p14="http://schemas.microsoft.com/office/powerpoint/2010/main" val="127671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My </a:t>
            </a:r>
            <a:r>
              <a:rPr lang="sv-SE" dirty="0" err="1"/>
              <a:t>name</a:t>
            </a:r>
            <a:r>
              <a:rPr lang="sv-SE" dirty="0"/>
              <a:t> is Anna and </a:t>
            </a:r>
            <a:r>
              <a:rPr lang="sv-SE" dirty="0" err="1"/>
              <a:t>I’m</a:t>
            </a:r>
            <a:r>
              <a:rPr lang="sv-SE" dirty="0"/>
              <a:t> a PhD student at the </a:t>
            </a:r>
            <a:r>
              <a:rPr lang="sv-SE" dirty="0" err="1"/>
              <a:t>Department</a:t>
            </a:r>
            <a:r>
              <a:rPr lang="sv-SE" dirty="0"/>
              <a:t> </a:t>
            </a:r>
            <a:r>
              <a:rPr lang="sv-SE" dirty="0" err="1"/>
              <a:t>of</a:t>
            </a:r>
            <a:r>
              <a:rPr lang="sv-SE" dirty="0"/>
              <a:t> Public Health and </a:t>
            </a:r>
            <a:r>
              <a:rPr lang="sv-SE" dirty="0" err="1"/>
              <a:t>Caring</a:t>
            </a:r>
            <a:r>
              <a:rPr lang="sv-SE" dirty="0"/>
              <a:t> Sciences </a:t>
            </a:r>
            <a:r>
              <a:rPr lang="sv-SE" dirty="0" err="1"/>
              <a:t>where</a:t>
            </a:r>
            <a:r>
              <a:rPr lang="sv-SE" dirty="0"/>
              <a:t> I </a:t>
            </a:r>
            <a:r>
              <a:rPr lang="sv-SE" dirty="0" err="1"/>
              <a:t>study</a:t>
            </a:r>
            <a:r>
              <a:rPr lang="sv-SE" dirty="0"/>
              <a:t> the </a:t>
            </a:r>
            <a:r>
              <a:rPr lang="sv-SE" dirty="0" err="1"/>
              <a:t>processes</a:t>
            </a:r>
            <a:r>
              <a:rPr lang="sv-SE" dirty="0"/>
              <a:t> </a:t>
            </a:r>
            <a:r>
              <a:rPr lang="sv-SE" dirty="0" err="1"/>
              <a:t>of</a:t>
            </a:r>
            <a:r>
              <a:rPr lang="sv-SE" dirty="0"/>
              <a:t> </a:t>
            </a:r>
            <a:r>
              <a:rPr lang="sv-SE" dirty="0" err="1"/>
              <a:t>macro-level</a:t>
            </a:r>
            <a:r>
              <a:rPr lang="sv-SE" dirty="0"/>
              <a:t> </a:t>
            </a:r>
            <a:r>
              <a:rPr lang="sv-SE" dirty="0" err="1"/>
              <a:t>governance</a:t>
            </a:r>
            <a:r>
              <a:rPr lang="sv-SE" dirty="0"/>
              <a:t> </a:t>
            </a:r>
            <a:r>
              <a:rPr lang="sv-SE" dirty="0" err="1"/>
              <a:t>of</a:t>
            </a:r>
            <a:r>
              <a:rPr lang="sv-SE" dirty="0"/>
              <a:t> the Swedish </a:t>
            </a:r>
            <a:r>
              <a:rPr lang="sv-SE" dirty="0" err="1"/>
              <a:t>healthcare</a:t>
            </a:r>
            <a:r>
              <a:rPr lang="sv-SE" dirty="0"/>
              <a:t> system, </a:t>
            </a:r>
            <a:r>
              <a:rPr lang="sv-SE" dirty="0" err="1"/>
              <a:t>with</a:t>
            </a:r>
            <a:r>
              <a:rPr lang="sv-SE" dirty="0"/>
              <a:t> a </a:t>
            </a:r>
            <a:r>
              <a:rPr lang="sv-SE" dirty="0" err="1"/>
              <a:t>specific</a:t>
            </a:r>
            <a:r>
              <a:rPr lang="sv-SE" dirty="0"/>
              <a:t> </a:t>
            </a:r>
            <a:r>
              <a:rPr lang="sv-SE" dirty="0" err="1"/>
              <a:t>interest</a:t>
            </a:r>
            <a:r>
              <a:rPr lang="sv-SE" dirty="0"/>
              <a:t> in the relation </a:t>
            </a:r>
            <a:r>
              <a:rPr lang="sv-SE" dirty="0" err="1"/>
              <a:t>between</a:t>
            </a:r>
            <a:r>
              <a:rPr lang="sv-SE" dirty="0"/>
              <a:t> the central and </a:t>
            </a:r>
            <a:r>
              <a:rPr lang="sv-SE" dirty="0" err="1"/>
              <a:t>local</a:t>
            </a:r>
            <a:r>
              <a:rPr lang="sv-SE" dirty="0"/>
              <a:t> </a:t>
            </a:r>
            <a:r>
              <a:rPr lang="sv-SE" dirty="0" err="1"/>
              <a:t>levels</a:t>
            </a:r>
            <a:r>
              <a:rPr lang="sv-SE" dirty="0"/>
              <a:t> in </a:t>
            </a:r>
            <a:r>
              <a:rPr lang="sv-SE" dirty="0" err="1"/>
              <a:t>this</a:t>
            </a:r>
            <a:r>
              <a:rPr lang="sv-SE" dirty="0"/>
              <a:t> </a:t>
            </a:r>
            <a:r>
              <a:rPr lang="sv-SE" dirty="0" err="1"/>
              <a:t>regard</a:t>
            </a:r>
            <a:r>
              <a:rPr lang="sv-SE" dirty="0"/>
              <a:t>.</a:t>
            </a:r>
          </a:p>
          <a:p>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For </a:t>
            </a:r>
            <a:r>
              <a:rPr lang="sv-SE" dirty="0" err="1"/>
              <a:t>this</a:t>
            </a:r>
            <a:r>
              <a:rPr lang="sv-SE" dirty="0"/>
              <a:t>, I </a:t>
            </a:r>
            <a:r>
              <a:rPr lang="sv-SE" dirty="0" err="1"/>
              <a:t>mainly</a:t>
            </a:r>
            <a:r>
              <a:rPr lang="sv-SE" dirty="0"/>
              <a:t> </a:t>
            </a:r>
            <a:r>
              <a:rPr lang="sv-SE" dirty="0" err="1"/>
              <a:t>use</a:t>
            </a:r>
            <a:r>
              <a:rPr lang="sv-SE" dirty="0"/>
              <a:t> </a:t>
            </a:r>
            <a:r>
              <a:rPr lang="sv-SE" dirty="0" err="1"/>
              <a:t>qualitative</a:t>
            </a:r>
            <a:r>
              <a:rPr lang="sv-SE" dirty="0"/>
              <a:t> </a:t>
            </a:r>
            <a:r>
              <a:rPr lang="sv-SE" dirty="0" err="1"/>
              <a:t>methods</a:t>
            </a:r>
            <a:r>
              <a:rPr lang="sv-SE" dirty="0"/>
              <a:t> and </a:t>
            </a:r>
            <a:r>
              <a:rPr lang="sv-SE" dirty="0" err="1"/>
              <a:t>case</a:t>
            </a:r>
            <a:r>
              <a:rPr lang="sv-SE" dirty="0"/>
              <a:t> </a:t>
            </a:r>
            <a:r>
              <a:rPr lang="sv-SE" dirty="0" err="1"/>
              <a:t>study</a:t>
            </a:r>
            <a:r>
              <a:rPr lang="sv-SE" dirty="0"/>
              <a:t> </a:t>
            </a:r>
            <a:r>
              <a:rPr lang="sv-SE" dirty="0" err="1"/>
              <a:t>methodology</a:t>
            </a:r>
            <a:r>
              <a:rPr lang="sv-SE" dirty="0"/>
              <a:t>. </a:t>
            </a:r>
            <a:r>
              <a:rPr lang="sv-SE" dirty="0" err="1"/>
              <a:t>Today</a:t>
            </a:r>
            <a:r>
              <a:rPr lang="sv-SE" dirty="0"/>
              <a:t> I </a:t>
            </a:r>
            <a:r>
              <a:rPr lang="sv-SE" dirty="0" err="1"/>
              <a:t>will</a:t>
            </a:r>
            <a:r>
              <a:rPr lang="sv-SE" dirty="0"/>
              <a:t> </a:t>
            </a:r>
            <a:r>
              <a:rPr lang="sv-SE" dirty="0" err="1"/>
              <a:t>give</a:t>
            </a:r>
            <a:r>
              <a:rPr lang="sv-SE" dirty="0"/>
              <a:t> an </a:t>
            </a:r>
            <a:r>
              <a:rPr lang="sv-SE" dirty="0" err="1"/>
              <a:t>introduction</a:t>
            </a:r>
            <a:r>
              <a:rPr lang="sv-SE" dirty="0"/>
              <a:t> (</a:t>
            </a:r>
            <a:r>
              <a:rPr lang="sv-SE" dirty="0" err="1"/>
              <a:t>overview</a:t>
            </a:r>
            <a:r>
              <a:rPr lang="sv-SE" dirty="0"/>
              <a:t>!) </a:t>
            </a:r>
            <a:r>
              <a:rPr lang="sv-SE" dirty="0" err="1"/>
              <a:t>of</a:t>
            </a:r>
            <a:r>
              <a:rPr lang="sv-SE" dirty="0"/>
              <a:t> </a:t>
            </a:r>
            <a:r>
              <a:rPr lang="sv-SE" dirty="0" err="1"/>
              <a:t>open</a:t>
            </a:r>
            <a:r>
              <a:rPr lang="sv-SE" dirty="0"/>
              <a:t> science in relation to </a:t>
            </a:r>
            <a:r>
              <a:rPr lang="sv-SE" dirty="0" err="1"/>
              <a:t>qualitative</a:t>
            </a:r>
            <a:r>
              <a:rPr lang="sv-SE" dirty="0"/>
              <a:t> research… </a:t>
            </a:r>
            <a:r>
              <a:rPr lang="sv-SE" dirty="0" err="1"/>
              <a:t>While</a:t>
            </a:r>
            <a:r>
              <a:rPr lang="sv-SE" dirty="0"/>
              <a:t> I </a:t>
            </a:r>
            <a:r>
              <a:rPr lang="sv-SE" dirty="0" err="1"/>
              <a:t>have</a:t>
            </a:r>
            <a:r>
              <a:rPr lang="sv-SE" dirty="0"/>
              <a:t> </a:t>
            </a:r>
            <a:r>
              <a:rPr lang="sv-SE" dirty="0" err="1"/>
              <a:t>tried</a:t>
            </a:r>
            <a:r>
              <a:rPr lang="sv-SE" dirty="0"/>
              <a:t> to </a:t>
            </a:r>
            <a:r>
              <a:rPr lang="sv-SE" dirty="0" err="1"/>
              <a:t>account</a:t>
            </a:r>
            <a:r>
              <a:rPr lang="sv-SE" dirty="0"/>
              <a:t> for </a:t>
            </a:r>
            <a:r>
              <a:rPr lang="sv-SE" dirty="0" err="1"/>
              <a:t>some</a:t>
            </a:r>
            <a:r>
              <a:rPr lang="sv-SE" dirty="0"/>
              <a:t> </a:t>
            </a:r>
            <a:r>
              <a:rPr lang="sv-SE" dirty="0" err="1"/>
              <a:t>of</a:t>
            </a:r>
            <a:r>
              <a:rPr lang="sv-SE" dirty="0"/>
              <a:t> the variations </a:t>
            </a:r>
            <a:r>
              <a:rPr lang="sv-SE" dirty="0" err="1"/>
              <a:t>within</a:t>
            </a:r>
            <a:r>
              <a:rPr lang="sv-SE" dirty="0"/>
              <a:t> the </a:t>
            </a:r>
            <a:r>
              <a:rPr lang="sv-SE" dirty="0" err="1"/>
              <a:t>qualitative</a:t>
            </a:r>
            <a:r>
              <a:rPr lang="sv-SE" dirty="0"/>
              <a:t> </a:t>
            </a:r>
            <a:r>
              <a:rPr lang="sv-SE" dirty="0" err="1"/>
              <a:t>realm</a:t>
            </a:r>
            <a:r>
              <a:rPr lang="sv-SE" dirty="0"/>
              <a:t>, the </a:t>
            </a:r>
            <a:r>
              <a:rPr lang="sv-SE" dirty="0" err="1"/>
              <a:t>examples</a:t>
            </a:r>
            <a:r>
              <a:rPr lang="sv-SE" dirty="0"/>
              <a:t> I </a:t>
            </a:r>
            <a:r>
              <a:rPr lang="sv-SE" dirty="0" err="1"/>
              <a:t>give</a:t>
            </a:r>
            <a:r>
              <a:rPr lang="sv-SE" dirty="0"/>
              <a:t> </a:t>
            </a:r>
            <a:r>
              <a:rPr lang="sv-SE" dirty="0" err="1"/>
              <a:t>will</a:t>
            </a:r>
            <a:r>
              <a:rPr lang="sv-SE" dirty="0"/>
              <a:t> </a:t>
            </a:r>
            <a:r>
              <a:rPr lang="sv-SE" dirty="0" err="1"/>
              <a:t>quite</a:t>
            </a:r>
            <a:r>
              <a:rPr lang="sv-SE" dirty="0"/>
              <a:t> </a:t>
            </a:r>
            <a:r>
              <a:rPr lang="sv-SE" dirty="0" err="1"/>
              <a:t>clearly</a:t>
            </a:r>
            <a:r>
              <a:rPr lang="sv-SE" dirty="0"/>
              <a:t> be </a:t>
            </a:r>
            <a:r>
              <a:rPr lang="sv-SE" dirty="0" err="1"/>
              <a:t>biased</a:t>
            </a:r>
            <a:r>
              <a:rPr lang="sv-SE" dirty="0"/>
              <a:t> by the </a:t>
            </a:r>
            <a:r>
              <a:rPr lang="sv-SE" dirty="0" err="1"/>
              <a:t>fact</a:t>
            </a:r>
            <a:r>
              <a:rPr lang="sv-SE" dirty="0"/>
              <a:t> </a:t>
            </a:r>
            <a:r>
              <a:rPr lang="sv-SE" dirty="0" err="1"/>
              <a:t>that</a:t>
            </a:r>
            <a:r>
              <a:rPr lang="sv-SE" dirty="0"/>
              <a:t> I </a:t>
            </a:r>
            <a:r>
              <a:rPr lang="sv-SE" dirty="0" err="1"/>
              <a:t>am</a:t>
            </a:r>
            <a:r>
              <a:rPr lang="sv-SE" dirty="0"/>
              <a:t> a </a:t>
            </a:r>
            <a:r>
              <a:rPr lang="sv-SE" dirty="0" err="1"/>
              <a:t>political</a:t>
            </a:r>
            <a:r>
              <a:rPr lang="sv-SE" dirty="0"/>
              <a:t> scientist </a:t>
            </a:r>
            <a:r>
              <a:rPr lang="sv-SE" dirty="0" err="1"/>
              <a:t>with</a:t>
            </a:r>
            <a:r>
              <a:rPr lang="sv-SE" dirty="0"/>
              <a:t> a </a:t>
            </a:r>
            <a:r>
              <a:rPr lang="sv-SE" dirty="0" err="1"/>
              <a:t>certain</a:t>
            </a:r>
            <a:r>
              <a:rPr lang="sv-SE" dirty="0"/>
              <a:t> </a:t>
            </a:r>
            <a:r>
              <a:rPr lang="sv-SE" dirty="0" err="1"/>
              <a:t>interest</a:t>
            </a:r>
            <a:r>
              <a:rPr lang="sv-SE" dirty="0"/>
              <a:t> in </a:t>
            </a:r>
            <a:r>
              <a:rPr lang="sv-SE" dirty="0" err="1"/>
              <a:t>healthcare</a:t>
            </a:r>
            <a:r>
              <a:rPr lang="sv-SE" dirty="0"/>
              <a:t>. </a:t>
            </a:r>
          </a:p>
          <a:p>
            <a:endParaRPr lang="sv-SE" dirty="0"/>
          </a:p>
        </p:txBody>
      </p:sp>
      <p:sp>
        <p:nvSpPr>
          <p:cNvPr id="4" name="Slide Number Placeholder 3"/>
          <p:cNvSpPr>
            <a:spLocks noGrp="1"/>
          </p:cNvSpPr>
          <p:nvPr>
            <p:ph type="sldNum" sz="quarter" idx="5"/>
          </p:nvPr>
        </p:nvSpPr>
        <p:spPr/>
        <p:txBody>
          <a:bodyPr/>
          <a:lstStyle/>
          <a:p>
            <a:fld id="{C30F9D69-C70B-497B-8E66-D255983D802A}" type="slidenum">
              <a:rPr lang="sv-SE" smtClean="0"/>
              <a:t>1</a:t>
            </a:fld>
            <a:endParaRPr lang="sv-SE"/>
          </a:p>
        </p:txBody>
      </p:sp>
    </p:spTree>
    <p:extLst>
      <p:ext uri="{BB962C8B-B14F-4D97-AF65-F5344CB8AC3E}">
        <p14:creationId xmlns:p14="http://schemas.microsoft.com/office/powerpoint/2010/main" val="3064966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In general, the </a:t>
            </a:r>
            <a:r>
              <a:rPr lang="sv-SE" dirty="0" err="1"/>
              <a:t>nature</a:t>
            </a:r>
            <a:r>
              <a:rPr lang="sv-SE" dirty="0"/>
              <a:t> </a:t>
            </a:r>
            <a:r>
              <a:rPr lang="sv-SE" dirty="0" err="1"/>
              <a:t>of</a:t>
            </a:r>
            <a:r>
              <a:rPr lang="sv-SE" dirty="0"/>
              <a:t> the data </a:t>
            </a:r>
            <a:r>
              <a:rPr lang="sv-SE" dirty="0" err="1"/>
              <a:t>of</a:t>
            </a:r>
            <a:r>
              <a:rPr lang="sv-SE" dirty="0"/>
              <a:t> </a:t>
            </a:r>
            <a:r>
              <a:rPr lang="sv-SE" dirty="0" err="1"/>
              <a:t>qualitative</a:t>
            </a:r>
            <a:r>
              <a:rPr lang="sv-SE" dirty="0"/>
              <a:t> research is </a:t>
            </a:r>
            <a:r>
              <a:rPr lang="sv-SE" dirty="0" err="1"/>
              <a:t>such</a:t>
            </a:r>
            <a:r>
              <a:rPr lang="sv-SE" dirty="0"/>
              <a:t> </a:t>
            </a:r>
            <a:r>
              <a:rPr lang="sv-SE" dirty="0" err="1"/>
              <a:t>that</a:t>
            </a:r>
            <a:r>
              <a:rPr lang="sv-SE" dirty="0"/>
              <a:t> it </a:t>
            </a:r>
            <a:r>
              <a:rPr lang="sv-SE" dirty="0" err="1"/>
              <a:t>requires</a:t>
            </a:r>
            <a:r>
              <a:rPr lang="sv-SE" dirty="0"/>
              <a:t> </a:t>
            </a:r>
            <a:r>
              <a:rPr lang="sv-SE" dirty="0" err="1"/>
              <a:t>confidentiality</a:t>
            </a:r>
            <a:r>
              <a:rPr lang="sv-SE" dirty="0"/>
              <a:t>, </a:t>
            </a:r>
            <a:r>
              <a:rPr lang="sv-SE" dirty="0" err="1"/>
              <a:t>consent</a:t>
            </a:r>
            <a:r>
              <a:rPr lang="sv-SE" dirty="0"/>
              <a:t> and </a:t>
            </a:r>
            <a:r>
              <a:rPr lang="sv-SE" dirty="0" err="1"/>
              <a:t>put</a:t>
            </a:r>
            <a:r>
              <a:rPr lang="sv-SE" dirty="0"/>
              <a:t> </a:t>
            </a:r>
            <a:r>
              <a:rPr lang="sv-SE" dirty="0" err="1"/>
              <a:t>high</a:t>
            </a:r>
            <a:r>
              <a:rPr lang="sv-SE" dirty="0"/>
              <a:t> </a:t>
            </a:r>
            <a:r>
              <a:rPr lang="sv-SE" dirty="0" err="1"/>
              <a:t>demands</a:t>
            </a:r>
            <a:r>
              <a:rPr lang="sv-SE" dirty="0"/>
              <a:t> on </a:t>
            </a:r>
            <a:r>
              <a:rPr lang="sv-SE" dirty="0" err="1"/>
              <a:t>privacy</a:t>
            </a:r>
            <a:r>
              <a:rPr lang="sv-SE" dirty="0"/>
              <a:t>. It </a:t>
            </a:r>
            <a:r>
              <a:rPr lang="sv-SE" dirty="0" err="1"/>
              <a:t>can</a:t>
            </a:r>
            <a:r>
              <a:rPr lang="sv-SE" dirty="0"/>
              <a:t> be </a:t>
            </a:r>
            <a:r>
              <a:rPr lang="sv-SE" dirty="0" err="1"/>
              <a:t>about</a:t>
            </a:r>
            <a:r>
              <a:rPr lang="sv-SE" dirty="0"/>
              <a:t> sensitive </a:t>
            </a:r>
            <a:r>
              <a:rPr lang="sv-SE" dirty="0" err="1"/>
              <a:t>subjects</a:t>
            </a:r>
            <a:r>
              <a:rPr lang="sv-SE" dirty="0"/>
              <a:t>, or </a:t>
            </a:r>
            <a:r>
              <a:rPr lang="sv-SE" dirty="0" err="1"/>
              <a:t>involve</a:t>
            </a:r>
            <a:r>
              <a:rPr lang="sv-SE" dirty="0"/>
              <a:t> </a:t>
            </a:r>
            <a:r>
              <a:rPr lang="sv-SE" dirty="0" err="1"/>
              <a:t>people</a:t>
            </a:r>
            <a:r>
              <a:rPr lang="sv-SE" dirty="0"/>
              <a:t> </a:t>
            </a:r>
            <a:r>
              <a:rPr lang="sv-SE" dirty="0" err="1"/>
              <a:t>that</a:t>
            </a:r>
            <a:r>
              <a:rPr lang="sv-SE" dirty="0"/>
              <a:t> </a:t>
            </a:r>
            <a:r>
              <a:rPr lang="sv-SE" dirty="0" err="1"/>
              <a:t>have</a:t>
            </a:r>
            <a:r>
              <a:rPr lang="sv-SE" dirty="0"/>
              <a:t> a </a:t>
            </a:r>
            <a:r>
              <a:rPr lang="sv-SE" dirty="0" err="1"/>
              <a:t>specific</a:t>
            </a:r>
            <a:r>
              <a:rPr lang="sv-SE" dirty="0"/>
              <a:t> position </a:t>
            </a:r>
            <a:r>
              <a:rPr lang="sv-SE" dirty="0" err="1"/>
              <a:t>within</a:t>
            </a:r>
            <a:r>
              <a:rPr lang="sv-SE" dirty="0"/>
              <a:t> </a:t>
            </a:r>
            <a:r>
              <a:rPr lang="sv-SE" dirty="0" err="1"/>
              <a:t>their</a:t>
            </a:r>
            <a:r>
              <a:rPr lang="sv-SE" dirty="0"/>
              <a:t> </a:t>
            </a:r>
            <a:r>
              <a:rPr lang="sv-SE" dirty="0" err="1"/>
              <a:t>context</a:t>
            </a:r>
            <a:r>
              <a:rPr lang="sv-SE" dirty="0"/>
              <a:t>. </a:t>
            </a:r>
          </a:p>
          <a:p>
            <a:endParaRPr lang="sv-SE" dirty="0"/>
          </a:p>
          <a:p>
            <a:r>
              <a:rPr lang="sv-SE" dirty="0"/>
              <a:t>A </a:t>
            </a:r>
            <a:r>
              <a:rPr lang="sv-SE" dirty="0" err="1"/>
              <a:t>specific</a:t>
            </a:r>
            <a:r>
              <a:rPr lang="sv-SE" dirty="0"/>
              <a:t> </a:t>
            </a:r>
            <a:r>
              <a:rPr lang="sv-SE" dirty="0" err="1"/>
              <a:t>issue</a:t>
            </a:r>
            <a:r>
              <a:rPr lang="sv-SE" dirty="0"/>
              <a:t> </a:t>
            </a:r>
            <a:r>
              <a:rPr lang="sv-SE" dirty="0" err="1"/>
              <a:t>regarding</a:t>
            </a:r>
            <a:r>
              <a:rPr lang="sv-SE" dirty="0"/>
              <a:t> </a:t>
            </a:r>
            <a:r>
              <a:rPr lang="sv-SE" dirty="0" err="1"/>
              <a:t>openness</a:t>
            </a:r>
            <a:r>
              <a:rPr lang="sv-SE" dirty="0"/>
              <a:t> </a:t>
            </a:r>
            <a:r>
              <a:rPr lang="sv-SE" dirty="0" err="1"/>
              <a:t>of</a:t>
            </a:r>
            <a:r>
              <a:rPr lang="sv-SE" dirty="0"/>
              <a:t> </a:t>
            </a:r>
            <a:r>
              <a:rPr lang="sv-SE" dirty="0" err="1"/>
              <a:t>qualitative</a:t>
            </a:r>
            <a:r>
              <a:rPr lang="sv-SE" dirty="0"/>
              <a:t> data, </a:t>
            </a:r>
            <a:r>
              <a:rPr lang="sv-SE" dirty="0" err="1"/>
              <a:t>that</a:t>
            </a:r>
            <a:r>
              <a:rPr lang="sv-SE" dirty="0"/>
              <a:t> </a:t>
            </a:r>
            <a:r>
              <a:rPr lang="sv-SE" dirty="0" err="1"/>
              <a:t>actualizes</a:t>
            </a:r>
            <a:r>
              <a:rPr lang="sv-SE" dirty="0"/>
              <a:t> the </a:t>
            </a:r>
            <a:r>
              <a:rPr lang="sv-SE" dirty="0" err="1"/>
              <a:t>question</a:t>
            </a:r>
            <a:r>
              <a:rPr lang="sv-SE" dirty="0"/>
              <a:t> ”is it </a:t>
            </a:r>
            <a:r>
              <a:rPr lang="sv-SE" dirty="0" err="1"/>
              <a:t>worth</a:t>
            </a:r>
            <a:r>
              <a:rPr lang="sv-SE" dirty="0"/>
              <a:t> it?”, is </a:t>
            </a:r>
            <a:r>
              <a:rPr lang="sv-SE" dirty="0" err="1"/>
              <a:t>its</a:t>
            </a:r>
            <a:r>
              <a:rPr lang="sv-SE" dirty="0"/>
              <a:t> </a:t>
            </a:r>
            <a:r>
              <a:rPr lang="sv-SE" dirty="0" err="1"/>
              <a:t>contextuality</a:t>
            </a:r>
            <a:r>
              <a:rPr lang="sv-SE" dirty="0"/>
              <a:t>. </a:t>
            </a:r>
            <a:r>
              <a:rPr lang="sv-SE" dirty="0" err="1"/>
              <a:t>Much</a:t>
            </a:r>
            <a:r>
              <a:rPr lang="sv-SE" dirty="0"/>
              <a:t> </a:t>
            </a:r>
            <a:r>
              <a:rPr lang="sv-SE" dirty="0" err="1"/>
              <a:t>of</a:t>
            </a:r>
            <a:r>
              <a:rPr lang="sv-SE" dirty="0"/>
              <a:t> the </a:t>
            </a:r>
            <a:r>
              <a:rPr lang="sv-SE" dirty="0" err="1"/>
              <a:t>point</a:t>
            </a:r>
            <a:r>
              <a:rPr lang="sv-SE" dirty="0"/>
              <a:t> </a:t>
            </a:r>
            <a:r>
              <a:rPr lang="sv-SE" dirty="0" err="1"/>
              <a:t>of</a:t>
            </a:r>
            <a:r>
              <a:rPr lang="sv-SE" dirty="0"/>
              <a:t> </a:t>
            </a:r>
            <a:r>
              <a:rPr lang="sv-SE" dirty="0" err="1"/>
              <a:t>qualitative</a:t>
            </a:r>
            <a:r>
              <a:rPr lang="sv-SE" dirty="0"/>
              <a:t> research is to </a:t>
            </a:r>
            <a:r>
              <a:rPr lang="sv-SE" dirty="0" err="1"/>
              <a:t>take</a:t>
            </a:r>
            <a:r>
              <a:rPr lang="sv-SE" dirty="0"/>
              <a:t> </a:t>
            </a:r>
            <a:r>
              <a:rPr lang="sv-SE" dirty="0" err="1"/>
              <a:t>context</a:t>
            </a:r>
            <a:r>
              <a:rPr lang="sv-SE" dirty="0"/>
              <a:t> </a:t>
            </a:r>
            <a:r>
              <a:rPr lang="sv-SE" dirty="0" err="1"/>
              <a:t>into</a:t>
            </a:r>
            <a:r>
              <a:rPr lang="sv-SE" dirty="0"/>
              <a:t> </a:t>
            </a:r>
            <a:r>
              <a:rPr lang="sv-SE" dirty="0" err="1"/>
              <a:t>account</a:t>
            </a:r>
            <a:r>
              <a:rPr lang="sv-SE" dirty="0"/>
              <a:t>, and it makes </a:t>
            </a:r>
            <a:r>
              <a:rPr lang="sv-SE" dirty="0" err="1"/>
              <a:t>sharing</a:t>
            </a:r>
            <a:r>
              <a:rPr lang="sv-SE" dirty="0"/>
              <a:t> data, at </a:t>
            </a:r>
            <a:r>
              <a:rPr lang="sv-SE" dirty="0" err="1"/>
              <a:t>least</a:t>
            </a:r>
            <a:r>
              <a:rPr lang="sv-SE" dirty="0"/>
              <a:t> for </a:t>
            </a:r>
            <a:r>
              <a:rPr lang="sv-SE" dirty="0" err="1"/>
              <a:t>reuse</a:t>
            </a:r>
            <a:r>
              <a:rPr lang="sv-SE" dirty="0"/>
              <a:t>, </a:t>
            </a:r>
            <a:r>
              <a:rPr lang="sv-SE" dirty="0" err="1"/>
              <a:t>difficult</a:t>
            </a:r>
            <a:r>
              <a:rPr lang="sv-SE" dirty="0"/>
              <a:t>. </a:t>
            </a:r>
            <a:r>
              <a:rPr lang="sv-SE" dirty="0" err="1"/>
              <a:t>This</a:t>
            </a:r>
            <a:r>
              <a:rPr lang="sv-SE" dirty="0"/>
              <a:t> is not </a:t>
            </a:r>
            <a:r>
              <a:rPr lang="sv-SE" dirty="0" err="1"/>
              <a:t>always</a:t>
            </a:r>
            <a:r>
              <a:rPr lang="sv-SE" dirty="0"/>
              <a:t> the </a:t>
            </a:r>
            <a:r>
              <a:rPr lang="sv-SE" dirty="0" err="1"/>
              <a:t>case</a:t>
            </a:r>
            <a:r>
              <a:rPr lang="sv-SE" dirty="0"/>
              <a:t> </a:t>
            </a:r>
            <a:r>
              <a:rPr lang="sv-SE" dirty="0" err="1"/>
              <a:t>however</a:t>
            </a:r>
            <a:r>
              <a:rPr lang="sv-SE" dirty="0"/>
              <a:t>, and for </a:t>
            </a:r>
            <a:r>
              <a:rPr lang="sv-SE" dirty="0" err="1"/>
              <a:t>case</a:t>
            </a:r>
            <a:r>
              <a:rPr lang="sv-SE" dirty="0"/>
              <a:t> studies </a:t>
            </a:r>
            <a:r>
              <a:rPr lang="sv-SE" dirty="0" err="1"/>
              <a:t>aiming</a:t>
            </a:r>
            <a:r>
              <a:rPr lang="sv-SE" dirty="0"/>
              <a:t> for </a:t>
            </a:r>
            <a:r>
              <a:rPr lang="sv-SE" dirty="0" err="1"/>
              <a:t>generalization</a:t>
            </a:r>
            <a:r>
              <a:rPr lang="sv-SE" dirty="0"/>
              <a:t> to a </a:t>
            </a:r>
            <a:r>
              <a:rPr lang="sv-SE" dirty="0" err="1"/>
              <a:t>more</a:t>
            </a:r>
            <a:r>
              <a:rPr lang="sv-SE" dirty="0"/>
              <a:t> general </a:t>
            </a:r>
            <a:r>
              <a:rPr lang="sv-SE" dirty="0" err="1"/>
              <a:t>phenomena</a:t>
            </a:r>
            <a:r>
              <a:rPr lang="sv-SE" dirty="0"/>
              <a:t>, the </a:t>
            </a:r>
            <a:r>
              <a:rPr lang="sv-SE" dirty="0" err="1"/>
              <a:t>idea</a:t>
            </a:r>
            <a:r>
              <a:rPr lang="sv-SE" dirty="0"/>
              <a:t> </a:t>
            </a:r>
            <a:r>
              <a:rPr lang="sv-SE" dirty="0" err="1"/>
              <a:t>of</a:t>
            </a:r>
            <a:r>
              <a:rPr lang="sv-SE" dirty="0"/>
              <a:t> a data </a:t>
            </a:r>
            <a:r>
              <a:rPr lang="sv-SE" dirty="0" err="1"/>
              <a:t>base</a:t>
            </a:r>
            <a:r>
              <a:rPr lang="sv-SE" dirty="0"/>
              <a:t> is </a:t>
            </a:r>
            <a:r>
              <a:rPr lang="sv-SE" dirty="0" err="1"/>
              <a:t>interesting</a:t>
            </a:r>
            <a:r>
              <a:rPr lang="sv-SE" dirty="0"/>
              <a:t>. </a:t>
            </a:r>
          </a:p>
          <a:p>
            <a:endParaRPr lang="sv-SE" dirty="0"/>
          </a:p>
          <a:p>
            <a:r>
              <a:rPr lang="sv-SE" dirty="0"/>
              <a:t>Another </a:t>
            </a:r>
            <a:r>
              <a:rPr lang="sv-SE" dirty="0" err="1"/>
              <a:t>issue</a:t>
            </a:r>
            <a:r>
              <a:rPr lang="sv-SE" dirty="0"/>
              <a:t> </a:t>
            </a:r>
            <a:r>
              <a:rPr lang="sv-SE" dirty="0" err="1"/>
              <a:t>often</a:t>
            </a:r>
            <a:r>
              <a:rPr lang="sv-SE" dirty="0"/>
              <a:t> </a:t>
            </a:r>
            <a:r>
              <a:rPr lang="sv-SE" dirty="0" err="1"/>
              <a:t>discussed</a:t>
            </a:r>
            <a:r>
              <a:rPr lang="sv-SE" dirty="0"/>
              <a:t> for </a:t>
            </a:r>
            <a:r>
              <a:rPr lang="sv-SE" dirty="0" err="1"/>
              <a:t>open</a:t>
            </a:r>
            <a:r>
              <a:rPr lang="sv-SE" dirty="0"/>
              <a:t> science and </a:t>
            </a:r>
            <a:r>
              <a:rPr lang="sv-SE" dirty="0" err="1"/>
              <a:t>qualitative</a:t>
            </a:r>
            <a:r>
              <a:rPr lang="sv-SE" dirty="0"/>
              <a:t> research is the </a:t>
            </a:r>
            <a:r>
              <a:rPr lang="sv-SE" dirty="0" err="1"/>
              <a:t>need</a:t>
            </a:r>
            <a:r>
              <a:rPr lang="sv-SE" dirty="0"/>
              <a:t> for </a:t>
            </a:r>
            <a:r>
              <a:rPr lang="sv-SE" dirty="0" err="1"/>
              <a:t>confidentiality</a:t>
            </a:r>
            <a:r>
              <a:rPr lang="sv-SE" dirty="0"/>
              <a:t> vis-a-vis the research </a:t>
            </a:r>
            <a:r>
              <a:rPr lang="sv-SE" dirty="0" err="1"/>
              <a:t>participants</a:t>
            </a:r>
            <a:r>
              <a:rPr lang="sv-SE" dirty="0"/>
              <a:t>. In my </a:t>
            </a:r>
            <a:r>
              <a:rPr lang="sv-SE" dirty="0" err="1"/>
              <a:t>own</a:t>
            </a:r>
            <a:r>
              <a:rPr lang="sv-SE" dirty="0"/>
              <a:t> research for </a:t>
            </a:r>
            <a:r>
              <a:rPr lang="sv-SE" dirty="0" err="1"/>
              <a:t>example</a:t>
            </a:r>
            <a:r>
              <a:rPr lang="sv-SE" dirty="0"/>
              <a:t>, </a:t>
            </a:r>
            <a:r>
              <a:rPr lang="sv-SE" dirty="0" err="1"/>
              <a:t>there</a:t>
            </a:r>
            <a:r>
              <a:rPr lang="sv-SE" dirty="0"/>
              <a:t> is a </a:t>
            </a:r>
            <a:r>
              <a:rPr lang="sv-SE" dirty="0" err="1"/>
              <a:t>clear</a:t>
            </a:r>
            <a:r>
              <a:rPr lang="sv-SE" dirty="0"/>
              <a:t> </a:t>
            </a:r>
            <a:r>
              <a:rPr lang="sv-SE" dirty="0" err="1"/>
              <a:t>trade</a:t>
            </a:r>
            <a:r>
              <a:rPr lang="sv-SE" dirty="0"/>
              <a:t>-off </a:t>
            </a:r>
            <a:r>
              <a:rPr lang="sv-SE" dirty="0" err="1"/>
              <a:t>between</a:t>
            </a:r>
            <a:r>
              <a:rPr lang="sv-SE" dirty="0"/>
              <a:t> </a:t>
            </a:r>
            <a:r>
              <a:rPr lang="sv-SE" dirty="0" err="1"/>
              <a:t>keeping</a:t>
            </a:r>
            <a:r>
              <a:rPr lang="sv-SE" dirty="0"/>
              <a:t> </a:t>
            </a:r>
            <a:r>
              <a:rPr lang="sv-SE" dirty="0" err="1"/>
              <a:t>people</a:t>
            </a:r>
            <a:r>
              <a:rPr lang="sv-SE" dirty="0"/>
              <a:t> </a:t>
            </a:r>
            <a:r>
              <a:rPr lang="sv-SE" dirty="0" err="1"/>
              <a:t>with</a:t>
            </a:r>
            <a:r>
              <a:rPr lang="sv-SE" dirty="0"/>
              <a:t> </a:t>
            </a:r>
            <a:r>
              <a:rPr lang="sv-SE" dirty="0" err="1"/>
              <a:t>specific</a:t>
            </a:r>
            <a:r>
              <a:rPr lang="sv-SE" dirty="0"/>
              <a:t> positions </a:t>
            </a:r>
            <a:r>
              <a:rPr lang="sv-SE" dirty="0" err="1"/>
              <a:t>anonymous</a:t>
            </a:r>
            <a:r>
              <a:rPr lang="sv-SE" dirty="0"/>
              <a:t>, </a:t>
            </a:r>
            <a:r>
              <a:rPr lang="sv-SE" dirty="0" err="1"/>
              <a:t>while</a:t>
            </a:r>
            <a:r>
              <a:rPr lang="sv-SE" dirty="0"/>
              <a:t> still </a:t>
            </a:r>
            <a:r>
              <a:rPr lang="sv-SE" dirty="0" err="1"/>
              <a:t>being</a:t>
            </a:r>
            <a:r>
              <a:rPr lang="sv-SE" dirty="0"/>
              <a:t> transparent </a:t>
            </a:r>
            <a:r>
              <a:rPr lang="sv-SE" dirty="0" err="1"/>
              <a:t>with</a:t>
            </a:r>
            <a:r>
              <a:rPr lang="sv-SE" dirty="0"/>
              <a:t> </a:t>
            </a:r>
            <a:r>
              <a:rPr lang="sv-SE" dirty="0" err="1"/>
              <a:t>who</a:t>
            </a:r>
            <a:r>
              <a:rPr lang="sv-SE" dirty="0"/>
              <a:t> I </a:t>
            </a:r>
            <a:r>
              <a:rPr lang="sv-SE" dirty="0" err="1"/>
              <a:t>have</a:t>
            </a:r>
            <a:r>
              <a:rPr lang="sv-SE" dirty="0"/>
              <a:t> </a:t>
            </a:r>
            <a:r>
              <a:rPr lang="sv-SE" dirty="0" err="1"/>
              <a:t>interviewed</a:t>
            </a:r>
            <a:r>
              <a:rPr lang="sv-SE" dirty="0"/>
              <a:t>. Data </a:t>
            </a:r>
            <a:r>
              <a:rPr lang="sv-SE" dirty="0" err="1"/>
              <a:t>may</a:t>
            </a:r>
            <a:r>
              <a:rPr lang="sv-SE" dirty="0"/>
              <a:t> be sensitive, and it </a:t>
            </a:r>
            <a:r>
              <a:rPr lang="sv-SE" dirty="0" err="1"/>
              <a:t>needs</a:t>
            </a:r>
            <a:r>
              <a:rPr lang="sv-SE" dirty="0"/>
              <a:t> to be </a:t>
            </a:r>
            <a:r>
              <a:rPr lang="sv-SE" dirty="0" err="1"/>
              <a:t>considered</a:t>
            </a:r>
            <a:r>
              <a:rPr lang="sv-SE" dirty="0"/>
              <a:t> to </a:t>
            </a:r>
            <a:r>
              <a:rPr lang="sv-SE" dirty="0" err="1"/>
              <a:t>what</a:t>
            </a:r>
            <a:r>
              <a:rPr lang="sv-SE" dirty="0"/>
              <a:t> </a:t>
            </a:r>
            <a:r>
              <a:rPr lang="sv-SE" dirty="0" err="1"/>
              <a:t>extent</a:t>
            </a:r>
            <a:r>
              <a:rPr lang="sv-SE" dirty="0"/>
              <a:t> it </a:t>
            </a:r>
            <a:r>
              <a:rPr lang="sv-SE" dirty="0" err="1"/>
              <a:t>can</a:t>
            </a:r>
            <a:r>
              <a:rPr lang="sv-SE" dirty="0"/>
              <a:t> be </a:t>
            </a:r>
            <a:r>
              <a:rPr lang="sv-SE" dirty="0" err="1"/>
              <a:t>shared</a:t>
            </a:r>
            <a:r>
              <a:rPr lang="sv-SE" dirty="0"/>
              <a:t> </a:t>
            </a:r>
            <a:r>
              <a:rPr lang="sv-SE" dirty="0" err="1"/>
              <a:t>ethically</a:t>
            </a:r>
            <a:r>
              <a:rPr lang="sv-SE" dirty="0"/>
              <a:t>. </a:t>
            </a:r>
          </a:p>
        </p:txBody>
      </p:sp>
      <p:sp>
        <p:nvSpPr>
          <p:cNvPr id="4" name="Slide Number Placeholder 3"/>
          <p:cNvSpPr>
            <a:spLocks noGrp="1"/>
          </p:cNvSpPr>
          <p:nvPr>
            <p:ph type="sldNum" sz="quarter" idx="5"/>
          </p:nvPr>
        </p:nvSpPr>
        <p:spPr/>
        <p:txBody>
          <a:bodyPr/>
          <a:lstStyle/>
          <a:p>
            <a:fld id="{C30F9D69-C70B-497B-8E66-D255983D802A}" type="slidenum">
              <a:rPr lang="sv-SE" smtClean="0"/>
              <a:t>10</a:t>
            </a:fld>
            <a:endParaRPr lang="sv-SE"/>
          </a:p>
        </p:txBody>
      </p:sp>
    </p:spTree>
    <p:extLst>
      <p:ext uri="{BB962C8B-B14F-4D97-AF65-F5344CB8AC3E}">
        <p14:creationId xmlns:p14="http://schemas.microsoft.com/office/powerpoint/2010/main" val="1719329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C30F9D69-C70B-497B-8E66-D255983D802A}" type="slidenum">
              <a:rPr lang="sv-SE" smtClean="0"/>
              <a:t>11</a:t>
            </a:fld>
            <a:endParaRPr lang="sv-SE"/>
          </a:p>
        </p:txBody>
      </p:sp>
    </p:spTree>
    <p:extLst>
      <p:ext uri="{BB962C8B-B14F-4D97-AF65-F5344CB8AC3E}">
        <p14:creationId xmlns:p14="http://schemas.microsoft.com/office/powerpoint/2010/main" val="69138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C30F9D69-C70B-497B-8E66-D255983D802A}" type="slidenum">
              <a:rPr lang="sv-SE" smtClean="0"/>
              <a:t>12</a:t>
            </a:fld>
            <a:endParaRPr lang="sv-SE"/>
          </a:p>
        </p:txBody>
      </p:sp>
    </p:spTree>
    <p:extLst>
      <p:ext uri="{BB962C8B-B14F-4D97-AF65-F5344CB8AC3E}">
        <p14:creationId xmlns:p14="http://schemas.microsoft.com/office/powerpoint/2010/main" val="3371971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The problem – solutions for </a:t>
            </a:r>
            <a:r>
              <a:rPr lang="sv-SE" dirty="0" err="1"/>
              <a:t>open</a:t>
            </a:r>
            <a:r>
              <a:rPr lang="sv-SE" dirty="0"/>
              <a:t> science </a:t>
            </a:r>
            <a:r>
              <a:rPr lang="sv-SE" dirty="0" err="1"/>
              <a:t>developed</a:t>
            </a:r>
            <a:r>
              <a:rPr lang="sv-SE" dirty="0"/>
              <a:t> for </a:t>
            </a:r>
            <a:r>
              <a:rPr lang="sv-SE" dirty="0" err="1"/>
              <a:t>some</a:t>
            </a:r>
            <a:r>
              <a:rPr lang="sv-SE" dirty="0"/>
              <a:t> research </a:t>
            </a:r>
            <a:r>
              <a:rPr lang="sv-SE" dirty="0" err="1"/>
              <a:t>approaches</a:t>
            </a:r>
            <a:r>
              <a:rPr lang="sv-SE" dirty="0"/>
              <a:t> </a:t>
            </a:r>
            <a:r>
              <a:rPr lang="sv-SE" dirty="0" err="1"/>
              <a:t>may</a:t>
            </a:r>
            <a:r>
              <a:rPr lang="sv-SE" dirty="0"/>
              <a:t> not be </a:t>
            </a:r>
            <a:r>
              <a:rPr lang="sv-SE" dirty="0" err="1"/>
              <a:t>appropriate</a:t>
            </a:r>
            <a:r>
              <a:rPr lang="sv-SE" dirty="0"/>
              <a:t> for </a:t>
            </a:r>
            <a:r>
              <a:rPr lang="sv-SE" dirty="0" err="1"/>
              <a:t>others</a:t>
            </a:r>
            <a:r>
              <a:rPr lang="sv-SE" dirty="0"/>
              <a:t>. </a:t>
            </a:r>
          </a:p>
          <a:p>
            <a:endParaRPr lang="sv-SE" dirty="0"/>
          </a:p>
        </p:txBody>
      </p:sp>
      <p:sp>
        <p:nvSpPr>
          <p:cNvPr id="4" name="Slide Number Placeholder 3"/>
          <p:cNvSpPr>
            <a:spLocks noGrp="1"/>
          </p:cNvSpPr>
          <p:nvPr>
            <p:ph type="sldNum" sz="quarter" idx="5"/>
          </p:nvPr>
        </p:nvSpPr>
        <p:spPr/>
        <p:txBody>
          <a:bodyPr/>
          <a:lstStyle/>
          <a:p>
            <a:fld id="{C30F9D69-C70B-497B-8E66-D255983D802A}" type="slidenum">
              <a:rPr lang="sv-SE" smtClean="0"/>
              <a:t>2</a:t>
            </a:fld>
            <a:endParaRPr lang="sv-SE"/>
          </a:p>
        </p:txBody>
      </p:sp>
    </p:spTree>
    <p:extLst>
      <p:ext uri="{BB962C8B-B14F-4D97-AF65-F5344CB8AC3E}">
        <p14:creationId xmlns:p14="http://schemas.microsoft.com/office/powerpoint/2010/main" val="20949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what is qualitative research? Why should we care about it, both in general and in relation to open science? My experience is that qualitative research is not always easy to grasp for those how are more keen to du quantitative work. So, I want to start to this presentation by stating what I believe is great and valuable about it… </a:t>
            </a:r>
          </a:p>
          <a:p>
            <a:endParaRPr lang="sv-S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Very generally, some important things are unattainable, </a:t>
            </a:r>
            <a:r>
              <a:rPr lang="en-US" dirty="0"/>
              <a:t>or cannot at least be fully understood,</a:t>
            </a:r>
            <a:r>
              <a:rPr lang="en-US" sz="1200" kern="1200" dirty="0">
                <a:solidFill>
                  <a:schemeClr val="tx1"/>
                </a:solidFill>
                <a:effectLst/>
                <a:latin typeface="+mn-lt"/>
                <a:ea typeface="+mn-ea"/>
                <a:cs typeface="+mn-cs"/>
              </a:rPr>
              <a:t> quantitatively. Sometimes it is about exploring new phenomena that can be further tested quantitatively, and sometimes qualitative data is simply the only way to get to something. It can be about how we interact, how society works and has developed over time, and how people relate to society and what consequences that has.  </a:t>
            </a:r>
            <a:endParaRPr lang="sv-SE"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More concretely: </a:t>
            </a:r>
            <a:endParaRPr lang="sv-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Why are people hesitant to vaccines?  - important for how to organize public health intervention</a:t>
            </a:r>
            <a:endParaRPr lang="sv-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 do doctors choose their specialty? – important with reasoning behind this choice, discussed in my research group right now as a result of the lack of general </a:t>
            </a:r>
            <a:r>
              <a:rPr lang="en-US" sz="1200" kern="1200" dirty="0" err="1">
                <a:solidFill>
                  <a:schemeClr val="tx1"/>
                </a:solidFill>
                <a:effectLst/>
                <a:latin typeface="+mn-lt"/>
                <a:ea typeface="+mn-ea"/>
                <a:cs typeface="+mn-cs"/>
              </a:rPr>
              <a:t>practicioners</a:t>
            </a:r>
            <a:endParaRPr lang="sv-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Why do politicians make certain decisions? </a:t>
            </a:r>
            <a:endParaRPr lang="sv-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democracy?  - will get back to this</a:t>
            </a:r>
            <a:endParaRPr lang="sv-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 do actors solve complicated issues together?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sz="1200" i="1" dirty="0" err="1">
                <a:solidFill>
                  <a:srgbClr val="FF0000"/>
                </a:solidFill>
              </a:rPr>
              <a:t>How</a:t>
            </a:r>
            <a:r>
              <a:rPr lang="sv-SE" sz="1200" i="1" dirty="0">
                <a:solidFill>
                  <a:srgbClr val="FF0000"/>
                </a:solidFill>
              </a:rPr>
              <a:t> </a:t>
            </a:r>
            <a:r>
              <a:rPr lang="sv-SE" sz="1200" i="1" dirty="0" err="1">
                <a:solidFill>
                  <a:srgbClr val="FF0000"/>
                </a:solidFill>
              </a:rPr>
              <a:t>did</a:t>
            </a:r>
            <a:r>
              <a:rPr lang="sv-SE" sz="1200" i="1" dirty="0">
                <a:solidFill>
                  <a:srgbClr val="FF0000"/>
                </a:solidFill>
              </a:rPr>
              <a:t> </a:t>
            </a:r>
            <a:r>
              <a:rPr lang="sv-SE" sz="1200" i="1" dirty="0" err="1">
                <a:solidFill>
                  <a:srgbClr val="FF0000"/>
                </a:solidFill>
              </a:rPr>
              <a:t>historic</a:t>
            </a:r>
            <a:r>
              <a:rPr lang="sv-SE" sz="1200" i="1" dirty="0">
                <a:solidFill>
                  <a:srgbClr val="FF0000"/>
                </a:solidFill>
              </a:rPr>
              <a:t> </a:t>
            </a:r>
            <a:r>
              <a:rPr lang="sv-SE" sz="1200" i="1" dirty="0" err="1">
                <a:solidFill>
                  <a:srgbClr val="FF0000"/>
                </a:solidFill>
              </a:rPr>
              <a:t>people</a:t>
            </a:r>
            <a:r>
              <a:rPr lang="sv-SE" sz="1200" i="1" dirty="0">
                <a:solidFill>
                  <a:srgbClr val="FF0000"/>
                </a:solidFill>
              </a:rPr>
              <a:t> </a:t>
            </a:r>
            <a:r>
              <a:rPr lang="sv-SE" sz="1200" i="1" dirty="0" err="1">
                <a:solidFill>
                  <a:srgbClr val="FF0000"/>
                </a:solidFill>
              </a:rPr>
              <a:t>think</a:t>
            </a:r>
            <a:r>
              <a:rPr lang="sv-SE" sz="1200" i="1" dirty="0">
                <a:solidFill>
                  <a:srgbClr val="FF0000"/>
                </a:solidFill>
              </a:rPr>
              <a:t>?</a:t>
            </a:r>
            <a:endParaRPr lang="en-US" sz="120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sv-SE" sz="1200" i="1" dirty="0" err="1">
                <a:solidFill>
                  <a:srgbClr val="FF0000"/>
                </a:solidFill>
              </a:rPr>
              <a:t>How</a:t>
            </a:r>
            <a:r>
              <a:rPr lang="sv-SE" sz="1200" i="1" dirty="0">
                <a:solidFill>
                  <a:srgbClr val="FF0000"/>
                </a:solidFill>
              </a:rPr>
              <a:t> is </a:t>
            </a:r>
            <a:r>
              <a:rPr lang="sv-SE" sz="1200" i="1" dirty="0" err="1">
                <a:solidFill>
                  <a:srgbClr val="FF0000"/>
                </a:solidFill>
              </a:rPr>
              <a:t>power</a:t>
            </a:r>
            <a:r>
              <a:rPr lang="sv-SE" sz="1200" i="1" dirty="0">
                <a:solidFill>
                  <a:srgbClr val="FF0000"/>
                </a:solidFill>
              </a:rPr>
              <a:t> </a:t>
            </a:r>
            <a:r>
              <a:rPr lang="sv-SE" sz="1200" i="1" dirty="0" err="1">
                <a:solidFill>
                  <a:srgbClr val="FF0000"/>
                </a:solidFill>
              </a:rPr>
              <a:t>used</a:t>
            </a:r>
            <a:r>
              <a:rPr lang="sv-SE" sz="1200" i="1" dirty="0">
                <a:solidFill>
                  <a:srgbClr val="FF0000"/>
                </a:solidFill>
              </a:rPr>
              <a:t> in different </a:t>
            </a:r>
            <a:r>
              <a:rPr lang="sv-SE" sz="1200" i="1" dirty="0" err="1">
                <a:solidFill>
                  <a:srgbClr val="FF0000"/>
                </a:solidFill>
              </a:rPr>
              <a:t>cultures</a:t>
            </a:r>
            <a:r>
              <a:rPr lang="sv-SE" sz="1200" i="1" dirty="0">
                <a:solidFill>
                  <a:srgbClr val="FF0000"/>
                </a:solidFill>
              </a:rPr>
              <a:t>?</a:t>
            </a:r>
          </a:p>
          <a:p>
            <a:pPr marL="171450" lvl="0" indent="-171450">
              <a:buFont typeface="Arial" panose="020B0604020202020204" pitchFamily="34" charset="0"/>
              <a:buChar char="•"/>
            </a:pPr>
            <a:r>
              <a:rPr lang="sv-SE" sz="1200" i="1" dirty="0" err="1">
                <a:solidFill>
                  <a:srgbClr val="FF0000"/>
                </a:solidFill>
              </a:rPr>
              <a:t>What</a:t>
            </a:r>
            <a:r>
              <a:rPr lang="sv-SE" sz="1200" i="1" dirty="0">
                <a:solidFill>
                  <a:srgbClr val="FF0000"/>
                </a:solidFill>
              </a:rPr>
              <a:t> is the </a:t>
            </a:r>
            <a:r>
              <a:rPr lang="sv-SE" sz="1200" i="1" dirty="0" err="1">
                <a:solidFill>
                  <a:srgbClr val="FF0000"/>
                </a:solidFill>
              </a:rPr>
              <a:t>meaning</a:t>
            </a:r>
            <a:r>
              <a:rPr lang="sv-SE" sz="1200" i="1" dirty="0">
                <a:solidFill>
                  <a:srgbClr val="FF0000"/>
                </a:solidFill>
              </a:rPr>
              <a:t> </a:t>
            </a:r>
            <a:r>
              <a:rPr lang="sv-SE" sz="1200" i="1" dirty="0" err="1">
                <a:solidFill>
                  <a:srgbClr val="FF0000"/>
                </a:solidFill>
              </a:rPr>
              <a:t>of</a:t>
            </a:r>
            <a:r>
              <a:rPr lang="sv-SE" sz="1200" i="1" dirty="0">
                <a:solidFill>
                  <a:srgbClr val="FF0000"/>
                </a:solidFill>
              </a:rPr>
              <a:t> pain for different </a:t>
            </a:r>
            <a:r>
              <a:rPr lang="sv-SE" sz="1200" i="1" dirty="0" err="1">
                <a:solidFill>
                  <a:srgbClr val="FF0000"/>
                </a:solidFill>
              </a:rPr>
              <a:t>people</a:t>
            </a:r>
            <a:r>
              <a:rPr lang="sv-SE" sz="1200" i="1" dirty="0">
                <a:solidFill>
                  <a:srgbClr val="FF0000"/>
                </a:solidFill>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you see, it is often why, how and what-questions that gives us a deeper understanding of different phenomena. </a:t>
            </a:r>
            <a:endParaRPr lang="sv-SE" sz="1200" kern="1200" dirty="0">
              <a:solidFill>
                <a:schemeClr val="tx1"/>
              </a:solidFill>
              <a:effectLst/>
              <a:latin typeface="+mn-lt"/>
              <a:ea typeface="+mn-ea"/>
              <a:cs typeface="+mn-cs"/>
            </a:endParaRPr>
          </a:p>
          <a:p>
            <a:endParaRPr lang="sv-SE" dirty="0"/>
          </a:p>
        </p:txBody>
      </p:sp>
      <p:sp>
        <p:nvSpPr>
          <p:cNvPr id="4" name="Slide Number Placeholder 3"/>
          <p:cNvSpPr>
            <a:spLocks noGrp="1"/>
          </p:cNvSpPr>
          <p:nvPr>
            <p:ph type="sldNum" sz="quarter" idx="5"/>
          </p:nvPr>
        </p:nvSpPr>
        <p:spPr/>
        <p:txBody>
          <a:bodyPr/>
          <a:lstStyle/>
          <a:p>
            <a:fld id="{C30F9D69-C70B-497B-8E66-D255983D802A}" type="slidenum">
              <a:rPr lang="sv-SE" smtClean="0"/>
              <a:t>3</a:t>
            </a:fld>
            <a:endParaRPr lang="sv-SE"/>
          </a:p>
        </p:txBody>
      </p:sp>
    </p:spTree>
    <p:extLst>
      <p:ext uri="{BB962C8B-B14F-4D97-AF65-F5344CB8AC3E}">
        <p14:creationId xmlns:p14="http://schemas.microsoft.com/office/powerpoint/2010/main" val="92275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Having made a case then for the relevance of qualitative research, the actual question of today’s presentation is </a:t>
            </a:r>
            <a:r>
              <a:rPr lang="en-US" sz="1200" i="1" kern="1200" dirty="0">
                <a:solidFill>
                  <a:schemeClr val="tx1"/>
                </a:solidFill>
                <a:effectLst/>
                <a:latin typeface="+mn-lt"/>
                <a:ea typeface="+mn-ea"/>
                <a:cs typeface="+mn-cs"/>
              </a:rPr>
              <a:t>what open science mean for qualitative research</a:t>
            </a:r>
            <a:r>
              <a:rPr lang="en-US" sz="1200" kern="1200" dirty="0">
                <a:solidFill>
                  <a:schemeClr val="tx1"/>
                </a:solidFill>
                <a:effectLst/>
                <a:latin typeface="+mn-lt"/>
                <a:ea typeface="+mn-ea"/>
                <a:cs typeface="+mn-cs"/>
              </a:rPr>
              <a:t>. </a:t>
            </a:r>
          </a:p>
          <a:p>
            <a:endParaRPr lang="sv-S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answer this properly however, a distinction needs to be made between different kinds of qualitative research – more specifically, between positivist approaches and interpretivist approaches. This is not an exhaustive account of the different variants of qualitative research, but it is a common one that shows clearly some </a:t>
            </a:r>
            <a:r>
              <a:rPr lang="en-US" sz="1200" i="1" kern="1200" dirty="0">
                <a:solidFill>
                  <a:schemeClr val="tx1"/>
                </a:solidFill>
                <a:effectLst/>
                <a:latin typeface="+mn-lt"/>
                <a:ea typeface="+mn-ea"/>
                <a:cs typeface="+mn-cs"/>
              </a:rPr>
              <a:t>different</a:t>
            </a:r>
            <a:r>
              <a:rPr lang="en-US" sz="1200" kern="1200" dirty="0">
                <a:solidFill>
                  <a:schemeClr val="tx1"/>
                </a:solidFill>
                <a:effectLst/>
                <a:latin typeface="+mn-lt"/>
                <a:ea typeface="+mn-ea"/>
                <a:cs typeface="+mn-cs"/>
              </a:rPr>
              <a:t> implications of qualitative research.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two have things in common – interest in how and why questions, and </a:t>
            </a:r>
            <a:r>
              <a:rPr lang="en-US" sz="1200" b="1" kern="1200" dirty="0">
                <a:solidFill>
                  <a:schemeClr val="tx1"/>
                </a:solidFill>
                <a:effectLst/>
                <a:latin typeface="+mn-lt"/>
                <a:ea typeface="+mn-ea"/>
                <a:cs typeface="+mn-cs"/>
              </a:rPr>
              <a:t>using similar type of data</a:t>
            </a:r>
            <a:r>
              <a:rPr lang="en-US" sz="1200" kern="1200" dirty="0">
                <a:solidFill>
                  <a:schemeClr val="tx1"/>
                </a:solidFill>
                <a:effectLst/>
                <a:latin typeface="+mn-lt"/>
                <a:ea typeface="+mn-ea"/>
                <a:cs typeface="+mn-cs"/>
              </a:rPr>
              <a:t>. But also differ in ways that gives different implications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open</a:t>
            </a:r>
            <a:r>
              <a:rPr lang="sv-SE" sz="1200" kern="1200" dirty="0">
                <a:solidFill>
                  <a:schemeClr val="tx1"/>
                </a:solidFill>
                <a:effectLst/>
                <a:latin typeface="+mn-lt"/>
                <a:ea typeface="+mn-ea"/>
                <a:cs typeface="+mn-cs"/>
              </a:rPr>
              <a:t> science. </a:t>
            </a:r>
          </a:p>
          <a:p>
            <a:endParaRPr lang="sv-SE" sz="1200" kern="1200" dirty="0">
              <a:solidFill>
                <a:schemeClr val="tx1"/>
              </a:solidFill>
              <a:effectLst/>
              <a:latin typeface="+mn-lt"/>
              <a:ea typeface="+mn-ea"/>
              <a:cs typeface="+mn-cs"/>
            </a:endParaRPr>
          </a:p>
          <a:p>
            <a:r>
              <a:rPr lang="sv-SE" sz="1200" kern="1200" dirty="0" err="1">
                <a:solidFill>
                  <a:schemeClr val="tx1"/>
                </a:solidFill>
                <a:effectLst/>
                <a:latin typeface="+mn-lt"/>
                <a:ea typeface="+mn-ea"/>
                <a:cs typeface="+mn-cs"/>
              </a:rPr>
              <a:t>Very</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generally</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postivist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epistemology</a:t>
            </a:r>
            <a:r>
              <a:rPr lang="sv-SE" sz="1200" kern="1200" dirty="0">
                <a:solidFill>
                  <a:schemeClr val="tx1"/>
                </a:solidFill>
                <a:effectLst/>
                <a:latin typeface="+mn-lt"/>
                <a:ea typeface="+mn-ea"/>
                <a:cs typeface="+mn-cs"/>
              </a:rPr>
              <a:t> has a </a:t>
            </a:r>
            <a:r>
              <a:rPr lang="sv-SE" sz="1200" kern="1200" dirty="0" err="1">
                <a:solidFill>
                  <a:schemeClr val="tx1"/>
                </a:solidFill>
                <a:effectLst/>
                <a:latin typeface="+mn-lt"/>
                <a:ea typeface="+mn-ea"/>
                <a:cs typeface="+mn-cs"/>
              </a:rPr>
              <a:t>view</a:t>
            </a:r>
            <a:r>
              <a:rPr lang="sv-SE" sz="1200" kern="1200" dirty="0">
                <a:solidFill>
                  <a:schemeClr val="tx1"/>
                </a:solidFill>
                <a:effectLst/>
                <a:latin typeface="+mn-lt"/>
                <a:ea typeface="+mn-ea"/>
                <a:cs typeface="+mn-cs"/>
              </a:rPr>
              <a:t> on the </a:t>
            </a:r>
            <a:r>
              <a:rPr lang="sv-SE" sz="1200" kern="1200" dirty="0" err="1">
                <a:solidFill>
                  <a:schemeClr val="tx1"/>
                </a:solidFill>
                <a:effectLst/>
                <a:latin typeface="+mn-lt"/>
                <a:ea typeface="+mn-ea"/>
                <a:cs typeface="+mn-cs"/>
              </a:rPr>
              <a:t>world</a:t>
            </a:r>
            <a:r>
              <a:rPr lang="sv-SE" sz="1200" kern="1200" dirty="0">
                <a:solidFill>
                  <a:schemeClr val="tx1"/>
                </a:solidFill>
                <a:effectLst/>
                <a:latin typeface="+mn-lt"/>
                <a:ea typeface="+mn-ea"/>
                <a:cs typeface="+mn-cs"/>
              </a:rPr>
              <a:t> as </a:t>
            </a:r>
            <a:r>
              <a:rPr lang="sv-SE" sz="1200" kern="1200" dirty="0" err="1">
                <a:solidFill>
                  <a:schemeClr val="tx1"/>
                </a:solidFill>
                <a:effectLst/>
                <a:latin typeface="+mn-lt"/>
                <a:ea typeface="+mn-ea"/>
                <a:cs typeface="+mn-cs"/>
              </a:rPr>
              <a:t>something</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distant</a:t>
            </a:r>
            <a:r>
              <a:rPr lang="sv-SE" sz="1200" kern="1200" dirty="0">
                <a:solidFill>
                  <a:schemeClr val="tx1"/>
                </a:solidFill>
                <a:effectLst/>
                <a:latin typeface="+mn-lt"/>
                <a:ea typeface="+mn-ea"/>
                <a:cs typeface="+mn-cs"/>
              </a:rPr>
              <a:t> from </a:t>
            </a:r>
            <a:r>
              <a:rPr lang="sv-SE" sz="1200" kern="1200" dirty="0" err="1">
                <a:solidFill>
                  <a:schemeClr val="tx1"/>
                </a:solidFill>
                <a:effectLst/>
                <a:latin typeface="+mn-lt"/>
                <a:ea typeface="+mn-ea"/>
                <a:cs typeface="+mn-cs"/>
              </a:rPr>
              <a:t>ourselves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while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interpretivists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believe</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world</a:t>
            </a:r>
            <a:r>
              <a:rPr lang="sv-SE" sz="1200" kern="1200" dirty="0">
                <a:solidFill>
                  <a:schemeClr val="tx1"/>
                </a:solidFill>
                <a:effectLst/>
                <a:latin typeface="+mn-lt"/>
                <a:ea typeface="+mn-ea"/>
                <a:cs typeface="+mn-cs"/>
              </a:rPr>
              <a:t> at </a:t>
            </a:r>
            <a:r>
              <a:rPr lang="sv-SE" sz="1200" kern="1200" dirty="0" err="1">
                <a:solidFill>
                  <a:schemeClr val="tx1"/>
                </a:solidFill>
                <a:effectLst/>
                <a:latin typeface="+mn-lt"/>
                <a:ea typeface="+mn-ea"/>
                <a:cs typeface="+mn-cs"/>
              </a:rPr>
              <a:t>least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partly</a:t>
            </a:r>
            <a:r>
              <a:rPr lang="sv-SE" sz="1200" kern="1200" dirty="0">
                <a:solidFill>
                  <a:schemeClr val="tx1"/>
                </a:solidFill>
                <a:effectLst/>
                <a:latin typeface="+mn-lt"/>
                <a:ea typeface="+mn-ea"/>
                <a:cs typeface="+mn-cs"/>
              </a:rPr>
              <a:t> is </a:t>
            </a:r>
            <a:r>
              <a:rPr lang="sv-SE" sz="1200" kern="1200" dirty="0" err="1">
                <a:solidFill>
                  <a:schemeClr val="tx1"/>
                </a:solidFill>
                <a:effectLst/>
                <a:latin typeface="+mn-lt"/>
                <a:ea typeface="+mn-ea"/>
                <a:cs typeface="+mn-cs"/>
              </a:rPr>
              <a:t>created</a:t>
            </a:r>
            <a:r>
              <a:rPr lang="sv-SE" sz="1200" kern="1200" dirty="0">
                <a:solidFill>
                  <a:schemeClr val="tx1"/>
                </a:solidFill>
                <a:effectLst/>
                <a:latin typeface="+mn-lt"/>
                <a:ea typeface="+mn-ea"/>
                <a:cs typeface="+mn-cs"/>
              </a:rPr>
              <a:t> by </a:t>
            </a:r>
            <a:r>
              <a:rPr lang="sv-SE" sz="1200" kern="1200" dirty="0" err="1">
                <a:solidFill>
                  <a:schemeClr val="tx1"/>
                </a:solidFill>
                <a:effectLst/>
                <a:latin typeface="+mn-lt"/>
                <a:ea typeface="+mn-ea"/>
                <a:cs typeface="+mn-cs"/>
              </a:rPr>
              <a:t>ourselves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through</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our</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language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This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means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that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when</a:t>
            </a:r>
            <a:r>
              <a:rPr lang="sv-SE" sz="1200" kern="1200" dirty="0">
                <a:solidFill>
                  <a:schemeClr val="tx1"/>
                </a:solidFill>
                <a:effectLst/>
                <a:latin typeface="+mn-lt"/>
                <a:ea typeface="+mn-ea"/>
                <a:cs typeface="+mn-cs"/>
              </a:rPr>
              <a:t> handling for </a:t>
            </a:r>
            <a:r>
              <a:rPr lang="sv-SE" sz="1200" kern="1200" dirty="0" err="1">
                <a:solidFill>
                  <a:schemeClr val="tx1"/>
                </a:solidFill>
                <a:effectLst/>
                <a:latin typeface="+mn-lt"/>
                <a:ea typeface="+mn-ea"/>
                <a:cs typeface="+mn-cs"/>
              </a:rPr>
              <a:t>example</a:t>
            </a:r>
            <a:r>
              <a:rPr lang="sv-SE" sz="1200" kern="1200" dirty="0">
                <a:solidFill>
                  <a:schemeClr val="tx1"/>
                </a:solidFill>
                <a:effectLst/>
                <a:latin typeface="+mn-lt"/>
                <a:ea typeface="+mn-ea"/>
                <a:cs typeface="+mn-cs"/>
              </a:rPr>
              <a:t> an </a:t>
            </a:r>
            <a:r>
              <a:rPr lang="sv-SE" sz="1200" kern="1200" dirty="0" err="1">
                <a:solidFill>
                  <a:schemeClr val="tx1"/>
                </a:solidFill>
                <a:effectLst/>
                <a:latin typeface="+mn-lt"/>
                <a:ea typeface="+mn-ea"/>
                <a:cs typeface="+mn-cs"/>
              </a:rPr>
              <a:t>interview</a:t>
            </a:r>
            <a:r>
              <a:rPr lang="sv-SE" sz="1200" kern="1200" dirty="0">
                <a:solidFill>
                  <a:schemeClr val="tx1"/>
                </a:solidFill>
                <a:effectLst/>
                <a:latin typeface="+mn-lt"/>
                <a:ea typeface="+mn-ea"/>
                <a:cs typeface="+mn-cs"/>
              </a:rPr>
              <a:t> material, </a:t>
            </a:r>
            <a:r>
              <a:rPr lang="sv-SE" sz="1200" kern="1200" dirty="0" err="1">
                <a:solidFill>
                  <a:schemeClr val="tx1"/>
                </a:solidFill>
                <a:effectLst/>
                <a:latin typeface="+mn-lt"/>
                <a:ea typeface="+mn-ea"/>
                <a:cs typeface="+mn-cs"/>
              </a:rPr>
              <a:t>postivists</a:t>
            </a:r>
            <a:r>
              <a:rPr lang="sv-SE" sz="1200" kern="1200" dirty="0">
                <a:solidFill>
                  <a:schemeClr val="tx1"/>
                </a:solidFill>
                <a:effectLst/>
                <a:latin typeface="+mn-lt"/>
                <a:ea typeface="+mn-ea"/>
                <a:cs typeface="+mn-cs"/>
              </a:rPr>
              <a:t> and </a:t>
            </a:r>
            <a:r>
              <a:rPr lang="sv-SE" sz="1200" kern="1200" dirty="0" err="1">
                <a:solidFill>
                  <a:schemeClr val="tx1"/>
                </a:solidFill>
                <a:effectLst/>
                <a:latin typeface="+mn-lt"/>
                <a:ea typeface="+mn-ea"/>
                <a:cs typeface="+mn-cs"/>
              </a:rPr>
              <a:t>interpretivists</a:t>
            </a:r>
            <a:r>
              <a:rPr lang="sv-SE" sz="1200" kern="1200" dirty="0">
                <a:solidFill>
                  <a:schemeClr val="tx1"/>
                </a:solidFill>
                <a:effectLst/>
                <a:latin typeface="+mn-lt"/>
                <a:ea typeface="+mn-ea"/>
                <a:cs typeface="+mn-cs"/>
              </a:rPr>
              <a:t> approach </a:t>
            </a:r>
            <a:r>
              <a:rPr lang="sv-SE" sz="1200" kern="1200" dirty="0" err="1">
                <a:solidFill>
                  <a:schemeClr val="tx1"/>
                </a:solidFill>
                <a:effectLst/>
                <a:latin typeface="+mn-lt"/>
                <a:ea typeface="+mn-ea"/>
                <a:cs typeface="+mn-cs"/>
              </a:rPr>
              <a:t>such</a:t>
            </a:r>
            <a:r>
              <a:rPr lang="sv-SE" sz="1200" kern="1200" dirty="0">
                <a:solidFill>
                  <a:schemeClr val="tx1"/>
                </a:solidFill>
                <a:effectLst/>
                <a:latin typeface="+mn-lt"/>
                <a:ea typeface="+mn-ea"/>
                <a:cs typeface="+mn-cs"/>
              </a:rPr>
              <a:t> data </a:t>
            </a:r>
            <a:r>
              <a:rPr lang="sv-SE" sz="1200" kern="1200" dirty="0" err="1">
                <a:solidFill>
                  <a:schemeClr val="tx1"/>
                </a:solidFill>
                <a:effectLst/>
                <a:latin typeface="+mn-lt"/>
                <a:ea typeface="+mn-ea"/>
                <a:cs typeface="+mn-cs"/>
              </a:rPr>
              <a:t>differently</a:t>
            </a:r>
            <a:r>
              <a:rPr lang="sv-SE" sz="1200" kern="1200" dirty="0">
                <a:solidFill>
                  <a:schemeClr val="tx1"/>
                </a:solidFill>
                <a:effectLst/>
                <a:latin typeface="+mn-lt"/>
                <a:ea typeface="+mn-ea"/>
                <a:cs typeface="+mn-cs"/>
              </a:rPr>
              <a:t>. A positivist </a:t>
            </a:r>
            <a:r>
              <a:rPr lang="sv-SE" sz="1200" kern="1200" dirty="0" err="1">
                <a:solidFill>
                  <a:schemeClr val="tx1"/>
                </a:solidFill>
                <a:effectLst/>
                <a:latin typeface="+mn-lt"/>
                <a:ea typeface="+mn-ea"/>
                <a:cs typeface="+mn-cs"/>
              </a:rPr>
              <a:t>seeks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objective</a:t>
            </a:r>
            <a:r>
              <a:rPr lang="sv-SE" sz="1200" kern="1200" dirty="0">
                <a:solidFill>
                  <a:schemeClr val="tx1"/>
                </a:solidFill>
                <a:effectLst/>
                <a:latin typeface="+mn-lt"/>
                <a:ea typeface="+mn-ea"/>
                <a:cs typeface="+mn-cs"/>
              </a:rPr>
              <a:t> information </a:t>
            </a:r>
            <a:r>
              <a:rPr lang="sv-SE" sz="1200" kern="1200" dirty="0" err="1">
                <a:solidFill>
                  <a:schemeClr val="tx1"/>
                </a:solidFill>
                <a:effectLst/>
                <a:latin typeface="+mn-lt"/>
                <a:ea typeface="+mn-ea"/>
                <a:cs typeface="+mn-cs"/>
              </a:rPr>
              <a:t>about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something</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interpretivists</a:t>
            </a:r>
            <a:r>
              <a:rPr lang="sv-SE" sz="1200" kern="1200" dirty="0">
                <a:solidFill>
                  <a:schemeClr val="tx1"/>
                </a:solidFill>
                <a:effectLst/>
                <a:latin typeface="+mn-lt"/>
                <a:ea typeface="+mn-ea"/>
                <a:cs typeface="+mn-cs"/>
              </a:rPr>
              <a:t> interpret </a:t>
            </a:r>
            <a:r>
              <a:rPr lang="sv-SE" sz="1200" kern="1200" dirty="0" err="1">
                <a:solidFill>
                  <a:schemeClr val="tx1"/>
                </a:solidFill>
                <a:effectLst/>
                <a:latin typeface="+mn-lt"/>
                <a:ea typeface="+mn-ea"/>
                <a:cs typeface="+mn-cs"/>
              </a:rPr>
              <a:t>what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someone</a:t>
            </a:r>
            <a:r>
              <a:rPr lang="sv-SE" sz="1200" kern="1200" dirty="0">
                <a:solidFill>
                  <a:schemeClr val="tx1"/>
                </a:solidFill>
                <a:effectLst/>
                <a:latin typeface="+mn-lt"/>
                <a:ea typeface="+mn-ea"/>
                <a:cs typeface="+mn-cs"/>
              </a:rPr>
              <a:t> is </a:t>
            </a:r>
            <a:r>
              <a:rPr lang="sv-SE" sz="1200" kern="1200" dirty="0" err="1">
                <a:solidFill>
                  <a:schemeClr val="tx1"/>
                </a:solidFill>
                <a:effectLst/>
                <a:latin typeface="+mn-lt"/>
                <a:ea typeface="+mn-ea"/>
                <a:cs typeface="+mn-cs"/>
              </a:rPr>
              <a:t>saying</a:t>
            </a:r>
            <a:r>
              <a:rPr lang="sv-SE" sz="1200" kern="1200" dirty="0">
                <a:solidFill>
                  <a:schemeClr val="tx1"/>
                </a:solidFill>
                <a:effectLst/>
                <a:latin typeface="+mn-lt"/>
                <a:ea typeface="+mn-ea"/>
                <a:cs typeface="+mn-cs"/>
              </a:rPr>
              <a:t> in order to understand </a:t>
            </a:r>
            <a:r>
              <a:rPr lang="sv-SE" sz="1200" kern="1200" dirty="0" err="1">
                <a:solidFill>
                  <a:schemeClr val="tx1"/>
                </a:solidFill>
                <a:effectLst/>
                <a:latin typeface="+mn-lt"/>
                <a:ea typeface="+mn-ea"/>
                <a:cs typeface="+mn-cs"/>
              </a:rPr>
              <a:t>how</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interviewed</a:t>
            </a:r>
            <a:r>
              <a:rPr lang="sv-SE" sz="1200" kern="1200" dirty="0">
                <a:solidFill>
                  <a:schemeClr val="tx1"/>
                </a:solidFill>
                <a:effectLst/>
                <a:latin typeface="+mn-lt"/>
                <a:ea typeface="+mn-ea"/>
                <a:cs typeface="+mn-cs"/>
              </a:rPr>
              <a:t> person </a:t>
            </a:r>
            <a:r>
              <a:rPr lang="sv-SE" sz="1200" kern="1200" dirty="0" err="1">
                <a:solidFill>
                  <a:schemeClr val="tx1"/>
                </a:solidFill>
                <a:effectLst/>
                <a:latin typeface="+mn-lt"/>
                <a:ea typeface="+mn-ea"/>
                <a:cs typeface="+mn-cs"/>
              </a:rPr>
              <a:t>experience</a:t>
            </a:r>
            <a:r>
              <a:rPr lang="sv-SE" sz="1200" kern="1200" dirty="0">
                <a:solidFill>
                  <a:schemeClr val="tx1"/>
                </a:solidFill>
                <a:effectLst/>
                <a:latin typeface="+mn-lt"/>
                <a:ea typeface="+mn-ea"/>
                <a:cs typeface="+mn-cs"/>
              </a:rPr>
              <a:t> a </a:t>
            </a:r>
            <a:r>
              <a:rPr lang="sv-SE" sz="1200" kern="1200" dirty="0" err="1">
                <a:solidFill>
                  <a:schemeClr val="tx1"/>
                </a:solidFill>
                <a:effectLst/>
                <a:latin typeface="+mn-lt"/>
                <a:ea typeface="+mn-ea"/>
                <a:cs typeface="+mn-cs"/>
              </a:rPr>
              <a:t>certain</a:t>
            </a:r>
            <a:r>
              <a:rPr lang="sv-SE" sz="1200" kern="1200" dirty="0">
                <a:solidFill>
                  <a:schemeClr val="tx1"/>
                </a:solidFill>
                <a:effectLst/>
                <a:latin typeface="+mn-lt"/>
                <a:ea typeface="+mn-ea"/>
                <a:cs typeface="+mn-cs"/>
              </a:rPr>
              <a:t> situation. </a:t>
            </a:r>
          </a:p>
          <a:p>
            <a:endParaRPr lang="sv-SE" sz="1200" i="1" kern="1200" dirty="0">
              <a:solidFill>
                <a:schemeClr val="tx1"/>
              </a:solidFill>
              <a:effectLst/>
              <a:latin typeface="+mn-lt"/>
              <a:ea typeface="+mn-ea"/>
              <a:cs typeface="+mn-cs"/>
            </a:endParaRPr>
          </a:p>
          <a:p>
            <a:r>
              <a:rPr lang="sv-SE" sz="1200" i="1" kern="1200" dirty="0">
                <a:solidFill>
                  <a:schemeClr val="tx1"/>
                </a:solidFill>
                <a:effectLst/>
                <a:latin typeface="+mn-lt"/>
                <a:ea typeface="+mn-ea"/>
                <a:cs typeface="+mn-cs"/>
              </a:rPr>
              <a:t>An </a:t>
            </a:r>
            <a:r>
              <a:rPr lang="sv-SE" sz="1200" i="1" kern="1200" dirty="0" err="1">
                <a:solidFill>
                  <a:schemeClr val="tx1"/>
                </a:solidFill>
                <a:effectLst/>
                <a:latin typeface="+mn-lt"/>
                <a:ea typeface="+mn-ea"/>
                <a:cs typeface="+mn-cs"/>
              </a:rPr>
              <a:t>example</a:t>
            </a:r>
            <a:r>
              <a:rPr lang="sv-SE" sz="1200" i="1" kern="1200" dirty="0">
                <a:solidFill>
                  <a:schemeClr val="tx1"/>
                </a:solidFill>
                <a:effectLst/>
                <a:latin typeface="+mn-lt"/>
                <a:ea typeface="+mn-ea"/>
                <a:cs typeface="+mn-cs"/>
              </a:rPr>
              <a:t> – </a:t>
            </a:r>
            <a:r>
              <a:rPr lang="sv-SE" sz="1200" i="1" kern="1200" dirty="0" err="1">
                <a:solidFill>
                  <a:schemeClr val="tx1"/>
                </a:solidFill>
                <a:effectLst/>
                <a:latin typeface="+mn-lt"/>
                <a:ea typeface="+mn-ea"/>
                <a:cs typeface="+mn-cs"/>
              </a:rPr>
              <a:t>what</a:t>
            </a:r>
            <a:r>
              <a:rPr lang="sv-SE" sz="1200" i="1" kern="1200" dirty="0">
                <a:solidFill>
                  <a:schemeClr val="tx1"/>
                </a:solidFill>
                <a:effectLst/>
                <a:latin typeface="+mn-lt"/>
                <a:ea typeface="+mn-ea"/>
                <a:cs typeface="+mn-cs"/>
              </a:rPr>
              <a:t> is </a:t>
            </a:r>
            <a:r>
              <a:rPr lang="sv-SE" sz="1200" i="1" kern="1200" dirty="0" err="1">
                <a:solidFill>
                  <a:schemeClr val="tx1"/>
                </a:solidFill>
                <a:effectLst/>
                <a:latin typeface="+mn-lt"/>
                <a:ea typeface="+mn-ea"/>
                <a:cs typeface="+mn-cs"/>
              </a:rPr>
              <a:t>democracy</a:t>
            </a:r>
            <a:r>
              <a:rPr lang="sv-SE" sz="1200" i="1" kern="1200" dirty="0">
                <a:solidFill>
                  <a:schemeClr val="tx1"/>
                </a:solidFill>
                <a:effectLst/>
                <a:latin typeface="+mn-lt"/>
                <a:ea typeface="+mn-ea"/>
                <a:cs typeface="+mn-cs"/>
              </a:rPr>
              <a:t>? A </a:t>
            </a:r>
            <a:r>
              <a:rPr lang="sv-SE" sz="1200" i="1" kern="1200" dirty="0" err="1">
                <a:solidFill>
                  <a:schemeClr val="tx1"/>
                </a:solidFill>
                <a:effectLst/>
                <a:latin typeface="+mn-lt"/>
                <a:ea typeface="+mn-ea"/>
                <a:cs typeface="+mn-cs"/>
              </a:rPr>
              <a:t>classic</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example</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Interpretivists</a:t>
            </a:r>
            <a:r>
              <a:rPr lang="sv-SE" sz="1200" i="1" kern="1200" dirty="0">
                <a:solidFill>
                  <a:schemeClr val="tx1"/>
                </a:solidFill>
                <a:effectLst/>
                <a:latin typeface="+mn-lt"/>
                <a:ea typeface="+mn-ea"/>
                <a:cs typeface="+mn-cs"/>
              </a:rPr>
              <a:t> make puzzle </a:t>
            </a:r>
            <a:r>
              <a:rPr lang="sv-SE" sz="1200" i="1" kern="1200" dirty="0" err="1">
                <a:solidFill>
                  <a:schemeClr val="tx1"/>
                </a:solidFill>
                <a:effectLst/>
                <a:latin typeface="+mn-lt"/>
                <a:ea typeface="+mn-ea"/>
                <a:cs typeface="+mn-cs"/>
              </a:rPr>
              <a:t>of</a:t>
            </a:r>
            <a:r>
              <a:rPr lang="sv-SE" sz="1200" i="1" kern="1200" dirty="0">
                <a:solidFill>
                  <a:schemeClr val="tx1"/>
                </a:solidFill>
                <a:effectLst/>
                <a:latin typeface="+mn-lt"/>
                <a:ea typeface="+mn-ea"/>
                <a:cs typeface="+mn-cs"/>
              </a:rPr>
              <a:t> different </a:t>
            </a:r>
            <a:r>
              <a:rPr lang="sv-SE" sz="1200" i="1" kern="1200" dirty="0" err="1">
                <a:solidFill>
                  <a:schemeClr val="tx1"/>
                </a:solidFill>
                <a:effectLst/>
                <a:latin typeface="+mn-lt"/>
                <a:ea typeface="+mn-ea"/>
                <a:cs typeface="+mn-cs"/>
              </a:rPr>
              <a:t>meanings</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perhaps</a:t>
            </a:r>
            <a:r>
              <a:rPr lang="sv-SE" sz="1200" i="1" kern="1200" dirty="0">
                <a:solidFill>
                  <a:schemeClr val="tx1"/>
                </a:solidFill>
                <a:effectLst/>
                <a:latin typeface="+mn-lt"/>
                <a:ea typeface="+mn-ea"/>
                <a:cs typeface="+mn-cs"/>
              </a:rPr>
              <a:t> in different </a:t>
            </a:r>
            <a:r>
              <a:rPr lang="sv-SE" sz="1200" i="1" kern="1200" dirty="0" err="1">
                <a:solidFill>
                  <a:schemeClr val="tx1"/>
                </a:solidFill>
                <a:effectLst/>
                <a:latin typeface="+mn-lt"/>
                <a:ea typeface="+mn-ea"/>
                <a:cs typeface="+mn-cs"/>
              </a:rPr>
              <a:t>cultures</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rather</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than</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attempting</a:t>
            </a:r>
            <a:r>
              <a:rPr lang="sv-SE" sz="1200" i="1" kern="1200" dirty="0">
                <a:solidFill>
                  <a:schemeClr val="tx1"/>
                </a:solidFill>
                <a:effectLst/>
                <a:latin typeface="+mn-lt"/>
                <a:ea typeface="+mn-ea"/>
                <a:cs typeface="+mn-cs"/>
              </a:rPr>
              <a:t> to </a:t>
            </a:r>
            <a:r>
              <a:rPr lang="sv-SE" sz="1200" i="1" kern="1200" dirty="0" err="1">
                <a:solidFill>
                  <a:schemeClr val="tx1"/>
                </a:solidFill>
                <a:effectLst/>
                <a:latin typeface="+mn-lt"/>
                <a:ea typeface="+mn-ea"/>
                <a:cs typeface="+mn-cs"/>
              </a:rPr>
              <a:t>conden</a:t>
            </a:r>
            <a:r>
              <a:rPr lang="sv-SE" sz="1200" i="1" kern="1200" dirty="0">
                <a:solidFill>
                  <a:schemeClr val="tx1"/>
                </a:solidFill>
                <a:effectLst/>
                <a:latin typeface="+mn-lt"/>
                <a:ea typeface="+mn-ea"/>
                <a:cs typeface="+mn-cs"/>
              </a:rPr>
              <a:t> it </a:t>
            </a:r>
            <a:r>
              <a:rPr lang="sv-SE" sz="1200" i="1" kern="1200" dirty="0" err="1">
                <a:solidFill>
                  <a:schemeClr val="tx1"/>
                </a:solidFill>
                <a:effectLst/>
                <a:latin typeface="+mn-lt"/>
                <a:ea typeface="+mn-ea"/>
                <a:cs typeface="+mn-cs"/>
              </a:rPr>
              <a:t>into</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one</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specific</a:t>
            </a:r>
            <a:r>
              <a:rPr lang="sv-SE" sz="1200" i="1" kern="1200" dirty="0">
                <a:solidFill>
                  <a:schemeClr val="tx1"/>
                </a:solidFill>
                <a:effectLst/>
                <a:latin typeface="+mn-lt"/>
                <a:ea typeface="+mn-ea"/>
                <a:cs typeface="+mn-cs"/>
              </a:rPr>
              <a:t> </a:t>
            </a:r>
            <a:r>
              <a:rPr lang="sv-SE" sz="1200" i="1" kern="1200" dirty="0" err="1">
                <a:solidFill>
                  <a:schemeClr val="tx1"/>
                </a:solidFill>
                <a:effectLst/>
                <a:latin typeface="+mn-lt"/>
                <a:ea typeface="+mn-ea"/>
                <a:cs typeface="+mn-cs"/>
              </a:rPr>
              <a:t>meaning</a:t>
            </a:r>
            <a:r>
              <a:rPr lang="sv-SE" sz="1200" i="1" kern="1200" dirty="0">
                <a:solidFill>
                  <a:schemeClr val="tx1"/>
                </a:solidFill>
                <a:effectLst/>
                <a:latin typeface="+mn-lt"/>
                <a:ea typeface="+mn-ea"/>
                <a:cs typeface="+mn-cs"/>
              </a:rPr>
              <a:t>. </a:t>
            </a:r>
          </a:p>
          <a:p>
            <a:endParaRPr lang="sv-SE" sz="1200" kern="1200" dirty="0">
              <a:solidFill>
                <a:schemeClr val="tx1"/>
              </a:solidFill>
              <a:effectLst/>
              <a:latin typeface="+mn-lt"/>
              <a:ea typeface="+mn-ea"/>
              <a:cs typeface="+mn-cs"/>
            </a:endParaRPr>
          </a:p>
          <a:p>
            <a:r>
              <a:rPr lang="sv-SE" sz="1200" kern="1200" dirty="0" err="1">
                <a:solidFill>
                  <a:schemeClr val="tx1"/>
                </a:solidFill>
                <a:effectLst/>
                <a:latin typeface="+mn-lt"/>
                <a:ea typeface="+mn-ea"/>
                <a:cs typeface="+mn-cs"/>
              </a:rPr>
              <a:t>These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similarities</a:t>
            </a:r>
            <a:r>
              <a:rPr lang="sv-SE" sz="1200" kern="1200" dirty="0">
                <a:solidFill>
                  <a:schemeClr val="tx1"/>
                </a:solidFill>
                <a:effectLst/>
                <a:latin typeface="+mn-lt"/>
                <a:ea typeface="+mn-ea"/>
                <a:cs typeface="+mn-cs"/>
              </a:rPr>
              <a:t> and </a:t>
            </a:r>
            <a:r>
              <a:rPr lang="sv-SE" sz="1200" kern="1200" dirty="0" err="1">
                <a:solidFill>
                  <a:schemeClr val="tx1"/>
                </a:solidFill>
                <a:effectLst/>
                <a:latin typeface="+mn-lt"/>
                <a:ea typeface="+mn-ea"/>
                <a:cs typeface="+mn-cs"/>
              </a:rPr>
              <a:t>differences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means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that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there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are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sometimes</a:t>
            </a:r>
            <a:r>
              <a:rPr lang="sv-SE" sz="1200" kern="1200" dirty="0">
                <a:solidFill>
                  <a:schemeClr val="tx1"/>
                </a:solidFill>
                <a:effectLst/>
                <a:latin typeface="+mn-lt"/>
                <a:ea typeface="+mn-ea"/>
                <a:cs typeface="+mn-cs"/>
              </a:rPr>
              <a:t> different </a:t>
            </a:r>
            <a:r>
              <a:rPr lang="sv-SE" sz="1200" kern="1200" dirty="0" err="1">
                <a:solidFill>
                  <a:schemeClr val="tx1"/>
                </a:solidFill>
                <a:effectLst/>
                <a:latin typeface="+mn-lt"/>
                <a:ea typeface="+mn-ea"/>
                <a:cs typeface="+mn-cs"/>
              </a:rPr>
              <a:t>implications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open</a:t>
            </a:r>
            <a:r>
              <a:rPr lang="sv-SE" sz="1200" kern="1200" dirty="0">
                <a:solidFill>
                  <a:schemeClr val="tx1"/>
                </a:solidFill>
                <a:effectLst/>
                <a:latin typeface="+mn-lt"/>
                <a:ea typeface="+mn-ea"/>
                <a:cs typeface="+mn-cs"/>
              </a:rPr>
              <a:t> science, </a:t>
            </a:r>
            <a:r>
              <a:rPr lang="sv-SE" sz="1200" kern="1200" dirty="0" err="1">
                <a:solidFill>
                  <a:schemeClr val="tx1"/>
                </a:solidFill>
                <a:effectLst/>
                <a:latin typeface="+mn-lt"/>
                <a:ea typeface="+mn-ea"/>
                <a:cs typeface="+mn-cs"/>
              </a:rPr>
              <a:t>also</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within</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qualitative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realm</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methodology</a:t>
            </a:r>
            <a:r>
              <a:rPr lang="sv-SE" sz="1200" kern="1200" dirty="0">
                <a:solidFill>
                  <a:schemeClr val="tx1"/>
                </a:solidFill>
                <a:effectLst/>
                <a:latin typeface="+mn-lt"/>
                <a:ea typeface="+mn-ea"/>
                <a:cs typeface="+mn-cs"/>
              </a:rPr>
              <a:t> and </a:t>
            </a:r>
            <a:r>
              <a:rPr lang="sv-SE" sz="1200" kern="1200" dirty="0" err="1">
                <a:solidFill>
                  <a:schemeClr val="tx1"/>
                </a:solidFill>
                <a:effectLst/>
                <a:latin typeface="+mn-lt"/>
                <a:ea typeface="+mn-ea"/>
                <a:cs typeface="+mn-cs"/>
              </a:rPr>
              <a:t>methods</a:t>
            </a:r>
            <a:r>
              <a:rPr lang="sv-SE"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will get back to this. </a:t>
            </a:r>
          </a:p>
        </p:txBody>
      </p:sp>
      <p:sp>
        <p:nvSpPr>
          <p:cNvPr id="4" name="Slide Number Placeholder 3"/>
          <p:cNvSpPr>
            <a:spLocks noGrp="1"/>
          </p:cNvSpPr>
          <p:nvPr>
            <p:ph type="sldNum" sz="quarter" idx="5"/>
          </p:nvPr>
        </p:nvSpPr>
        <p:spPr/>
        <p:txBody>
          <a:bodyPr/>
          <a:lstStyle/>
          <a:p>
            <a:fld id="{C30F9D69-C70B-497B-8E66-D255983D802A}" type="slidenum">
              <a:rPr lang="sv-SE" smtClean="0"/>
              <a:t>4</a:t>
            </a:fld>
            <a:endParaRPr lang="sv-SE"/>
          </a:p>
        </p:txBody>
      </p:sp>
    </p:spTree>
    <p:extLst>
      <p:ext uri="{BB962C8B-B14F-4D97-AF65-F5344CB8AC3E}">
        <p14:creationId xmlns:p14="http://schemas.microsoft.com/office/powerpoint/2010/main" val="224009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The so </a:t>
            </a:r>
            <a:r>
              <a:rPr lang="sv-SE" dirty="0" err="1"/>
              <a:t>called</a:t>
            </a:r>
            <a:r>
              <a:rPr lang="sv-SE" dirty="0"/>
              <a:t> </a:t>
            </a:r>
            <a:r>
              <a:rPr lang="sv-SE" dirty="0" err="1"/>
              <a:t>replication</a:t>
            </a:r>
            <a:r>
              <a:rPr lang="sv-SE" dirty="0"/>
              <a:t> </a:t>
            </a:r>
            <a:r>
              <a:rPr lang="sv-SE" dirty="0" err="1"/>
              <a:t>crisis</a:t>
            </a:r>
            <a:r>
              <a:rPr lang="sv-SE" dirty="0"/>
              <a:t> in social </a:t>
            </a:r>
            <a:r>
              <a:rPr lang="sv-SE" dirty="0" err="1"/>
              <a:t>psychology</a:t>
            </a:r>
            <a:r>
              <a:rPr lang="sv-SE" dirty="0"/>
              <a:t> has </a:t>
            </a:r>
            <a:r>
              <a:rPr lang="sv-SE" dirty="0" err="1"/>
              <a:t>been</a:t>
            </a:r>
            <a:r>
              <a:rPr lang="sv-SE" dirty="0"/>
              <a:t> an </a:t>
            </a:r>
            <a:r>
              <a:rPr lang="sv-SE" dirty="0" err="1"/>
              <a:t>important</a:t>
            </a:r>
            <a:r>
              <a:rPr lang="sv-SE" dirty="0"/>
              <a:t> </a:t>
            </a:r>
            <a:r>
              <a:rPr lang="sv-SE" dirty="0" err="1"/>
              <a:t>starting</a:t>
            </a:r>
            <a:r>
              <a:rPr lang="sv-SE" dirty="0"/>
              <a:t> </a:t>
            </a:r>
            <a:r>
              <a:rPr lang="sv-SE" dirty="0" err="1"/>
              <a:t>point</a:t>
            </a:r>
            <a:r>
              <a:rPr lang="sv-SE" dirty="0"/>
              <a:t> for the </a:t>
            </a:r>
            <a:r>
              <a:rPr lang="sv-SE" dirty="0" err="1"/>
              <a:t>discussion</a:t>
            </a:r>
            <a:r>
              <a:rPr lang="sv-SE" dirty="0"/>
              <a:t> the last </a:t>
            </a:r>
            <a:r>
              <a:rPr lang="sv-SE" dirty="0" err="1"/>
              <a:t>decades</a:t>
            </a:r>
            <a:r>
              <a:rPr lang="sv-SE" dirty="0"/>
              <a:t> and </a:t>
            </a:r>
            <a:r>
              <a:rPr lang="sv-SE" dirty="0" err="1"/>
              <a:t>clearly</a:t>
            </a:r>
            <a:r>
              <a:rPr lang="sv-SE" dirty="0"/>
              <a:t> </a:t>
            </a:r>
            <a:r>
              <a:rPr lang="sv-SE" dirty="0" err="1"/>
              <a:t>pointed</a:t>
            </a:r>
            <a:r>
              <a:rPr lang="sv-SE" dirty="0"/>
              <a:t> to </a:t>
            </a:r>
            <a:r>
              <a:rPr lang="sv-SE" dirty="0" err="1"/>
              <a:t>more</a:t>
            </a:r>
            <a:r>
              <a:rPr lang="sv-SE" dirty="0"/>
              <a:t> </a:t>
            </a:r>
            <a:r>
              <a:rPr lang="sv-SE" dirty="0" err="1"/>
              <a:t>issues</a:t>
            </a:r>
            <a:r>
              <a:rPr lang="sv-SE" dirty="0"/>
              <a:t> </a:t>
            </a:r>
            <a:r>
              <a:rPr lang="sv-SE" dirty="0" err="1"/>
              <a:t>of</a:t>
            </a:r>
            <a:r>
              <a:rPr lang="sv-SE" dirty="0"/>
              <a:t> ”</a:t>
            </a:r>
            <a:r>
              <a:rPr lang="sv-SE" dirty="0" err="1"/>
              <a:t>questionable</a:t>
            </a:r>
            <a:r>
              <a:rPr lang="sv-SE" dirty="0"/>
              <a:t> research </a:t>
            </a:r>
            <a:r>
              <a:rPr lang="sv-SE" dirty="0" err="1"/>
              <a:t>practices</a:t>
            </a:r>
            <a:r>
              <a:rPr lang="sv-SE" dirty="0"/>
              <a:t>” </a:t>
            </a:r>
            <a:r>
              <a:rPr lang="sv-SE" dirty="0" err="1"/>
              <a:t>also</a:t>
            </a:r>
            <a:r>
              <a:rPr lang="sv-SE" dirty="0"/>
              <a:t> </a:t>
            </a:r>
            <a:r>
              <a:rPr lang="sv-SE" dirty="0" err="1"/>
              <a:t>more</a:t>
            </a:r>
            <a:r>
              <a:rPr lang="sv-SE" dirty="0"/>
              <a:t> </a:t>
            </a:r>
            <a:r>
              <a:rPr lang="sv-SE" dirty="0" err="1"/>
              <a:t>generally</a:t>
            </a:r>
            <a:r>
              <a:rPr lang="sv-SE" dirty="0"/>
              <a:t> (</a:t>
            </a:r>
            <a:r>
              <a:rPr lang="sv-SE" dirty="0" err="1"/>
              <a:t>also</a:t>
            </a:r>
            <a:r>
              <a:rPr lang="sv-SE" dirty="0"/>
              <a:t> </a:t>
            </a:r>
            <a:r>
              <a:rPr lang="sv-SE" dirty="0" err="1"/>
              <a:t>within</a:t>
            </a:r>
            <a:r>
              <a:rPr lang="sv-SE" dirty="0"/>
              <a:t> </a:t>
            </a:r>
            <a:r>
              <a:rPr lang="sv-SE" dirty="0" err="1"/>
              <a:t>other</a:t>
            </a:r>
            <a:r>
              <a:rPr lang="sv-SE" dirty="0"/>
              <a:t> </a:t>
            </a:r>
            <a:r>
              <a:rPr lang="sv-SE" dirty="0" err="1"/>
              <a:t>disciplines</a:t>
            </a:r>
            <a:r>
              <a:rPr lang="sv-SE" dirty="0"/>
              <a:t>). </a:t>
            </a:r>
          </a:p>
          <a:p>
            <a:endParaRPr lang="sv-SE" dirty="0"/>
          </a:p>
          <a:p>
            <a:r>
              <a:rPr lang="sv-SE" dirty="0"/>
              <a:t>It has </a:t>
            </a:r>
            <a:r>
              <a:rPr lang="sv-SE" dirty="0" err="1"/>
              <a:t>raised</a:t>
            </a:r>
            <a:r>
              <a:rPr lang="sv-SE" dirty="0"/>
              <a:t> </a:t>
            </a:r>
            <a:r>
              <a:rPr lang="sv-SE" dirty="0" err="1"/>
              <a:t>awareness</a:t>
            </a:r>
            <a:r>
              <a:rPr lang="sv-SE" dirty="0"/>
              <a:t> </a:t>
            </a:r>
            <a:r>
              <a:rPr lang="sv-SE" dirty="0" err="1"/>
              <a:t>also</a:t>
            </a:r>
            <a:r>
              <a:rPr lang="sv-SE" dirty="0"/>
              <a:t> </a:t>
            </a:r>
            <a:r>
              <a:rPr lang="sv-SE" dirty="0" err="1"/>
              <a:t>among</a:t>
            </a:r>
            <a:r>
              <a:rPr lang="sv-SE" dirty="0"/>
              <a:t> </a:t>
            </a:r>
            <a:r>
              <a:rPr lang="sv-SE" dirty="0" err="1"/>
              <a:t>qualitative</a:t>
            </a:r>
            <a:r>
              <a:rPr lang="sv-SE" dirty="0"/>
              <a:t> researcher, and it has in </a:t>
            </a:r>
            <a:r>
              <a:rPr lang="sv-SE" dirty="0" err="1"/>
              <a:t>line</a:t>
            </a:r>
            <a:r>
              <a:rPr lang="sv-SE" dirty="0"/>
              <a:t> </a:t>
            </a:r>
            <a:r>
              <a:rPr lang="sv-SE" dirty="0" err="1"/>
              <a:t>with</a:t>
            </a:r>
            <a:r>
              <a:rPr lang="sv-SE" dirty="0"/>
              <a:t> </a:t>
            </a:r>
            <a:r>
              <a:rPr lang="sv-SE" dirty="0" err="1"/>
              <a:t>this</a:t>
            </a:r>
            <a:r>
              <a:rPr lang="sv-SE" dirty="0"/>
              <a:t> </a:t>
            </a:r>
            <a:r>
              <a:rPr lang="sv-SE" dirty="0" err="1"/>
              <a:t>been</a:t>
            </a:r>
            <a:r>
              <a:rPr lang="sv-SE" dirty="0"/>
              <a:t> </a:t>
            </a:r>
            <a:r>
              <a:rPr lang="sv-SE" dirty="0" err="1"/>
              <a:t>discussed</a:t>
            </a:r>
            <a:r>
              <a:rPr lang="sv-SE" dirty="0"/>
              <a:t> </a:t>
            </a:r>
            <a:r>
              <a:rPr lang="sv-SE" dirty="0" err="1"/>
              <a:t>recently</a:t>
            </a:r>
            <a:r>
              <a:rPr lang="sv-SE" dirty="0"/>
              <a:t>, for </a:t>
            </a:r>
            <a:r>
              <a:rPr lang="sv-SE" dirty="0" err="1"/>
              <a:t>example</a:t>
            </a:r>
            <a:r>
              <a:rPr lang="sv-SE" dirty="0"/>
              <a:t> </a:t>
            </a:r>
            <a:r>
              <a:rPr lang="sv-SE" dirty="0" err="1"/>
              <a:t>within</a:t>
            </a:r>
            <a:r>
              <a:rPr lang="sv-SE" dirty="0"/>
              <a:t> the </a:t>
            </a:r>
            <a:r>
              <a:rPr lang="sv-SE" dirty="0" err="1"/>
              <a:t>frame</a:t>
            </a:r>
            <a:r>
              <a:rPr lang="sv-SE" dirty="0"/>
              <a:t> </a:t>
            </a:r>
            <a:r>
              <a:rPr lang="sv-SE" dirty="0" err="1"/>
              <a:t>of</a:t>
            </a:r>
            <a:r>
              <a:rPr lang="sv-SE" dirty="0"/>
              <a:t> QTD, the </a:t>
            </a:r>
            <a:r>
              <a:rPr lang="sv-SE" dirty="0" err="1"/>
              <a:t>Qualitative</a:t>
            </a:r>
            <a:r>
              <a:rPr lang="sv-SE" dirty="0"/>
              <a:t> </a:t>
            </a:r>
            <a:r>
              <a:rPr lang="sv-SE" dirty="0" err="1"/>
              <a:t>Transparency</a:t>
            </a:r>
            <a:r>
              <a:rPr lang="sv-SE" dirty="0"/>
              <a:t> </a:t>
            </a:r>
            <a:r>
              <a:rPr lang="sv-SE" dirty="0" err="1"/>
              <a:t>Deliberations</a:t>
            </a:r>
            <a:r>
              <a:rPr lang="sv-SE" dirty="0"/>
              <a:t>. </a:t>
            </a:r>
            <a:r>
              <a:rPr lang="en-US" dirty="0"/>
              <a:t>A three-year deliberative process involving hundreds of political scientists in a broad discussion of these issues. They concluded however that replication is a two narrow idea of open science to be relevant for qualitative work, as this quote expresses. </a:t>
            </a:r>
          </a:p>
          <a:p>
            <a:endParaRPr lang="en-US" dirty="0"/>
          </a:p>
          <a:p>
            <a:r>
              <a:rPr lang="sv-SE" dirty="0" err="1"/>
              <a:t>Instead</a:t>
            </a:r>
            <a:r>
              <a:rPr lang="sv-SE" dirty="0"/>
              <a:t>, </a:t>
            </a:r>
            <a:r>
              <a:rPr lang="sv-SE" dirty="0" err="1"/>
              <a:t>notions</a:t>
            </a:r>
            <a:r>
              <a:rPr lang="sv-SE" dirty="0"/>
              <a:t> </a:t>
            </a:r>
            <a:r>
              <a:rPr lang="sv-SE" dirty="0" err="1"/>
              <a:t>such</a:t>
            </a:r>
            <a:r>
              <a:rPr lang="sv-SE" dirty="0"/>
              <a:t> as </a:t>
            </a:r>
            <a:r>
              <a:rPr lang="sv-SE" dirty="0" err="1"/>
              <a:t>trustworthiness</a:t>
            </a:r>
            <a:r>
              <a:rPr lang="sv-SE" dirty="0"/>
              <a:t> and </a:t>
            </a:r>
            <a:r>
              <a:rPr lang="sv-SE" dirty="0" err="1"/>
              <a:t>transparency</a:t>
            </a:r>
            <a:r>
              <a:rPr lang="sv-SE" dirty="0"/>
              <a:t> </a:t>
            </a:r>
            <a:r>
              <a:rPr lang="sv-SE" dirty="0" err="1"/>
              <a:t>are</a:t>
            </a:r>
            <a:r>
              <a:rPr lang="sv-SE" dirty="0"/>
              <a:t> </a:t>
            </a:r>
            <a:r>
              <a:rPr lang="sv-SE" dirty="0" err="1"/>
              <a:t>discussed</a:t>
            </a:r>
            <a:r>
              <a:rPr lang="sv-SE" dirty="0"/>
              <a:t> – and </a:t>
            </a:r>
            <a:r>
              <a:rPr lang="sv-SE" dirty="0" err="1"/>
              <a:t>also</a:t>
            </a:r>
            <a:r>
              <a:rPr lang="sv-SE" dirty="0"/>
              <a:t> </a:t>
            </a:r>
            <a:r>
              <a:rPr lang="sv-SE" dirty="0" err="1"/>
              <a:t>broader</a:t>
            </a:r>
            <a:r>
              <a:rPr lang="sv-SE" dirty="0"/>
              <a:t> </a:t>
            </a:r>
            <a:r>
              <a:rPr lang="sv-SE" dirty="0" err="1"/>
              <a:t>goals</a:t>
            </a:r>
            <a:r>
              <a:rPr lang="sv-SE" dirty="0"/>
              <a:t> </a:t>
            </a:r>
            <a:r>
              <a:rPr lang="sv-SE" dirty="0" err="1"/>
              <a:t>such</a:t>
            </a:r>
            <a:r>
              <a:rPr lang="sv-SE" dirty="0"/>
              <a:t> as to </a:t>
            </a:r>
            <a:r>
              <a:rPr lang="sv-SE" dirty="0" err="1"/>
              <a:t>help</a:t>
            </a:r>
            <a:r>
              <a:rPr lang="sv-SE" dirty="0"/>
              <a:t> ”</a:t>
            </a:r>
            <a:r>
              <a:rPr lang="en-US" b="1" i="1" dirty="0"/>
              <a:t>research audiences better identify potential biases or other threats to the validity of findings</a:t>
            </a:r>
            <a:r>
              <a:rPr lang="en-US" i="1" dirty="0"/>
              <a:t>” or “</a:t>
            </a:r>
            <a:r>
              <a:rPr lang="sv-SE" dirty="0" err="1"/>
              <a:t>richer</a:t>
            </a:r>
            <a:r>
              <a:rPr lang="sv-SE" dirty="0"/>
              <a:t> </a:t>
            </a:r>
            <a:r>
              <a:rPr lang="sv-SE" dirty="0" err="1"/>
              <a:t>communication</a:t>
            </a:r>
            <a:r>
              <a:rPr lang="sv-SE" dirty="0"/>
              <a:t> </a:t>
            </a:r>
            <a:r>
              <a:rPr lang="sv-SE" dirty="0" err="1"/>
              <a:t>about</a:t>
            </a:r>
            <a:r>
              <a:rPr lang="sv-SE" dirty="0"/>
              <a:t> </a:t>
            </a:r>
            <a:r>
              <a:rPr lang="sv-SE" dirty="0" err="1"/>
              <a:t>knowledge</a:t>
            </a:r>
            <a:r>
              <a:rPr lang="sv-SE" dirty="0"/>
              <a:t> </a:t>
            </a:r>
            <a:r>
              <a:rPr lang="sv-SE" dirty="0" err="1"/>
              <a:t>production</a:t>
            </a:r>
            <a:r>
              <a:rPr lang="sv-SE" dirty="0"/>
              <a:t>, </a:t>
            </a:r>
            <a:r>
              <a:rPr lang="en-US" dirty="0"/>
              <a:t>research integrity, and professional ethics”.</a:t>
            </a:r>
          </a:p>
          <a:p>
            <a:endParaRPr lang="en-US" dirty="0"/>
          </a:p>
          <a:p>
            <a:r>
              <a:rPr lang="en-US" dirty="0"/>
              <a:t>So this is just to give you an idea about how the issues of open science are discussed more generally – </a:t>
            </a:r>
            <a:r>
              <a:rPr lang="en-US" i="1" dirty="0"/>
              <a:t>we will now get into the specifics… </a:t>
            </a:r>
            <a:endParaRPr lang="sv-SE" i="1" dirty="0"/>
          </a:p>
        </p:txBody>
      </p:sp>
      <p:sp>
        <p:nvSpPr>
          <p:cNvPr id="4" name="Slide Number Placeholder 3"/>
          <p:cNvSpPr>
            <a:spLocks noGrp="1"/>
          </p:cNvSpPr>
          <p:nvPr>
            <p:ph type="sldNum" sz="quarter" idx="5"/>
          </p:nvPr>
        </p:nvSpPr>
        <p:spPr/>
        <p:txBody>
          <a:bodyPr/>
          <a:lstStyle/>
          <a:p>
            <a:fld id="{C30F9D69-C70B-497B-8E66-D255983D802A}" type="slidenum">
              <a:rPr lang="sv-SE" smtClean="0"/>
              <a:t>5</a:t>
            </a:fld>
            <a:endParaRPr lang="sv-SE"/>
          </a:p>
        </p:txBody>
      </p:sp>
    </p:spTree>
    <p:extLst>
      <p:ext uri="{BB962C8B-B14F-4D97-AF65-F5344CB8AC3E}">
        <p14:creationId xmlns:p14="http://schemas.microsoft.com/office/powerpoint/2010/main" val="208779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Will </a:t>
            </a:r>
            <a:r>
              <a:rPr lang="sv-SE" dirty="0" err="1"/>
              <a:t>use</a:t>
            </a:r>
            <a:r>
              <a:rPr lang="sv-SE" dirty="0"/>
              <a:t> </a:t>
            </a:r>
            <a:r>
              <a:rPr lang="sv-SE" dirty="0" err="1"/>
              <a:t>this</a:t>
            </a:r>
            <a:r>
              <a:rPr lang="sv-SE" dirty="0"/>
              <a:t> as my </a:t>
            </a:r>
            <a:r>
              <a:rPr lang="sv-SE" dirty="0" err="1"/>
              <a:t>framework</a:t>
            </a:r>
            <a:r>
              <a:rPr lang="sv-SE" dirty="0"/>
              <a:t>… Will not </a:t>
            </a:r>
            <a:r>
              <a:rPr lang="sv-SE" dirty="0" err="1"/>
              <a:t>dwell</a:t>
            </a:r>
            <a:r>
              <a:rPr lang="sv-SE" dirty="0"/>
              <a:t> on all </a:t>
            </a:r>
            <a:r>
              <a:rPr lang="sv-SE" dirty="0" err="1"/>
              <a:t>of</a:t>
            </a:r>
            <a:r>
              <a:rPr lang="sv-SE" dirty="0"/>
              <a:t> </a:t>
            </a:r>
            <a:r>
              <a:rPr lang="sv-SE" dirty="0" err="1"/>
              <a:t>this</a:t>
            </a:r>
            <a:r>
              <a:rPr lang="sv-SE" dirty="0"/>
              <a:t>, </a:t>
            </a:r>
            <a:r>
              <a:rPr lang="sv-SE" dirty="0" err="1"/>
              <a:t>because</a:t>
            </a:r>
            <a:r>
              <a:rPr lang="sv-SE" dirty="0"/>
              <a:t> </a:t>
            </a:r>
            <a:r>
              <a:rPr lang="sv-SE" dirty="0" err="1"/>
              <a:t>some</a:t>
            </a:r>
            <a:r>
              <a:rPr lang="sv-SE" dirty="0"/>
              <a:t> </a:t>
            </a:r>
            <a:r>
              <a:rPr lang="sv-SE" dirty="0" err="1"/>
              <a:t>things</a:t>
            </a:r>
            <a:r>
              <a:rPr lang="sv-SE" dirty="0"/>
              <a:t>, for </a:t>
            </a:r>
            <a:r>
              <a:rPr lang="sv-SE" dirty="0" err="1"/>
              <a:t>example</a:t>
            </a:r>
            <a:r>
              <a:rPr lang="sv-SE" dirty="0"/>
              <a:t> </a:t>
            </a:r>
            <a:r>
              <a:rPr lang="sv-SE" dirty="0" err="1"/>
              <a:t>open</a:t>
            </a:r>
            <a:r>
              <a:rPr lang="sv-SE" dirty="0"/>
              <a:t> access, </a:t>
            </a:r>
            <a:r>
              <a:rPr lang="sv-SE" dirty="0" err="1"/>
              <a:t>are</a:t>
            </a:r>
            <a:r>
              <a:rPr lang="sv-SE" dirty="0"/>
              <a:t> </a:t>
            </a:r>
            <a:r>
              <a:rPr lang="sv-SE" dirty="0" err="1"/>
              <a:t>roughly</a:t>
            </a:r>
            <a:r>
              <a:rPr lang="sv-SE" dirty="0"/>
              <a:t> the same. </a:t>
            </a:r>
            <a:r>
              <a:rPr lang="sv-SE" dirty="0" err="1"/>
              <a:t>Others</a:t>
            </a:r>
            <a:r>
              <a:rPr lang="sv-SE" dirty="0"/>
              <a:t> </a:t>
            </a:r>
            <a:r>
              <a:rPr lang="sv-SE" dirty="0" err="1"/>
              <a:t>are</a:t>
            </a:r>
            <a:r>
              <a:rPr lang="sv-SE" dirty="0"/>
              <a:t> not </a:t>
            </a:r>
            <a:r>
              <a:rPr lang="sv-SE" dirty="0" err="1"/>
              <a:t>really</a:t>
            </a:r>
            <a:r>
              <a:rPr lang="sv-SE" dirty="0"/>
              <a:t> </a:t>
            </a:r>
            <a:r>
              <a:rPr lang="sv-SE" dirty="0" err="1"/>
              <a:t>applicable</a:t>
            </a:r>
            <a:r>
              <a:rPr lang="sv-SE" dirty="0"/>
              <a:t>. </a:t>
            </a:r>
            <a:r>
              <a:rPr lang="sv-SE" dirty="0" err="1"/>
              <a:t>While</a:t>
            </a:r>
            <a:r>
              <a:rPr lang="sv-SE" dirty="0"/>
              <a:t> </a:t>
            </a:r>
            <a:r>
              <a:rPr lang="sv-SE" dirty="0" err="1"/>
              <a:t>some</a:t>
            </a:r>
            <a:r>
              <a:rPr lang="sv-SE" dirty="0"/>
              <a:t> software </a:t>
            </a:r>
            <a:r>
              <a:rPr lang="sv-SE" dirty="0" err="1"/>
              <a:t>can</a:t>
            </a:r>
            <a:r>
              <a:rPr lang="sv-SE" dirty="0"/>
              <a:t> be </a:t>
            </a:r>
            <a:r>
              <a:rPr lang="sv-SE" dirty="0" err="1"/>
              <a:t>used</a:t>
            </a:r>
            <a:r>
              <a:rPr lang="sv-SE" dirty="0"/>
              <a:t> for </a:t>
            </a:r>
            <a:r>
              <a:rPr lang="sv-SE" dirty="0" err="1"/>
              <a:t>qualitative</a:t>
            </a:r>
            <a:r>
              <a:rPr lang="sv-SE" dirty="0"/>
              <a:t> research, I </a:t>
            </a:r>
            <a:r>
              <a:rPr lang="sv-SE" dirty="0" err="1"/>
              <a:t>will</a:t>
            </a:r>
            <a:r>
              <a:rPr lang="sv-SE" dirty="0"/>
              <a:t> not go </a:t>
            </a:r>
            <a:r>
              <a:rPr lang="sv-SE" dirty="0" err="1"/>
              <a:t>into</a:t>
            </a:r>
            <a:r>
              <a:rPr lang="sv-SE" dirty="0"/>
              <a:t> the </a:t>
            </a:r>
            <a:r>
              <a:rPr lang="sv-SE" dirty="0" err="1"/>
              <a:t>open</a:t>
            </a:r>
            <a:r>
              <a:rPr lang="sv-SE" dirty="0"/>
              <a:t> source </a:t>
            </a:r>
            <a:r>
              <a:rPr lang="sv-SE" dirty="0" err="1"/>
              <a:t>catagory</a:t>
            </a:r>
            <a:r>
              <a:rPr lang="sv-SE" dirty="0"/>
              <a:t>. </a:t>
            </a:r>
          </a:p>
          <a:p>
            <a:endParaRPr lang="sv-SE" dirty="0"/>
          </a:p>
          <a:p>
            <a:r>
              <a:rPr lang="sv-SE" dirty="0"/>
              <a:t>I </a:t>
            </a:r>
            <a:r>
              <a:rPr lang="sv-SE" dirty="0" err="1"/>
              <a:t>will</a:t>
            </a:r>
            <a:r>
              <a:rPr lang="sv-SE" dirty="0"/>
              <a:t> </a:t>
            </a:r>
            <a:r>
              <a:rPr lang="sv-SE" dirty="0" err="1"/>
              <a:t>discuss</a:t>
            </a:r>
            <a:r>
              <a:rPr lang="sv-SE" dirty="0"/>
              <a:t> </a:t>
            </a:r>
            <a:r>
              <a:rPr lang="sv-SE" dirty="0" err="1"/>
              <a:t>open</a:t>
            </a:r>
            <a:r>
              <a:rPr lang="sv-SE" dirty="0"/>
              <a:t> </a:t>
            </a:r>
            <a:r>
              <a:rPr lang="sv-SE" dirty="0" err="1"/>
              <a:t>methods</a:t>
            </a:r>
            <a:r>
              <a:rPr lang="sv-SE" dirty="0"/>
              <a:t>, </a:t>
            </a:r>
            <a:r>
              <a:rPr lang="sv-SE" dirty="0" err="1"/>
              <a:t>open</a:t>
            </a:r>
            <a:r>
              <a:rPr lang="sv-SE" dirty="0"/>
              <a:t> </a:t>
            </a:r>
            <a:r>
              <a:rPr lang="sv-SE" dirty="0" err="1"/>
              <a:t>peer</a:t>
            </a:r>
            <a:r>
              <a:rPr lang="sv-SE" dirty="0"/>
              <a:t> </a:t>
            </a:r>
            <a:r>
              <a:rPr lang="sv-SE" dirty="0" err="1"/>
              <a:t>review</a:t>
            </a:r>
            <a:r>
              <a:rPr lang="sv-SE" dirty="0"/>
              <a:t> and </a:t>
            </a:r>
            <a:r>
              <a:rPr lang="sv-SE" dirty="0" err="1"/>
              <a:t>open</a:t>
            </a:r>
            <a:r>
              <a:rPr lang="sv-SE" dirty="0"/>
              <a:t> </a:t>
            </a:r>
            <a:r>
              <a:rPr lang="sv-SE" dirty="0" err="1"/>
              <a:t>resoruces</a:t>
            </a:r>
            <a:r>
              <a:rPr lang="sv-SE" dirty="0"/>
              <a:t>/data. </a:t>
            </a:r>
          </a:p>
        </p:txBody>
      </p:sp>
      <p:sp>
        <p:nvSpPr>
          <p:cNvPr id="4" name="Slide Number Placeholder 3"/>
          <p:cNvSpPr>
            <a:spLocks noGrp="1"/>
          </p:cNvSpPr>
          <p:nvPr>
            <p:ph type="sldNum" sz="quarter" idx="5"/>
          </p:nvPr>
        </p:nvSpPr>
        <p:spPr/>
        <p:txBody>
          <a:bodyPr/>
          <a:lstStyle/>
          <a:p>
            <a:fld id="{C30F9D69-C70B-497B-8E66-D255983D802A}" type="slidenum">
              <a:rPr lang="sv-SE" smtClean="0"/>
              <a:t>6</a:t>
            </a:fld>
            <a:endParaRPr lang="sv-SE"/>
          </a:p>
        </p:txBody>
      </p:sp>
    </p:spTree>
    <p:extLst>
      <p:ext uri="{BB962C8B-B14F-4D97-AF65-F5344CB8AC3E}">
        <p14:creationId xmlns:p14="http://schemas.microsoft.com/office/powerpoint/2010/main" val="298619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i="0" kern="1200" dirty="0">
                <a:solidFill>
                  <a:schemeClr val="tx1"/>
                </a:solidFill>
                <a:effectLst/>
                <a:latin typeface="+mn-lt"/>
                <a:ea typeface="+mn-ea"/>
                <a:cs typeface="+mn-cs"/>
              </a:rPr>
              <a:t>Regarding methods, this is an aspect of open science where there are both similarities and differences between positivist/realist and interpretivist qualitative approaches</a:t>
            </a:r>
          </a:p>
          <a:p>
            <a:pPr lvl="0"/>
            <a:endParaRPr lang="en-US" sz="1200" i="0"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First, there are similar issues with regards to openness of methods in terms of data collection/generation… This is because, to some extent, it is the case for all qualitative research that it is </a:t>
            </a:r>
            <a:r>
              <a:rPr lang="en-US" sz="1200" b="1" i="0" kern="1200" dirty="0">
                <a:solidFill>
                  <a:schemeClr val="tx1"/>
                </a:solidFill>
                <a:effectLst/>
                <a:latin typeface="+mn-lt"/>
                <a:ea typeface="+mn-ea"/>
                <a:cs typeface="+mn-cs"/>
              </a:rPr>
              <a:t>an information-heavy endeavor and attempts to pin it down through </a:t>
            </a:r>
            <a:r>
              <a:rPr lang="en-US" sz="1200" b="0" i="0" u="none" strike="noStrike" kern="1200" baseline="0" dirty="0">
                <a:solidFill>
                  <a:schemeClr val="tx1"/>
                </a:solidFill>
                <a:latin typeface="+mn-lt"/>
                <a:ea typeface="+mn-ea"/>
                <a:cs typeface="+mn-cs"/>
              </a:rPr>
              <a:t>interviews or field notes only acknowledges part of the process. </a:t>
            </a:r>
            <a:r>
              <a:rPr lang="en-US" sz="1200" b="0" i="0" u="none" strike="noStrike" kern="1200" baseline="0" dirty="0">
                <a:solidFill>
                  <a:schemeClr val="tx1"/>
                </a:solidFill>
                <a:effectLst/>
                <a:latin typeface="+mn-lt"/>
                <a:ea typeface="+mn-ea"/>
                <a:cs typeface="+mn-cs"/>
              </a:rPr>
              <a:t>For example, w</a:t>
            </a:r>
            <a:r>
              <a:rPr lang="en-US" sz="1200" i="0" kern="1200" dirty="0">
                <a:solidFill>
                  <a:schemeClr val="tx1"/>
                </a:solidFill>
                <a:effectLst/>
                <a:latin typeface="+mn-lt"/>
                <a:ea typeface="+mn-ea"/>
                <a:cs typeface="+mn-cs"/>
              </a:rPr>
              <a:t>hen I conduct interviews, I usually record and transcribe them in order to </a:t>
            </a:r>
            <a:r>
              <a:rPr lang="en-US" sz="1200" i="0" kern="1200" dirty="0" err="1">
                <a:solidFill>
                  <a:schemeClr val="tx1"/>
                </a:solidFill>
                <a:effectLst/>
                <a:latin typeface="+mn-lt"/>
                <a:ea typeface="+mn-ea"/>
                <a:cs typeface="+mn-cs"/>
              </a:rPr>
              <a:t>analyse</a:t>
            </a:r>
            <a:r>
              <a:rPr lang="en-US" sz="1200" i="0" kern="1200" dirty="0">
                <a:solidFill>
                  <a:schemeClr val="tx1"/>
                </a:solidFill>
                <a:effectLst/>
                <a:latin typeface="+mn-lt"/>
                <a:ea typeface="+mn-ea"/>
                <a:cs typeface="+mn-cs"/>
              </a:rPr>
              <a:t> them. However, seeing an interview in text is not the same as conducting it – there is information that goes missing in that process that I however have, having conducted the interview. While </a:t>
            </a:r>
            <a:r>
              <a:rPr lang="en-US" sz="1200" b="0" i="0" u="none" strike="noStrike" kern="1200" baseline="0" dirty="0">
                <a:solidFill>
                  <a:schemeClr val="tx1"/>
                </a:solidFill>
                <a:effectLst/>
                <a:latin typeface="+mn-lt"/>
                <a:ea typeface="+mn-ea"/>
                <a:cs typeface="+mn-cs"/>
              </a:rPr>
              <a:t>an interview guide can be made of use for making the data collection transparent, it only gets us thus far.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This is even more so for ethnographic studies when researchers “</a:t>
            </a:r>
            <a:r>
              <a:rPr lang="sv-SE" sz="1200" b="0" i="0" u="none" strike="noStrike" kern="1200" baseline="0" dirty="0" err="1">
                <a:solidFill>
                  <a:schemeClr val="tx1"/>
                </a:solidFill>
                <a:latin typeface="+mn-lt"/>
                <a:ea typeface="+mn-ea"/>
                <a:cs typeface="+mn-cs"/>
              </a:rPr>
              <a:t>immerse</a:t>
            </a:r>
            <a:r>
              <a:rPr lang="sv-SE" sz="1200" b="0" i="0" u="none" strike="noStrike" kern="1200" baseline="0" dirty="0">
                <a:solidFill>
                  <a:schemeClr val="tx1"/>
                </a:solidFill>
                <a:latin typeface="+mn-lt"/>
                <a:ea typeface="+mn-ea"/>
                <a:cs typeface="+mn-cs"/>
              </a:rPr>
              <a:t> </a:t>
            </a:r>
            <a:r>
              <a:rPr lang="sv-SE" sz="1200" b="0" i="0" u="none" strike="noStrike" kern="1200" baseline="0" dirty="0" err="1">
                <a:solidFill>
                  <a:schemeClr val="tx1"/>
                </a:solidFill>
                <a:latin typeface="+mn-lt"/>
                <a:ea typeface="+mn-ea"/>
                <a:cs typeface="+mn-cs"/>
              </a:rPr>
              <a:t>themselves</a:t>
            </a:r>
            <a:r>
              <a:rPr lang="sv-S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a setting for a prolonged time period. This is for example how researcher go about to answer questions about power dynamics in a specific community or the implementation of a specific intervention in healthcare. In this cases, it is a common approach to take up field notes. But as stated by </a:t>
            </a:r>
            <a:r>
              <a:rPr lang="en-US" sz="1200" b="0" i="0" u="none" strike="noStrike" kern="1200" baseline="0" dirty="0" err="1">
                <a:solidFill>
                  <a:schemeClr val="tx1"/>
                </a:solidFill>
                <a:latin typeface="+mn-lt"/>
                <a:ea typeface="+mn-ea"/>
                <a:cs typeface="+mn-cs"/>
              </a:rPr>
              <a:t>Chauvette</a:t>
            </a:r>
            <a:r>
              <a:rPr lang="en-US" sz="1200" b="0" i="0" u="none" strike="noStrike" kern="1200" baseline="0" dirty="0">
                <a:solidFill>
                  <a:schemeClr val="tx1"/>
                </a:solidFill>
                <a:latin typeface="+mn-lt"/>
                <a:ea typeface="+mn-ea"/>
                <a:cs typeface="+mn-cs"/>
              </a:rPr>
              <a:t>, </a:t>
            </a:r>
            <a:r>
              <a:rPr lang="sv-SE" dirty="0"/>
              <a:t>”</a:t>
            </a:r>
            <a:r>
              <a:rPr lang="sv-SE" dirty="0" err="1"/>
              <a:t>there</a:t>
            </a:r>
            <a:r>
              <a:rPr lang="sv-SE" dirty="0"/>
              <a:t> </a:t>
            </a:r>
            <a:r>
              <a:rPr lang="en-US" dirty="0"/>
              <a:t>are more nuanced understandings between researcher and participant that may not be captured in the field notes” (</a:t>
            </a:r>
            <a:r>
              <a:rPr lang="en-US" dirty="0" err="1"/>
              <a:t>Chauvette</a:t>
            </a:r>
            <a:r>
              <a:rPr lang="en-US" dirty="0"/>
              <a:t> et al 2019).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effectLst/>
                <a:latin typeface="+mn-lt"/>
                <a:ea typeface="+mn-ea"/>
                <a:cs typeface="+mn-cs"/>
              </a:rPr>
              <a:t>Furthermore, there are also differences here between the </a:t>
            </a:r>
            <a:r>
              <a:rPr lang="en-US" sz="1200" b="0" i="0" u="none" strike="noStrike" kern="1200" baseline="0" dirty="0" err="1">
                <a:solidFill>
                  <a:schemeClr val="tx1"/>
                </a:solidFill>
                <a:effectLst/>
                <a:latin typeface="+mn-lt"/>
                <a:ea typeface="+mn-ea"/>
                <a:cs typeface="+mn-cs"/>
              </a:rPr>
              <a:t>postitists</a:t>
            </a:r>
            <a:r>
              <a:rPr lang="en-US" sz="1200" b="0" i="0" u="none" strike="noStrike" kern="1200" baseline="0" dirty="0">
                <a:solidFill>
                  <a:schemeClr val="tx1"/>
                </a:solidFill>
                <a:effectLst/>
                <a:latin typeface="+mn-lt"/>
                <a:ea typeface="+mn-ea"/>
                <a:cs typeface="+mn-cs"/>
              </a:rPr>
              <a:t> and interpretivists – in the latter, the </a:t>
            </a:r>
            <a:r>
              <a:rPr lang="en-US" sz="1200" b="0" i="0" u="none" strike="noStrike" kern="1200" baseline="0" dirty="0" err="1">
                <a:solidFill>
                  <a:schemeClr val="tx1"/>
                </a:solidFill>
                <a:effectLst/>
                <a:latin typeface="+mn-lt"/>
                <a:ea typeface="+mn-ea"/>
                <a:cs typeface="+mn-cs"/>
              </a:rPr>
              <a:t>reasercher</a:t>
            </a:r>
            <a:r>
              <a:rPr lang="en-US" sz="1200" b="0" i="0" u="none" strike="noStrike" kern="1200" baseline="0" dirty="0">
                <a:solidFill>
                  <a:schemeClr val="tx1"/>
                </a:solidFill>
                <a:effectLst/>
                <a:latin typeface="+mn-lt"/>
                <a:ea typeface="+mn-ea"/>
                <a:cs typeface="+mn-cs"/>
              </a:rPr>
              <a:t> is involved in the generation of data rather then collection, making transparency with regards to this process even more tricky. For sure, there are concepts that helps researchers refer to these processes, for example reflexivity and iteration, it can be difficult to make those processes of data </a:t>
            </a:r>
            <a:r>
              <a:rPr lang="en-US" sz="1200" b="0" i="1" u="none" strike="noStrike" kern="1200" baseline="0" dirty="0">
                <a:solidFill>
                  <a:schemeClr val="tx1"/>
                </a:solidFill>
                <a:effectLst/>
                <a:latin typeface="+mn-lt"/>
                <a:ea typeface="+mn-ea"/>
                <a:cs typeface="+mn-cs"/>
              </a:rPr>
              <a:t>generation </a:t>
            </a:r>
            <a:r>
              <a:rPr lang="en-US" sz="1200" b="0" i="0" u="none" strike="noStrike" kern="1200" baseline="0" dirty="0">
                <a:solidFill>
                  <a:schemeClr val="tx1"/>
                </a:solidFill>
                <a:effectLst/>
                <a:latin typeface="+mn-lt"/>
                <a:ea typeface="+mn-ea"/>
                <a:cs typeface="+mn-cs"/>
              </a:rPr>
              <a:t>completely transparent. As you see, I have highlighted the word feel here, as this is a specific feature of interpretivist approaches that can be hard to pin down. </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effectLst/>
                <a:latin typeface="+mn-lt"/>
                <a:ea typeface="+mn-ea"/>
                <a:cs typeface="+mn-cs"/>
              </a:rPr>
              <a:t>For positivists, I would say that the analytical process and presentation of data can be made fairly transparent for example by incorporating your interview guide in your publications. This is also the case for analysis and presentation. For example,  interview transcripts can be used for quoting, showing how data has been interpreted. Furthermore, it has been suggested that the transparency of analysis and interpretation for qualitative data can be improved by the use of tables… This goes for both the research process and the data. </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While I believe this to be very true for my own positivist qualitative research, and experience a lack sometimes of this kind of transparency achieved for example through tables, it is also a controversial suggestion for interpretivists. This is because the organizing of data in different ways, is not value-free… </a:t>
            </a:r>
          </a:p>
          <a:p>
            <a:endParaRPr lang="en-US" sz="1200" i="1"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Practices for example thick description, persistent observation and member checks (Pratt et al 2019; Lincoln &amp; Guba 1985)</a:t>
            </a:r>
            <a:endParaRPr lang="en-US" sz="1200" i="1"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dirty="0"/>
              <a:t>analogs to </a:t>
            </a:r>
            <a:r>
              <a:rPr lang="sv-SE" dirty="0" err="1"/>
              <a:t>external</a:t>
            </a:r>
            <a:r>
              <a:rPr lang="sv-SE" dirty="0"/>
              <a:t> </a:t>
            </a:r>
            <a:r>
              <a:rPr lang="en-US" dirty="0"/>
              <a:t>validity, construct validity, and reliability </a:t>
            </a:r>
            <a:r>
              <a:rPr lang="sv-SE" dirty="0"/>
              <a:t>– </a:t>
            </a:r>
            <a:r>
              <a:rPr lang="sv-SE" dirty="0" err="1"/>
              <a:t>practices</a:t>
            </a:r>
            <a:r>
              <a:rPr lang="sv-SE" dirty="0"/>
              <a:t> for </a:t>
            </a:r>
            <a:r>
              <a:rPr lang="sv-SE" dirty="0" err="1"/>
              <a:t>example</a:t>
            </a:r>
            <a:r>
              <a:rPr lang="sv-SE" dirty="0"/>
              <a:t>, </a:t>
            </a:r>
            <a:r>
              <a:rPr lang="sv-SE" dirty="0" err="1"/>
              <a:t>use</a:t>
            </a:r>
            <a:r>
              <a:rPr lang="sv-SE" dirty="0"/>
              <a:t> </a:t>
            </a:r>
            <a:r>
              <a:rPr lang="sv-SE" dirty="0" err="1"/>
              <a:t>of</a:t>
            </a:r>
            <a:r>
              <a:rPr lang="sv-SE" dirty="0"/>
              <a:t> </a:t>
            </a:r>
            <a:r>
              <a:rPr lang="sv-SE" dirty="0" err="1"/>
              <a:t>multiple</a:t>
            </a:r>
            <a:r>
              <a:rPr lang="sv-SE" dirty="0"/>
              <a:t> </a:t>
            </a:r>
            <a:r>
              <a:rPr lang="sv-SE" dirty="0" err="1"/>
              <a:t>sources</a:t>
            </a:r>
            <a:r>
              <a:rPr lang="sv-SE" dirty="0"/>
              <a:t>, </a:t>
            </a:r>
            <a:r>
              <a:rPr lang="sv-SE" dirty="0" err="1"/>
              <a:t>develop</a:t>
            </a:r>
            <a:r>
              <a:rPr lang="sv-SE" dirty="0"/>
              <a:t> </a:t>
            </a:r>
            <a:r>
              <a:rPr lang="sv-SE" dirty="0" err="1"/>
              <a:t>case</a:t>
            </a:r>
            <a:r>
              <a:rPr lang="sv-SE" dirty="0"/>
              <a:t> </a:t>
            </a:r>
            <a:r>
              <a:rPr lang="sv-SE" dirty="0" err="1"/>
              <a:t>study</a:t>
            </a:r>
            <a:r>
              <a:rPr lang="sv-SE" dirty="0"/>
              <a:t> data </a:t>
            </a:r>
            <a:r>
              <a:rPr lang="sv-SE" dirty="0" err="1"/>
              <a:t>base</a:t>
            </a:r>
            <a:r>
              <a:rPr lang="sv-SE" dirty="0"/>
              <a:t> (Pratt et al 2019; Yin 2003)</a:t>
            </a:r>
            <a:r>
              <a:rPr lang="sv-SE" dirty="0">
                <a:solidFill>
                  <a:srgbClr val="FF0000"/>
                </a:solidFill>
              </a:rPr>
              <a:t> </a:t>
            </a:r>
          </a:p>
        </p:txBody>
      </p:sp>
      <p:sp>
        <p:nvSpPr>
          <p:cNvPr id="4" name="Slide Number Placeholder 3"/>
          <p:cNvSpPr>
            <a:spLocks noGrp="1"/>
          </p:cNvSpPr>
          <p:nvPr>
            <p:ph type="sldNum" sz="quarter" idx="5"/>
          </p:nvPr>
        </p:nvSpPr>
        <p:spPr/>
        <p:txBody>
          <a:bodyPr/>
          <a:lstStyle/>
          <a:p>
            <a:fld id="{C30F9D69-C70B-497B-8E66-D255983D802A}" type="slidenum">
              <a:rPr lang="sv-SE" smtClean="0"/>
              <a:t>7</a:t>
            </a:fld>
            <a:endParaRPr lang="sv-SE"/>
          </a:p>
        </p:txBody>
      </p:sp>
    </p:spTree>
    <p:extLst>
      <p:ext uri="{BB962C8B-B14F-4D97-AF65-F5344CB8AC3E}">
        <p14:creationId xmlns:p14="http://schemas.microsoft.com/office/powerpoint/2010/main" val="387720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Some</a:t>
            </a:r>
            <a:r>
              <a:rPr lang="sv-SE" dirty="0"/>
              <a:t> </a:t>
            </a:r>
            <a:r>
              <a:rPr lang="sv-SE" dirty="0" err="1"/>
              <a:t>examples</a:t>
            </a:r>
            <a:r>
              <a:rPr lang="sv-SE" dirty="0"/>
              <a:t> </a:t>
            </a:r>
            <a:r>
              <a:rPr lang="sv-SE" dirty="0" err="1"/>
              <a:t>of</a:t>
            </a:r>
            <a:r>
              <a:rPr lang="sv-SE" dirty="0"/>
              <a:t> </a:t>
            </a:r>
            <a:r>
              <a:rPr lang="sv-SE" dirty="0" err="1"/>
              <a:t>how</a:t>
            </a:r>
            <a:r>
              <a:rPr lang="sv-SE" dirty="0"/>
              <a:t> the </a:t>
            </a:r>
            <a:r>
              <a:rPr lang="sv-SE" dirty="0" err="1"/>
              <a:t>qualitative</a:t>
            </a:r>
            <a:r>
              <a:rPr lang="sv-SE" dirty="0"/>
              <a:t> research process </a:t>
            </a:r>
            <a:r>
              <a:rPr lang="sv-SE" dirty="0" err="1"/>
              <a:t>can</a:t>
            </a:r>
            <a:r>
              <a:rPr lang="sv-SE" dirty="0"/>
              <a:t> be </a:t>
            </a:r>
            <a:r>
              <a:rPr lang="sv-SE" dirty="0" err="1"/>
              <a:t>made</a:t>
            </a:r>
            <a:r>
              <a:rPr lang="sv-SE" dirty="0"/>
              <a:t> </a:t>
            </a:r>
            <a:r>
              <a:rPr lang="sv-SE" dirty="0" err="1"/>
              <a:t>more</a:t>
            </a:r>
            <a:r>
              <a:rPr lang="sv-SE" dirty="0"/>
              <a:t> transparent </a:t>
            </a:r>
            <a:r>
              <a:rPr lang="sv-SE" dirty="0" err="1"/>
              <a:t>through</a:t>
            </a:r>
            <a:r>
              <a:rPr lang="sv-SE" dirty="0"/>
              <a:t> </a:t>
            </a:r>
            <a:r>
              <a:rPr lang="sv-SE" dirty="0" err="1"/>
              <a:t>tables</a:t>
            </a:r>
            <a:r>
              <a:rPr lang="sv-SE" dirty="0"/>
              <a:t>… </a:t>
            </a:r>
          </a:p>
        </p:txBody>
      </p:sp>
      <p:sp>
        <p:nvSpPr>
          <p:cNvPr id="4" name="Slide Number Placeholder 3"/>
          <p:cNvSpPr>
            <a:spLocks noGrp="1"/>
          </p:cNvSpPr>
          <p:nvPr>
            <p:ph type="sldNum" sz="quarter" idx="5"/>
          </p:nvPr>
        </p:nvSpPr>
        <p:spPr/>
        <p:txBody>
          <a:bodyPr/>
          <a:lstStyle/>
          <a:p>
            <a:fld id="{C30F9D69-C70B-497B-8E66-D255983D802A}" type="slidenum">
              <a:rPr lang="sv-SE" smtClean="0"/>
              <a:t>8</a:t>
            </a:fld>
            <a:endParaRPr lang="sv-SE"/>
          </a:p>
        </p:txBody>
      </p:sp>
    </p:spTree>
    <p:extLst>
      <p:ext uri="{BB962C8B-B14F-4D97-AF65-F5344CB8AC3E}">
        <p14:creationId xmlns:p14="http://schemas.microsoft.com/office/powerpoint/2010/main" val="138800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regards to the peer review process, the basics are the same. A more transparent process could be obtainable and is perhaps desirable. For me, I believe it is necessary to not only demand more openness, but also more focus and resources for peer review in general.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Something that is worth mentioning regarding qualitative research and the peer review process specifically is pre-registration. This is because qualitative research is sometimes explorative, aiming to generate hypothesis by an open approach to the data and discovering new things. In this, flexibility is key – and questions, data collection, analytic procedures </a:t>
            </a:r>
            <a:r>
              <a:rPr lang="en-US" sz="1200" dirty="0" err="1"/>
              <a:t>etc</a:t>
            </a:r>
            <a:r>
              <a:rPr lang="en-US" sz="1200" dirty="0"/>
              <a:t>, that is what your may “freeze” to some extent in traditional pre-registration, need to change after the start of the study. </a:t>
            </a:r>
            <a:endParaRPr lang="sv-SE" dirty="0"/>
          </a:p>
          <a:p>
            <a:endParaRPr lang="sv-SE" dirty="0"/>
          </a:p>
          <a:p>
            <a:r>
              <a:rPr lang="sv-SE" dirty="0"/>
              <a:t>It has </a:t>
            </a:r>
            <a:r>
              <a:rPr lang="sv-SE" dirty="0" err="1"/>
              <a:t>been</a:t>
            </a:r>
            <a:r>
              <a:rPr lang="sv-SE" dirty="0"/>
              <a:t> </a:t>
            </a:r>
            <a:r>
              <a:rPr lang="sv-SE" dirty="0" err="1"/>
              <a:t>suggested</a:t>
            </a:r>
            <a:r>
              <a:rPr lang="sv-SE" dirty="0"/>
              <a:t> </a:t>
            </a:r>
            <a:r>
              <a:rPr lang="sv-SE" dirty="0" err="1"/>
              <a:t>that</a:t>
            </a:r>
            <a:r>
              <a:rPr lang="sv-SE" dirty="0"/>
              <a:t> pre-</a:t>
            </a:r>
            <a:r>
              <a:rPr lang="sv-SE" dirty="0" err="1"/>
              <a:t>registration</a:t>
            </a:r>
            <a:r>
              <a:rPr lang="sv-SE" dirty="0"/>
              <a:t> </a:t>
            </a:r>
            <a:r>
              <a:rPr lang="sv-SE" dirty="0" err="1"/>
              <a:t>should</a:t>
            </a:r>
            <a:r>
              <a:rPr lang="sv-SE" dirty="0"/>
              <a:t> be a ”</a:t>
            </a:r>
            <a:r>
              <a:rPr lang="sv-SE" dirty="0" err="1"/>
              <a:t>living</a:t>
            </a:r>
            <a:r>
              <a:rPr lang="sv-SE" dirty="0"/>
              <a:t> </a:t>
            </a:r>
            <a:r>
              <a:rPr lang="sv-SE" dirty="0" err="1"/>
              <a:t>document</a:t>
            </a:r>
            <a:r>
              <a:rPr lang="sv-SE" dirty="0"/>
              <a:t>”. </a:t>
            </a:r>
            <a:r>
              <a:rPr lang="sv-SE" dirty="0" err="1"/>
              <a:t>While</a:t>
            </a:r>
            <a:r>
              <a:rPr lang="sv-SE" dirty="0"/>
              <a:t> </a:t>
            </a:r>
            <a:r>
              <a:rPr lang="sv-SE" dirty="0" err="1"/>
              <a:t>this</a:t>
            </a:r>
            <a:r>
              <a:rPr lang="sv-SE" dirty="0"/>
              <a:t> is an </a:t>
            </a:r>
            <a:r>
              <a:rPr lang="sv-SE" dirty="0" err="1"/>
              <a:t>interesting</a:t>
            </a:r>
            <a:r>
              <a:rPr lang="sv-SE" dirty="0"/>
              <a:t> </a:t>
            </a:r>
            <a:r>
              <a:rPr lang="sv-SE" dirty="0" err="1"/>
              <a:t>thought</a:t>
            </a:r>
            <a:r>
              <a:rPr lang="sv-SE" dirty="0"/>
              <a:t>, it </a:t>
            </a:r>
            <a:r>
              <a:rPr lang="sv-SE" dirty="0" err="1"/>
              <a:t>does</a:t>
            </a:r>
            <a:r>
              <a:rPr lang="sv-SE" dirty="0"/>
              <a:t> </a:t>
            </a:r>
            <a:r>
              <a:rPr lang="sv-SE" dirty="0" err="1"/>
              <a:t>put</a:t>
            </a:r>
            <a:r>
              <a:rPr lang="sv-SE" dirty="0"/>
              <a:t> </a:t>
            </a:r>
            <a:r>
              <a:rPr lang="sv-SE" dirty="0" err="1"/>
              <a:t>demands</a:t>
            </a:r>
            <a:r>
              <a:rPr lang="sv-SE" dirty="0"/>
              <a:t> on </a:t>
            </a:r>
            <a:r>
              <a:rPr lang="sv-SE" dirty="0" err="1"/>
              <a:t>reviewers</a:t>
            </a:r>
            <a:r>
              <a:rPr lang="sv-SE" dirty="0"/>
              <a:t> and journals to understand the </a:t>
            </a:r>
            <a:r>
              <a:rPr lang="sv-SE" dirty="0" err="1"/>
              <a:t>specific</a:t>
            </a:r>
            <a:r>
              <a:rPr lang="sv-SE" dirty="0"/>
              <a:t> </a:t>
            </a:r>
            <a:r>
              <a:rPr lang="sv-SE" dirty="0" err="1"/>
              <a:t>nature</a:t>
            </a:r>
            <a:r>
              <a:rPr lang="sv-SE" dirty="0"/>
              <a:t> </a:t>
            </a:r>
            <a:r>
              <a:rPr lang="sv-SE" dirty="0" err="1"/>
              <a:t>of</a:t>
            </a:r>
            <a:r>
              <a:rPr lang="sv-SE" dirty="0"/>
              <a:t> pre-</a:t>
            </a:r>
            <a:r>
              <a:rPr lang="sv-SE" dirty="0" err="1"/>
              <a:t>registering</a:t>
            </a:r>
            <a:r>
              <a:rPr lang="sv-SE" dirty="0"/>
              <a:t> </a:t>
            </a:r>
            <a:r>
              <a:rPr lang="sv-SE" dirty="0" err="1"/>
              <a:t>qualitative</a:t>
            </a:r>
            <a:r>
              <a:rPr lang="sv-SE" dirty="0"/>
              <a:t> research, and </a:t>
            </a:r>
            <a:r>
              <a:rPr lang="sv-SE" dirty="0" err="1"/>
              <a:t>also</a:t>
            </a:r>
            <a:r>
              <a:rPr lang="sv-SE" dirty="0"/>
              <a:t> </a:t>
            </a:r>
            <a:r>
              <a:rPr lang="sv-SE" dirty="0" err="1"/>
              <a:t>high</a:t>
            </a:r>
            <a:r>
              <a:rPr lang="sv-SE" dirty="0"/>
              <a:t> </a:t>
            </a:r>
            <a:r>
              <a:rPr lang="sv-SE" dirty="0" err="1"/>
              <a:t>demands</a:t>
            </a:r>
            <a:r>
              <a:rPr lang="sv-SE" dirty="0"/>
              <a:t> for the researcher to </a:t>
            </a:r>
            <a:r>
              <a:rPr lang="sv-SE" dirty="0" err="1"/>
              <a:t>constantly</a:t>
            </a:r>
            <a:r>
              <a:rPr lang="sv-SE" dirty="0"/>
              <a:t> record all </a:t>
            </a:r>
            <a:r>
              <a:rPr lang="sv-SE" dirty="0" err="1"/>
              <a:t>changes</a:t>
            </a:r>
            <a:r>
              <a:rPr lang="sv-SE" dirty="0"/>
              <a:t> </a:t>
            </a:r>
            <a:r>
              <a:rPr lang="sv-SE" dirty="0" err="1"/>
              <a:t>made</a:t>
            </a:r>
            <a:r>
              <a:rPr lang="sv-SE" dirty="0"/>
              <a:t>… </a:t>
            </a:r>
          </a:p>
          <a:p>
            <a:endParaRPr lang="sv-SE" dirty="0"/>
          </a:p>
          <a:p>
            <a:r>
              <a:rPr lang="sv-SE" sz="1200" b="0" i="0" u="none" strike="noStrike" kern="1200" baseline="0" dirty="0">
                <a:solidFill>
                  <a:schemeClr val="tx1"/>
                </a:solidFill>
                <a:latin typeface="+mn-lt"/>
                <a:ea typeface="+mn-ea"/>
                <a:cs typeface="+mn-cs"/>
              </a:rPr>
              <a:t>”</a:t>
            </a:r>
            <a:r>
              <a:rPr lang="sv-SE" sz="1200" b="0" i="0" u="none" strike="noStrike" kern="1200" baseline="0" dirty="0" err="1">
                <a:solidFill>
                  <a:schemeClr val="tx1"/>
                </a:solidFill>
                <a:latin typeface="+mn-lt"/>
                <a:ea typeface="+mn-ea"/>
                <a:cs typeface="+mn-cs"/>
              </a:rPr>
              <a:t>Qualitative</a:t>
            </a:r>
            <a:r>
              <a:rPr lang="sv-S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preregistration needs to be a living document that is constantly accessible to the public, not its first version only. Hence, “freezing” the preregistration</a:t>
            </a:r>
          </a:p>
          <a:p>
            <a:r>
              <a:rPr lang="en-US" sz="1200" b="0" i="0" u="none" strike="noStrike" kern="1200" baseline="0" dirty="0">
                <a:solidFill>
                  <a:schemeClr val="tx1"/>
                </a:solidFill>
                <a:latin typeface="+mn-lt"/>
                <a:ea typeface="+mn-ea"/>
                <a:cs typeface="+mn-cs"/>
              </a:rPr>
              <a:t>more than once could foster the transparency.  Viewed this way, the demands of a preregistration are tougher for the qualitative researcher, but not unworkable and certainly not undesirable, as it allows the reviewer or interested reader to track the development of the </a:t>
            </a:r>
            <a:r>
              <a:rPr lang="sv-SE" sz="1200" b="0" i="0" u="none" strike="noStrike" kern="1200" baseline="0" dirty="0" err="1">
                <a:solidFill>
                  <a:schemeClr val="tx1"/>
                </a:solidFill>
                <a:latin typeface="+mn-lt"/>
                <a:ea typeface="+mn-ea"/>
                <a:cs typeface="+mn-cs"/>
              </a:rPr>
              <a:t>study</a:t>
            </a:r>
            <a:r>
              <a:rPr lang="sv-SE" sz="1200" b="0" i="0" u="none" strike="noStrike" kern="1200" baseline="0" dirty="0">
                <a:solidFill>
                  <a:schemeClr val="tx1"/>
                </a:solidFill>
                <a:latin typeface="+mn-lt"/>
                <a:ea typeface="+mn-ea"/>
                <a:cs typeface="+mn-cs"/>
              </a:rPr>
              <a:t>.” (Haven &amp; Van </a:t>
            </a:r>
            <a:r>
              <a:rPr lang="sv-SE" sz="1200" b="0" i="0" u="none" strike="noStrike" kern="1200" baseline="0" dirty="0" err="1">
                <a:solidFill>
                  <a:schemeClr val="tx1"/>
                </a:solidFill>
                <a:latin typeface="+mn-lt"/>
                <a:ea typeface="+mn-ea"/>
                <a:cs typeface="+mn-cs"/>
              </a:rPr>
              <a:t>Grootel</a:t>
            </a:r>
            <a:r>
              <a:rPr lang="sv-SE" sz="1200" b="0" i="0" u="none" strike="noStrike" kern="1200" baseline="0" dirty="0">
                <a:solidFill>
                  <a:schemeClr val="tx1"/>
                </a:solidFill>
                <a:latin typeface="+mn-lt"/>
                <a:ea typeface="+mn-ea"/>
                <a:cs typeface="+mn-cs"/>
              </a:rPr>
              <a:t>)</a:t>
            </a:r>
          </a:p>
        </p:txBody>
      </p:sp>
      <p:sp>
        <p:nvSpPr>
          <p:cNvPr id="4" name="Slide Number Placeholder 3"/>
          <p:cNvSpPr>
            <a:spLocks noGrp="1"/>
          </p:cNvSpPr>
          <p:nvPr>
            <p:ph type="sldNum" sz="quarter" idx="5"/>
          </p:nvPr>
        </p:nvSpPr>
        <p:spPr/>
        <p:txBody>
          <a:bodyPr/>
          <a:lstStyle/>
          <a:p>
            <a:fld id="{C30F9D69-C70B-497B-8E66-D255983D802A}" type="slidenum">
              <a:rPr lang="sv-SE" smtClean="0"/>
              <a:t>9</a:t>
            </a:fld>
            <a:endParaRPr lang="sv-SE"/>
          </a:p>
        </p:txBody>
      </p:sp>
    </p:spTree>
    <p:extLst>
      <p:ext uri="{BB962C8B-B14F-4D97-AF65-F5344CB8AC3E}">
        <p14:creationId xmlns:p14="http://schemas.microsoft.com/office/powerpoint/2010/main" val="126122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420B-EA1A-4A17-968E-F4F237099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73084D0F-E948-41FF-B84C-F87E04E37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E0DB6C76-FC49-4EED-BAC4-C83FB42D8FC2}"/>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5" name="Footer Placeholder 4">
            <a:extLst>
              <a:ext uri="{FF2B5EF4-FFF2-40B4-BE49-F238E27FC236}">
                <a16:creationId xmlns:a16="http://schemas.microsoft.com/office/drawing/2014/main" id="{5CB0ACCA-D6DE-42B1-B6FE-A141D81DF34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5F175ACD-C284-463E-817D-78C043B92908}"/>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192415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5633-9B61-4C98-9228-E2CD1189FF28}"/>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DE5FD9E0-8B37-4E7A-AF92-F40AF5BE75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C5FCB894-5D02-4E9D-B687-E949F38C824D}"/>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5" name="Footer Placeholder 4">
            <a:extLst>
              <a:ext uri="{FF2B5EF4-FFF2-40B4-BE49-F238E27FC236}">
                <a16:creationId xmlns:a16="http://schemas.microsoft.com/office/drawing/2014/main" id="{764E5395-882E-4059-ADF8-02186F9291B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88CD4B2-7724-4CC7-B51A-72FCE505B025}"/>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343539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69326-46DE-4090-A98E-9979E22979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88FA64FF-4419-4B02-AF39-6820C2D4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CD45C5F4-232A-4FB8-A7E4-CC6A5D28A4B6}"/>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5" name="Footer Placeholder 4">
            <a:extLst>
              <a:ext uri="{FF2B5EF4-FFF2-40B4-BE49-F238E27FC236}">
                <a16:creationId xmlns:a16="http://schemas.microsoft.com/office/drawing/2014/main" id="{1F1E5FB0-FB27-4B5B-B4E8-D363DC50B07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8980C5F1-355B-4748-859D-0457FF5E37F8}"/>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163426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13F6-035C-44CA-84FF-C0502075DDAB}"/>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69047DD-AD62-4965-A853-BDA43D3C6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752B96E-D0C8-48AB-B097-3D620C41DF3A}"/>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5" name="Footer Placeholder 4">
            <a:extLst>
              <a:ext uri="{FF2B5EF4-FFF2-40B4-BE49-F238E27FC236}">
                <a16:creationId xmlns:a16="http://schemas.microsoft.com/office/drawing/2014/main" id="{AB608219-DAD4-4D64-B904-C3E6FFC5F82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951F55F-DBB4-44F2-AD4F-2E2588509A3D}"/>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211227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F39A-AF0A-4CF2-9186-29F520BDD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AF9CE699-7584-48D7-ABFF-9CD641C5B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634CC5-A8F1-423D-8880-33131D180F8C}"/>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5" name="Footer Placeholder 4">
            <a:extLst>
              <a:ext uri="{FF2B5EF4-FFF2-40B4-BE49-F238E27FC236}">
                <a16:creationId xmlns:a16="http://schemas.microsoft.com/office/drawing/2014/main" id="{77204B0A-9DDA-4BC4-8738-C50DCC1BC97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0C145F3-4942-48F9-A3F5-D30BC2EFC184}"/>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298316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72E6-942F-4F50-854F-A8F20811A344}"/>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9FA3700-2FC4-41D9-A79C-D8B43D3E0D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2063E395-7435-4401-94B2-59F163B7B1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6F3F8033-252A-4F8A-A14F-519B6E6893B9}"/>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6" name="Footer Placeholder 5">
            <a:extLst>
              <a:ext uri="{FF2B5EF4-FFF2-40B4-BE49-F238E27FC236}">
                <a16:creationId xmlns:a16="http://schemas.microsoft.com/office/drawing/2014/main" id="{3BB5ED18-D92B-4A2F-8E37-3DE670C007A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17636AF-214E-46E8-A6C7-0CC013A425BB}"/>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30049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44C-6E35-4323-94ED-54940F583BD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62C0D0EF-92B1-42DC-99F1-A4DA074FE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63C7E4-D338-4646-AFEE-E8CE1AC10D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9F14CB02-2C03-4C98-87FD-9B1DD451B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7F344A-200B-4C03-8A35-C711902844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D4E6E2EA-E6B5-475C-AF1D-4FC55344BD0E}"/>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8" name="Footer Placeholder 7">
            <a:extLst>
              <a:ext uri="{FF2B5EF4-FFF2-40B4-BE49-F238E27FC236}">
                <a16:creationId xmlns:a16="http://schemas.microsoft.com/office/drawing/2014/main" id="{D3752928-5D64-4123-954F-8C66AC2E94DA}"/>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385F6478-6528-4B9C-B515-56055BB81B1D}"/>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277017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7F7A-7818-4D3D-83EF-45A998D22C9D}"/>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DFF7C0A6-044A-4BAA-BDA0-7CC2BA0A3CDF}"/>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4" name="Footer Placeholder 3">
            <a:extLst>
              <a:ext uri="{FF2B5EF4-FFF2-40B4-BE49-F238E27FC236}">
                <a16:creationId xmlns:a16="http://schemas.microsoft.com/office/drawing/2014/main" id="{A759DE89-0818-42B8-BE40-C2C0F5C8F702}"/>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E60B0292-55FB-42E3-B1F5-0C2AC389ED2E}"/>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162203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CB9B8-59B4-4B25-AE41-B8B0B59D3F9A}"/>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3" name="Footer Placeholder 2">
            <a:extLst>
              <a:ext uri="{FF2B5EF4-FFF2-40B4-BE49-F238E27FC236}">
                <a16:creationId xmlns:a16="http://schemas.microsoft.com/office/drawing/2014/main" id="{28952627-18E7-4079-9040-37ACBFA4A5E0}"/>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6BFA9CB3-D8F3-4059-A112-F4218331277D}"/>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11946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BDEA-BFAF-495A-BD34-0169F7D8C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8D87DA12-91F2-440D-9256-3AE97AF06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C0B0643A-7189-4F42-AA6B-90E0F7F6E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546209-5C3A-4E3E-ADE9-99C13A743AD5}"/>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6" name="Footer Placeholder 5">
            <a:extLst>
              <a:ext uri="{FF2B5EF4-FFF2-40B4-BE49-F238E27FC236}">
                <a16:creationId xmlns:a16="http://schemas.microsoft.com/office/drawing/2014/main" id="{D59CDFF9-CDBC-446F-9BAE-F1061796DB29}"/>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437600C1-787B-4DB2-BB05-9FB82D74682E}"/>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340029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F98E-B164-460E-AAD9-F07A9E1FF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607C8B18-9B8D-4AEF-ADA4-EC9B8974F3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F7C55297-2D76-43EF-AF04-A3171011F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68EED-7FF7-4159-A75C-5AAAD8E3F512}"/>
              </a:ext>
            </a:extLst>
          </p:cNvPr>
          <p:cNvSpPr>
            <a:spLocks noGrp="1"/>
          </p:cNvSpPr>
          <p:nvPr>
            <p:ph type="dt" sz="half" idx="10"/>
          </p:nvPr>
        </p:nvSpPr>
        <p:spPr/>
        <p:txBody>
          <a:bodyPr/>
          <a:lstStyle/>
          <a:p>
            <a:fld id="{528D3728-14E6-4C60-B44F-A87981000484}" type="datetimeFigureOut">
              <a:rPr lang="sv-SE" smtClean="0"/>
              <a:t>2023-12-07</a:t>
            </a:fld>
            <a:endParaRPr lang="sv-SE"/>
          </a:p>
        </p:txBody>
      </p:sp>
      <p:sp>
        <p:nvSpPr>
          <p:cNvPr id="6" name="Footer Placeholder 5">
            <a:extLst>
              <a:ext uri="{FF2B5EF4-FFF2-40B4-BE49-F238E27FC236}">
                <a16:creationId xmlns:a16="http://schemas.microsoft.com/office/drawing/2014/main" id="{FBF2694E-903C-4B23-9602-8A0F25D4FAC8}"/>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2B233FE-30AA-44C6-9A27-B85A9C0FD4B1}"/>
              </a:ext>
            </a:extLst>
          </p:cNvPr>
          <p:cNvSpPr>
            <a:spLocks noGrp="1"/>
          </p:cNvSpPr>
          <p:nvPr>
            <p:ph type="sldNum" sz="quarter" idx="12"/>
          </p:nvPr>
        </p:nvSpPr>
        <p:spPr/>
        <p:txBody>
          <a:bodyPr/>
          <a:lstStyle/>
          <a:p>
            <a:fld id="{368E6DA5-31B0-494F-9F64-FAD7D3AA234C}" type="slidenum">
              <a:rPr lang="sv-SE" smtClean="0"/>
              <a:t>‹#›</a:t>
            </a:fld>
            <a:endParaRPr lang="sv-SE"/>
          </a:p>
        </p:txBody>
      </p:sp>
    </p:spTree>
    <p:extLst>
      <p:ext uri="{BB962C8B-B14F-4D97-AF65-F5344CB8AC3E}">
        <p14:creationId xmlns:p14="http://schemas.microsoft.com/office/powerpoint/2010/main" val="185365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033D8-3BDA-43B2-A1C6-D939A5AD8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53261FA0-998E-4FE8-8729-43156FCA5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C790EA13-1DF2-4E3C-923B-E5D7728FC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D3728-14E6-4C60-B44F-A87981000484}" type="datetimeFigureOut">
              <a:rPr lang="sv-SE" smtClean="0"/>
              <a:t>2023-12-07</a:t>
            </a:fld>
            <a:endParaRPr lang="sv-SE"/>
          </a:p>
        </p:txBody>
      </p:sp>
      <p:sp>
        <p:nvSpPr>
          <p:cNvPr id="5" name="Footer Placeholder 4">
            <a:extLst>
              <a:ext uri="{FF2B5EF4-FFF2-40B4-BE49-F238E27FC236}">
                <a16:creationId xmlns:a16="http://schemas.microsoft.com/office/drawing/2014/main" id="{D429729D-8F68-4624-AF5D-45FF852C0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15C4F401-0ABF-46A7-8E3E-BA4202613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E6DA5-31B0-494F-9F64-FAD7D3AA234C}" type="slidenum">
              <a:rPr lang="sv-SE" smtClean="0"/>
              <a:t>‹#›</a:t>
            </a:fld>
            <a:endParaRPr lang="sv-SE"/>
          </a:p>
        </p:txBody>
      </p:sp>
    </p:spTree>
    <p:extLst>
      <p:ext uri="{BB962C8B-B14F-4D97-AF65-F5344CB8AC3E}">
        <p14:creationId xmlns:p14="http://schemas.microsoft.com/office/powerpoint/2010/main" val="40400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1B50-DE5B-42DD-8BBD-3122B0B5A940}"/>
              </a:ext>
            </a:extLst>
          </p:cNvPr>
          <p:cNvSpPr>
            <a:spLocks noGrp="1"/>
          </p:cNvSpPr>
          <p:nvPr>
            <p:ph type="ctrTitle"/>
          </p:nvPr>
        </p:nvSpPr>
        <p:spPr/>
        <p:txBody>
          <a:bodyPr>
            <a:normAutofit fontScale="90000"/>
          </a:bodyPr>
          <a:lstStyle/>
          <a:p>
            <a:r>
              <a:rPr lang="en-US" b="1" dirty="0"/>
              <a:t>What does Open Science mean for qualitative research?</a:t>
            </a:r>
            <a:endParaRPr lang="sv-SE" dirty="0"/>
          </a:p>
        </p:txBody>
      </p:sp>
      <p:sp>
        <p:nvSpPr>
          <p:cNvPr id="3" name="Subtitle 2">
            <a:extLst>
              <a:ext uri="{FF2B5EF4-FFF2-40B4-BE49-F238E27FC236}">
                <a16:creationId xmlns:a16="http://schemas.microsoft.com/office/drawing/2014/main" id="{351A6A57-3B63-4B4C-8FCC-C07A5390CEEA}"/>
              </a:ext>
            </a:extLst>
          </p:cNvPr>
          <p:cNvSpPr>
            <a:spLocks noGrp="1"/>
          </p:cNvSpPr>
          <p:nvPr>
            <p:ph type="subTitle" idx="1"/>
          </p:nvPr>
        </p:nvSpPr>
        <p:spPr/>
        <p:txBody>
          <a:bodyPr/>
          <a:lstStyle/>
          <a:p>
            <a:r>
              <a:rPr lang="sv-SE" dirty="0"/>
              <a:t>Anna Hallberg, PhD student</a:t>
            </a:r>
          </a:p>
          <a:p>
            <a:r>
              <a:rPr lang="sv-SE" dirty="0"/>
              <a:t>Health Services Research, </a:t>
            </a:r>
            <a:r>
              <a:rPr lang="sv-SE" dirty="0" err="1"/>
              <a:t>Department</a:t>
            </a:r>
            <a:r>
              <a:rPr lang="sv-SE" dirty="0"/>
              <a:t> </a:t>
            </a:r>
            <a:r>
              <a:rPr lang="sv-SE" dirty="0" err="1"/>
              <a:t>of</a:t>
            </a:r>
            <a:r>
              <a:rPr lang="sv-SE" dirty="0"/>
              <a:t> Public Health and </a:t>
            </a:r>
            <a:r>
              <a:rPr lang="sv-SE" dirty="0" err="1"/>
              <a:t>Caring</a:t>
            </a:r>
            <a:r>
              <a:rPr lang="sv-SE" dirty="0"/>
              <a:t> Sciences</a:t>
            </a:r>
          </a:p>
        </p:txBody>
      </p:sp>
    </p:spTree>
    <p:extLst>
      <p:ext uri="{BB962C8B-B14F-4D97-AF65-F5344CB8AC3E}">
        <p14:creationId xmlns:p14="http://schemas.microsoft.com/office/powerpoint/2010/main" val="161567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DA78-F374-495D-9F0A-A9F3B634342C}"/>
              </a:ext>
            </a:extLst>
          </p:cNvPr>
          <p:cNvSpPr>
            <a:spLocks noGrp="1"/>
          </p:cNvSpPr>
          <p:nvPr>
            <p:ph type="title"/>
          </p:nvPr>
        </p:nvSpPr>
        <p:spPr/>
        <p:txBody>
          <a:bodyPr/>
          <a:lstStyle/>
          <a:p>
            <a:r>
              <a:rPr lang="sv-SE" dirty="0" err="1"/>
              <a:t>Open</a:t>
            </a:r>
            <a:r>
              <a:rPr lang="sv-SE" dirty="0"/>
              <a:t> data</a:t>
            </a:r>
          </a:p>
        </p:txBody>
      </p:sp>
      <p:sp>
        <p:nvSpPr>
          <p:cNvPr id="3" name="Content Placeholder 2">
            <a:extLst>
              <a:ext uri="{FF2B5EF4-FFF2-40B4-BE49-F238E27FC236}">
                <a16:creationId xmlns:a16="http://schemas.microsoft.com/office/drawing/2014/main" id="{AA532A05-3F9D-4EC9-8B43-BAE36CA1FBCF}"/>
              </a:ext>
            </a:extLst>
          </p:cNvPr>
          <p:cNvSpPr>
            <a:spLocks noGrp="1"/>
          </p:cNvSpPr>
          <p:nvPr>
            <p:ph idx="1"/>
          </p:nvPr>
        </p:nvSpPr>
        <p:spPr/>
        <p:txBody>
          <a:bodyPr/>
          <a:lstStyle/>
          <a:p>
            <a:r>
              <a:rPr lang="sv-SE" dirty="0" err="1"/>
              <a:t>Similar</a:t>
            </a:r>
            <a:r>
              <a:rPr lang="sv-SE" dirty="0"/>
              <a:t> kinds </a:t>
            </a:r>
            <a:r>
              <a:rPr lang="sv-SE" dirty="0" err="1"/>
              <a:t>of</a:t>
            </a:r>
            <a:r>
              <a:rPr lang="sv-SE" dirty="0"/>
              <a:t> data (</a:t>
            </a:r>
            <a:r>
              <a:rPr lang="sv-SE" dirty="0" err="1"/>
              <a:t>language</a:t>
            </a:r>
            <a:r>
              <a:rPr lang="sv-SE" dirty="0"/>
              <a:t>, personal </a:t>
            </a:r>
            <a:r>
              <a:rPr lang="sv-SE" dirty="0" err="1"/>
              <a:t>accounts</a:t>
            </a:r>
            <a:r>
              <a:rPr lang="sv-SE" dirty="0"/>
              <a:t>) for positivists and </a:t>
            </a:r>
            <a:r>
              <a:rPr lang="sv-SE" dirty="0" err="1"/>
              <a:t>interpretivists</a:t>
            </a:r>
            <a:r>
              <a:rPr lang="sv-SE" dirty="0"/>
              <a:t> </a:t>
            </a:r>
            <a:r>
              <a:rPr lang="sv-SE" dirty="0" err="1"/>
              <a:t>that</a:t>
            </a:r>
            <a:r>
              <a:rPr lang="sv-SE" dirty="0"/>
              <a:t> </a:t>
            </a:r>
            <a:r>
              <a:rPr lang="sv-SE" dirty="0" err="1"/>
              <a:t>require</a:t>
            </a:r>
            <a:r>
              <a:rPr lang="sv-SE" dirty="0"/>
              <a:t> </a:t>
            </a:r>
            <a:r>
              <a:rPr lang="sv-SE" dirty="0" err="1"/>
              <a:t>confidentiality</a:t>
            </a:r>
            <a:endParaRPr lang="sv-SE" dirty="0"/>
          </a:p>
          <a:p>
            <a:r>
              <a:rPr lang="en-US" dirty="0"/>
              <a:t>Highly contextualized</a:t>
            </a:r>
          </a:p>
          <a:p>
            <a:pPr lvl="1"/>
            <a:r>
              <a:rPr lang="en-US" dirty="0"/>
              <a:t>Is sharing relevant and “worth it”?</a:t>
            </a:r>
          </a:p>
          <a:p>
            <a:pPr lvl="1"/>
            <a:r>
              <a:rPr lang="en-US" dirty="0"/>
              <a:t>Case study database </a:t>
            </a:r>
          </a:p>
          <a:p>
            <a:r>
              <a:rPr lang="en-US" dirty="0"/>
              <a:t>Hard to anonymize</a:t>
            </a:r>
          </a:p>
          <a:p>
            <a:pPr lvl="1"/>
            <a:r>
              <a:rPr lang="en-US" dirty="0"/>
              <a:t>Is sharing ethical?</a:t>
            </a:r>
            <a:endParaRPr lang="sv-SE" dirty="0"/>
          </a:p>
          <a:p>
            <a:pPr marL="0" indent="0">
              <a:buNone/>
            </a:pPr>
            <a:endParaRPr lang="sv-SE" dirty="0"/>
          </a:p>
          <a:p>
            <a:pPr marL="0" indent="0">
              <a:buNone/>
            </a:pPr>
            <a:endParaRPr lang="sv-SE" dirty="0"/>
          </a:p>
        </p:txBody>
      </p:sp>
    </p:spTree>
    <p:extLst>
      <p:ext uri="{BB962C8B-B14F-4D97-AF65-F5344CB8AC3E}">
        <p14:creationId xmlns:p14="http://schemas.microsoft.com/office/powerpoint/2010/main" val="277227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4B03-ADE2-46D8-91CF-AC53A49CE607}"/>
              </a:ext>
            </a:extLst>
          </p:cNvPr>
          <p:cNvSpPr>
            <a:spLocks noGrp="1"/>
          </p:cNvSpPr>
          <p:nvPr>
            <p:ph type="title"/>
          </p:nvPr>
        </p:nvSpPr>
        <p:spPr/>
        <p:txBody>
          <a:bodyPr/>
          <a:lstStyle/>
          <a:p>
            <a:r>
              <a:rPr lang="sv-SE" dirty="0" err="1"/>
              <a:t>References</a:t>
            </a:r>
            <a:endParaRPr lang="sv-SE" dirty="0"/>
          </a:p>
        </p:txBody>
      </p:sp>
      <p:sp>
        <p:nvSpPr>
          <p:cNvPr id="3" name="Content Placeholder 2">
            <a:extLst>
              <a:ext uri="{FF2B5EF4-FFF2-40B4-BE49-F238E27FC236}">
                <a16:creationId xmlns:a16="http://schemas.microsoft.com/office/drawing/2014/main" id="{2783C44A-6F7A-46C3-9237-8F5E275CCBCE}"/>
              </a:ext>
            </a:extLst>
          </p:cNvPr>
          <p:cNvSpPr>
            <a:spLocks noGrp="1"/>
          </p:cNvSpPr>
          <p:nvPr>
            <p:ph idx="1"/>
          </p:nvPr>
        </p:nvSpPr>
        <p:spPr/>
        <p:txBody>
          <a:bodyPr>
            <a:normAutofit fontScale="77500" lnSpcReduction="20000"/>
          </a:bodyPr>
          <a:lstStyle/>
          <a:p>
            <a:r>
              <a:rPr lang="en-US" dirty="0" err="1"/>
              <a:t>Chauvette</a:t>
            </a:r>
            <a:r>
              <a:rPr lang="en-US" dirty="0"/>
              <a:t>, A., Schick-</a:t>
            </a:r>
            <a:r>
              <a:rPr lang="en-US" dirty="0" err="1"/>
              <a:t>Makaroff</a:t>
            </a:r>
            <a:r>
              <a:rPr lang="en-US" dirty="0"/>
              <a:t>, K., &amp; </a:t>
            </a:r>
            <a:r>
              <a:rPr lang="en-US" dirty="0" err="1"/>
              <a:t>Molzahn</a:t>
            </a:r>
            <a:r>
              <a:rPr lang="en-US" dirty="0"/>
              <a:t>, A. E. (2019). Open data in qualitative research. </a:t>
            </a:r>
            <a:r>
              <a:rPr lang="en-US" i="1" dirty="0"/>
              <a:t>International Journal of Qualitative Methods</a:t>
            </a:r>
            <a:r>
              <a:rPr lang="en-US" dirty="0"/>
              <a:t>, </a:t>
            </a:r>
            <a:r>
              <a:rPr lang="en-US" i="1" dirty="0"/>
              <a:t>18</a:t>
            </a:r>
            <a:r>
              <a:rPr lang="en-US" dirty="0"/>
              <a:t>, 1609406918823863.</a:t>
            </a:r>
            <a:endParaRPr lang="nl-NL" dirty="0"/>
          </a:p>
          <a:p>
            <a:r>
              <a:rPr lang="en-US" dirty="0"/>
              <a:t>Cloutier, C., &amp; </a:t>
            </a:r>
            <a:r>
              <a:rPr lang="en-US" dirty="0" err="1"/>
              <a:t>Ravasi</a:t>
            </a:r>
            <a:r>
              <a:rPr lang="en-US" dirty="0"/>
              <a:t>, D. (2021). Using tables to enhance trustworthiness in qualitative research. </a:t>
            </a:r>
            <a:r>
              <a:rPr lang="en-US" i="1" dirty="0"/>
              <a:t>Strategic Organization</a:t>
            </a:r>
            <a:r>
              <a:rPr lang="en-US" dirty="0"/>
              <a:t>, </a:t>
            </a:r>
            <a:r>
              <a:rPr lang="en-US" i="1" dirty="0"/>
              <a:t>19</a:t>
            </a:r>
            <a:r>
              <a:rPr lang="en-US" dirty="0"/>
              <a:t>(1), 113-133.</a:t>
            </a:r>
          </a:p>
          <a:p>
            <a:r>
              <a:rPr lang="en-US" dirty="0"/>
              <a:t>Humphreys, L., Lewis Jr, N. A., Sender, K., &amp; Won, A. S. (2021). Integrating qualitative methods and open science: Five principles for more trustworthy research. </a:t>
            </a:r>
            <a:r>
              <a:rPr lang="en-US" i="1" dirty="0"/>
              <a:t>Journal of Communication</a:t>
            </a:r>
            <a:r>
              <a:rPr lang="en-US" dirty="0"/>
              <a:t>, </a:t>
            </a:r>
            <a:r>
              <a:rPr lang="en-US" i="1" dirty="0"/>
              <a:t>71</a:t>
            </a:r>
            <a:r>
              <a:rPr lang="en-US" dirty="0"/>
              <a:t>(5), 855-874.</a:t>
            </a:r>
          </a:p>
          <a:p>
            <a:r>
              <a:rPr lang="en-US" dirty="0"/>
              <a:t>Jacobs, A. M., </a:t>
            </a:r>
            <a:r>
              <a:rPr lang="en-US" dirty="0" err="1"/>
              <a:t>Büthe</a:t>
            </a:r>
            <a:r>
              <a:rPr lang="en-US" dirty="0"/>
              <a:t>, T., </a:t>
            </a:r>
            <a:r>
              <a:rPr lang="en-US" dirty="0" err="1"/>
              <a:t>Arjona</a:t>
            </a:r>
            <a:r>
              <a:rPr lang="en-US" dirty="0"/>
              <a:t>, A., Arriola, L. R., Bellin, E., Bennett, A., ... &amp; Yashar, D. J. (2021). The qualitative transparency deliberations: Insights and implications. </a:t>
            </a:r>
            <a:r>
              <a:rPr lang="en-US" i="1" dirty="0"/>
              <a:t>Perspectives on Politics</a:t>
            </a:r>
            <a:r>
              <a:rPr lang="en-US" dirty="0"/>
              <a:t>, </a:t>
            </a:r>
            <a:r>
              <a:rPr lang="en-US" i="1" dirty="0"/>
              <a:t>19</a:t>
            </a:r>
            <a:r>
              <a:rPr lang="en-US" dirty="0"/>
              <a:t>(1), 171-208.</a:t>
            </a:r>
            <a:endParaRPr lang="sv-SE" dirty="0"/>
          </a:p>
          <a:p>
            <a:r>
              <a:rPr lang="sv-SE" dirty="0"/>
              <a:t>Pratt, Michael G., Sarah Kaplan, and Richard </a:t>
            </a:r>
            <a:r>
              <a:rPr lang="sv-SE" dirty="0" err="1"/>
              <a:t>Whittington</a:t>
            </a:r>
            <a:r>
              <a:rPr lang="sv-SE" dirty="0"/>
              <a:t>. "</a:t>
            </a:r>
            <a:r>
              <a:rPr lang="sv-SE" dirty="0" err="1"/>
              <a:t>Editorial</a:t>
            </a:r>
            <a:r>
              <a:rPr lang="sv-SE" dirty="0"/>
              <a:t> essay: The tumult over </a:t>
            </a:r>
            <a:r>
              <a:rPr lang="sv-SE" dirty="0" err="1"/>
              <a:t>transparency</a:t>
            </a:r>
            <a:r>
              <a:rPr lang="sv-SE" dirty="0"/>
              <a:t>: </a:t>
            </a:r>
            <a:r>
              <a:rPr lang="sv-SE" dirty="0" err="1"/>
              <a:t>Decoupling</a:t>
            </a:r>
            <a:r>
              <a:rPr lang="sv-SE" dirty="0"/>
              <a:t> </a:t>
            </a:r>
            <a:r>
              <a:rPr lang="sv-SE" dirty="0" err="1"/>
              <a:t>transparency</a:t>
            </a:r>
            <a:r>
              <a:rPr lang="sv-SE" dirty="0"/>
              <a:t> from </a:t>
            </a:r>
            <a:r>
              <a:rPr lang="sv-SE" dirty="0" err="1"/>
              <a:t>replication</a:t>
            </a:r>
            <a:r>
              <a:rPr lang="sv-SE" dirty="0"/>
              <a:t> in </a:t>
            </a:r>
            <a:r>
              <a:rPr lang="sv-SE" dirty="0" err="1"/>
              <a:t>establishing</a:t>
            </a:r>
            <a:r>
              <a:rPr lang="sv-SE" dirty="0"/>
              <a:t> </a:t>
            </a:r>
            <a:r>
              <a:rPr lang="sv-SE" dirty="0" err="1"/>
              <a:t>trustworthy</a:t>
            </a:r>
            <a:r>
              <a:rPr lang="sv-SE" dirty="0"/>
              <a:t> </a:t>
            </a:r>
            <a:r>
              <a:rPr lang="sv-SE" dirty="0" err="1"/>
              <a:t>qualitative</a:t>
            </a:r>
            <a:r>
              <a:rPr lang="sv-SE" dirty="0"/>
              <a:t> research." </a:t>
            </a:r>
            <a:r>
              <a:rPr lang="sv-SE" i="1" dirty="0"/>
              <a:t>Administrative Science </a:t>
            </a:r>
            <a:r>
              <a:rPr lang="sv-SE" i="1" dirty="0" err="1"/>
              <a:t>Quarterly</a:t>
            </a:r>
            <a:r>
              <a:rPr lang="sv-SE" dirty="0"/>
              <a:t> 65.1 (2020): 1-19.</a:t>
            </a:r>
            <a:endParaRPr lang="nl-NL" dirty="0"/>
          </a:p>
          <a:p>
            <a:r>
              <a:rPr lang="nl-NL" dirty="0"/>
              <a:t>Tamarinde L. Haven &amp; Dr. Leonie Van Grootel (2019) </a:t>
            </a:r>
            <a:r>
              <a:rPr lang="en-US" dirty="0"/>
              <a:t>Preregistering qualitative research, Accountability in Research, 26:3, 229-244, DOI: </a:t>
            </a:r>
            <a:r>
              <a:rPr lang="sv-SE" dirty="0"/>
              <a:t>10.1080/08989621.2019.1580147</a:t>
            </a:r>
          </a:p>
        </p:txBody>
      </p:sp>
    </p:spTree>
    <p:extLst>
      <p:ext uri="{BB962C8B-B14F-4D97-AF65-F5344CB8AC3E}">
        <p14:creationId xmlns:p14="http://schemas.microsoft.com/office/powerpoint/2010/main" val="236238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3B561-C257-4B49-82C7-6EB88C598E92}"/>
              </a:ext>
            </a:extLst>
          </p:cNvPr>
          <p:cNvSpPr>
            <a:spLocks noGrp="1"/>
          </p:cNvSpPr>
          <p:nvPr>
            <p:ph type="ctrTitle"/>
          </p:nvPr>
        </p:nvSpPr>
        <p:spPr/>
        <p:txBody>
          <a:bodyPr/>
          <a:lstStyle/>
          <a:p>
            <a:r>
              <a:rPr lang="sv-SE" dirty="0" err="1"/>
              <a:t>Thank</a:t>
            </a:r>
            <a:r>
              <a:rPr lang="sv-SE" dirty="0"/>
              <a:t> </a:t>
            </a:r>
            <a:r>
              <a:rPr lang="sv-SE" dirty="0" err="1"/>
              <a:t>you</a:t>
            </a:r>
            <a:r>
              <a:rPr lang="sv-SE" dirty="0"/>
              <a:t>!</a:t>
            </a:r>
          </a:p>
        </p:txBody>
      </p:sp>
      <p:sp>
        <p:nvSpPr>
          <p:cNvPr id="5" name="Subtitle 4">
            <a:extLst>
              <a:ext uri="{FF2B5EF4-FFF2-40B4-BE49-F238E27FC236}">
                <a16:creationId xmlns:a16="http://schemas.microsoft.com/office/drawing/2014/main" id="{2E6AF11D-14B8-40E2-8674-056F92C8934F}"/>
              </a:ext>
            </a:extLst>
          </p:cNvPr>
          <p:cNvSpPr>
            <a:spLocks noGrp="1"/>
          </p:cNvSpPr>
          <p:nvPr>
            <p:ph type="subTitle" idx="1"/>
          </p:nvPr>
        </p:nvSpPr>
        <p:spPr>
          <a:xfrm>
            <a:off x="1524000" y="3886200"/>
            <a:ext cx="9144000" cy="1371600"/>
          </a:xfrm>
        </p:spPr>
        <p:txBody>
          <a:bodyPr/>
          <a:lstStyle/>
          <a:p>
            <a:r>
              <a:rPr lang="sv-SE" dirty="0"/>
              <a:t>E-mail: anna.hallberg@pubcare.uu.se</a:t>
            </a:r>
          </a:p>
        </p:txBody>
      </p:sp>
    </p:spTree>
    <p:extLst>
      <p:ext uri="{BB962C8B-B14F-4D97-AF65-F5344CB8AC3E}">
        <p14:creationId xmlns:p14="http://schemas.microsoft.com/office/powerpoint/2010/main" val="219835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5B59-C1F8-412B-9907-8D6A76C6714A}"/>
              </a:ext>
            </a:extLst>
          </p:cNvPr>
          <p:cNvSpPr>
            <a:spLocks noGrp="1"/>
          </p:cNvSpPr>
          <p:nvPr>
            <p:ph type="title"/>
          </p:nvPr>
        </p:nvSpPr>
        <p:spPr/>
        <p:txBody>
          <a:bodyPr/>
          <a:lstStyle/>
          <a:p>
            <a:endParaRPr lang="sv-SE" dirty="0"/>
          </a:p>
        </p:txBody>
      </p:sp>
      <p:sp>
        <p:nvSpPr>
          <p:cNvPr id="3" name="Content Placeholder 2">
            <a:extLst>
              <a:ext uri="{FF2B5EF4-FFF2-40B4-BE49-F238E27FC236}">
                <a16:creationId xmlns:a16="http://schemas.microsoft.com/office/drawing/2014/main" id="{6DB103AA-A75B-47FB-90C1-07F2B98E41A5}"/>
              </a:ext>
            </a:extLst>
          </p:cNvPr>
          <p:cNvSpPr>
            <a:spLocks noGrp="1"/>
          </p:cNvSpPr>
          <p:nvPr>
            <p:ph idx="1"/>
          </p:nvPr>
        </p:nvSpPr>
        <p:spPr/>
        <p:txBody>
          <a:bodyPr/>
          <a:lstStyle/>
          <a:p>
            <a:pPr marL="0" indent="0" algn="ctr">
              <a:buNone/>
            </a:pPr>
            <a:endParaRPr lang="en-US" dirty="0"/>
          </a:p>
          <a:p>
            <a:pPr marL="0" indent="0" algn="ctr">
              <a:lnSpc>
                <a:spcPct val="100000"/>
              </a:lnSpc>
              <a:buNone/>
            </a:pPr>
            <a:r>
              <a:rPr lang="en-US" dirty="0"/>
              <a:t>“</a:t>
            </a:r>
            <a:r>
              <a:rPr lang="sv-SE" dirty="0"/>
              <a:t>solutions </a:t>
            </a:r>
            <a:r>
              <a:rPr lang="sv-SE" dirty="0" err="1"/>
              <a:t>such</a:t>
            </a:r>
            <a:r>
              <a:rPr lang="sv-SE" dirty="0"/>
              <a:t> as </a:t>
            </a:r>
            <a:r>
              <a:rPr lang="sv-SE" dirty="0" err="1"/>
              <a:t>open</a:t>
            </a:r>
            <a:r>
              <a:rPr lang="sv-SE" dirty="0"/>
              <a:t> science </a:t>
            </a:r>
            <a:r>
              <a:rPr lang="en-US" dirty="0"/>
              <a:t>practices are more easily and appropriately executed for deductive research in base disciplines that share common methods, epistemologies, and ontological assumptions. There is danger in inappropriately importing the logics developed largely in experimental social psychology to the field-based, qualitative, and theory-generating side of our field.”</a:t>
            </a:r>
          </a:p>
          <a:p>
            <a:pPr marL="0" indent="0">
              <a:buNone/>
            </a:pPr>
            <a:endParaRPr lang="sv-SE" dirty="0"/>
          </a:p>
        </p:txBody>
      </p:sp>
      <p:sp>
        <p:nvSpPr>
          <p:cNvPr id="4" name="TextBox 3">
            <a:extLst>
              <a:ext uri="{FF2B5EF4-FFF2-40B4-BE49-F238E27FC236}">
                <a16:creationId xmlns:a16="http://schemas.microsoft.com/office/drawing/2014/main" id="{FCE85673-960E-4F74-A4F0-A8DD4EA82C2C}"/>
              </a:ext>
            </a:extLst>
          </p:cNvPr>
          <p:cNvSpPr txBox="1"/>
          <p:nvPr/>
        </p:nvSpPr>
        <p:spPr>
          <a:xfrm>
            <a:off x="9672638" y="5172074"/>
            <a:ext cx="1681162" cy="646331"/>
          </a:xfrm>
          <a:prstGeom prst="rect">
            <a:avLst/>
          </a:prstGeom>
          <a:noFill/>
        </p:spPr>
        <p:txBody>
          <a:bodyPr wrap="square" rtlCol="0">
            <a:spAutoFit/>
          </a:bodyPr>
          <a:lstStyle/>
          <a:p>
            <a:r>
              <a:rPr lang="sv-SE" dirty="0"/>
              <a:t>Source: Pratt et al. 2019</a:t>
            </a:r>
          </a:p>
        </p:txBody>
      </p:sp>
    </p:spTree>
    <p:extLst>
      <p:ext uri="{BB962C8B-B14F-4D97-AF65-F5344CB8AC3E}">
        <p14:creationId xmlns:p14="http://schemas.microsoft.com/office/powerpoint/2010/main" val="13544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BEDF-7D1F-42F0-9C98-86487034E323}"/>
              </a:ext>
            </a:extLst>
          </p:cNvPr>
          <p:cNvSpPr>
            <a:spLocks noGrp="1"/>
          </p:cNvSpPr>
          <p:nvPr>
            <p:ph type="title"/>
          </p:nvPr>
        </p:nvSpPr>
        <p:spPr/>
        <p:txBody>
          <a:bodyPr/>
          <a:lstStyle/>
          <a:p>
            <a:r>
              <a:rPr lang="sv-SE" dirty="0" err="1"/>
              <a:t>What</a:t>
            </a:r>
            <a:r>
              <a:rPr lang="sv-SE" dirty="0"/>
              <a:t> is </a:t>
            </a:r>
            <a:r>
              <a:rPr lang="sv-SE" dirty="0" err="1"/>
              <a:t>qualitative</a:t>
            </a:r>
            <a:r>
              <a:rPr lang="sv-SE" dirty="0"/>
              <a:t> research </a:t>
            </a:r>
            <a:r>
              <a:rPr lang="sv-SE" dirty="0" err="1"/>
              <a:t>good</a:t>
            </a:r>
            <a:r>
              <a:rPr lang="sv-SE" dirty="0"/>
              <a:t> for?</a:t>
            </a:r>
          </a:p>
        </p:txBody>
      </p:sp>
      <p:sp>
        <p:nvSpPr>
          <p:cNvPr id="3" name="Content Placeholder 2">
            <a:extLst>
              <a:ext uri="{FF2B5EF4-FFF2-40B4-BE49-F238E27FC236}">
                <a16:creationId xmlns:a16="http://schemas.microsoft.com/office/drawing/2014/main" id="{153F553A-C1F8-4264-A19D-CDF5B5296D0C}"/>
              </a:ext>
            </a:extLst>
          </p:cNvPr>
          <p:cNvSpPr>
            <a:spLocks noGrp="1"/>
          </p:cNvSpPr>
          <p:nvPr>
            <p:ph idx="1"/>
          </p:nvPr>
        </p:nvSpPr>
        <p:spPr>
          <a:xfrm>
            <a:off x="838200" y="1765861"/>
            <a:ext cx="10515600" cy="4451230"/>
          </a:xfrm>
        </p:spPr>
        <p:txBody>
          <a:bodyPr>
            <a:normAutofit lnSpcReduction="10000"/>
          </a:bodyPr>
          <a:lstStyle/>
          <a:p>
            <a:pPr marL="0" indent="0">
              <a:spcAft>
                <a:spcPts val="600"/>
              </a:spcAft>
              <a:buNone/>
            </a:pPr>
            <a:r>
              <a:rPr lang="en-US" dirty="0"/>
              <a:t>Some important things are unattainable, or cannot at least be fully understood, quantitatively. Some concrete examples: </a:t>
            </a:r>
          </a:p>
          <a:p>
            <a:r>
              <a:rPr lang="en-US" sz="2400" i="1" dirty="0"/>
              <a:t>Why are people hesitant to vaccines? </a:t>
            </a:r>
            <a:endParaRPr lang="sv-SE" sz="2400" i="1" dirty="0"/>
          </a:p>
          <a:p>
            <a:r>
              <a:rPr lang="en-US" sz="2400" i="1" dirty="0"/>
              <a:t>How do doctors choose their specialty? </a:t>
            </a:r>
            <a:endParaRPr lang="sv-SE" sz="2400" i="1" dirty="0"/>
          </a:p>
          <a:p>
            <a:r>
              <a:rPr lang="en-US" sz="2400" i="1" dirty="0"/>
              <a:t>Why do politicians make certain decisions?</a:t>
            </a:r>
            <a:endParaRPr lang="sv-SE" sz="2400" i="1" dirty="0"/>
          </a:p>
          <a:p>
            <a:r>
              <a:rPr lang="en-US" sz="2400" i="1" dirty="0"/>
              <a:t>What is democracy? </a:t>
            </a:r>
            <a:endParaRPr lang="sv-SE" sz="2400" i="1" dirty="0"/>
          </a:p>
          <a:p>
            <a:r>
              <a:rPr lang="en-US" sz="2400" i="1" dirty="0"/>
              <a:t>How do actors solve complicated issues together? </a:t>
            </a:r>
            <a:endParaRPr lang="sv-SE" sz="2400" i="1" dirty="0"/>
          </a:p>
          <a:p>
            <a:r>
              <a:rPr lang="sv-SE" sz="2400" i="1" dirty="0" err="1"/>
              <a:t>How</a:t>
            </a:r>
            <a:r>
              <a:rPr lang="sv-SE" sz="2400" i="1" dirty="0"/>
              <a:t> </a:t>
            </a:r>
            <a:r>
              <a:rPr lang="sv-SE" sz="2400" i="1" dirty="0" err="1"/>
              <a:t>did</a:t>
            </a:r>
            <a:r>
              <a:rPr lang="sv-SE" sz="2400" i="1" dirty="0"/>
              <a:t> </a:t>
            </a:r>
            <a:r>
              <a:rPr lang="sv-SE" sz="2400" i="1" dirty="0" err="1"/>
              <a:t>historic</a:t>
            </a:r>
            <a:r>
              <a:rPr lang="sv-SE" sz="2400" i="1" dirty="0"/>
              <a:t> </a:t>
            </a:r>
            <a:r>
              <a:rPr lang="sv-SE" sz="2400" i="1" dirty="0" err="1"/>
              <a:t>people</a:t>
            </a:r>
            <a:r>
              <a:rPr lang="sv-SE" sz="2400" i="1" dirty="0"/>
              <a:t> </a:t>
            </a:r>
            <a:r>
              <a:rPr lang="sv-SE" sz="2400" i="1" dirty="0" err="1"/>
              <a:t>think</a:t>
            </a:r>
            <a:r>
              <a:rPr lang="sv-SE" sz="2400" i="1" dirty="0"/>
              <a:t>?</a:t>
            </a:r>
          </a:p>
          <a:p>
            <a:r>
              <a:rPr lang="sv-SE" sz="2400" i="1" dirty="0" err="1"/>
              <a:t>How</a:t>
            </a:r>
            <a:r>
              <a:rPr lang="sv-SE" sz="2400" i="1" dirty="0"/>
              <a:t> is </a:t>
            </a:r>
            <a:r>
              <a:rPr lang="sv-SE" sz="2400" i="1" dirty="0" err="1"/>
              <a:t>power</a:t>
            </a:r>
            <a:r>
              <a:rPr lang="sv-SE" sz="2400" i="1" dirty="0"/>
              <a:t> </a:t>
            </a:r>
            <a:r>
              <a:rPr lang="sv-SE" sz="2400" i="1" dirty="0" err="1"/>
              <a:t>exercised</a:t>
            </a:r>
            <a:r>
              <a:rPr lang="sv-SE" sz="2400" i="1" dirty="0"/>
              <a:t> in different </a:t>
            </a:r>
            <a:r>
              <a:rPr lang="sv-SE" sz="2400" i="1" dirty="0" err="1"/>
              <a:t>cultures</a:t>
            </a:r>
            <a:r>
              <a:rPr lang="sv-SE" sz="2400" i="1" dirty="0"/>
              <a:t>?</a:t>
            </a:r>
          </a:p>
          <a:p>
            <a:r>
              <a:rPr lang="sv-SE" sz="2400" i="1" dirty="0" err="1"/>
              <a:t>What</a:t>
            </a:r>
            <a:r>
              <a:rPr lang="sv-SE" sz="2400" i="1" dirty="0"/>
              <a:t> is the </a:t>
            </a:r>
            <a:r>
              <a:rPr lang="sv-SE" sz="2400" i="1" dirty="0" err="1"/>
              <a:t>meaning</a:t>
            </a:r>
            <a:r>
              <a:rPr lang="sv-SE" sz="2400" i="1" dirty="0"/>
              <a:t> </a:t>
            </a:r>
            <a:r>
              <a:rPr lang="sv-SE" sz="2400" i="1" dirty="0" err="1"/>
              <a:t>of</a:t>
            </a:r>
            <a:r>
              <a:rPr lang="sv-SE" sz="2400" i="1" dirty="0"/>
              <a:t> pain for different </a:t>
            </a:r>
            <a:r>
              <a:rPr lang="sv-SE" sz="2400" i="1" dirty="0" err="1"/>
              <a:t>people</a:t>
            </a:r>
            <a:r>
              <a:rPr lang="sv-SE" sz="2400" i="1" dirty="0"/>
              <a:t>?</a:t>
            </a:r>
          </a:p>
        </p:txBody>
      </p:sp>
    </p:spTree>
    <p:extLst>
      <p:ext uri="{BB962C8B-B14F-4D97-AF65-F5344CB8AC3E}">
        <p14:creationId xmlns:p14="http://schemas.microsoft.com/office/powerpoint/2010/main" val="128488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C2EB-46BF-423D-9DB5-96A5EF798F89}"/>
              </a:ext>
            </a:extLst>
          </p:cNvPr>
          <p:cNvSpPr>
            <a:spLocks noGrp="1"/>
          </p:cNvSpPr>
          <p:nvPr>
            <p:ph type="title"/>
          </p:nvPr>
        </p:nvSpPr>
        <p:spPr/>
        <p:txBody>
          <a:bodyPr/>
          <a:lstStyle/>
          <a:p>
            <a:r>
              <a:rPr lang="sv-SE" dirty="0" err="1"/>
              <a:t>What</a:t>
            </a:r>
            <a:r>
              <a:rPr lang="sv-SE" dirty="0"/>
              <a:t> </a:t>
            </a:r>
            <a:r>
              <a:rPr lang="sv-SE" dirty="0" err="1"/>
              <a:t>about</a:t>
            </a:r>
            <a:r>
              <a:rPr lang="sv-SE" dirty="0"/>
              <a:t> </a:t>
            </a:r>
            <a:r>
              <a:rPr lang="sv-SE" dirty="0" err="1"/>
              <a:t>open</a:t>
            </a:r>
            <a:r>
              <a:rPr lang="sv-SE" dirty="0"/>
              <a:t> science </a:t>
            </a:r>
            <a:r>
              <a:rPr lang="sv-SE" dirty="0" err="1"/>
              <a:t>then</a:t>
            </a:r>
            <a:r>
              <a:rPr lang="sv-SE" dirty="0"/>
              <a:t>?</a:t>
            </a:r>
          </a:p>
        </p:txBody>
      </p:sp>
      <p:sp>
        <p:nvSpPr>
          <p:cNvPr id="3" name="Content Placeholder 2">
            <a:extLst>
              <a:ext uri="{FF2B5EF4-FFF2-40B4-BE49-F238E27FC236}">
                <a16:creationId xmlns:a16="http://schemas.microsoft.com/office/drawing/2014/main" id="{C117DA62-0FB3-40E8-88E1-038D3CFE7332}"/>
              </a:ext>
            </a:extLst>
          </p:cNvPr>
          <p:cNvSpPr>
            <a:spLocks noGrp="1"/>
          </p:cNvSpPr>
          <p:nvPr>
            <p:ph idx="1"/>
          </p:nvPr>
        </p:nvSpPr>
        <p:spPr/>
        <p:txBody>
          <a:bodyPr>
            <a:normAutofit/>
          </a:bodyPr>
          <a:lstStyle/>
          <a:p>
            <a:r>
              <a:rPr lang="sv-SE" dirty="0" err="1"/>
              <a:t>First</a:t>
            </a:r>
            <a:r>
              <a:rPr lang="sv-SE" dirty="0"/>
              <a:t>, a </a:t>
            </a:r>
            <a:r>
              <a:rPr lang="sv-SE" dirty="0" err="1"/>
              <a:t>distinction</a:t>
            </a:r>
            <a:r>
              <a:rPr lang="sv-SE" dirty="0"/>
              <a:t> </a:t>
            </a:r>
            <a:r>
              <a:rPr lang="sv-SE" dirty="0" err="1"/>
              <a:t>between</a:t>
            </a:r>
            <a:r>
              <a:rPr lang="sv-SE" dirty="0"/>
              <a:t> positivist and </a:t>
            </a:r>
            <a:r>
              <a:rPr lang="sv-SE" dirty="0" err="1"/>
              <a:t>interpretivist</a:t>
            </a:r>
            <a:r>
              <a:rPr lang="sv-SE" dirty="0"/>
              <a:t> </a:t>
            </a:r>
            <a:r>
              <a:rPr lang="sv-SE" dirty="0" err="1"/>
              <a:t>approaches</a:t>
            </a:r>
            <a:r>
              <a:rPr lang="sv-SE" dirty="0"/>
              <a:t> to </a:t>
            </a:r>
            <a:r>
              <a:rPr lang="sv-SE" dirty="0" err="1"/>
              <a:t>qualitative</a:t>
            </a:r>
            <a:r>
              <a:rPr lang="sv-SE" dirty="0"/>
              <a:t> research</a:t>
            </a:r>
          </a:p>
          <a:p>
            <a:r>
              <a:rPr lang="en-US" dirty="0"/>
              <a:t>Qualitative research generally</a:t>
            </a:r>
          </a:p>
          <a:p>
            <a:pPr lvl="1"/>
            <a:r>
              <a:rPr lang="en-US" dirty="0"/>
              <a:t>aims to answer the “how,” “why,” and “what” questions of a phenomenon </a:t>
            </a:r>
          </a:p>
          <a:p>
            <a:pPr lvl="1"/>
            <a:r>
              <a:rPr lang="en-US" dirty="0"/>
              <a:t>often uses language as its data, be it written or oral, collected via interviews, focus groups, observation and so forth </a:t>
            </a:r>
            <a:r>
              <a:rPr lang="sv-SE" dirty="0"/>
              <a:t>(Haven &amp; Van </a:t>
            </a:r>
            <a:r>
              <a:rPr lang="sv-SE" dirty="0" err="1"/>
              <a:t>Grootel</a:t>
            </a:r>
            <a:r>
              <a:rPr lang="sv-SE" dirty="0"/>
              <a:t> 2019)</a:t>
            </a:r>
          </a:p>
          <a:p>
            <a:r>
              <a:rPr lang="sv-SE" dirty="0"/>
              <a:t>Positivism and </a:t>
            </a:r>
            <a:r>
              <a:rPr lang="sv-SE" dirty="0" err="1"/>
              <a:t>interpretivism</a:t>
            </a:r>
            <a:endParaRPr lang="sv-SE" dirty="0"/>
          </a:p>
          <a:p>
            <a:pPr lvl="1"/>
            <a:r>
              <a:rPr lang="sv-SE" dirty="0"/>
              <a:t>Different </a:t>
            </a:r>
            <a:r>
              <a:rPr lang="sv-SE" dirty="0" err="1"/>
              <a:t>epistemologies</a:t>
            </a:r>
            <a:r>
              <a:rPr lang="sv-SE" dirty="0"/>
              <a:t> (</a:t>
            </a:r>
            <a:r>
              <a:rPr lang="sv-SE" dirty="0" err="1"/>
              <a:t>that</a:t>
            </a:r>
            <a:r>
              <a:rPr lang="sv-SE" dirty="0"/>
              <a:t> </a:t>
            </a:r>
            <a:r>
              <a:rPr lang="sv-SE" dirty="0" err="1"/>
              <a:t>give</a:t>
            </a:r>
            <a:r>
              <a:rPr lang="sv-SE" dirty="0"/>
              <a:t> different </a:t>
            </a:r>
            <a:r>
              <a:rPr lang="sv-SE" dirty="0" err="1"/>
              <a:t>implications</a:t>
            </a:r>
            <a:r>
              <a:rPr lang="sv-SE" dirty="0"/>
              <a:t> for </a:t>
            </a:r>
            <a:r>
              <a:rPr lang="sv-SE" dirty="0" err="1"/>
              <a:t>open</a:t>
            </a:r>
            <a:r>
              <a:rPr lang="sv-SE" dirty="0"/>
              <a:t> science)</a:t>
            </a:r>
          </a:p>
          <a:p>
            <a:pPr lvl="1"/>
            <a:r>
              <a:rPr lang="sv-SE" i="1" dirty="0" err="1"/>
              <a:t>Example</a:t>
            </a:r>
            <a:r>
              <a:rPr lang="sv-SE" i="1" dirty="0"/>
              <a:t>: </a:t>
            </a:r>
            <a:r>
              <a:rPr lang="en-US" i="1" dirty="0"/>
              <a:t>what is democracy? </a:t>
            </a:r>
            <a:endParaRPr lang="sv-SE" i="1" dirty="0"/>
          </a:p>
          <a:p>
            <a:pPr marL="0" indent="0">
              <a:buNone/>
            </a:pPr>
            <a:endParaRPr lang="sv-SE" dirty="0"/>
          </a:p>
        </p:txBody>
      </p:sp>
    </p:spTree>
    <p:extLst>
      <p:ext uri="{BB962C8B-B14F-4D97-AF65-F5344CB8AC3E}">
        <p14:creationId xmlns:p14="http://schemas.microsoft.com/office/powerpoint/2010/main" val="281821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0C46-C79D-4909-85B3-73EC0FAC8005}"/>
              </a:ext>
            </a:extLst>
          </p:cNvPr>
          <p:cNvSpPr>
            <a:spLocks noGrp="1"/>
          </p:cNvSpPr>
          <p:nvPr>
            <p:ph type="title"/>
          </p:nvPr>
        </p:nvSpPr>
        <p:spPr/>
        <p:txBody>
          <a:bodyPr/>
          <a:lstStyle/>
          <a:p>
            <a:r>
              <a:rPr lang="sv-SE" dirty="0" err="1"/>
              <a:t>What</a:t>
            </a:r>
            <a:r>
              <a:rPr lang="sv-SE" dirty="0"/>
              <a:t> is the problem? </a:t>
            </a:r>
          </a:p>
        </p:txBody>
      </p:sp>
      <p:sp>
        <p:nvSpPr>
          <p:cNvPr id="3" name="Content Placeholder 2">
            <a:extLst>
              <a:ext uri="{FF2B5EF4-FFF2-40B4-BE49-F238E27FC236}">
                <a16:creationId xmlns:a16="http://schemas.microsoft.com/office/drawing/2014/main" id="{64D156BE-FDD0-46E0-A302-2656E1C9C38A}"/>
              </a:ext>
            </a:extLst>
          </p:cNvPr>
          <p:cNvSpPr>
            <a:spLocks noGrp="1"/>
          </p:cNvSpPr>
          <p:nvPr>
            <p:ph idx="1"/>
          </p:nvPr>
        </p:nvSpPr>
        <p:spPr>
          <a:xfrm>
            <a:off x="838200" y="1642517"/>
            <a:ext cx="10515600" cy="5032375"/>
          </a:xfrm>
        </p:spPr>
        <p:txBody>
          <a:bodyPr>
            <a:normAutofit lnSpcReduction="10000"/>
          </a:bodyPr>
          <a:lstStyle/>
          <a:p>
            <a:r>
              <a:rPr lang="en-US" i="1" dirty="0"/>
              <a:t>QTD - </a:t>
            </a:r>
            <a:r>
              <a:rPr lang="en-US" dirty="0"/>
              <a:t>the Qualitative Transparency Deliberations</a:t>
            </a:r>
            <a:endParaRPr lang="en-US" i="1" dirty="0"/>
          </a:p>
          <a:p>
            <a:r>
              <a:rPr lang="en-US" dirty="0"/>
              <a:t>Not necessarily crisis in </a:t>
            </a:r>
            <a:r>
              <a:rPr lang="en-US" i="1" dirty="0"/>
              <a:t>replication</a:t>
            </a:r>
          </a:p>
          <a:p>
            <a:pPr lvl="1"/>
            <a:r>
              <a:rPr lang="en-US" i="1" dirty="0"/>
              <a:t>“In quantitative research, the sharing of data and code is often meant to enable </a:t>
            </a:r>
            <a:r>
              <a:rPr lang="en-US" b="1" i="1" dirty="0"/>
              <a:t>replicability as an evaluative standard. </a:t>
            </a:r>
            <a:r>
              <a:rPr lang="en-US" i="1" dirty="0"/>
              <a:t>For the research communities at the core of the QTD, </a:t>
            </a:r>
            <a:r>
              <a:rPr lang="en-US" b="1" i="1" dirty="0"/>
              <a:t>by contrast, transparency contributes to research assessment primarily in ways unrelated to replication</a:t>
            </a:r>
            <a:r>
              <a:rPr lang="en-US" i="1" dirty="0"/>
              <a:t>. By far the most commonly expressed view was that the provision of more information about the research process </a:t>
            </a:r>
            <a:r>
              <a:rPr lang="en-US" b="1" i="1" dirty="0"/>
              <a:t>helps research audiences better identify potential biases or other threats to the validity of findings</a:t>
            </a:r>
            <a:r>
              <a:rPr lang="en-US" i="1" dirty="0"/>
              <a:t>.” (Jacobs et al. 2021)</a:t>
            </a:r>
          </a:p>
          <a:p>
            <a:r>
              <a:rPr lang="en-US" dirty="0"/>
              <a:t>Rather than replicable…</a:t>
            </a:r>
          </a:p>
          <a:p>
            <a:pPr lvl="1"/>
            <a:r>
              <a:rPr lang="en-US" dirty="0"/>
              <a:t>Humphreys et al (2021) talks of </a:t>
            </a:r>
            <a:r>
              <a:rPr lang="en-US" i="1" dirty="0"/>
              <a:t>trustworthiness</a:t>
            </a:r>
          </a:p>
          <a:p>
            <a:pPr lvl="1"/>
            <a:r>
              <a:rPr lang="en-US" dirty="0"/>
              <a:t>Jacobs et al (2021) discusses </a:t>
            </a:r>
            <a:r>
              <a:rPr lang="en-US" i="1" dirty="0"/>
              <a:t>transparency</a:t>
            </a:r>
            <a:r>
              <a:rPr lang="en-US" dirty="0"/>
              <a:t> in order to achieve “</a:t>
            </a:r>
            <a:r>
              <a:rPr lang="sv-SE" dirty="0" err="1"/>
              <a:t>richer</a:t>
            </a:r>
            <a:r>
              <a:rPr lang="sv-SE" dirty="0"/>
              <a:t> </a:t>
            </a:r>
            <a:r>
              <a:rPr lang="sv-SE" dirty="0" err="1"/>
              <a:t>communication</a:t>
            </a:r>
            <a:r>
              <a:rPr lang="sv-SE" dirty="0"/>
              <a:t> </a:t>
            </a:r>
            <a:r>
              <a:rPr lang="sv-SE" dirty="0" err="1"/>
              <a:t>about</a:t>
            </a:r>
            <a:r>
              <a:rPr lang="sv-SE" dirty="0"/>
              <a:t> </a:t>
            </a:r>
            <a:r>
              <a:rPr lang="sv-SE" dirty="0" err="1"/>
              <a:t>knowledge</a:t>
            </a:r>
            <a:r>
              <a:rPr lang="sv-SE" dirty="0"/>
              <a:t> </a:t>
            </a:r>
            <a:r>
              <a:rPr lang="sv-SE" dirty="0" err="1"/>
              <a:t>production</a:t>
            </a:r>
            <a:r>
              <a:rPr lang="sv-SE" dirty="0"/>
              <a:t>, </a:t>
            </a:r>
            <a:r>
              <a:rPr lang="en-US" dirty="0"/>
              <a:t>research integrity, and professional ethics”</a:t>
            </a:r>
          </a:p>
        </p:txBody>
      </p:sp>
    </p:spTree>
    <p:extLst>
      <p:ext uri="{BB962C8B-B14F-4D97-AF65-F5344CB8AC3E}">
        <p14:creationId xmlns:p14="http://schemas.microsoft.com/office/powerpoint/2010/main" val="64899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FD3797-0FB4-4C9C-B098-0DF0F174EA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8103" y="1246386"/>
            <a:ext cx="10755794" cy="3855562"/>
          </a:xfrm>
        </p:spPr>
      </p:pic>
      <p:sp>
        <p:nvSpPr>
          <p:cNvPr id="6" name="TextBox 5">
            <a:extLst>
              <a:ext uri="{FF2B5EF4-FFF2-40B4-BE49-F238E27FC236}">
                <a16:creationId xmlns:a16="http://schemas.microsoft.com/office/drawing/2014/main" id="{75B89DD9-B03E-4DA8-93FB-7CE42B57E0FB}"/>
              </a:ext>
            </a:extLst>
          </p:cNvPr>
          <p:cNvSpPr txBox="1"/>
          <p:nvPr/>
        </p:nvSpPr>
        <p:spPr>
          <a:xfrm>
            <a:off x="7071108" y="5167201"/>
            <a:ext cx="4936012" cy="1200329"/>
          </a:xfrm>
          <a:prstGeom prst="rect">
            <a:avLst/>
          </a:prstGeom>
          <a:noFill/>
        </p:spPr>
        <p:txBody>
          <a:bodyPr wrap="square" rtlCol="0">
            <a:spAutoFit/>
          </a:bodyPr>
          <a:lstStyle/>
          <a:p>
            <a:r>
              <a:rPr lang="sv-SE" dirty="0"/>
              <a:t>Source: Gallagher et al (2020). </a:t>
            </a:r>
            <a:r>
              <a:rPr lang="sv-SE" dirty="0" err="1"/>
              <a:t>Open</a:t>
            </a:r>
            <a:r>
              <a:rPr lang="sv-SE" dirty="0"/>
              <a:t> Science </a:t>
            </a:r>
            <a:r>
              <a:rPr lang="sv-SE" dirty="0" err="1"/>
              <a:t>principles</a:t>
            </a:r>
            <a:r>
              <a:rPr lang="sv-SE" dirty="0"/>
              <a:t> for </a:t>
            </a:r>
            <a:r>
              <a:rPr lang="sv-SE" dirty="0" err="1"/>
              <a:t>accelerating</a:t>
            </a:r>
            <a:r>
              <a:rPr lang="sv-SE" dirty="0"/>
              <a:t> </a:t>
            </a:r>
            <a:r>
              <a:rPr lang="sv-SE" dirty="0" err="1"/>
              <a:t>trait-based</a:t>
            </a:r>
            <a:r>
              <a:rPr lang="sv-SE" dirty="0"/>
              <a:t> science </a:t>
            </a:r>
            <a:r>
              <a:rPr lang="sv-SE" dirty="0" err="1"/>
              <a:t>across</a:t>
            </a:r>
            <a:r>
              <a:rPr lang="sv-SE" dirty="0"/>
              <a:t> the </a:t>
            </a:r>
            <a:r>
              <a:rPr lang="sv-SE" dirty="0" err="1"/>
              <a:t>Tree</a:t>
            </a:r>
            <a:r>
              <a:rPr lang="sv-SE" dirty="0"/>
              <a:t> </a:t>
            </a:r>
            <a:r>
              <a:rPr lang="sv-SE" dirty="0" err="1"/>
              <a:t>of</a:t>
            </a:r>
            <a:r>
              <a:rPr lang="sv-SE" dirty="0"/>
              <a:t> Life. </a:t>
            </a:r>
            <a:r>
              <a:rPr lang="sv-SE" i="1" dirty="0"/>
              <a:t>Nature </a:t>
            </a:r>
            <a:r>
              <a:rPr lang="sv-SE" i="1" dirty="0" err="1"/>
              <a:t>ecology</a:t>
            </a:r>
            <a:r>
              <a:rPr lang="sv-SE" i="1" dirty="0"/>
              <a:t> &amp; evolution</a:t>
            </a:r>
            <a:r>
              <a:rPr lang="sv-SE" dirty="0"/>
              <a:t>, </a:t>
            </a:r>
            <a:r>
              <a:rPr lang="sv-SE" i="1" dirty="0"/>
              <a:t>4</a:t>
            </a:r>
            <a:r>
              <a:rPr lang="sv-SE" dirty="0"/>
              <a:t>(3), 294-303.</a:t>
            </a:r>
          </a:p>
        </p:txBody>
      </p:sp>
    </p:spTree>
    <p:extLst>
      <p:ext uri="{BB962C8B-B14F-4D97-AF65-F5344CB8AC3E}">
        <p14:creationId xmlns:p14="http://schemas.microsoft.com/office/powerpoint/2010/main" val="384474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F752-6161-4317-9121-A7C77F40DEB4}"/>
              </a:ext>
            </a:extLst>
          </p:cNvPr>
          <p:cNvSpPr>
            <a:spLocks noGrp="1"/>
          </p:cNvSpPr>
          <p:nvPr>
            <p:ph type="title"/>
          </p:nvPr>
        </p:nvSpPr>
        <p:spPr>
          <a:xfrm>
            <a:off x="838200" y="279400"/>
            <a:ext cx="10515600" cy="1325563"/>
          </a:xfrm>
        </p:spPr>
        <p:txBody>
          <a:bodyPr/>
          <a:lstStyle/>
          <a:p>
            <a:r>
              <a:rPr lang="sv-SE" dirty="0" err="1"/>
              <a:t>Open</a:t>
            </a:r>
            <a:r>
              <a:rPr lang="sv-SE" dirty="0"/>
              <a:t> </a:t>
            </a:r>
            <a:r>
              <a:rPr lang="sv-SE" dirty="0" err="1"/>
              <a:t>methods</a:t>
            </a:r>
            <a:endParaRPr lang="sv-SE" dirty="0"/>
          </a:p>
        </p:txBody>
      </p:sp>
      <p:sp>
        <p:nvSpPr>
          <p:cNvPr id="3" name="Content Placeholder 2">
            <a:extLst>
              <a:ext uri="{FF2B5EF4-FFF2-40B4-BE49-F238E27FC236}">
                <a16:creationId xmlns:a16="http://schemas.microsoft.com/office/drawing/2014/main" id="{7220291E-4736-46AC-A2D8-5CCBA1AFA1FE}"/>
              </a:ext>
            </a:extLst>
          </p:cNvPr>
          <p:cNvSpPr>
            <a:spLocks noGrp="1"/>
          </p:cNvSpPr>
          <p:nvPr>
            <p:ph idx="1"/>
          </p:nvPr>
        </p:nvSpPr>
        <p:spPr/>
        <p:txBody>
          <a:bodyPr>
            <a:normAutofit/>
          </a:bodyPr>
          <a:lstStyle/>
          <a:p>
            <a:r>
              <a:rPr lang="en-US" dirty="0"/>
              <a:t>Data collection/generation</a:t>
            </a:r>
          </a:p>
          <a:p>
            <a:pPr lvl="1"/>
            <a:r>
              <a:rPr lang="en-US" dirty="0"/>
              <a:t>Field notes and interview transcripts only gets us thus far</a:t>
            </a:r>
          </a:p>
          <a:p>
            <a:pPr lvl="2"/>
            <a:r>
              <a:rPr lang="sv-SE" dirty="0"/>
              <a:t>”</a:t>
            </a:r>
            <a:r>
              <a:rPr lang="sv-SE" dirty="0" err="1"/>
              <a:t>there</a:t>
            </a:r>
            <a:r>
              <a:rPr lang="sv-SE" dirty="0"/>
              <a:t> </a:t>
            </a:r>
            <a:r>
              <a:rPr lang="en-US" dirty="0"/>
              <a:t>are more nuanced understandings between researcher and participant that may not be captured in the field notes” (</a:t>
            </a:r>
            <a:r>
              <a:rPr lang="en-US" dirty="0" err="1"/>
              <a:t>Chauvette</a:t>
            </a:r>
            <a:r>
              <a:rPr lang="en-US" dirty="0"/>
              <a:t> et al 2019). </a:t>
            </a:r>
          </a:p>
          <a:p>
            <a:pPr lvl="1"/>
            <a:r>
              <a:rPr lang="en-US" dirty="0"/>
              <a:t>Specifics for interpretivist approaches</a:t>
            </a:r>
          </a:p>
          <a:p>
            <a:pPr lvl="2"/>
            <a:r>
              <a:rPr lang="en-US" dirty="0"/>
              <a:t>“not all of what the researcher observes, </a:t>
            </a:r>
            <a:r>
              <a:rPr lang="en-US" i="1" dirty="0"/>
              <a:t>feels</a:t>
            </a:r>
            <a:r>
              <a:rPr lang="en-US" dirty="0"/>
              <a:t>, and hears can be written down” (</a:t>
            </a:r>
            <a:r>
              <a:rPr lang="en-US" dirty="0" err="1"/>
              <a:t>Chauvette</a:t>
            </a:r>
            <a:r>
              <a:rPr lang="en-US" dirty="0"/>
              <a:t> 2019)</a:t>
            </a:r>
          </a:p>
          <a:p>
            <a:pPr lvl="2"/>
            <a:r>
              <a:rPr lang="en-US" dirty="0"/>
              <a:t>A specific role for the researcher when data is </a:t>
            </a:r>
            <a:r>
              <a:rPr lang="en-US" i="1" dirty="0"/>
              <a:t>generated</a:t>
            </a:r>
            <a:r>
              <a:rPr lang="en-US" dirty="0"/>
              <a:t> rather than collected</a:t>
            </a:r>
          </a:p>
          <a:p>
            <a:r>
              <a:rPr lang="en-US" dirty="0"/>
              <a:t>Analysis/presentation</a:t>
            </a:r>
          </a:p>
          <a:p>
            <a:pPr lvl="1"/>
            <a:r>
              <a:rPr lang="sv-SE" dirty="0"/>
              <a:t>the </a:t>
            </a:r>
            <a:r>
              <a:rPr lang="sv-SE" dirty="0" err="1"/>
              <a:t>use</a:t>
            </a:r>
            <a:r>
              <a:rPr lang="sv-SE" dirty="0"/>
              <a:t> </a:t>
            </a:r>
            <a:r>
              <a:rPr lang="sv-SE" dirty="0" err="1"/>
              <a:t>of</a:t>
            </a:r>
            <a:r>
              <a:rPr lang="sv-SE" dirty="0"/>
              <a:t> </a:t>
            </a:r>
            <a:r>
              <a:rPr lang="sv-SE" dirty="0" err="1"/>
              <a:t>tables</a:t>
            </a:r>
            <a:r>
              <a:rPr lang="sv-SE" dirty="0"/>
              <a:t> (Cloutier &amp; </a:t>
            </a:r>
            <a:r>
              <a:rPr lang="sv-SE" dirty="0" err="1"/>
              <a:t>Ravasi</a:t>
            </a:r>
            <a:r>
              <a:rPr lang="sv-SE" dirty="0"/>
              <a:t> 2021)</a:t>
            </a:r>
          </a:p>
          <a:p>
            <a:pPr lvl="1"/>
            <a:r>
              <a:rPr lang="sv-SE" dirty="0" err="1"/>
              <a:t>Can</a:t>
            </a:r>
            <a:r>
              <a:rPr lang="sv-SE" dirty="0"/>
              <a:t> be </a:t>
            </a:r>
            <a:r>
              <a:rPr lang="sv-SE" dirty="0" err="1"/>
              <a:t>controversial</a:t>
            </a:r>
            <a:r>
              <a:rPr lang="sv-SE" dirty="0"/>
              <a:t> </a:t>
            </a:r>
            <a:r>
              <a:rPr lang="sv-SE" dirty="0" err="1"/>
              <a:t>depending</a:t>
            </a:r>
            <a:r>
              <a:rPr lang="sv-SE" dirty="0"/>
              <a:t> on </a:t>
            </a:r>
            <a:r>
              <a:rPr lang="sv-SE" dirty="0" err="1"/>
              <a:t>your</a:t>
            </a:r>
            <a:r>
              <a:rPr lang="sv-SE" dirty="0"/>
              <a:t> </a:t>
            </a:r>
            <a:r>
              <a:rPr lang="sv-SE" dirty="0" err="1"/>
              <a:t>standpoint</a:t>
            </a:r>
            <a:r>
              <a:rPr lang="sv-SE" dirty="0"/>
              <a:t>/approach</a:t>
            </a:r>
          </a:p>
          <a:p>
            <a:pPr lvl="1"/>
            <a:endParaRPr lang="en-US" dirty="0"/>
          </a:p>
        </p:txBody>
      </p:sp>
    </p:spTree>
    <p:extLst>
      <p:ext uri="{BB962C8B-B14F-4D97-AF65-F5344CB8AC3E}">
        <p14:creationId xmlns:p14="http://schemas.microsoft.com/office/powerpoint/2010/main" val="244738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319139F-D6A8-47F4-BABF-410C1EA6746C}"/>
              </a:ext>
            </a:extLst>
          </p:cNvPr>
          <p:cNvPicPr>
            <a:picLocks noGrp="1" noChangeAspect="1"/>
          </p:cNvPicPr>
          <p:nvPr>
            <p:ph idx="1"/>
          </p:nvPr>
        </p:nvPicPr>
        <p:blipFill>
          <a:blip r:embed="rId3"/>
          <a:stretch>
            <a:fillRect/>
          </a:stretch>
        </p:blipFill>
        <p:spPr>
          <a:xfrm>
            <a:off x="1244151" y="905838"/>
            <a:ext cx="7567233" cy="5046323"/>
          </a:xfrm>
          <a:prstGeom prst="rect">
            <a:avLst/>
          </a:prstGeom>
        </p:spPr>
      </p:pic>
      <p:sp>
        <p:nvSpPr>
          <p:cNvPr id="5" name="TextBox 4">
            <a:extLst>
              <a:ext uri="{FF2B5EF4-FFF2-40B4-BE49-F238E27FC236}">
                <a16:creationId xmlns:a16="http://schemas.microsoft.com/office/drawing/2014/main" id="{AC3B1A95-444A-4BCB-825A-02AC1CC85A40}"/>
              </a:ext>
            </a:extLst>
          </p:cNvPr>
          <p:cNvSpPr txBox="1"/>
          <p:nvPr/>
        </p:nvSpPr>
        <p:spPr>
          <a:xfrm>
            <a:off x="9612086" y="5504765"/>
            <a:ext cx="2351314" cy="646331"/>
          </a:xfrm>
          <a:prstGeom prst="rect">
            <a:avLst/>
          </a:prstGeom>
          <a:noFill/>
        </p:spPr>
        <p:txBody>
          <a:bodyPr wrap="square" rtlCol="0">
            <a:spAutoFit/>
          </a:bodyPr>
          <a:lstStyle/>
          <a:p>
            <a:r>
              <a:rPr lang="sv-SE" dirty="0"/>
              <a:t>Source: Cloutier &amp; </a:t>
            </a:r>
            <a:r>
              <a:rPr lang="sv-SE" dirty="0" err="1"/>
              <a:t>Ravasi</a:t>
            </a:r>
            <a:r>
              <a:rPr lang="sv-SE" dirty="0"/>
              <a:t> 2021</a:t>
            </a:r>
          </a:p>
        </p:txBody>
      </p:sp>
    </p:spTree>
    <p:extLst>
      <p:ext uri="{BB962C8B-B14F-4D97-AF65-F5344CB8AC3E}">
        <p14:creationId xmlns:p14="http://schemas.microsoft.com/office/powerpoint/2010/main" val="198000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69F8-372F-488C-B4E1-04AC49AF3D32}"/>
              </a:ext>
            </a:extLst>
          </p:cNvPr>
          <p:cNvSpPr>
            <a:spLocks noGrp="1"/>
          </p:cNvSpPr>
          <p:nvPr>
            <p:ph type="title"/>
          </p:nvPr>
        </p:nvSpPr>
        <p:spPr/>
        <p:txBody>
          <a:bodyPr/>
          <a:lstStyle/>
          <a:p>
            <a:r>
              <a:rPr lang="sv-SE" dirty="0" err="1"/>
              <a:t>Open</a:t>
            </a:r>
            <a:r>
              <a:rPr lang="sv-SE" dirty="0"/>
              <a:t> </a:t>
            </a:r>
            <a:r>
              <a:rPr lang="sv-SE" dirty="0" err="1"/>
              <a:t>peer</a:t>
            </a:r>
            <a:r>
              <a:rPr lang="sv-SE" dirty="0"/>
              <a:t> </a:t>
            </a:r>
            <a:r>
              <a:rPr lang="sv-SE" dirty="0" err="1"/>
              <a:t>review</a:t>
            </a:r>
            <a:endParaRPr lang="sv-SE" dirty="0"/>
          </a:p>
        </p:txBody>
      </p:sp>
      <p:sp>
        <p:nvSpPr>
          <p:cNvPr id="3" name="Content Placeholder 2">
            <a:extLst>
              <a:ext uri="{FF2B5EF4-FFF2-40B4-BE49-F238E27FC236}">
                <a16:creationId xmlns:a16="http://schemas.microsoft.com/office/drawing/2014/main" id="{E533831F-405A-40FD-8A15-D90D3766E714}"/>
              </a:ext>
            </a:extLst>
          </p:cNvPr>
          <p:cNvSpPr>
            <a:spLocks noGrp="1"/>
          </p:cNvSpPr>
          <p:nvPr>
            <p:ph idx="1"/>
          </p:nvPr>
        </p:nvSpPr>
        <p:spPr/>
        <p:txBody>
          <a:bodyPr/>
          <a:lstStyle/>
          <a:p>
            <a:r>
              <a:rPr lang="sv-SE" dirty="0"/>
              <a:t>To </a:t>
            </a:r>
            <a:r>
              <a:rPr lang="sv-SE" dirty="0" err="1"/>
              <a:t>some</a:t>
            </a:r>
            <a:r>
              <a:rPr lang="sv-SE" dirty="0"/>
              <a:t> </a:t>
            </a:r>
            <a:r>
              <a:rPr lang="sv-SE" dirty="0" err="1"/>
              <a:t>extent</a:t>
            </a:r>
            <a:r>
              <a:rPr lang="sv-SE" dirty="0"/>
              <a:t>, the same as for </a:t>
            </a:r>
            <a:r>
              <a:rPr lang="sv-SE" dirty="0" err="1"/>
              <a:t>quantitative</a:t>
            </a:r>
            <a:r>
              <a:rPr lang="sv-SE" dirty="0"/>
              <a:t> research</a:t>
            </a:r>
          </a:p>
          <a:p>
            <a:r>
              <a:rPr lang="sv-SE" dirty="0" err="1"/>
              <a:t>But</a:t>
            </a:r>
            <a:r>
              <a:rPr lang="sv-SE" dirty="0"/>
              <a:t> </a:t>
            </a:r>
            <a:r>
              <a:rPr lang="sv-SE" dirty="0" err="1"/>
              <a:t>what</a:t>
            </a:r>
            <a:r>
              <a:rPr lang="sv-SE" dirty="0"/>
              <a:t> </a:t>
            </a:r>
            <a:r>
              <a:rPr lang="sv-SE" dirty="0" err="1"/>
              <a:t>about</a:t>
            </a:r>
            <a:r>
              <a:rPr lang="sv-SE" dirty="0"/>
              <a:t> pre-</a:t>
            </a:r>
            <a:r>
              <a:rPr lang="sv-SE" dirty="0" err="1"/>
              <a:t>registration</a:t>
            </a:r>
            <a:r>
              <a:rPr lang="sv-SE" dirty="0"/>
              <a:t>?</a:t>
            </a:r>
          </a:p>
          <a:p>
            <a:pPr lvl="1"/>
            <a:r>
              <a:rPr lang="en-US" sz="2800" dirty="0"/>
              <a:t>For some qualitative research, when generating hypothesis is the purpose (</a:t>
            </a:r>
            <a:r>
              <a:rPr lang="en-US" sz="2800" dirty="0" err="1"/>
              <a:t>postdiction</a:t>
            </a:r>
            <a:r>
              <a:rPr lang="en-US" sz="2800" dirty="0"/>
              <a:t> rather than prediction), flexibility is key </a:t>
            </a:r>
          </a:p>
          <a:p>
            <a:pPr lvl="1"/>
            <a:r>
              <a:rPr lang="en-US" sz="2800" dirty="0"/>
              <a:t>Qualitative pre-registration as “a living document” (</a:t>
            </a:r>
            <a:r>
              <a:rPr lang="nl-NL" sz="2800" dirty="0"/>
              <a:t>Haven &amp; Van Grootel 2019)</a:t>
            </a:r>
            <a:endParaRPr lang="en-US" sz="2800" dirty="0"/>
          </a:p>
        </p:txBody>
      </p:sp>
    </p:spTree>
    <p:extLst>
      <p:ext uri="{BB962C8B-B14F-4D97-AF65-F5344CB8AC3E}">
        <p14:creationId xmlns:p14="http://schemas.microsoft.com/office/powerpoint/2010/main" val="1689733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6638</TotalTime>
  <Words>2890</Words>
  <Application>Microsoft Office PowerPoint</Application>
  <PresentationFormat>Widescreen</PresentationFormat>
  <Paragraphs>144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What does Open Science mean for qualitative research?</vt:lpstr>
      <vt:lpstr>PowerPoint Presentation</vt:lpstr>
      <vt:lpstr>What is qualitative research good for?</vt:lpstr>
      <vt:lpstr>What about open science then?</vt:lpstr>
      <vt:lpstr>What is the problem? </vt:lpstr>
      <vt:lpstr>PowerPoint Presentation</vt:lpstr>
      <vt:lpstr>Open methods</vt:lpstr>
      <vt:lpstr>PowerPoint Presentation</vt:lpstr>
      <vt:lpstr>Open peer review</vt:lpstr>
      <vt:lpstr>Open data</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does Open Science mean for qualitative research?</dc:title>
  <dc:creator>Anna Hallberg</dc:creator>
  <cp:lastModifiedBy>Anna Hallberg</cp:lastModifiedBy>
  <cp:revision>60</cp:revision>
  <dcterms:created xsi:type="dcterms:W3CDTF">2023-11-20T20:26:20Z</dcterms:created>
  <dcterms:modified xsi:type="dcterms:W3CDTF">2023-12-08T07:11:26Z</dcterms:modified>
</cp:coreProperties>
</file>