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0"/>
    <p:restoredTop sz="94635"/>
  </p:normalViewPr>
  <p:slideViewPr>
    <p:cSldViewPr snapToGrid="0">
      <p:cViewPr varScale="1">
        <p:scale>
          <a:sx n="71" d="100"/>
          <a:sy n="71" d="100"/>
        </p:scale>
        <p:origin x="1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3666E-4751-27BD-019E-0D77355FB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D67B18-6791-89E7-5A59-AC01A7096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4ABC7-8B50-58F1-E641-62AE6E1D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EB5B-32DC-9944-B2CB-5CE38DAC059F}" type="datetimeFigureOut">
              <a:rPr kumimoji="1" lang="ko-KR" altLang="en-US" smtClean="0"/>
              <a:t>2024-12-04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83363-0469-6174-E84D-2839A5CF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8037F-DE85-4C7D-0A16-CDE7954F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3412-64F3-474F-8993-3AE4883642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632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29F0E-9BDB-4FDB-8BF5-9CB670C9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2D1EDB-CEE3-06C6-3BAC-3D6B5B30A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DEC86-8F1F-580D-D2C7-3396DF55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EB5B-32DC-9944-B2CB-5CE38DAC059F}" type="datetimeFigureOut">
              <a:rPr kumimoji="1" lang="ko-KR" altLang="en-US" smtClean="0"/>
              <a:t>2024-12-04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B252F-62F5-D510-49BB-BF8BBED3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1DA9A-8709-F8DB-3B13-887433D1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3412-64F3-474F-8993-3AE4883642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05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969584-5F06-1BBD-6D46-DCACC7D6F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7AA438-3B7C-9744-F773-566DBC17A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421C2-E2F6-E3B7-6849-D4657466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EB5B-32DC-9944-B2CB-5CE38DAC059F}" type="datetimeFigureOut">
              <a:rPr kumimoji="1" lang="ko-KR" altLang="en-US" smtClean="0"/>
              <a:t>2024-12-04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6E6DC-1958-6F8C-4D67-0F902898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EADD0-DCB3-A66B-88BB-0AE174F4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3412-64F3-474F-8993-3AE4883642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6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3A47A-8AEB-0046-DDD3-20AC3947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242AD-9D43-C1A4-DD9D-4749E3D38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2E5B9-5552-4E9E-AC59-300E42CB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EB5B-32DC-9944-B2CB-5CE38DAC059F}" type="datetimeFigureOut">
              <a:rPr kumimoji="1" lang="ko-KR" altLang="en-US" smtClean="0"/>
              <a:t>2024-12-04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E42E7-4014-2B81-2FC6-CE27B632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51803-A7BD-C22F-C93A-B7776005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3412-64F3-474F-8993-3AE4883642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572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1BFB-01DB-F404-E960-0B2A4159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D8EBF7-9F38-7BB1-8513-C2BC265D6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5F144-2578-8834-BC04-ED1B1A05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EB5B-32DC-9944-B2CB-5CE38DAC059F}" type="datetimeFigureOut">
              <a:rPr kumimoji="1" lang="ko-KR" altLang="en-US" smtClean="0"/>
              <a:t>2024-12-04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C55ED-0548-F4AF-D1EF-A21E771A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7FCAA-255E-1E1E-467E-78435C07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3412-64F3-474F-8993-3AE4883642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010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39A3-AB9D-49A6-17F0-65F49C3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7E208-AE0B-7B04-963A-31992344C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33B5CC-D7FC-264B-C432-7269CD612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1A0CE7-963C-7116-F898-2D87A0CE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EB5B-32DC-9944-B2CB-5CE38DAC059F}" type="datetimeFigureOut">
              <a:rPr kumimoji="1" lang="ko-KR" altLang="en-US" smtClean="0"/>
              <a:t>2024-12-04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A2FC31-CBB5-8FC4-4586-DECDAF10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11F960-C59D-C062-8DED-24F575BE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3412-64F3-474F-8993-3AE4883642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731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2D6D6-C27A-26D6-46B4-69B2069D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983B74-7634-271D-666C-4664E74F7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2DE166-2299-56B8-B250-395AF2AF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561FCD-9A82-39A1-04DF-F66A42943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E9C08B-C837-DCA7-CD00-F65F52A87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9C53A5-376E-A1F2-F302-2A3725C1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EB5B-32DC-9944-B2CB-5CE38DAC059F}" type="datetimeFigureOut">
              <a:rPr kumimoji="1" lang="ko-KR" altLang="en-US" smtClean="0"/>
              <a:t>2024-12-04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236042-A0FD-6BA9-AC5C-CF295422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8A29A6-91EE-083D-5922-37C8FD6A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3412-64F3-474F-8993-3AE4883642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660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AE844-2B97-BC59-C326-59C4DC6F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35015F-96A4-B5E1-160B-16E1B013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EB5B-32DC-9944-B2CB-5CE38DAC059F}" type="datetimeFigureOut">
              <a:rPr kumimoji="1" lang="ko-KR" altLang="en-US" smtClean="0"/>
              <a:t>2024-12-04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CC65F6-E218-00CB-9050-3586B5FA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B40DD4-5A8E-948B-3BCF-A5E582C8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3412-64F3-474F-8993-3AE4883642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923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DA21E8-A7B4-D5D1-4A87-00513927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EB5B-32DC-9944-B2CB-5CE38DAC059F}" type="datetimeFigureOut">
              <a:rPr kumimoji="1" lang="ko-KR" altLang="en-US" smtClean="0"/>
              <a:t>2024-12-04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8594BD-B002-79EA-8F49-0D504A2D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32FD07-EC68-037C-2C87-FD3623BB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3412-64F3-474F-8993-3AE4883642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13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79600-B00E-C79A-6C8C-6B2DA082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65B93-C1F7-FE7A-E380-9BB0E94B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50D7B2-77DD-6051-C3D7-F799C97B5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B73A4F-CF9E-BFFC-7461-50AA1EDA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EB5B-32DC-9944-B2CB-5CE38DAC059F}" type="datetimeFigureOut">
              <a:rPr kumimoji="1" lang="ko-KR" altLang="en-US" smtClean="0"/>
              <a:t>2024-12-04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3F10B4-10F9-F6A4-B930-1D27D211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7B153-9632-6006-8041-0143AE41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3412-64F3-474F-8993-3AE4883642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359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056C8-C2D5-EA09-99C0-79B61A4B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8238D6-86F2-918A-9A05-140FD4805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F2A236-D9C5-6F93-24E4-35B282729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705D6-2E48-CE00-6AA7-46829115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EB5B-32DC-9944-B2CB-5CE38DAC059F}" type="datetimeFigureOut">
              <a:rPr kumimoji="1" lang="ko-KR" altLang="en-US" smtClean="0"/>
              <a:t>2024-12-04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BD3B8E-2075-D9E5-C2DB-8B89C0DB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FFAED-9994-32B0-F634-799FB56F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3412-64F3-474F-8993-3AE4883642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473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BEAB8D-6D54-9353-4563-F1D6BABF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ADF5AC-D985-2E24-0133-84530D177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D3E85-E2B5-B10C-5143-4A04A5A88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C3EB5B-32DC-9944-B2CB-5CE38DAC059F}" type="datetimeFigureOut">
              <a:rPr kumimoji="1" lang="ko-KR" altLang="en-US" smtClean="0"/>
              <a:t>2024-12-04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133CA-0E02-A0E3-4722-79E6A6117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BB490-6FE2-E404-4E88-FF4565EB6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53412-64F3-474F-8993-3AE4883642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938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amu.wiki/w/YAML#s-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ekyllrb-ko.github.io/docs/installatio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st.github.com/hepheir/fc71e56375de9a2880cda2da0ee1817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172AF-D898-C73F-3645-B72493EC9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Git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과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GitHub 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고급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(7)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56E16-14D4-2FBB-004B-B57606880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응용</a:t>
            </a:r>
            <a:r>
              <a:rPr lang="en-US" altLang="ko-KR" dirty="0"/>
              <a:t> (9):</a:t>
            </a:r>
            <a:r>
              <a:rPr lang="ko-KR" altLang="en-US" dirty="0"/>
              <a:t> </a:t>
            </a:r>
            <a:r>
              <a:rPr lang="en-US" altLang="ko-KR" dirty="0"/>
              <a:t>GitHub Actions</a:t>
            </a:r>
            <a:endParaRPr lang="en-KR" altLang="ko-KR"/>
          </a:p>
        </p:txBody>
      </p:sp>
    </p:spTree>
    <p:extLst>
      <p:ext uri="{BB962C8B-B14F-4D97-AF65-F5344CB8AC3E}">
        <p14:creationId xmlns:p14="http://schemas.microsoft.com/office/powerpoint/2010/main" val="508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1FE7-B45D-7CFF-25C2-AEA2EA17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작성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63995-4624-F471-AB33-1A2A63DA3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ko-KR" sz="2000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YAML </a:t>
            </a:r>
            <a:r>
              <a:rPr lang="ko-KR" altLang="en-US" sz="2000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문법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으로 작성합니다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/.</a:t>
            </a:r>
            <a:r>
              <a:rPr lang="en" altLang="ko-KR" sz="2000" b="0" i="0" dirty="0" err="1">
                <a:solidFill>
                  <a:srgbClr val="1F2328"/>
                </a:solidFill>
                <a:effectLst/>
                <a:latin typeface="-apple-system"/>
              </a:rPr>
              <a:t>github</a:t>
            </a:r>
            <a:r>
              <a:rPr lang="en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/workflows/ 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디렉토리 아래 작성합니다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5" name="그림 4" descr="텍스트, 폰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DA593437-CC9C-E681-4C5B-1CB4D2FF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72136"/>
            <a:ext cx="7772400" cy="340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5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81558-3BDD-D161-564A-DC69A2028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8126B-45B4-ED4B-AE4C-1BBAA174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실습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F126444-1FC8-619B-61C9-81ED1200E20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252934" cy="3969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ko-KR" altLang="en-US" sz="2800" dirty="0"/>
              <a:t>주</a:t>
            </a:r>
            <a:r>
              <a:rPr lang="ko-KR" altLang="en-US" sz="3000" dirty="0"/>
              <a:t>제</a:t>
            </a:r>
            <a:endParaRPr lang="en-US" altLang="ko-KR" sz="3000" dirty="0"/>
          </a:p>
          <a:p>
            <a:pPr>
              <a:lnSpc>
                <a:spcPct val="170000"/>
              </a:lnSpc>
            </a:pPr>
            <a:r>
              <a:rPr lang="en-US" altLang="ko-KR" sz="2400" dirty="0"/>
              <a:t>GitHub Actions</a:t>
            </a:r>
            <a:r>
              <a:rPr lang="ko-KR" altLang="en-US" sz="2400" dirty="0"/>
              <a:t>를 활용하여 </a:t>
            </a:r>
            <a:r>
              <a:rPr lang="en-US" altLang="ko-KR" sz="2400" dirty="0"/>
              <a:t>submodule </a:t>
            </a:r>
            <a:r>
              <a:rPr lang="ko-KR" altLang="en-US" sz="2400" dirty="0"/>
              <a:t>로 </a:t>
            </a:r>
            <a:r>
              <a:rPr lang="en-US" altLang="ko-KR" sz="2400" dirty="0"/>
              <a:t>private repository </a:t>
            </a:r>
            <a:r>
              <a:rPr lang="ko-KR" altLang="en-US" sz="2400" dirty="0"/>
              <a:t>사용하기</a:t>
            </a:r>
            <a:endParaRPr lang="en-US" altLang="ko-KR" sz="2400" dirty="0"/>
          </a:p>
          <a:p>
            <a:pPr>
              <a:lnSpc>
                <a:spcPct val="170000"/>
              </a:lnSpc>
            </a:pPr>
            <a:endParaRPr lang="en-US" altLang="ko-KR" sz="2400" dirty="0"/>
          </a:p>
          <a:p>
            <a:pPr>
              <a:lnSpc>
                <a:spcPct val="170000"/>
              </a:lnSpc>
            </a:pPr>
            <a:r>
              <a:rPr lang="ko-KR" altLang="en-US" sz="3000" dirty="0"/>
              <a:t>선행 조건</a:t>
            </a:r>
            <a:endParaRPr lang="en-US" altLang="ko-KR" sz="3000" dirty="0"/>
          </a:p>
          <a:p>
            <a:pPr>
              <a:lnSpc>
                <a:spcPct val="170000"/>
              </a:lnSpc>
            </a:pPr>
            <a:r>
              <a:rPr lang="ko-KR" altLang="en-US" sz="2400" dirty="0"/>
              <a:t>지난 주차 </a:t>
            </a:r>
            <a:r>
              <a:rPr lang="en-US" altLang="ko-KR" sz="2400" dirty="0"/>
              <a:t>(github.io </a:t>
            </a:r>
            <a:r>
              <a:rPr lang="ko-KR" altLang="en-US" sz="2400" dirty="0"/>
              <a:t>블로그 만들고 포스트 디렉토리에 </a:t>
            </a:r>
            <a:r>
              <a:rPr lang="en-US" altLang="ko-KR" sz="2400" dirty="0"/>
              <a:t>public submodule </a:t>
            </a:r>
            <a:r>
              <a:rPr lang="ko-KR" altLang="en-US" sz="2400" dirty="0"/>
              <a:t>적용하기</a:t>
            </a:r>
            <a:r>
              <a:rPr lang="en-US" altLang="ko-KR" sz="2400" dirty="0"/>
              <a:t>) </a:t>
            </a:r>
            <a:r>
              <a:rPr lang="ko-KR" altLang="en-US" sz="2400" dirty="0"/>
              <a:t>실습이 완료 되어있어야 함</a:t>
            </a:r>
          </a:p>
        </p:txBody>
      </p:sp>
    </p:spTree>
    <p:extLst>
      <p:ext uri="{BB962C8B-B14F-4D97-AF65-F5344CB8AC3E}">
        <p14:creationId xmlns:p14="http://schemas.microsoft.com/office/powerpoint/2010/main" val="232071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F3978-9645-FB89-D701-5FA164308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F4BEC-31CF-74C8-6CCB-E1FA1BBA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53D58-D98D-508D-D3DC-2FDDCDB2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013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_posts </a:t>
            </a:r>
            <a:r>
              <a:rPr lang="ko-KR" altLang="en-US" dirty="0"/>
              <a:t>디렉터리를 </a:t>
            </a:r>
            <a:r>
              <a:rPr lang="en-US" altLang="ko-KR" dirty="0"/>
              <a:t>private </a:t>
            </a:r>
            <a:r>
              <a:rPr lang="ko-KR" altLang="en-US" dirty="0"/>
              <a:t>으로 변경한다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FAEDBB-8AAF-E24F-29B1-1B1F848AE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241" y="3708331"/>
            <a:ext cx="9382125" cy="16478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AB63AED-1A77-952F-CA41-F13AC63EE595}"/>
              </a:ext>
            </a:extLst>
          </p:cNvPr>
          <p:cNvSpPr txBox="1">
            <a:spLocks/>
          </p:cNvSpPr>
          <p:nvPr/>
        </p:nvSpPr>
        <p:spPr>
          <a:xfrm>
            <a:off x="838200" y="3178934"/>
            <a:ext cx="10515600" cy="50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/>
              <a:t>Setting</a:t>
            </a:r>
            <a:r>
              <a:rPr lang="ko-KR" altLang="en-US" sz="2000" dirty="0"/>
              <a:t>에서 변경 가능 </a:t>
            </a:r>
            <a:r>
              <a:rPr lang="en-US" altLang="ko-KR" sz="2000" dirty="0"/>
              <a:t>: </a:t>
            </a:r>
            <a:r>
              <a:rPr lang="ko-KR" altLang="en-US" sz="2000" dirty="0"/>
              <a:t>아래와 같은 상태가 되야 한다</a:t>
            </a:r>
            <a:r>
              <a:rPr lang="en-US" altLang="ko-KR" sz="2000" dirty="0"/>
              <a:t>.</a:t>
            </a:r>
            <a:endParaRPr kumimoji="1"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CCD0A76-BBE3-7100-CA10-1B6740E4EC85}"/>
              </a:ext>
            </a:extLst>
          </p:cNvPr>
          <p:cNvSpPr txBox="1">
            <a:spLocks/>
          </p:cNvSpPr>
          <p:nvPr/>
        </p:nvSpPr>
        <p:spPr>
          <a:xfrm>
            <a:off x="913503" y="5883051"/>
            <a:ext cx="10515600" cy="50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변경 후 홈페이지 빌드를 하면 실패하게 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09707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ECC19-7AE9-B5E3-F2EE-86B90ABF4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A9C99-5439-103A-A868-8495F077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5F7C4-44CA-69B3-7B6D-AABE31F95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28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GitHub Repository Settings &gt; Pages </a:t>
            </a:r>
            <a:r>
              <a:rPr lang="ko-KR" altLang="en-US" dirty="0"/>
              <a:t>로 이동하여 </a:t>
            </a:r>
            <a:r>
              <a:rPr lang="en-US" altLang="ko-KR" dirty="0"/>
              <a:t>deploy from branch </a:t>
            </a:r>
            <a:r>
              <a:rPr lang="ko-KR" altLang="en-US" dirty="0"/>
              <a:t>를 </a:t>
            </a:r>
            <a:r>
              <a:rPr lang="en-US" altLang="ko-KR" dirty="0"/>
              <a:t>deploy with actions </a:t>
            </a:r>
            <a:r>
              <a:rPr lang="ko-KR" altLang="en-US" dirty="0"/>
              <a:t>로 변경한다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20932B-6FE9-F09A-E1E3-AA7CC7AA6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2989561"/>
            <a:ext cx="47529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4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DE7C3-F18C-536D-4590-09361C3F0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E6A47-A84B-D656-8CBF-61C17D40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ECB63-035A-63DF-406A-2EB3D693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736"/>
            <a:ext cx="10515600" cy="15383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3. 3</a:t>
            </a:r>
            <a:r>
              <a:rPr lang="ko-KR" altLang="en-US" dirty="0"/>
              <a:t>번을 설정한 메뉴 아래 </a:t>
            </a:r>
            <a:r>
              <a:rPr lang="en-US" altLang="ko-KR" dirty="0"/>
              <a:t>Jekyll </a:t>
            </a:r>
            <a:r>
              <a:rPr lang="ko-KR" altLang="en-US" dirty="0"/>
              <a:t>의 </a:t>
            </a:r>
            <a:r>
              <a:rPr lang="en-US" altLang="ko-KR" dirty="0"/>
              <a:t>Action workflow </a:t>
            </a:r>
            <a:r>
              <a:rPr lang="ko-KR" altLang="en-US" dirty="0"/>
              <a:t>정의 버튼을 눌러 </a:t>
            </a:r>
            <a:r>
              <a:rPr lang="en-US" altLang="ko-KR" dirty="0"/>
              <a:t>GitHub Actions Workflow </a:t>
            </a:r>
            <a:r>
              <a:rPr lang="ko-KR" altLang="en-US" dirty="0"/>
              <a:t>정의를 시작한다</a:t>
            </a:r>
            <a:r>
              <a:rPr lang="en-US" altLang="ko-KR" dirty="0"/>
              <a:t>. (</a:t>
            </a:r>
            <a:r>
              <a:rPr lang="en-US" altLang="ko-KR" dirty="0" err="1"/>
              <a:t>yaml</a:t>
            </a:r>
            <a:r>
              <a:rPr lang="en-US" altLang="ko-KR" dirty="0"/>
              <a:t> </a:t>
            </a:r>
            <a:r>
              <a:rPr lang="ko-KR" altLang="en-US" dirty="0"/>
              <a:t>파일 편집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링크에서 </a:t>
            </a:r>
            <a:r>
              <a:rPr lang="en-US" altLang="ko-KR" dirty="0" err="1"/>
              <a:t>jekyll</a:t>
            </a:r>
            <a:r>
              <a:rPr lang="ko-KR" altLang="en-US" dirty="0"/>
              <a:t>을 설치해주어야 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585CFD-AA3C-256C-EC20-87B279518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3429000"/>
            <a:ext cx="6972300" cy="2981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6656E0-29E4-16EB-6BE9-32C327CCE929}"/>
              </a:ext>
            </a:extLst>
          </p:cNvPr>
          <p:cNvSpPr txBox="1"/>
          <p:nvPr/>
        </p:nvSpPr>
        <p:spPr>
          <a:xfrm>
            <a:off x="3223708" y="2711389"/>
            <a:ext cx="574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https://jekyllrb-ko.github.io/docs/installation/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696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9D01E-1414-C521-966A-3120EBA21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6CDC9-C99F-DC73-21E5-A94D1347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60ABA-1475-A8B5-9269-5CF093E7C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28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트리거 시점</a:t>
            </a:r>
            <a:r>
              <a:rPr lang="en-US" altLang="ko-KR" dirty="0"/>
              <a:t>(on)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ko-KR" altLang="en-US" dirty="0"/>
              <a:t>매일 자정</a:t>
            </a:r>
            <a:r>
              <a:rPr lang="en-US" altLang="ko-KR" dirty="0"/>
              <a:t>'</a:t>
            </a:r>
            <a:r>
              <a:rPr lang="ko-KR" altLang="en-US" dirty="0"/>
              <a:t>을 </a:t>
            </a:r>
            <a:r>
              <a:rPr lang="en-US" altLang="ko-KR" dirty="0" err="1"/>
              <a:t>cron</a:t>
            </a:r>
            <a:r>
              <a:rPr lang="en-US" altLang="ko-KR" dirty="0"/>
              <a:t> </a:t>
            </a:r>
            <a:r>
              <a:rPr lang="ko-KR" altLang="en-US" dirty="0"/>
              <a:t>문법으로 추가한다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56C910-88C6-281F-AC1C-222CB03D4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3176196"/>
            <a:ext cx="7667625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7D32C3-41A0-B1DB-D218-62C9CF5A6C65}"/>
              </a:ext>
            </a:extLst>
          </p:cNvPr>
          <p:cNvSpPr txBox="1"/>
          <p:nvPr/>
        </p:nvSpPr>
        <p:spPr>
          <a:xfrm>
            <a:off x="3022897" y="2704227"/>
            <a:ext cx="614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레포지토리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github</a:t>
            </a:r>
            <a:r>
              <a:rPr lang="en-US" altLang="ko-KR" dirty="0"/>
              <a:t>/workflows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en-US" altLang="ko-KR" dirty="0" err="1"/>
              <a:t>jekyll.yml</a:t>
            </a:r>
            <a:r>
              <a:rPr lang="en-US" altLang="ko-KR" dirty="0"/>
              <a:t> </a:t>
            </a:r>
            <a:r>
              <a:rPr lang="ko-KR" altLang="en-US" dirty="0"/>
              <a:t>파일을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2308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19BC6-E718-2264-FF15-579AF9C46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51DDB-D784-C565-40D2-59D128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4077DE-7ACF-6E99-5BE4-7A4BE766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24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 err="1"/>
              <a:t>커밋을</a:t>
            </a:r>
            <a:r>
              <a:rPr lang="ko-KR" altLang="en-US" dirty="0"/>
              <a:t> </a:t>
            </a:r>
            <a:r>
              <a:rPr lang="ko-KR" altLang="en-US" dirty="0" err="1"/>
              <a:t>푸시하고</a:t>
            </a:r>
            <a:r>
              <a:rPr lang="ko-KR" altLang="en-US" dirty="0"/>
              <a:t> 액션을 실행 </a:t>
            </a:r>
            <a:r>
              <a:rPr lang="en-US" altLang="ko-KR" dirty="0"/>
              <a:t>-&gt; </a:t>
            </a:r>
            <a:r>
              <a:rPr lang="ko-KR" altLang="en-US" dirty="0"/>
              <a:t>실패하게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실패하는 원인을 로그에서 찾는다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어떤 </a:t>
            </a:r>
            <a:r>
              <a:rPr lang="en-US" altLang="ko-KR" dirty="0"/>
              <a:t>step</a:t>
            </a:r>
            <a:r>
              <a:rPr lang="ko-KR" altLang="en-US" dirty="0"/>
              <a:t>에서 실패하는지 확인</a:t>
            </a:r>
            <a:r>
              <a:rPr lang="en-US" altLang="ko-KR" dirty="0"/>
              <a:t>(actions/checkout@v4) </a:t>
            </a:r>
          </a:p>
          <a:p>
            <a:pPr marL="0" indent="0">
              <a:buNone/>
            </a:pPr>
            <a:r>
              <a:rPr lang="en-US" altLang="ko-KR" dirty="0"/>
              <a:t>→ checkout </a:t>
            </a:r>
            <a:r>
              <a:rPr lang="ko-KR" altLang="en-US" dirty="0"/>
              <a:t>에서 실패하는 것을 발견 </a:t>
            </a:r>
            <a:r>
              <a:rPr lang="en-US" altLang="ko-KR" dirty="0"/>
              <a:t>(no directory found)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9940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9FDFB-623F-EB0D-9BDA-A1E56D4B0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D385B-8CDD-AA8D-B716-54A1A027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BFDA6-2829-02BD-B8BF-2C0B399A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427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해당 문제가 발생한 </a:t>
            </a:r>
            <a:r>
              <a:rPr lang="en-US" altLang="ko-KR" dirty="0"/>
              <a:t>Actions</a:t>
            </a:r>
            <a:r>
              <a:rPr lang="ko-KR" altLang="en-US" dirty="0"/>
              <a:t>의 문서를 보고</a:t>
            </a:r>
            <a:r>
              <a:rPr lang="en-US" altLang="ko-KR" dirty="0"/>
              <a:t>, </a:t>
            </a:r>
            <a:r>
              <a:rPr lang="ko-KR" altLang="en-US" dirty="0"/>
              <a:t>필요한 옵션을 찾는다</a:t>
            </a:r>
            <a:r>
              <a:rPr lang="en-US" altLang="ko-KR" dirty="0"/>
              <a:t>. (1. submodules </a:t>
            </a:r>
            <a:r>
              <a:rPr lang="ko-KR" altLang="en-US" dirty="0"/>
              <a:t>사용 옵션을 </a:t>
            </a:r>
            <a:r>
              <a:rPr lang="en-US" altLang="ko-KR" dirty="0"/>
              <a:t>true </a:t>
            </a:r>
            <a:r>
              <a:rPr lang="ko-KR" altLang="en-US" dirty="0"/>
              <a:t>로 바꾼다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이는 </a:t>
            </a:r>
            <a:r>
              <a:rPr lang="en-US" altLang="ko-KR" dirty="0"/>
              <a:t>jobs: </a:t>
            </a:r>
            <a:r>
              <a:rPr lang="ko-KR" altLang="en-US" dirty="0"/>
              <a:t>아래에 존재한다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8C4585-2D7A-82CE-C2CB-7D0E26284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07" y="4451055"/>
            <a:ext cx="9785186" cy="125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8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69972-16B5-0417-E192-6A673038D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7F460-26AE-33F7-EE17-9C38FE36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52063-A473-A4A1-0EF6-D71B99EB3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427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 err="1"/>
              <a:t>커밋</a:t>
            </a:r>
            <a:r>
              <a:rPr lang="ko-KR" altLang="en-US" dirty="0"/>
              <a:t> 푸시 후 실패하는 것 확인</a:t>
            </a:r>
            <a:r>
              <a:rPr lang="en-US" altLang="ko-KR" dirty="0"/>
              <a:t>. (</a:t>
            </a:r>
            <a:r>
              <a:rPr lang="ko-KR" altLang="en-US" dirty="0"/>
              <a:t>에러 코드가 </a:t>
            </a:r>
            <a:r>
              <a:rPr lang="en-US" altLang="ko-KR" dirty="0"/>
              <a:t>404 → 403</a:t>
            </a:r>
            <a:r>
              <a:rPr lang="ko-KR" altLang="en-US" dirty="0"/>
              <a:t>으로 바뀌었다</a:t>
            </a:r>
            <a:r>
              <a:rPr lang="en-US" altLang="ko-KR" dirty="0"/>
              <a:t>. _posts </a:t>
            </a:r>
            <a:r>
              <a:rPr lang="ko-KR" altLang="en-US" dirty="0"/>
              <a:t>폴더가 </a:t>
            </a:r>
            <a:r>
              <a:rPr lang="ko-KR" altLang="en-US" dirty="0" err="1"/>
              <a:t>있는건</a:t>
            </a:r>
            <a:r>
              <a:rPr lang="ko-KR" altLang="en-US" dirty="0"/>
              <a:t> 인지하는데 접근 권한이 없음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(6</a:t>
            </a:r>
            <a:r>
              <a:rPr lang="ko-KR" altLang="en-US" dirty="0"/>
              <a:t>번과 같이</a:t>
            </a:r>
            <a:r>
              <a:rPr lang="en-US" altLang="ko-KR" dirty="0"/>
              <a:t>) </a:t>
            </a:r>
            <a:r>
              <a:rPr lang="ko-KR" altLang="en-US" dirty="0"/>
              <a:t>필요한 옵션을 찾아본다 </a:t>
            </a:r>
            <a:r>
              <a:rPr lang="en-US" altLang="ko-KR" dirty="0"/>
              <a:t>(token</a:t>
            </a:r>
            <a:r>
              <a:rPr lang="ko-KR" altLang="en-US" dirty="0"/>
              <a:t>을 </a:t>
            </a:r>
            <a:r>
              <a:rPr lang="ko-KR" altLang="en-US" dirty="0" err="1"/>
              <a:t>줘야함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85BC14-6E97-954A-11C7-70C7F813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3294"/>
            <a:ext cx="3352183" cy="2651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35BAA-9822-E91A-2166-42C80D912462}"/>
              </a:ext>
            </a:extLst>
          </p:cNvPr>
          <p:cNvSpPr txBox="1"/>
          <p:nvPr/>
        </p:nvSpPr>
        <p:spPr>
          <a:xfrm>
            <a:off x="5089434" y="4249269"/>
            <a:ext cx="5824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setting -&gt; development setting</a:t>
            </a:r>
            <a:r>
              <a:rPr lang="ko-KR" altLang="en-US" dirty="0"/>
              <a:t>에서 생성 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Fine-grained tokens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Tokens</a:t>
            </a:r>
          </a:p>
          <a:p>
            <a:r>
              <a:rPr lang="ko-KR" altLang="en-US" dirty="0"/>
              <a:t>둘 다 상관 없다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ko-KR" altLang="en-US" dirty="0">
                <a:solidFill>
                  <a:srgbClr val="FF0000"/>
                </a:solidFill>
              </a:rPr>
              <a:t>토큰 번호는 기억해 두어야 한다</a:t>
            </a:r>
            <a:r>
              <a:rPr lang="en-US" altLang="ko-KR" dirty="0">
                <a:solidFill>
                  <a:srgbClr val="FF0000"/>
                </a:solidFill>
              </a:rPr>
              <a:t>!#</a:t>
            </a:r>
          </a:p>
        </p:txBody>
      </p:sp>
    </p:spTree>
    <p:extLst>
      <p:ext uri="{BB962C8B-B14F-4D97-AF65-F5344CB8AC3E}">
        <p14:creationId xmlns:p14="http://schemas.microsoft.com/office/powerpoint/2010/main" val="432674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3C553-9999-56E9-3EE0-7588771D9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C151A-D083-C0CF-2B25-29321CAA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74E1-DC46-E64B-94CD-0791FB06B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4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8. GitHub </a:t>
            </a:r>
            <a:r>
              <a:rPr lang="ko-KR" altLang="en-US" dirty="0" err="1"/>
              <a:t>레포지토리</a:t>
            </a:r>
            <a:r>
              <a:rPr lang="ko-KR" altLang="en-US" dirty="0"/>
              <a:t> </a:t>
            </a:r>
            <a:r>
              <a:rPr lang="en-US" altLang="ko-KR" dirty="0"/>
              <a:t>Secrets</a:t>
            </a:r>
            <a:r>
              <a:rPr lang="ko-KR" altLang="en-US" dirty="0"/>
              <a:t>로 </a:t>
            </a:r>
            <a:r>
              <a:rPr lang="en-US" altLang="ko-KR" dirty="0"/>
              <a:t>PAT</a:t>
            </a:r>
            <a:r>
              <a:rPr lang="ko-KR" altLang="en-US" dirty="0"/>
              <a:t>를 추가해준다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DE391A-1AB7-6778-0000-4140A0B5A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6991"/>
            <a:ext cx="6013133" cy="3394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2C1631-D332-52A3-FCE8-CB552AA9E21E}"/>
              </a:ext>
            </a:extLst>
          </p:cNvPr>
          <p:cNvSpPr txBox="1"/>
          <p:nvPr/>
        </p:nvSpPr>
        <p:spPr>
          <a:xfrm>
            <a:off x="7348541" y="3935665"/>
            <a:ext cx="331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이름은 상관 없고 </a:t>
            </a:r>
            <a:r>
              <a:rPr lang="en-US" altLang="ko-KR" dirty="0"/>
              <a:t>Secret</a:t>
            </a:r>
            <a:r>
              <a:rPr lang="ko-KR" altLang="en-US" dirty="0"/>
              <a:t>*</a:t>
            </a:r>
            <a:r>
              <a:rPr lang="en-US" altLang="ko-KR" dirty="0"/>
              <a:t> </a:t>
            </a:r>
            <a:r>
              <a:rPr lang="ko-KR" altLang="en-US" dirty="0"/>
              <a:t>안에 토큰 코드가 들어가야 한다</a:t>
            </a:r>
            <a:r>
              <a:rPr lang="en-US" altLang="ko-KR" dirty="0"/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2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32E6B-9816-A957-0768-DACF1691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학습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4690-22CF-F1A9-1DC9-B3A4E226D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ko-KR" b="0" i="0" dirty="0">
                <a:solidFill>
                  <a:srgbClr val="1F2328"/>
                </a:solidFill>
                <a:effectLst/>
                <a:latin typeface="-apple-system"/>
              </a:rPr>
              <a:t>Git Actions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가 무슨 서비스인지 간략하게 말할 수 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b="0" i="0" dirty="0">
                <a:solidFill>
                  <a:srgbClr val="1F2328"/>
                </a:solidFill>
                <a:effectLst/>
                <a:latin typeface="-apple-system"/>
              </a:rPr>
              <a:t>Git Actions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워크플로를 정의할 수 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8242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8884C-4EC2-60E7-7389-0AA9C2917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699E7-3262-F9A8-452B-76AD278F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C862A-5285-61F2-C3F4-8AD581B74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4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9. </a:t>
            </a:r>
            <a:r>
              <a:rPr lang="ko-KR" altLang="en-US" dirty="0"/>
              <a:t>액션 워크플로의 </a:t>
            </a:r>
            <a:r>
              <a:rPr lang="en-US" altLang="ko-KR" dirty="0"/>
              <a:t>checkout </a:t>
            </a:r>
            <a:r>
              <a:rPr lang="ko-KR" altLang="en-US" dirty="0"/>
              <a:t>단계</a:t>
            </a:r>
            <a:r>
              <a:rPr lang="en-US" altLang="ko-KR" dirty="0"/>
              <a:t>(step)</a:t>
            </a:r>
            <a:r>
              <a:rPr lang="ko-KR" altLang="en-US" dirty="0"/>
              <a:t>에서 등록했던 토큰을 넘겨주도록 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17A4E7-9D50-B8EA-DEB3-FF5F7A71A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05" y="3803294"/>
            <a:ext cx="8253590" cy="190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38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12727-1D4A-69EA-AD6C-40BE3EB62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3C3DC-8E21-5913-855F-F91431CD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8B950-B6AD-4D44-28B4-914AC1248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4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10. </a:t>
            </a:r>
            <a:r>
              <a:rPr lang="ko-KR" altLang="en-US" dirty="0"/>
              <a:t>빌드가 되는 것을 확인해 보면 한가지 오류가 발생한다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B2F105-C736-F23B-E86E-2871EFF4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734" y="2491176"/>
            <a:ext cx="4838532" cy="400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34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24091-3E37-5A29-C8A4-947946632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39F42-7AF5-E3E4-3480-1943F237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13EF5-7771-9E49-AF53-3C9A9357E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177"/>
            <a:ext cx="10515600" cy="184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11. _</a:t>
            </a:r>
            <a:r>
              <a:rPr lang="en-US" altLang="ko-KR" dirty="0" err="1"/>
              <a:t>config.yml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exclude </a:t>
            </a:r>
            <a:r>
              <a:rPr lang="ko-KR" altLang="en-US" dirty="0"/>
              <a:t>대상으로 </a:t>
            </a:r>
            <a:r>
              <a:rPr lang="en-US" altLang="ko-KR" dirty="0"/>
              <a:t>vendor</a:t>
            </a:r>
            <a:r>
              <a:rPr lang="ko-KR" altLang="en-US" dirty="0"/>
              <a:t>를 추가해줘야 빌드 성공할 수 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86E95C-CACA-3ECA-AF4B-0810AF576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6544"/>
            <a:ext cx="6410940" cy="427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3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63EC5-6B45-018C-9A58-B4074D59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GitHub Actions</a:t>
            </a:r>
            <a:r>
              <a:rPr kumimoji="1" lang="ko-KR" altLang="en-US" dirty="0"/>
              <a:t>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67AAC-09D6-4755-B9D1-BF672C31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4656"/>
            <a:ext cx="10515600" cy="2368688"/>
          </a:xfrm>
        </p:spPr>
        <p:txBody>
          <a:bodyPr/>
          <a:lstStyle/>
          <a:p>
            <a:pPr marL="0" indent="0">
              <a:buNone/>
            </a:pPr>
            <a:r>
              <a:rPr lang="en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GitHub Repository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에서 사용자가 정의한 </a:t>
            </a:r>
            <a:r>
              <a:rPr lang="ko-KR" altLang="en-US" sz="2400" b="1" i="0" dirty="0">
                <a:solidFill>
                  <a:srgbClr val="1F2328"/>
                </a:solidFill>
                <a:effectLst/>
                <a:latin typeface="-apple-system"/>
              </a:rPr>
              <a:t>특정 조건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을 만족할 때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, </a:t>
            </a:r>
            <a:r>
              <a:rPr lang="ko-KR" altLang="en-US" sz="2400" b="1" i="0" dirty="0">
                <a:solidFill>
                  <a:srgbClr val="1F2328"/>
                </a:solidFill>
                <a:effectLst/>
                <a:latin typeface="-apple-system"/>
              </a:rPr>
              <a:t>특정 워크플로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를 수행시켜 주는 기능</a:t>
            </a:r>
            <a:endParaRPr lang="en-US" altLang="ko-KR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수행할 일련의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"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작업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"(</a:t>
            </a:r>
            <a:r>
              <a:rPr lang="en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Jobs)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들을 </a:t>
            </a:r>
            <a:r>
              <a:rPr lang="ko-KR" alt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정의해놓은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 것을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"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워크플로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"(</a:t>
            </a:r>
            <a:r>
              <a:rPr lang="en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Workflow), "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조건이 만족되어 수행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"(</a:t>
            </a:r>
            <a:r>
              <a:rPr lang="en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Trigger)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되는 동작들을 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"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액션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"(</a:t>
            </a:r>
            <a:r>
              <a:rPr lang="en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Actions)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이라고 합니다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b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altLang="ko-KR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73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22792-C38F-8361-137F-593EF117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용어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22B29-65F0-D2A5-C469-B23C888E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아래 용어들은 자주 사용되니 </a:t>
            </a:r>
            <a:r>
              <a:rPr kumimoji="1" lang="ko-KR" altLang="en-US" sz="2000" dirty="0" err="1"/>
              <a:t>알아둡시다</a:t>
            </a:r>
            <a:r>
              <a:rPr kumimoji="1" lang="en-US" altLang="ko-KR" sz="2000" dirty="0"/>
              <a:t>.</a:t>
            </a:r>
            <a:endParaRPr kumimoji="1" lang="ko-KR" altLang="en-US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BCFB8E-3DC4-BF4D-0C42-6D389E36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72762"/>
              </p:ext>
            </p:extLst>
          </p:nvPr>
        </p:nvGraphicFramePr>
        <p:xfrm>
          <a:off x="838200" y="2720140"/>
          <a:ext cx="10515600" cy="233172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1127148826"/>
                    </a:ext>
                  </a:extLst>
                </a:gridCol>
                <a:gridCol w="8610600">
                  <a:extLst>
                    <a:ext uri="{9D8B030D-6E8A-4147-A177-3AD203B41FA5}">
                      <a16:colId xmlns:a16="http://schemas.microsoft.com/office/drawing/2014/main" val="1688755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용어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뜻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334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b="1">
                          <a:effectLst/>
                        </a:rPr>
                        <a:t>Workflow</a:t>
                      </a:r>
                      <a:endParaRPr lang="e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수행할 일련의 작업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en">
                          <a:effectLst/>
                        </a:rPr>
                        <a:t>Jobs)</a:t>
                      </a:r>
                      <a:r>
                        <a:rPr lang="ko-KR" altLang="en-US">
                          <a:effectLst/>
                        </a:rPr>
                        <a:t>들을 정의해놓은 것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808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Trigger</a:t>
                      </a:r>
                      <a:endParaRPr lang="en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특정한 조건이 만족될 때 발동되는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219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Action</a:t>
                      </a:r>
                      <a:endParaRPr lang="en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워크플로가 조건을 만족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en">
                          <a:effectLst/>
                        </a:rPr>
                        <a:t>Trigger)</a:t>
                      </a:r>
                      <a:r>
                        <a:rPr lang="ko-KR" altLang="en-US">
                          <a:effectLst/>
                        </a:rPr>
                        <a:t>하여 생성된 것</a:t>
                      </a:r>
                      <a:r>
                        <a:rPr lang="en-US" altLang="ko-KR">
                          <a:effectLst/>
                        </a:rPr>
                        <a:t>. </a:t>
                      </a:r>
                      <a:r>
                        <a:rPr lang="ko-KR" altLang="en-US">
                          <a:effectLst/>
                        </a:rPr>
                        <a:t>작업들을 실제로 수행한다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4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b="1">
                          <a:effectLst/>
                        </a:rPr>
                        <a:t>Job</a:t>
                      </a:r>
                      <a:endParaRPr lang="e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수행할 작업</a:t>
                      </a:r>
                      <a:r>
                        <a:rPr lang="en-US" altLang="ko-KR" dirty="0">
                          <a:effectLst/>
                        </a:rPr>
                        <a:t>. </a:t>
                      </a:r>
                      <a:r>
                        <a:rPr lang="ko-KR" altLang="en-US" dirty="0">
                          <a:effectLst/>
                        </a:rPr>
                        <a:t>하나 혹은 여러 단계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en" dirty="0">
                          <a:effectLst/>
                        </a:rPr>
                        <a:t>Steps)</a:t>
                      </a:r>
                      <a:r>
                        <a:rPr lang="ko-KR" altLang="en-US" dirty="0">
                          <a:effectLst/>
                        </a:rPr>
                        <a:t>들로 구성되어 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019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Step</a:t>
                      </a:r>
                      <a:endParaRPr lang="en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수행할 작업을 구성하는 단위 작업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853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0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60747-3364-0163-154B-46D50F64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조건</a:t>
            </a:r>
            <a:r>
              <a:rPr kumimoji="1" lang="en-US" altLang="ko-KR" dirty="0"/>
              <a:t>(Tigger)</a:t>
            </a:r>
            <a:r>
              <a:rPr kumimoji="1" lang="ko-KR" altLang="en-US" dirty="0"/>
              <a:t>이 될 수 있는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7DAD2-6FA8-D451-E660-BDB06E968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783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특정 </a:t>
            </a:r>
            <a:r>
              <a:rPr lang="ko-KR" altLang="en-US" sz="2000" b="0" i="0" dirty="0" err="1">
                <a:effectLst/>
                <a:latin typeface="-apple-system"/>
              </a:rPr>
              <a:t>브랜치에</a:t>
            </a:r>
            <a:r>
              <a:rPr lang="ko-KR" altLang="en-US" sz="2000" b="0" i="0" dirty="0">
                <a:effectLst/>
                <a:latin typeface="-apple-system"/>
              </a:rPr>
              <a:t> </a:t>
            </a:r>
            <a:r>
              <a:rPr lang="en" altLang="ko-KR" sz="2000" b="0" i="0" dirty="0">
                <a:effectLst/>
                <a:latin typeface="-apple-system"/>
              </a:rPr>
              <a:t>push </a:t>
            </a:r>
            <a:r>
              <a:rPr lang="ko-KR" altLang="en-US" sz="2000" b="0" i="0" dirty="0">
                <a:effectLst/>
                <a:latin typeface="-apple-system"/>
              </a:rPr>
              <a:t>될 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새로운 </a:t>
            </a:r>
            <a:r>
              <a:rPr lang="en" altLang="ko-KR" sz="2000" b="0" i="0" dirty="0">
                <a:effectLst/>
                <a:latin typeface="-apple-system"/>
              </a:rPr>
              <a:t>Pull Request</a:t>
            </a:r>
            <a:r>
              <a:rPr lang="ko-KR" altLang="en-US" sz="2000" b="0" i="0" dirty="0">
                <a:effectLst/>
                <a:latin typeface="-apple-system"/>
              </a:rPr>
              <a:t>가 생성되었을 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일정 시간 간격</a:t>
            </a:r>
          </a:p>
          <a:p>
            <a:r>
              <a:rPr lang="en" altLang="ko-KR" sz="1400" dirty="0"/>
              <a:t>https://</a:t>
            </a:r>
            <a:r>
              <a:rPr lang="en" altLang="ko-KR" sz="1400" dirty="0" err="1"/>
              <a:t>docs.github.com</a:t>
            </a:r>
            <a:r>
              <a:rPr lang="en" altLang="ko-KR" sz="1400" dirty="0"/>
              <a:t>/</a:t>
            </a:r>
            <a:r>
              <a:rPr lang="en" altLang="ko-KR" sz="1400" dirty="0" err="1"/>
              <a:t>en</a:t>
            </a:r>
            <a:r>
              <a:rPr lang="en" altLang="ko-KR" sz="1400" dirty="0"/>
              <a:t>/actions/writing-workflows/choosing-when-your-workflow-runs/</a:t>
            </a:r>
            <a:r>
              <a:rPr lang="en" altLang="ko-KR" sz="1400" dirty="0" err="1"/>
              <a:t>events-that-trigger-workflows#push</a:t>
            </a:r>
            <a:br>
              <a:rPr lang="ko-KR" altLang="en-US" sz="2000" dirty="0"/>
            </a:b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48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2467F-6D18-AAB4-5627-4066A6DB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-apple-system"/>
              </a:rPr>
              <a:t>단위 작업</a:t>
            </a:r>
            <a:r>
              <a:rPr lang="en-US" altLang="ko-KR" i="0" dirty="0">
                <a:effectLst/>
                <a:latin typeface="-apple-system"/>
              </a:rPr>
              <a:t>(</a:t>
            </a:r>
            <a:r>
              <a:rPr lang="en" altLang="ko-KR" i="0" dirty="0">
                <a:effectLst/>
                <a:latin typeface="-apple-system"/>
              </a:rPr>
              <a:t>Step)</a:t>
            </a:r>
            <a:r>
              <a:rPr lang="ko-KR" altLang="en-US" i="0" dirty="0">
                <a:effectLst/>
                <a:latin typeface="-apple-system"/>
              </a:rPr>
              <a:t>이 될 수 있는 것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4F3B7-69B7-5D42-6B48-4F92C8A1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ko-KR" sz="2000" b="0" i="0" dirty="0">
                <a:effectLst/>
                <a:latin typeface="-apple-system"/>
              </a:rPr>
              <a:t>Shell </a:t>
            </a:r>
            <a:r>
              <a:rPr lang="ko-KR" altLang="en-US" sz="2000" b="0" i="0" dirty="0">
                <a:effectLst/>
                <a:latin typeface="-apple-system"/>
              </a:rPr>
              <a:t>스크립트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공개된 타인의 작업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ko-KR" sz="1800" b="0" i="0" dirty="0">
                <a:effectLst/>
                <a:latin typeface="-apple-system"/>
              </a:rPr>
              <a:t>GitHub </a:t>
            </a:r>
            <a:r>
              <a:rPr lang="ko-KR" altLang="en-US" sz="1800" b="0" i="0" dirty="0">
                <a:effectLst/>
                <a:latin typeface="-apple-system"/>
              </a:rPr>
              <a:t>자체 지원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800" b="0" i="0" dirty="0" err="1">
                <a:effectLst/>
                <a:latin typeface="-apple-system"/>
              </a:rPr>
              <a:t>마켓플레이스</a:t>
            </a:r>
            <a:r>
              <a:rPr lang="ko-KR" altLang="en-US" sz="1800" b="0" i="0" dirty="0">
                <a:effectLst/>
                <a:latin typeface="-apple-system"/>
              </a:rPr>
              <a:t> 등에 등록된 것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위의 나열된 것들의 조합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-apple-system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9509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F2556-6722-22F3-3D66-E4FF4FF7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세 가지 활용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61458-EA99-E3C3-AFB5-0B747416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43470" cy="314394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자동 CI/CD 파이프라인 구축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수행할 수 있는 작업들을 적절히 조합하여 다양한 워크플로를 정의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 가능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브랜치는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 항상 배포될 준비가 완료된 소스코드가 존재한다고 하면, 다음과 같이 워크플로를 구성하여 CI/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CD를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 자동화 할 수 있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다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kumimoji="1" lang="ko-KR" altLang="en-US" sz="1600" dirty="0"/>
          </a:p>
        </p:txBody>
      </p:sp>
      <p:sp>
        <p:nvSpPr>
          <p:cNvPr id="14" name="AutoShape 8" descr="Alternative Text">
            <a:hlinkClick r:id="rId2"/>
            <a:extLst>
              <a:ext uri="{FF2B5EF4-FFF2-40B4-BE49-F238E27FC236}">
                <a16:creationId xmlns:a16="http://schemas.microsoft.com/office/drawing/2014/main" id="{D1C5CD3A-77F6-CA2E-7A51-AB747F1D9A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25" y="-7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4C4FF09-471D-9429-E032-DD7CDF302E27}"/>
              </a:ext>
            </a:extLst>
          </p:cNvPr>
          <p:cNvSpPr txBox="1">
            <a:spLocks/>
          </p:cNvSpPr>
          <p:nvPr/>
        </p:nvSpPr>
        <p:spPr>
          <a:xfrm>
            <a:off x="4474265" y="1825625"/>
            <a:ext cx="3243470" cy="31439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 dirty="0">
                <a:latin typeface="Arial" panose="020B0604020202020204" pitchFamily="34" charset="0"/>
                <a:ea typeface="-apple-system"/>
              </a:rPr>
              <a:t>Pull Request </a:t>
            </a:r>
            <a:r>
              <a:rPr lang="ko-KR" altLang="en-US" sz="1800" b="1" dirty="0">
                <a:latin typeface="Arial" panose="020B0604020202020204" pitchFamily="34" charset="0"/>
                <a:ea typeface="-apple-system"/>
              </a:rPr>
              <a:t>관리</a:t>
            </a:r>
            <a:endParaRPr lang="en-US" altLang="ko-KR" sz="1800" b="1" dirty="0">
              <a:latin typeface="Arial" panose="020B0604020202020204" pitchFamily="34" charset="0"/>
              <a:ea typeface="-apple-system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ko-KR" sz="1800" b="1" dirty="0">
              <a:latin typeface="Arial" panose="020B0604020202020204" pitchFamily="34" charset="0"/>
              <a:ea typeface="-apple-system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b="0" i="0" dirty="0">
                <a:effectLst/>
                <a:latin typeface="-apple-system"/>
              </a:rPr>
              <a:t>만약</a:t>
            </a:r>
            <a:r>
              <a:rPr lang="en-US" altLang="ko-KR" sz="1400" b="0" i="0" dirty="0">
                <a:effectLst/>
                <a:latin typeface="-apple-system"/>
              </a:rPr>
              <a:t>, </a:t>
            </a:r>
            <a:r>
              <a:rPr lang="ko-KR" altLang="en-US" sz="1400" b="0" i="0" dirty="0">
                <a:effectLst/>
                <a:latin typeface="-apple-system"/>
              </a:rPr>
              <a:t>대규모 프로젝트를 진행하고 있는 관리자라면</a:t>
            </a:r>
            <a:r>
              <a:rPr lang="en-US" altLang="ko-KR" sz="1400" b="0" i="0" dirty="0">
                <a:effectLst/>
                <a:latin typeface="-apple-system"/>
              </a:rPr>
              <a:t>, </a:t>
            </a:r>
            <a:r>
              <a:rPr lang="ko-KR" altLang="en-US" sz="1400" b="0" i="0" dirty="0">
                <a:effectLst/>
                <a:latin typeface="-apple-system"/>
              </a:rPr>
              <a:t>새로운 </a:t>
            </a:r>
            <a:r>
              <a:rPr lang="en" altLang="ko-KR" sz="1400" b="0" i="0" dirty="0">
                <a:effectLst/>
                <a:latin typeface="-apple-system"/>
              </a:rPr>
              <a:t>Pull Request</a:t>
            </a:r>
            <a:r>
              <a:rPr lang="ko-KR" altLang="en-US" sz="1400" b="0" i="0" dirty="0">
                <a:effectLst/>
                <a:latin typeface="-apple-system"/>
              </a:rPr>
              <a:t>가 생성될 시 자동으로 상급자를 할당하도록 하고 싶을 수도 있다</a:t>
            </a:r>
            <a:r>
              <a:rPr lang="en-US" altLang="ko-KR" sz="1400" dirty="0">
                <a:latin typeface="-apple-system"/>
              </a:rPr>
              <a:t>.</a:t>
            </a:r>
            <a:endParaRPr kumimoji="1" lang="ko-KR" altLang="en-US" sz="24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8F5784BE-F203-A988-9E44-C4CDCC0D0610}"/>
              </a:ext>
            </a:extLst>
          </p:cNvPr>
          <p:cNvSpPr txBox="1">
            <a:spLocks/>
          </p:cNvSpPr>
          <p:nvPr/>
        </p:nvSpPr>
        <p:spPr>
          <a:xfrm>
            <a:off x="8110330" y="1825625"/>
            <a:ext cx="3243470" cy="31439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800" b="1" dirty="0">
                <a:latin typeface="Arial" panose="020B0604020202020204" pitchFamily="34" charset="0"/>
                <a:ea typeface="-apple-system"/>
              </a:rPr>
              <a:t>자동 테스트</a:t>
            </a:r>
            <a:endParaRPr lang="en-US" altLang="ko-KR" sz="1800" b="1" dirty="0">
              <a:latin typeface="Arial" panose="020B0604020202020204" pitchFamily="34" charset="0"/>
              <a:ea typeface="-apple-system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ko-KR" sz="1800" b="1" dirty="0">
              <a:latin typeface="Arial" panose="020B0604020202020204" pitchFamily="34" charset="0"/>
              <a:ea typeface="-apple-system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b="0" i="0" dirty="0">
                <a:effectLst/>
                <a:latin typeface="-apple-system"/>
              </a:rPr>
              <a:t>혹은 </a:t>
            </a:r>
            <a:r>
              <a:rPr lang="en" altLang="ko-KR" sz="1400" b="0" i="0" dirty="0">
                <a:effectLst/>
                <a:latin typeface="-apple-system"/>
              </a:rPr>
              <a:t>TDD(Test-Driven Development)</a:t>
            </a:r>
            <a:r>
              <a:rPr lang="ko-KR" altLang="en-US" sz="1400" b="0" i="0" dirty="0" err="1">
                <a:effectLst/>
                <a:latin typeface="-apple-system"/>
              </a:rPr>
              <a:t>를</a:t>
            </a:r>
            <a:r>
              <a:rPr lang="ko-KR" altLang="en-US" sz="1400" b="0" i="0" dirty="0">
                <a:effectLst/>
                <a:latin typeface="-apple-system"/>
              </a:rPr>
              <a:t> 도입한 프로젝트에서 새로운 </a:t>
            </a:r>
            <a:r>
              <a:rPr lang="en" altLang="ko-KR" sz="1400" b="0" i="0" dirty="0">
                <a:effectLst/>
                <a:latin typeface="-apple-system"/>
              </a:rPr>
              <a:t>Feature </a:t>
            </a:r>
            <a:r>
              <a:rPr lang="ko-KR" altLang="en-US" sz="1400" b="0" i="0" dirty="0">
                <a:effectLst/>
                <a:latin typeface="-apple-system"/>
              </a:rPr>
              <a:t>개발 중</a:t>
            </a:r>
            <a:r>
              <a:rPr lang="en-US" altLang="ko-KR" sz="1400" b="0" i="0" dirty="0">
                <a:effectLst/>
                <a:latin typeface="-apple-system"/>
              </a:rPr>
              <a:t>, </a:t>
            </a:r>
            <a:r>
              <a:rPr lang="ko-KR" altLang="en-US" sz="1400" b="0" i="0" dirty="0" err="1">
                <a:effectLst/>
                <a:latin typeface="-apple-system"/>
              </a:rPr>
              <a:t>푸시가</a:t>
            </a:r>
            <a:r>
              <a:rPr lang="ko-KR" altLang="en-US" sz="1400" b="0" i="0" dirty="0">
                <a:effectLst/>
                <a:latin typeface="-apple-system"/>
              </a:rPr>
              <a:t> 될 때마다 자동으로 단위 테스트를 수행하도록 할 수도 있다</a:t>
            </a:r>
            <a:r>
              <a:rPr lang="en-US" altLang="ko-KR" sz="1400" b="0" i="0" dirty="0">
                <a:effectLst/>
                <a:latin typeface="-apple-system"/>
              </a:rPr>
              <a:t>.</a:t>
            </a:r>
            <a:endParaRPr kumimoji="1" lang="ko-KR" altLang="en-US" sz="1600" dirty="0"/>
          </a:p>
        </p:txBody>
      </p:sp>
      <p:pic>
        <p:nvPicPr>
          <p:cNvPr id="21" name="그림 20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154540D9-AE73-C0E2-4FCA-99B440975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08" y="5251519"/>
            <a:ext cx="3131654" cy="655663"/>
          </a:xfrm>
          <a:prstGeom prst="rect">
            <a:avLst/>
          </a:prstGeom>
        </p:spPr>
      </p:pic>
      <p:pic>
        <p:nvPicPr>
          <p:cNvPr id="23" name="그림 22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24DD13C3-D712-7841-5AA4-E4D7B5BB1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879" y="5251519"/>
            <a:ext cx="3316242" cy="677511"/>
          </a:xfrm>
          <a:prstGeom prst="rect">
            <a:avLst/>
          </a:prstGeom>
        </p:spPr>
      </p:pic>
      <p:pic>
        <p:nvPicPr>
          <p:cNvPr id="25" name="그림 2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C55E91E7-1A81-1695-3229-7DA01E8CC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0330" y="5305394"/>
            <a:ext cx="3389016" cy="6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8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5CF83-AFDB-EBAB-21C6-7ACDB7B4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워크플로 파일 살펴보기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55F97-D21A-F894-871E-FFBB6D70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0132"/>
          </a:xfrm>
        </p:spPr>
        <p:txBody>
          <a:bodyPr/>
          <a:lstStyle/>
          <a:p>
            <a:r>
              <a:rPr kumimoji="1" lang="ko-KR" altLang="en-US" dirty="0"/>
              <a:t>워크플로 정의는 어떻게 작성될까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16197-2B2D-CDEC-7F15-66DB64C0C444}"/>
              </a:ext>
            </a:extLst>
          </p:cNvPr>
          <p:cNvSpPr txBox="1"/>
          <p:nvPr/>
        </p:nvSpPr>
        <p:spPr>
          <a:xfrm>
            <a:off x="419100" y="2476362"/>
            <a:ext cx="11353800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R" sz="1600" dirty="0">
                <a:effectLst/>
              </a:rPr>
              <a:t>name</a:t>
            </a:r>
            <a:r>
              <a:rPr lang="en" altLang="ko-KR" sz="1600" dirty="0"/>
              <a:t>: </a:t>
            </a:r>
            <a:r>
              <a:rPr lang="en" altLang="ko-KR" sz="1600" dirty="0">
                <a:effectLst/>
              </a:rPr>
              <a:t>GitHub Actions Demo</a:t>
            </a:r>
            <a:r>
              <a:rPr lang="en" altLang="ko-KR" sz="1600" dirty="0"/>
              <a:t> </a:t>
            </a:r>
          </a:p>
          <a:p>
            <a:r>
              <a:rPr lang="en" altLang="ko-KR" sz="1600" dirty="0">
                <a:effectLst/>
              </a:rPr>
              <a:t>run-name</a:t>
            </a:r>
            <a:r>
              <a:rPr lang="en" altLang="ko-KR" sz="1600" dirty="0"/>
              <a:t>: </a:t>
            </a:r>
            <a:r>
              <a:rPr lang="en" altLang="ko-KR" sz="1600" dirty="0">
                <a:effectLst/>
              </a:rPr>
              <a:t>${{ </a:t>
            </a:r>
            <a:r>
              <a:rPr lang="en" altLang="ko-KR" sz="1600" dirty="0" err="1">
                <a:effectLst/>
              </a:rPr>
              <a:t>github.actor</a:t>
            </a:r>
            <a:r>
              <a:rPr lang="en" altLang="ko-KR" sz="1600" dirty="0">
                <a:effectLst/>
              </a:rPr>
              <a:t> }} is testing out GitHub Actions </a:t>
            </a:r>
            <a:r>
              <a:rPr lang="ko-KR" altLang="en-US" sz="1600" dirty="0">
                <a:effectLst/>
              </a:rPr>
              <a:t>🚀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" altLang="ko-KR" sz="1600" dirty="0">
                <a:effectLst/>
              </a:rPr>
              <a:t>on</a:t>
            </a:r>
            <a:r>
              <a:rPr lang="en" altLang="ko-KR" sz="1600" dirty="0"/>
              <a:t>: </a:t>
            </a:r>
            <a:r>
              <a:rPr lang="en" altLang="ko-KR" sz="1600" dirty="0">
                <a:effectLst/>
              </a:rPr>
              <a:t>[push]</a:t>
            </a:r>
            <a:r>
              <a:rPr lang="en" altLang="ko-KR" sz="1600" dirty="0"/>
              <a:t> </a:t>
            </a:r>
          </a:p>
          <a:p>
            <a:r>
              <a:rPr lang="en" altLang="ko-KR" sz="1600" dirty="0">
                <a:effectLst/>
              </a:rPr>
              <a:t>jobs</a:t>
            </a:r>
            <a:r>
              <a:rPr lang="en" altLang="ko-KR" sz="1600" dirty="0"/>
              <a:t>: </a:t>
            </a:r>
          </a:p>
          <a:p>
            <a:r>
              <a:rPr lang="ko-KR" altLang="en-US" sz="1600" dirty="0"/>
              <a:t>    </a:t>
            </a:r>
            <a:r>
              <a:rPr lang="en" altLang="ko-KR" sz="1600" dirty="0">
                <a:effectLst/>
              </a:rPr>
              <a:t>Explore-GitHub-Actions</a:t>
            </a:r>
            <a:r>
              <a:rPr lang="en" altLang="ko-KR" sz="1600" dirty="0"/>
              <a:t>: </a:t>
            </a:r>
          </a:p>
          <a:p>
            <a:r>
              <a:rPr lang="ko-KR" altLang="en-US" sz="1600" dirty="0">
                <a:effectLst/>
              </a:rPr>
              <a:t>        </a:t>
            </a:r>
            <a:r>
              <a:rPr lang="en" altLang="ko-KR" sz="1600" dirty="0">
                <a:effectLst/>
              </a:rPr>
              <a:t>runs-on</a:t>
            </a:r>
            <a:r>
              <a:rPr lang="en" altLang="ko-KR" sz="1600" dirty="0"/>
              <a:t>: </a:t>
            </a:r>
            <a:r>
              <a:rPr lang="en" altLang="ko-KR" sz="1600" dirty="0">
                <a:effectLst/>
              </a:rPr>
              <a:t>ubuntu-latest</a:t>
            </a:r>
            <a:r>
              <a:rPr lang="en" altLang="ko-KR" sz="1600" dirty="0"/>
              <a:t> </a:t>
            </a:r>
          </a:p>
          <a:p>
            <a:r>
              <a:rPr lang="ko-KR" altLang="en-US" sz="1600" dirty="0">
                <a:effectLst/>
              </a:rPr>
              <a:t>        </a:t>
            </a:r>
            <a:r>
              <a:rPr lang="en" altLang="ko-KR" sz="1600" dirty="0">
                <a:effectLst/>
              </a:rPr>
              <a:t>steps</a:t>
            </a:r>
            <a:r>
              <a:rPr lang="en" altLang="ko-KR" sz="1600" dirty="0"/>
              <a:t>: </a:t>
            </a:r>
          </a:p>
          <a:p>
            <a:r>
              <a:rPr lang="ko-KR" altLang="en-US" sz="1600" dirty="0"/>
              <a:t>            </a:t>
            </a:r>
            <a:r>
              <a:rPr lang="en" altLang="ko-KR" sz="1600" dirty="0"/>
              <a:t>- </a:t>
            </a:r>
            <a:r>
              <a:rPr lang="en" altLang="ko-KR" sz="1600" dirty="0">
                <a:effectLst/>
              </a:rPr>
              <a:t>run</a:t>
            </a:r>
            <a:r>
              <a:rPr lang="en" altLang="ko-KR" sz="1600" dirty="0"/>
              <a:t>: </a:t>
            </a:r>
            <a:r>
              <a:rPr lang="en" altLang="ko-KR" sz="1600" dirty="0">
                <a:effectLst/>
              </a:rPr>
              <a:t>echo "</a:t>
            </a:r>
            <a:r>
              <a:rPr lang="ko-KR" altLang="en-US" sz="1600" dirty="0">
                <a:effectLst/>
              </a:rPr>
              <a:t>🎉 </a:t>
            </a:r>
            <a:r>
              <a:rPr lang="en" altLang="ko-KR" sz="1600" dirty="0">
                <a:effectLst/>
              </a:rPr>
              <a:t>The job was automatically triggered by a ${{ </a:t>
            </a:r>
            <a:r>
              <a:rPr lang="en" altLang="ko-KR" sz="1600" dirty="0" err="1">
                <a:effectLst/>
              </a:rPr>
              <a:t>github.event_name</a:t>
            </a:r>
            <a:r>
              <a:rPr lang="en" altLang="ko-KR" sz="1600" dirty="0">
                <a:effectLst/>
              </a:rPr>
              <a:t> }} event."</a:t>
            </a:r>
            <a:r>
              <a:rPr lang="en" altLang="ko-KR" sz="1600" dirty="0"/>
              <a:t> </a:t>
            </a:r>
          </a:p>
          <a:p>
            <a:r>
              <a:rPr lang="ko-KR" altLang="en-US" sz="1600" dirty="0"/>
              <a:t>            </a:t>
            </a:r>
            <a:r>
              <a:rPr lang="en" altLang="ko-KR" sz="1600" dirty="0"/>
              <a:t>- </a:t>
            </a:r>
            <a:r>
              <a:rPr lang="en" altLang="ko-KR" sz="1600" dirty="0">
                <a:effectLst/>
              </a:rPr>
              <a:t>run</a:t>
            </a:r>
            <a:r>
              <a:rPr lang="en" altLang="ko-KR" sz="1600" dirty="0"/>
              <a:t>: </a:t>
            </a:r>
            <a:r>
              <a:rPr lang="en" altLang="ko-KR" sz="1600" dirty="0">
                <a:effectLst/>
              </a:rPr>
              <a:t>echo "</a:t>
            </a:r>
            <a:r>
              <a:rPr lang="ko-KR" altLang="en-US" sz="1600" dirty="0">
                <a:effectLst/>
              </a:rPr>
              <a:t>🐧 </a:t>
            </a:r>
            <a:r>
              <a:rPr lang="en" altLang="ko-KR" sz="1600" dirty="0">
                <a:effectLst/>
              </a:rPr>
              <a:t>This job is now running on a ${{ </a:t>
            </a:r>
            <a:r>
              <a:rPr lang="en" altLang="ko-KR" sz="1600" dirty="0" err="1">
                <a:effectLst/>
              </a:rPr>
              <a:t>runner.os</a:t>
            </a:r>
            <a:r>
              <a:rPr lang="en" altLang="ko-KR" sz="1600" dirty="0">
                <a:effectLst/>
              </a:rPr>
              <a:t> }} server hosted by GitHub!"</a:t>
            </a:r>
            <a:r>
              <a:rPr lang="en" altLang="ko-KR" sz="1600" dirty="0"/>
              <a:t> </a:t>
            </a:r>
          </a:p>
          <a:p>
            <a:r>
              <a:rPr lang="ko-KR" altLang="en-US" sz="1600" dirty="0"/>
              <a:t>            </a:t>
            </a:r>
            <a:r>
              <a:rPr lang="en" altLang="ko-KR" sz="1600" dirty="0"/>
              <a:t>- </a:t>
            </a:r>
            <a:r>
              <a:rPr lang="en" altLang="ko-KR" sz="1600" dirty="0">
                <a:effectLst/>
              </a:rPr>
              <a:t>run</a:t>
            </a:r>
            <a:r>
              <a:rPr lang="en" altLang="ko-KR" sz="1600" dirty="0"/>
              <a:t>: </a:t>
            </a:r>
            <a:r>
              <a:rPr lang="en" altLang="ko-KR" sz="1600" dirty="0">
                <a:effectLst/>
              </a:rPr>
              <a:t>echo "</a:t>
            </a:r>
            <a:r>
              <a:rPr lang="ko-KR" altLang="en-US" sz="1600" dirty="0">
                <a:effectLst/>
              </a:rPr>
              <a:t>🔎 </a:t>
            </a:r>
            <a:r>
              <a:rPr lang="en" altLang="ko-KR" sz="1600" dirty="0">
                <a:effectLst/>
              </a:rPr>
              <a:t>The name of your branch is ${{ </a:t>
            </a:r>
            <a:r>
              <a:rPr lang="en" altLang="ko-KR" sz="1600" dirty="0" err="1">
                <a:effectLst/>
              </a:rPr>
              <a:t>github.ref</a:t>
            </a:r>
            <a:r>
              <a:rPr lang="en" altLang="ko-KR" sz="1600" dirty="0">
                <a:effectLst/>
              </a:rPr>
              <a:t> }} and your repository is ${{ </a:t>
            </a:r>
            <a:r>
              <a:rPr lang="en" altLang="ko-KR" sz="1600" dirty="0" err="1">
                <a:effectLst/>
              </a:rPr>
              <a:t>github.repository</a:t>
            </a:r>
            <a:r>
              <a:rPr lang="en" altLang="ko-KR" sz="1600" dirty="0">
                <a:effectLst/>
              </a:rPr>
              <a:t> }}."</a:t>
            </a:r>
            <a:r>
              <a:rPr lang="en" altLang="ko-KR" sz="1600" dirty="0"/>
              <a:t> </a:t>
            </a:r>
          </a:p>
          <a:p>
            <a:r>
              <a:rPr lang="ko-KR" altLang="en-US" sz="1600" dirty="0"/>
              <a:t>            </a:t>
            </a:r>
            <a:r>
              <a:rPr lang="en" altLang="ko-KR" sz="1600" dirty="0"/>
              <a:t>- </a:t>
            </a:r>
            <a:r>
              <a:rPr lang="en" altLang="ko-KR" sz="1600" dirty="0">
                <a:effectLst/>
              </a:rPr>
              <a:t>name</a:t>
            </a:r>
            <a:r>
              <a:rPr lang="en" altLang="ko-KR" sz="1600" dirty="0"/>
              <a:t>: </a:t>
            </a:r>
            <a:r>
              <a:rPr lang="en" altLang="ko-KR" sz="1600" dirty="0">
                <a:effectLst/>
              </a:rPr>
              <a:t>Check out repository code</a:t>
            </a:r>
            <a:r>
              <a:rPr lang="en" altLang="ko-KR" sz="1600" dirty="0"/>
              <a:t> </a:t>
            </a:r>
            <a:r>
              <a:rPr lang="en" altLang="ko-KR" sz="1600" dirty="0">
                <a:effectLst/>
              </a:rPr>
              <a:t>uses</a:t>
            </a:r>
            <a:r>
              <a:rPr lang="en" altLang="ko-KR" sz="1600" dirty="0"/>
              <a:t>: </a:t>
            </a:r>
            <a:r>
              <a:rPr lang="en" altLang="ko-KR" sz="1600" dirty="0">
                <a:effectLst/>
              </a:rPr>
              <a:t>actions/checkout@v4</a:t>
            </a:r>
            <a:r>
              <a:rPr lang="en" altLang="ko-KR" sz="1600" dirty="0"/>
              <a:t> </a:t>
            </a:r>
          </a:p>
          <a:p>
            <a:r>
              <a:rPr lang="ko-KR" altLang="en-US" sz="1600" dirty="0"/>
              <a:t>            </a:t>
            </a:r>
            <a:r>
              <a:rPr lang="en" altLang="ko-KR" sz="1600" dirty="0"/>
              <a:t>- </a:t>
            </a:r>
            <a:r>
              <a:rPr lang="en" altLang="ko-KR" sz="1600" dirty="0">
                <a:effectLst/>
              </a:rPr>
              <a:t>run</a:t>
            </a:r>
            <a:r>
              <a:rPr lang="en" altLang="ko-KR" sz="1600" dirty="0"/>
              <a:t>: </a:t>
            </a:r>
            <a:r>
              <a:rPr lang="en" altLang="ko-KR" sz="1600" dirty="0">
                <a:effectLst/>
              </a:rPr>
              <a:t>echo "</a:t>
            </a:r>
            <a:r>
              <a:rPr lang="ko-KR" altLang="en-US" sz="1600" dirty="0">
                <a:effectLst/>
              </a:rPr>
              <a:t>💡 </a:t>
            </a:r>
            <a:r>
              <a:rPr lang="en" altLang="ko-KR" sz="1600" dirty="0">
                <a:effectLst/>
              </a:rPr>
              <a:t>The ${{ </a:t>
            </a:r>
            <a:r>
              <a:rPr lang="en" altLang="ko-KR" sz="1600" dirty="0" err="1">
                <a:effectLst/>
              </a:rPr>
              <a:t>github.repository</a:t>
            </a:r>
            <a:r>
              <a:rPr lang="en" altLang="ko-KR" sz="1600" dirty="0">
                <a:effectLst/>
              </a:rPr>
              <a:t> }} repository has been cloned to the runner."</a:t>
            </a:r>
            <a:r>
              <a:rPr lang="en" altLang="ko-KR" sz="1600" dirty="0"/>
              <a:t> </a:t>
            </a:r>
          </a:p>
          <a:p>
            <a:r>
              <a:rPr lang="ko-KR" altLang="en-US" sz="1600" dirty="0"/>
              <a:t>            </a:t>
            </a:r>
            <a:r>
              <a:rPr lang="en" altLang="ko-KR" sz="1600" dirty="0"/>
              <a:t>- </a:t>
            </a:r>
            <a:r>
              <a:rPr lang="en" altLang="ko-KR" sz="1600" dirty="0">
                <a:effectLst/>
              </a:rPr>
              <a:t>run</a:t>
            </a:r>
            <a:r>
              <a:rPr lang="en" altLang="ko-KR" sz="1600" dirty="0"/>
              <a:t>: </a:t>
            </a:r>
            <a:r>
              <a:rPr lang="en" altLang="ko-KR" sz="1600" dirty="0">
                <a:effectLst/>
              </a:rPr>
              <a:t>echo "</a:t>
            </a:r>
            <a:r>
              <a:rPr lang="ko-KR" altLang="en-US" sz="1600" dirty="0">
                <a:effectLst/>
              </a:rPr>
              <a:t>🖥️ </a:t>
            </a:r>
            <a:r>
              <a:rPr lang="en" altLang="ko-KR" sz="1600" dirty="0">
                <a:effectLst/>
              </a:rPr>
              <a:t>The workflow is now ready to test your code on the runner."</a:t>
            </a:r>
            <a:r>
              <a:rPr lang="en" altLang="ko-KR" sz="1600" dirty="0"/>
              <a:t> </a:t>
            </a:r>
            <a:endParaRPr lang="en-US" altLang="ko-KR" sz="1600" dirty="0"/>
          </a:p>
          <a:p>
            <a:r>
              <a:rPr lang="ko-KR" altLang="en-US" sz="1600" dirty="0"/>
              <a:t>            </a:t>
            </a:r>
            <a:r>
              <a:rPr lang="en" altLang="ko-KR" sz="1600" dirty="0"/>
              <a:t>- </a:t>
            </a:r>
            <a:r>
              <a:rPr lang="en" altLang="ko-KR" sz="1600" dirty="0">
                <a:effectLst/>
              </a:rPr>
              <a:t>name</a:t>
            </a:r>
            <a:r>
              <a:rPr lang="en" altLang="ko-KR" sz="1600" dirty="0"/>
              <a:t>: </a:t>
            </a:r>
            <a:r>
              <a:rPr lang="en" altLang="ko-KR" sz="1600" dirty="0">
                <a:effectLst/>
              </a:rPr>
              <a:t>List files in the repository</a:t>
            </a:r>
            <a:r>
              <a:rPr lang="en" altLang="ko-KR" sz="1600" dirty="0"/>
              <a:t> </a:t>
            </a:r>
            <a:r>
              <a:rPr lang="en" altLang="ko-KR" sz="1600" dirty="0">
                <a:effectLst/>
              </a:rPr>
              <a:t>run</a:t>
            </a:r>
            <a:r>
              <a:rPr lang="en" altLang="ko-KR" sz="1600" dirty="0"/>
              <a:t>: </a:t>
            </a:r>
            <a:r>
              <a:rPr lang="en" altLang="ko-KR" sz="1600" dirty="0">
                <a:effectLst/>
              </a:rPr>
              <a:t>|</a:t>
            </a:r>
            <a:r>
              <a:rPr lang="en" altLang="ko-KR" sz="1600" dirty="0"/>
              <a:t> </a:t>
            </a:r>
            <a:r>
              <a:rPr lang="en" altLang="ko-KR" sz="1600" dirty="0">
                <a:effectLst/>
              </a:rPr>
              <a:t>ls ${{ </a:t>
            </a:r>
            <a:r>
              <a:rPr lang="en" altLang="ko-KR" sz="1600" dirty="0" err="1">
                <a:effectLst/>
              </a:rPr>
              <a:t>github.workspace</a:t>
            </a:r>
            <a:r>
              <a:rPr lang="en" altLang="ko-KR" sz="1600" dirty="0">
                <a:effectLst/>
              </a:rPr>
              <a:t> }}</a:t>
            </a:r>
            <a:r>
              <a:rPr lang="en" altLang="ko-KR" sz="1600" dirty="0"/>
              <a:t> </a:t>
            </a:r>
            <a:r>
              <a:rPr lang="en" altLang="ko-KR" sz="1600" dirty="0">
                <a:effectLst/>
              </a:rPr>
              <a:t>echo "</a:t>
            </a:r>
            <a:r>
              <a:rPr lang="ko-KR" altLang="en-US" sz="1600" dirty="0">
                <a:effectLst/>
              </a:rPr>
              <a:t>🍏 </a:t>
            </a:r>
            <a:r>
              <a:rPr lang="en" altLang="ko-KR" sz="1600" dirty="0">
                <a:effectLst/>
              </a:rPr>
              <a:t>This job's status is ${{ </a:t>
            </a:r>
            <a:r>
              <a:rPr lang="en" altLang="ko-KR" sz="1600" dirty="0" err="1">
                <a:effectLst/>
              </a:rPr>
              <a:t>job.status</a:t>
            </a:r>
            <a:r>
              <a:rPr lang="en" altLang="ko-KR" sz="1600" dirty="0">
                <a:effectLst/>
              </a:rPr>
              <a:t> }}."</a:t>
            </a:r>
            <a:r>
              <a:rPr lang="en" altLang="ko-KR" sz="1600" dirty="0"/>
              <a:t> </a:t>
            </a:r>
          </a:p>
          <a:p>
            <a:r>
              <a:rPr lang="ko-KR" altLang="en-US" sz="1600" dirty="0"/>
              <a:t>            </a:t>
            </a:r>
            <a:r>
              <a:rPr lang="en" altLang="ko-KR" sz="1600" dirty="0"/>
              <a:t>- </a:t>
            </a:r>
            <a:r>
              <a:rPr lang="en" altLang="ko-KR" sz="1600" dirty="0">
                <a:effectLst/>
              </a:rPr>
              <a:t>run</a:t>
            </a:r>
            <a:r>
              <a:rPr lang="en" altLang="ko-KR" sz="1600" dirty="0"/>
              <a:t>: </a:t>
            </a:r>
            <a:r>
              <a:rPr lang="en" altLang="ko-KR" sz="1600" dirty="0">
                <a:effectLst/>
              </a:rPr>
              <a:t>echo "</a:t>
            </a:r>
            <a:r>
              <a:rPr lang="ko-KR" altLang="en-US" sz="1600" dirty="0">
                <a:effectLst/>
              </a:rPr>
              <a:t>🍏 </a:t>
            </a:r>
            <a:r>
              <a:rPr lang="en" altLang="ko-KR" sz="1600" dirty="0">
                <a:effectLst/>
              </a:rPr>
              <a:t>This job's status is ${{ </a:t>
            </a:r>
            <a:r>
              <a:rPr lang="en" altLang="ko-KR" sz="1600" dirty="0" err="1">
                <a:effectLst/>
              </a:rPr>
              <a:t>job.status</a:t>
            </a:r>
            <a:r>
              <a:rPr lang="en" altLang="ko-KR" sz="1600" dirty="0">
                <a:effectLst/>
              </a:rPr>
              <a:t> }}."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2318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44182-6677-37CD-6466-DF8D710D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각 속성의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111FD-0452-64C0-07F9-EE369D0D8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name: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워크플로의 이름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run-name: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액션의 이름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sz="2000" b="0" i="0" dirty="0">
                <a:solidFill>
                  <a:srgbClr val="1F2328"/>
                </a:solidFill>
                <a:effectLst/>
                <a:latin typeface="-apple-system"/>
              </a:rPr>
              <a:t>on: Trigger </a:t>
            </a:r>
            <a:r>
              <a:rPr lang="ko-KR" altLang="en-US" sz="2000" b="0" i="0" dirty="0">
                <a:solidFill>
                  <a:srgbClr val="1F2328"/>
                </a:solidFill>
                <a:effectLst/>
                <a:latin typeface="-apple-system"/>
              </a:rPr>
              <a:t>조건</a:t>
            </a:r>
          </a:p>
          <a:p>
            <a:pPr marL="0" indent="0">
              <a:buNone/>
            </a:pP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219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920</Words>
  <Application>Microsoft Office PowerPoint</Application>
  <PresentationFormat>와이드스크린</PresentationFormat>
  <Paragraphs>119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-apple-system</vt:lpstr>
      <vt:lpstr>맑은 고딕</vt:lpstr>
      <vt:lpstr>Arial</vt:lpstr>
      <vt:lpstr>Helvetica</vt:lpstr>
      <vt:lpstr>Wingdings</vt:lpstr>
      <vt:lpstr>Office 테마</vt:lpstr>
      <vt:lpstr>Git과 GitHub 고급 (7)</vt:lpstr>
      <vt:lpstr>학습 목표</vt:lpstr>
      <vt:lpstr>GitHub Actions란?</vt:lpstr>
      <vt:lpstr>용어 정리</vt:lpstr>
      <vt:lpstr>조건(Tigger)이 될 수 있는 것</vt:lpstr>
      <vt:lpstr>단위 작업(Step)이 될 수 있는 것</vt:lpstr>
      <vt:lpstr>세 가지 활용 사례</vt:lpstr>
      <vt:lpstr>워크플로 파일 살펴보기</vt:lpstr>
      <vt:lpstr>각 속성의 역할</vt:lpstr>
      <vt:lpstr>작성 방법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권동균</dc:creator>
  <cp:lastModifiedBy>우현 정</cp:lastModifiedBy>
  <cp:revision>52</cp:revision>
  <dcterms:created xsi:type="dcterms:W3CDTF">2024-12-03T08:27:31Z</dcterms:created>
  <dcterms:modified xsi:type="dcterms:W3CDTF">2024-12-04T09:57:26Z</dcterms:modified>
</cp:coreProperties>
</file>