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3" r:id="rId5"/>
    <p:sldId id="258" r:id="rId6"/>
    <p:sldId id="260" r:id="rId7"/>
    <p:sldId id="261" r:id="rId8"/>
    <p:sldId id="262" r:id="rId9"/>
    <p:sldId id="263" r:id="rId10"/>
    <p:sldId id="274" r:id="rId11"/>
    <p:sldId id="266" r:id="rId12"/>
    <p:sldId id="275" r:id="rId13"/>
    <p:sldId id="264" r:id="rId14"/>
    <p:sldId id="276" r:id="rId15"/>
    <p:sldId id="270" r:id="rId16"/>
    <p:sldId id="271" r:id="rId17"/>
    <p:sldId id="265" r:id="rId18"/>
    <p:sldId id="272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9"/>
    <p:restoredTop sz="95073"/>
  </p:normalViewPr>
  <p:slideViewPr>
    <p:cSldViewPr snapToGrid="0">
      <p:cViewPr>
        <p:scale>
          <a:sx n="71" d="100"/>
          <a:sy n="71" d="100"/>
        </p:scale>
        <p:origin x="15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8136A-29C0-8342-A3BB-4F3FFBCA64C5}" type="datetimeFigureOut">
              <a:rPr kumimoji="1" lang="ko-KR" altLang="en-US" smtClean="0"/>
              <a:t>2024. 11. 5.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6FA5B-033F-C54B-909C-D6435459D4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2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6FA5B-033F-C54B-909C-D6435459D4D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328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F4F40-1102-5A7D-BAA1-BE51DE04D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E6295A-BA94-9594-632D-36F731C8C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C39AA8-831B-9447-D261-382B2C698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B1ACE-D2DB-E4F8-7C58-A7ACD67950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6FA5B-033F-C54B-909C-D6435459D4D5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854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81997-A10B-BFB4-5972-B519FD0E8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FFF838-2C3E-CFDA-D2CB-E40BACCD2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72C932-D043-8612-7F3B-595B3E8AB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01B7FB-92B4-DA40-3FEF-FE41D0B43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6FA5B-033F-C54B-909C-D6435459D4D5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6003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81997-A10B-BFB4-5972-B519FD0E8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FFF838-2C3E-CFDA-D2CB-E40BACCD2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72C932-D043-8612-7F3B-595B3E8AB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01B7FB-92B4-DA40-3FEF-FE41D0B43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6FA5B-033F-C54B-909C-D6435459D4D5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600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4A8F3-CBE7-8648-0817-7AFC858D6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AE7E56-23AD-32F4-7F67-D6B28928A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E772C6-EC1F-5CB8-D112-51A33B54A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16B2A-1386-22BC-7B8B-E98C984BD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6FA5B-033F-C54B-909C-D6435459D4D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954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81997-A10B-BFB4-5972-B519FD0E8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FFF838-2C3E-CFDA-D2CB-E40BACCD2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72C932-D043-8612-7F3B-595B3E8AB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01B7FB-92B4-DA40-3FEF-FE41D0B43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6FA5B-033F-C54B-909C-D6435459D4D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600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E7C23-1BA1-C136-6605-8B0899DCA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0D7C20-5EFF-86BA-D5D3-EE4289A829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EB8819-81B7-8920-53BC-B13666951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24EF6E-46D3-C559-E6EC-611C56E7E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6FA5B-033F-C54B-909C-D6435459D4D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969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AADD3-6FF8-C6C3-8F5F-66D44866F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968876-9B38-9EB6-D6E0-EF3F93DFE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D13CC7-4C9F-AE49-1279-61BF6214D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1A1F71-2804-808C-E058-B2152A2C9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6FA5B-033F-C54B-909C-D6435459D4D5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65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09D7F-531F-5C0C-B7C0-B3F9C0555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CFDCA2-80DD-3C30-F972-12E7B1DD5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435B51-06C4-6C1B-6405-B308100B4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70246-E737-8169-18F6-A5771E697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6FA5B-033F-C54B-909C-D6435459D4D5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534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3C26B-1409-00DA-57C0-121E2FC6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3C69FF-6445-8AF5-84D4-03BA036700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118CF3-FC3F-66E9-93CC-2B4329D15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154B1-BF46-00D7-D551-A006F6159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6FA5B-033F-C54B-909C-D6435459D4D5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2282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526C6-BC8C-B624-9C7D-D3DA9AAE8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BFF26B-3DDC-46CE-9A97-2662A45CF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681B67-28F6-7DA8-2F6F-B78F860A2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6EA9A8-F234-3432-D689-DD2DEDC8C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6FA5B-033F-C54B-909C-D6435459D4D5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1362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FE788-E8BA-0EC5-4A72-F7A76B212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38C15D-6448-D3D5-6DEB-E678F9E9F8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718638-AE7D-5201-1AB9-96AA67273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D960D-4C5E-1FC3-0B71-331C5F0CA1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6FA5B-033F-C54B-909C-D6435459D4D5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637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CAB92-9C0E-5B53-B0EB-49718E4B6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3B9DEE-6F9A-B26A-2580-99E88C2C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D1071-9057-C04D-0BD1-22DD88A8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0DD9-F2AF-654A-8F41-7DDF1C12822B}" type="datetimeFigureOut">
              <a:rPr kumimoji="1" lang="ko-KR" altLang="en-US" smtClean="0"/>
              <a:t>2024. 11. 5.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995A8-D98C-0B15-8EAC-6DEA34E5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5E304-E9EA-3466-FF82-0778E46C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0A42-A467-A74F-8433-A674892E74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696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91DEA-A847-F4E4-99C3-71C0603A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46CE-46A0-8D2E-E021-D970251C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9F750-7A6D-C4CB-A904-E8F273EF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0DD9-F2AF-654A-8F41-7DDF1C12822B}" type="datetimeFigureOut">
              <a:rPr kumimoji="1" lang="ko-KR" altLang="en-US" smtClean="0"/>
              <a:t>2024. 11. 5.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95116-E262-75AF-117B-AAE9A432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48BB3-B281-60FC-60E5-15EDC8E6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0A42-A467-A74F-8433-A674892E74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338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46FBAB-59BB-0060-44F1-93402B13A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DC878D-EF69-9CD9-3415-6F2305668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862CD-2C71-EB44-6949-C50DBD56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0DD9-F2AF-654A-8F41-7DDF1C12822B}" type="datetimeFigureOut">
              <a:rPr kumimoji="1" lang="ko-KR" altLang="en-US" smtClean="0"/>
              <a:t>2024. 11. 5.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5695D-4283-45FF-388C-4B1B27B1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0F431-BFE3-2379-8E36-30557466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0A42-A467-A74F-8433-A674892E74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415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F7A01-07AC-29B6-4EBF-EA51CE25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8EB7F-1C3D-D719-5CA5-ADCBEEE8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ED6F5-BADA-FAC6-358A-616E823C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0DD9-F2AF-654A-8F41-7DDF1C12822B}" type="datetimeFigureOut">
              <a:rPr kumimoji="1" lang="ko-KR" altLang="en-US" smtClean="0"/>
              <a:t>2024. 11. 5.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B8381-97B4-10D3-E69F-78685F56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D1DBB-D01E-3278-BC1C-03127D7A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0A42-A467-A74F-8433-A674892E74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84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E6977-3F24-D96A-7DC3-5F623A72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6C5BD-8F1D-6B0B-FF56-4B51B7D6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C1BD2-84DF-2415-9CC3-756D1200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0DD9-F2AF-654A-8F41-7DDF1C12822B}" type="datetimeFigureOut">
              <a:rPr kumimoji="1" lang="ko-KR" altLang="en-US" smtClean="0"/>
              <a:t>2024. 11. 5.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6C472-4680-BAF8-4ACA-12EE1267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CA70D-D95B-E119-A097-C003AA42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0A42-A467-A74F-8433-A674892E74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66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F0EB-7B8A-4A8B-E602-EA5AC156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58F15-40CA-FC38-8EA8-07DD59DC2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0E342-8ECF-42A3-9805-BEF05A356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BFA4A-55C9-4502-B23B-06DF5CAE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0DD9-F2AF-654A-8F41-7DDF1C12822B}" type="datetimeFigureOut">
              <a:rPr kumimoji="1" lang="ko-KR" altLang="en-US" smtClean="0"/>
              <a:t>2024. 11. 5.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C61FB-624F-EEFC-30E3-3D88EE4F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AA5D5-8694-4B7E-C9F0-53C2E35C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0A42-A467-A74F-8433-A674892E74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302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B5B4C-6D8A-5F2F-BF54-CB233345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5E140-BC4A-48CA-F376-F5949A480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D4529-7059-64F8-91E6-534E4121F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4335D2-38A0-860D-998F-0369925A3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6B9732-663A-1410-E1E0-38714173D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6070DE-DFB2-5D7A-7ED1-A7A3A4E3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0DD9-F2AF-654A-8F41-7DDF1C12822B}" type="datetimeFigureOut">
              <a:rPr kumimoji="1" lang="ko-KR" altLang="en-US" smtClean="0"/>
              <a:t>2024. 11. 5.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79333C-B2F2-D583-E95E-CD3D3603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4369E5-DDD0-7210-4051-A906BEEA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0A42-A467-A74F-8433-A674892E74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966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34CA0-80FA-4E31-DD2C-E61E9D3C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992510-A2EB-F745-FD4B-55D6B2CF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0DD9-F2AF-654A-8F41-7DDF1C12822B}" type="datetimeFigureOut">
              <a:rPr kumimoji="1" lang="ko-KR" altLang="en-US" smtClean="0"/>
              <a:t>2024. 11. 5.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F4F91A-04EB-6FCC-2BD5-10F9EA77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068AB2-76EF-CB09-F425-9B1F9D72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0A42-A467-A74F-8433-A674892E74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274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3712D1-D8B1-A27D-E028-4C20E8A5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0DD9-F2AF-654A-8F41-7DDF1C12822B}" type="datetimeFigureOut">
              <a:rPr kumimoji="1" lang="ko-KR" altLang="en-US" smtClean="0"/>
              <a:t>2024. 11. 5.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0381F8-EDBD-2C48-A7CB-C6B14C79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F72CF-E526-AED6-2B4A-AD65CF89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0A42-A467-A74F-8433-A674892E74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98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7A71A-3DB4-17F0-555D-32E17086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3A413-03E0-9F05-879C-95614D3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B4C1CC-4535-7CE8-487D-18A93D3BC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F107B-CE13-072B-C7A6-C5FF45B4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0DD9-F2AF-654A-8F41-7DDF1C12822B}" type="datetimeFigureOut">
              <a:rPr kumimoji="1" lang="ko-KR" altLang="en-US" smtClean="0"/>
              <a:t>2024. 11. 5.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EE541-C698-032F-1691-3CF457CB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01A70-2CEC-3F7B-49EB-A43CF791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0A42-A467-A74F-8433-A674892E74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48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B933B-7D4C-E9BD-D0F5-6958231E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EF1C1-4700-4D93-2181-60EBB955F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0914D3-9FBC-C68C-576E-53F7900B7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4AE7E-0B57-0F48-CC78-E4E07BC3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0DD9-F2AF-654A-8F41-7DDF1C12822B}" type="datetimeFigureOut">
              <a:rPr kumimoji="1" lang="ko-KR" altLang="en-US" smtClean="0"/>
              <a:t>2024. 11. 5.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A28D4-695D-0A55-8087-E52E54D2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A45F4B-09FA-586E-62FC-DCEE0573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0A42-A467-A74F-8433-A674892E74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049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0015C1-597C-0D8B-2BD0-18657483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262C5-0282-95B1-7F65-B151C280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38369-8DE6-2FF0-F351-864F38FD6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90DD9-F2AF-654A-8F41-7DDF1C12822B}" type="datetimeFigureOut">
              <a:rPr kumimoji="1" lang="ko-KR" altLang="en-US" smtClean="0"/>
              <a:t>2024. 11. 5.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C5E4D-E233-B4CC-3A9A-898EFE9CE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A5AB7-6B44-133D-67A7-388B6E970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10A42-A467-A74F-8433-A674892E74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54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mu-202115064/Git-and-GitHub-Advanc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43A51-59E9-5CF8-C32D-1AD5E0CA2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Git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과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GitHub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고급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(4)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0C9BBD-795D-79C1-8425-6E67BB721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Git </a:t>
            </a:r>
            <a:r>
              <a:rPr kumimoji="1" lang="ko-KR" altLang="en-US" dirty="0"/>
              <a:t>협업 </a:t>
            </a:r>
            <a:r>
              <a:rPr kumimoji="1" lang="en-US" altLang="ko-KR" dirty="0"/>
              <a:t>(4):</a:t>
            </a:r>
            <a:r>
              <a:rPr kumimoji="1" lang="ko-KR" altLang="en-US" dirty="0"/>
              <a:t> </a:t>
            </a:r>
            <a:r>
              <a:rPr kumimoji="1" lang="en-US" altLang="ko-KR" dirty="0"/>
              <a:t>GitHub Pull Request &amp; Code Review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3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450C6-579F-2BFD-28EC-483A876E2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AEB4E3F-B74E-B46B-61EB-0399400E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150"/>
            <a:ext cx="9085384" cy="2418354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Pull Request</a:t>
            </a:r>
            <a:r>
              <a:rPr lang="ko-KR" altLang="en-US" sz="2000" dirty="0"/>
              <a:t> 생성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리포지토리의</a:t>
            </a:r>
            <a:r>
              <a:rPr lang="ko-KR" altLang="en-US" sz="2000" dirty="0"/>
              <a:t> 상단에서 </a:t>
            </a:r>
            <a:r>
              <a:rPr lang="en" altLang="ko-KR" sz="2000" dirty="0"/>
              <a:t>Pull Requests </a:t>
            </a:r>
            <a:r>
              <a:rPr lang="ko-KR" altLang="en-US" sz="2000" dirty="0"/>
              <a:t>탭을 클릭</a:t>
            </a:r>
            <a:endParaRPr lang="en-US" altLang="ko-KR" sz="2000" dirty="0"/>
          </a:p>
          <a:p>
            <a:pPr lvl="1"/>
            <a:r>
              <a:rPr lang="en" altLang="ko-KR" sz="2000" dirty="0"/>
              <a:t>New Pull Request </a:t>
            </a:r>
            <a:r>
              <a:rPr lang="ko-KR" altLang="en-US" sz="2000" dirty="0"/>
              <a:t>버튼을 눌러 새로운 </a:t>
            </a:r>
            <a:r>
              <a:rPr lang="en" altLang="ko-KR" sz="2000" dirty="0"/>
              <a:t>Pull Request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생성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6472E9-8686-65C5-78A1-ED765FC43510}"/>
              </a:ext>
            </a:extLst>
          </p:cNvPr>
          <p:cNvGrpSpPr/>
          <p:nvPr/>
        </p:nvGrpSpPr>
        <p:grpSpPr>
          <a:xfrm>
            <a:off x="2011042" y="3335461"/>
            <a:ext cx="9085384" cy="4380929"/>
            <a:chOff x="7782525" y="127462"/>
            <a:chExt cx="4406601" cy="2093135"/>
          </a:xfrm>
        </p:grpSpPr>
        <p:pic>
          <p:nvPicPr>
            <p:cNvPr id="5" name="내용 개체 틀 4" descr="텍스트, 소프트웨어, 멀티미디어 소프트웨어, 스크린샷이(가) 표시된 사진&#10;&#10;자동 생성된 설명">
              <a:extLst>
                <a:ext uri="{FF2B5EF4-FFF2-40B4-BE49-F238E27FC236}">
                  <a16:creationId xmlns:a16="http://schemas.microsoft.com/office/drawing/2014/main" id="{12FC1D4E-7F7A-AAC7-33DC-AF9274ABE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2525" y="127462"/>
              <a:ext cx="4406601" cy="2093135"/>
            </a:xfrm>
            <a:prstGeom prst="rect">
              <a:avLst/>
            </a:prstGeom>
          </p:spPr>
        </p:pic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DBC7AD32-03FC-66B5-8C7E-79362C71E3FC}"/>
                </a:ext>
              </a:extLst>
            </p:cNvPr>
            <p:cNvSpPr/>
            <p:nvPr/>
          </p:nvSpPr>
          <p:spPr>
            <a:xfrm>
              <a:off x="8003969" y="225631"/>
              <a:ext cx="332509" cy="12087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20" name="제목 1">
            <a:extLst>
              <a:ext uri="{FF2B5EF4-FFF2-40B4-BE49-F238E27FC236}">
                <a16:creationId xmlns:a16="http://schemas.microsoft.com/office/drawing/2014/main" id="{62C2B011-C5C7-D3F5-4D83-433FC0FC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Pull &amp; Request (</a:t>
            </a:r>
            <a:r>
              <a:rPr kumimoji="1"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팀장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06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88D50D-E293-4948-FE69-51D7D718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258" y="1513042"/>
            <a:ext cx="10515599" cy="2049070"/>
          </a:xfrm>
        </p:spPr>
        <p:txBody>
          <a:bodyPr anchor="ctr">
            <a:noAutofit/>
          </a:bodyPr>
          <a:lstStyle/>
          <a:p>
            <a:pPr marL="457200" lvl="1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</a:t>
            </a:r>
            <a:r>
              <a:rPr lang="ko-KR" altLang="en-US" sz="2500" dirty="0"/>
              <a:t> </a:t>
            </a:r>
            <a:r>
              <a:rPr lang="ko-KR" altLang="en-US" sz="2500" dirty="0" err="1"/>
              <a:t>리뷰어</a:t>
            </a:r>
            <a:r>
              <a:rPr lang="ko-KR" altLang="en-US" sz="2500" dirty="0"/>
              <a:t> 추가하기</a:t>
            </a:r>
            <a:endParaRPr lang="en-US" altLang="ko-KR" sz="2500" dirty="0"/>
          </a:p>
          <a:p>
            <a:pPr lvl="1"/>
            <a:r>
              <a:rPr lang="en" altLang="ko-KR" sz="2500" dirty="0"/>
              <a:t>Pull Request </a:t>
            </a:r>
            <a:r>
              <a:rPr lang="ko-KR" altLang="en-US" sz="2500" dirty="0"/>
              <a:t>작성 페이지에서 오른쪽 사이드바에 있는 </a:t>
            </a:r>
            <a:r>
              <a:rPr lang="en" altLang="ko-KR" sz="2500" dirty="0"/>
              <a:t>Reviewers </a:t>
            </a:r>
            <a:r>
              <a:rPr lang="ko-KR" altLang="en-US" sz="2500" dirty="0"/>
              <a:t>섹션을 찾기</a:t>
            </a:r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ABF819-8615-E08F-8777-6BD15F32D27C}"/>
              </a:ext>
            </a:extLst>
          </p:cNvPr>
          <p:cNvGrpSpPr/>
          <p:nvPr/>
        </p:nvGrpSpPr>
        <p:grpSpPr>
          <a:xfrm>
            <a:off x="2204449" y="3017630"/>
            <a:ext cx="9395407" cy="4299364"/>
            <a:chOff x="7782526" y="2348059"/>
            <a:chExt cx="4406601" cy="2071101"/>
          </a:xfrm>
        </p:grpSpPr>
        <p:pic>
          <p:nvPicPr>
            <p:cNvPr id="7" name="그림 6" descr="텍스트, 소프트웨어, 멀티미디어 소프트웨어, 그래픽 소프트웨어이(가) 표시된 사진&#10;&#10;자동 생성된 설명">
              <a:extLst>
                <a:ext uri="{FF2B5EF4-FFF2-40B4-BE49-F238E27FC236}">
                  <a16:creationId xmlns:a16="http://schemas.microsoft.com/office/drawing/2014/main" id="{CB271EB0-9ECD-6470-A89F-125E5DBBC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2526" y="2348059"/>
              <a:ext cx="4406601" cy="2071101"/>
            </a:xfrm>
            <a:prstGeom prst="rect">
              <a:avLst/>
            </a:prstGeom>
          </p:spPr>
        </p:pic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CA4BA228-2D98-BE46-7FA4-E4A4FD98C59C}"/>
                </a:ext>
              </a:extLst>
            </p:cNvPr>
            <p:cNvSpPr/>
            <p:nvPr/>
          </p:nvSpPr>
          <p:spPr>
            <a:xfrm>
              <a:off x="10730330" y="3059194"/>
              <a:ext cx="830652" cy="54403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0" name="제목 1">
            <a:extLst>
              <a:ext uri="{FF2B5EF4-FFF2-40B4-BE49-F238E27FC236}">
                <a16:creationId xmlns:a16="http://schemas.microsoft.com/office/drawing/2014/main" id="{8ED68810-7D09-27B4-9024-6AE8175F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Pull &amp; Request (</a:t>
            </a:r>
            <a:r>
              <a:rPr kumimoji="1"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팀장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02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A1B95-8CC7-1C8D-BF06-367B50409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E69C23-594B-338F-317A-C73A5506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259" y="1382495"/>
            <a:ext cx="10515599" cy="2049070"/>
          </a:xfrm>
        </p:spPr>
        <p:txBody>
          <a:bodyPr anchor="ctr">
            <a:noAutofit/>
          </a:bodyPr>
          <a:lstStyle/>
          <a:p>
            <a:pPr marL="457200" lvl="1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</a:t>
            </a:r>
            <a:r>
              <a:rPr lang="ko-KR" altLang="en-US" sz="2500" dirty="0"/>
              <a:t> </a:t>
            </a:r>
            <a:r>
              <a:rPr lang="ko-KR" altLang="en-US" sz="2500" dirty="0" err="1"/>
              <a:t>리뷰어</a:t>
            </a:r>
            <a:r>
              <a:rPr lang="ko-KR" altLang="en-US" sz="2500" dirty="0"/>
              <a:t> 추가하기</a:t>
            </a:r>
            <a:endParaRPr lang="en-US" altLang="ko-KR" sz="2500" dirty="0"/>
          </a:p>
          <a:p>
            <a:pPr lvl="1"/>
            <a:r>
              <a:rPr lang="en" altLang="ko-KR" sz="2800" dirty="0"/>
              <a:t>Reviewers </a:t>
            </a:r>
            <a:r>
              <a:rPr lang="ko-KR" altLang="en-US" sz="2800" dirty="0"/>
              <a:t>섹션을 클릭하고 팀원들의 이름을 검색하여 선택</a:t>
            </a:r>
            <a:endParaRPr lang="en-US" altLang="ko-KR" sz="2800" dirty="0"/>
          </a:p>
          <a:p>
            <a:endParaRPr lang="en-US" altLang="ko-KR" sz="2500" dirty="0"/>
          </a:p>
          <a:p>
            <a:endParaRPr lang="en-US" altLang="ko-KR" sz="2500" dirty="0"/>
          </a:p>
        </p:txBody>
      </p:sp>
      <p:pic>
        <p:nvPicPr>
          <p:cNvPr id="9" name="그림 8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D8AE98CC-CAA7-4671-933F-468BB9182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23" y="2708058"/>
            <a:ext cx="9399035" cy="4370551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740C3368-5AFD-33B5-DA26-D35E5355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Pull &amp; Request (</a:t>
            </a:r>
            <a:r>
              <a:rPr kumimoji="1"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팀장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74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CA710-5933-1D73-A04F-4D5F6B2F4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B3F8B-E7E5-52E7-E978-35EA04E0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메일함을</a:t>
            </a:r>
            <a:r>
              <a:rPr lang="ko-KR" altLang="en-US" dirty="0"/>
              <a:t> 확인해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팀장의 팀원 초대 메일을 확인하고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초대를 수락한다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8C6D06-021F-3F86-167F-F3BED9811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139" y="1453478"/>
            <a:ext cx="5481861" cy="53869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C0AF88-745F-1C9F-61D5-8F605872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Pull &amp; Request (</a:t>
            </a:r>
            <a:r>
              <a:rPr kumimoji="1" lang="ko-KR" altLang="en-US" dirty="0">
                <a:solidFill>
                  <a:schemeClr val="accent2"/>
                </a:solidFill>
              </a:rPr>
              <a:t>팀원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87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F4AF2-AA6F-A0B4-957F-41CE1BCE5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56A0B-0B17-9834-A2A2-B9B8BAA6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팀장의 </a:t>
            </a:r>
            <a:r>
              <a:rPr lang="ko-KR" altLang="en-US" dirty="0" err="1"/>
              <a:t>레포지토리로</a:t>
            </a:r>
            <a:r>
              <a:rPr lang="ko-KR" altLang="en-US" dirty="0"/>
              <a:t> 방문해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“Pull requests” </a:t>
            </a:r>
            <a:r>
              <a:rPr lang="ko-KR" altLang="en-US" dirty="0"/>
              <a:t>탭을 클릭한다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이후</a:t>
            </a:r>
            <a:r>
              <a:rPr lang="en-US" altLang="ko-KR" dirty="0"/>
              <a:t>,</a:t>
            </a:r>
            <a:r>
              <a:rPr lang="ko-KR" altLang="en-US" dirty="0"/>
              <a:t> 다른 팀원의 코드를 리뷰한다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39FB3-0643-9DFC-577D-7B8F3853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Pull &amp; Request (</a:t>
            </a:r>
            <a:r>
              <a:rPr kumimoji="1" lang="ko-KR" altLang="en-US" dirty="0">
                <a:solidFill>
                  <a:schemeClr val="accent2"/>
                </a:solidFill>
              </a:rPr>
              <a:t>팀원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C71501-5555-1373-DA66-CF6EB5A13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64" y="2930552"/>
            <a:ext cx="11450113" cy="372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89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752C5-5BBB-5624-F51C-331110E3A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949D452-D550-AB58-4E4D-24465C274C21}"/>
              </a:ext>
            </a:extLst>
          </p:cNvPr>
          <p:cNvGrpSpPr/>
          <p:nvPr/>
        </p:nvGrpSpPr>
        <p:grpSpPr>
          <a:xfrm>
            <a:off x="172099" y="3259843"/>
            <a:ext cx="11847802" cy="2944822"/>
            <a:chOff x="0" y="3531392"/>
            <a:chExt cx="11847802" cy="294482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C202450-CDC5-B7E9-7646-BA1007B6D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31392"/>
              <a:ext cx="5980487" cy="294482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5133AFD-3CA3-9D88-B8E6-412E18209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531392"/>
              <a:ext cx="5751802" cy="294482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44FFB64-A2BD-9EEC-C9ED-9EE354F8C73E}"/>
              </a:ext>
            </a:extLst>
          </p:cNvPr>
          <p:cNvSpPr txBox="1"/>
          <p:nvPr/>
        </p:nvSpPr>
        <p:spPr>
          <a:xfrm>
            <a:off x="1367414" y="1474914"/>
            <a:ext cx="9801370" cy="161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dirty="0"/>
              <a:t>코드 리뷰는 두가지 방법으로 작성할 수 있다</a:t>
            </a:r>
            <a:r>
              <a:rPr lang="en-US" altLang="ko-KR" sz="2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300" dirty="0"/>
              <a:t>1. </a:t>
            </a:r>
            <a:r>
              <a:rPr lang="ko-KR" altLang="en-US" sz="2300" dirty="0"/>
              <a:t>궁금한 코드에 </a:t>
            </a:r>
            <a:r>
              <a:rPr lang="en-US" altLang="ko-KR" sz="2300" dirty="0"/>
              <a:t>＂+ ” </a:t>
            </a:r>
            <a:r>
              <a:rPr lang="ko-KR" altLang="en-US" sz="2300" dirty="0"/>
              <a:t>버튼을 눌러 작성하는 방법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2. Review </a:t>
            </a:r>
            <a:r>
              <a:rPr lang="ko-KR" altLang="en-US" sz="2300" dirty="0"/>
              <a:t>버튼을 눌러</a:t>
            </a:r>
            <a:r>
              <a:rPr lang="en-US" altLang="ko-KR" sz="2300" dirty="0"/>
              <a:t> </a:t>
            </a:r>
            <a:r>
              <a:rPr lang="ko-KR" altLang="en-US" sz="2300" dirty="0"/>
              <a:t>전체에 대한 리뷰를 작성하는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404DCC-7669-E2F4-1112-5A99DCE0DCEC}"/>
              </a:ext>
            </a:extLst>
          </p:cNvPr>
          <p:cNvSpPr/>
          <p:nvPr/>
        </p:nvSpPr>
        <p:spPr>
          <a:xfrm>
            <a:off x="11246110" y="4448518"/>
            <a:ext cx="783218" cy="312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83E9DC6-FD7C-6947-499F-F0F3D614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코드 리뷰</a:t>
            </a:r>
            <a:r>
              <a:rPr kumimoji="1" lang="en-US" altLang="ko-KR" dirty="0"/>
              <a:t> (</a:t>
            </a:r>
            <a:r>
              <a:rPr kumimoji="1" lang="ko-KR" altLang="en-US" dirty="0">
                <a:solidFill>
                  <a:schemeClr val="accent2"/>
                </a:solidFill>
              </a:rPr>
              <a:t>팀원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90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75A33-7537-D347-A410-D44C0CF4B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851D289-9D91-0D32-2FCF-10787BFA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33" y="1690688"/>
            <a:ext cx="10515600" cy="820427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Comment</a:t>
            </a:r>
            <a:endParaRPr kumimoji="1" lang="ko-KR" altLang="en-US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8F3772-045E-9241-DAA8-56780738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33" y="2355356"/>
            <a:ext cx="4145634" cy="33671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7BFCE2-B78E-E1C1-CD66-59590F2FD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30" y="2355355"/>
            <a:ext cx="7252239" cy="3367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5F16DB-56BC-D14B-466A-D7E3122EE498}"/>
              </a:ext>
            </a:extLst>
          </p:cNvPr>
          <p:cNvSpPr txBox="1"/>
          <p:nvPr/>
        </p:nvSpPr>
        <p:spPr>
          <a:xfrm>
            <a:off x="254033" y="6019262"/>
            <a:ext cx="1128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리뷰어가 코드에 대한 의견이나 질문</a:t>
            </a:r>
            <a:r>
              <a:rPr lang="en-US" altLang="ko-KR" dirty="0"/>
              <a:t>, </a:t>
            </a:r>
            <a:r>
              <a:rPr lang="ko-KR" altLang="en-US" dirty="0"/>
              <a:t>또는 추가 설명을 제공하고 싶을 때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보통 단순 리뷰를 위해 사용된다</a:t>
            </a:r>
            <a:r>
              <a:rPr lang="en-US" altLang="ko-KR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D1408CB-047C-40D9-9394-1F6020B584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코드 리뷰 종류</a:t>
            </a:r>
          </a:p>
        </p:txBody>
      </p:sp>
    </p:spTree>
    <p:extLst>
      <p:ext uri="{BB962C8B-B14F-4D97-AF65-F5344CB8AC3E}">
        <p14:creationId xmlns:p14="http://schemas.microsoft.com/office/powerpoint/2010/main" val="383777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4F8F1-7485-CCA1-D089-463985DAD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391C503-983B-15CC-B4C0-F0BE3B23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21" y="1562096"/>
            <a:ext cx="10515600" cy="863290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Approve</a:t>
            </a:r>
            <a:endParaRPr kumimoji="1"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90B0C-DF50-4C3A-C431-B689FCFC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37" y="2249030"/>
            <a:ext cx="4154521" cy="3366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5D04D7-AE7E-2044-35C4-01AE19198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973" y="2249029"/>
            <a:ext cx="7061194" cy="2248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36B5EC-FF8B-5BA9-3E8B-2BD660DAE913}"/>
              </a:ext>
            </a:extLst>
          </p:cNvPr>
          <p:cNvSpPr txBox="1"/>
          <p:nvPr/>
        </p:nvSpPr>
        <p:spPr>
          <a:xfrm>
            <a:off x="536609" y="5870701"/>
            <a:ext cx="11511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리뷰어가 변경된 코드가 기준에 부합하며</a:t>
            </a:r>
            <a:r>
              <a:rPr lang="en-US" altLang="ko-KR" dirty="0"/>
              <a:t>, </a:t>
            </a:r>
            <a:r>
              <a:rPr lang="ko-KR" altLang="en-US" dirty="0"/>
              <a:t>병합할 준비가 되었다고 판단할 때 사용한다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이는 </a:t>
            </a:r>
            <a:r>
              <a:rPr lang="en-US" altLang="ko-KR" dirty="0"/>
              <a:t>PR</a:t>
            </a:r>
            <a:r>
              <a:rPr lang="ko-KR" altLang="en-US" dirty="0"/>
              <a:t>을 승인하기 위해서 사용한다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추가적으로 몇 명 이상 </a:t>
            </a:r>
            <a:r>
              <a:rPr lang="en-US" altLang="ko-KR" dirty="0"/>
              <a:t>Approve</a:t>
            </a:r>
            <a:r>
              <a:rPr lang="ko-KR" altLang="en-US" dirty="0"/>
              <a:t>를 받아야지 </a:t>
            </a:r>
            <a:r>
              <a:rPr lang="ko-KR" altLang="en-US" dirty="0" err="1"/>
              <a:t>머지를</a:t>
            </a:r>
            <a:r>
              <a:rPr lang="ko-KR" altLang="en-US" dirty="0"/>
              <a:t> 할 수 있게 설정할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7E55F6E-6CAB-42A2-7CC4-CF63F1DCC87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코드 리뷰 종류</a:t>
            </a:r>
          </a:p>
        </p:txBody>
      </p:sp>
    </p:spTree>
    <p:extLst>
      <p:ext uri="{BB962C8B-B14F-4D97-AF65-F5344CB8AC3E}">
        <p14:creationId xmlns:p14="http://schemas.microsoft.com/office/powerpoint/2010/main" val="318944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51243-A0DA-88B3-C54A-EC5006807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8A7EE69-1187-B804-0E9F-98459158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9" y="1402490"/>
            <a:ext cx="10515600" cy="765725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Request changes</a:t>
            </a:r>
            <a:endParaRPr kumimoji="1"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0AA698-9E3F-2689-B552-5975E69C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53" y="2089510"/>
            <a:ext cx="4068470" cy="3366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C7DFD3-8606-B809-A8D9-DB4112C89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096" y="2089510"/>
            <a:ext cx="7489803" cy="23724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4AAD9F-61D0-5DA4-C3ED-35BB9391B01A}"/>
              </a:ext>
            </a:extLst>
          </p:cNvPr>
          <p:cNvSpPr txBox="1"/>
          <p:nvPr/>
        </p:nvSpPr>
        <p:spPr>
          <a:xfrm>
            <a:off x="286253" y="5708814"/>
            <a:ext cx="1190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리뷰어가 변경 사항이 적합하지 않거나 수정이 필요하다고 판단할 때 사용한다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말 그대로 승인을 거부하는 것을 뜻한다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머지를</a:t>
            </a:r>
            <a:r>
              <a:rPr lang="ko-KR" altLang="en-US" dirty="0"/>
              <a:t> 안 한 경우에는 코드를 고치고 </a:t>
            </a:r>
            <a:r>
              <a:rPr lang="en-US" altLang="ko-KR" dirty="0"/>
              <a:t>PR</a:t>
            </a:r>
            <a:r>
              <a:rPr lang="ko-KR" altLang="en-US" dirty="0"/>
              <a:t>을 다시 만들 필요는 없다</a:t>
            </a:r>
            <a:r>
              <a:rPr lang="en-US" altLang="ko-KR" dirty="0"/>
              <a:t>.(Git</a:t>
            </a:r>
            <a:r>
              <a:rPr lang="ko-KR" altLang="en-US" dirty="0"/>
              <a:t>에서 자동으로 업데이트를 해준다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65C1DA3-6C31-694A-71E3-3F630E57BF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코드 리뷰 종류</a:t>
            </a:r>
          </a:p>
        </p:txBody>
      </p:sp>
    </p:spTree>
    <p:extLst>
      <p:ext uri="{BB962C8B-B14F-4D97-AF65-F5344CB8AC3E}">
        <p14:creationId xmlns:p14="http://schemas.microsoft.com/office/powerpoint/2010/main" val="4257510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9ECF5-81D8-62CE-0909-4CA502840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5DE6-655B-E42F-543A-7D3B311C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[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실습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] !!!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병합 충돌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merge conflict) !!!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75D43-044E-E6D5-A0AD-43ADE03E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500" dirty="0"/>
              <a:t>2</a:t>
            </a:r>
            <a:r>
              <a:rPr kumimoji="1" lang="ko-KR" altLang="en-US" sz="2500" dirty="0"/>
              <a:t>주차 때 수정한 </a:t>
            </a:r>
            <a:r>
              <a:rPr kumimoji="1" lang="en-US" altLang="ko-KR" sz="2500" dirty="0"/>
              <a:t>“</a:t>
            </a:r>
            <a:r>
              <a:rPr kumimoji="1" lang="en-US" altLang="ko-KR" sz="2500" dirty="0" err="1"/>
              <a:t>README.md</a:t>
            </a:r>
            <a:r>
              <a:rPr kumimoji="1" lang="en-US" altLang="ko-KR" sz="2500" dirty="0"/>
              <a:t>” </a:t>
            </a:r>
            <a:r>
              <a:rPr kumimoji="1" lang="ko-KR" altLang="en-US" sz="2500" dirty="0"/>
              <a:t>파일로 인해 병합 충돌이 발생한다</a:t>
            </a:r>
            <a:r>
              <a:rPr kumimoji="1" lang="en-US" altLang="ko-KR" sz="2500" dirty="0"/>
              <a:t>.</a:t>
            </a:r>
          </a:p>
          <a:p>
            <a:pPr marL="0" indent="0">
              <a:buNone/>
            </a:pPr>
            <a:r>
              <a:rPr kumimoji="1" lang="en-US" altLang="ko-KR" sz="2500" dirty="0"/>
              <a:t>3</a:t>
            </a:r>
            <a:r>
              <a:rPr kumimoji="1" lang="ko-KR" altLang="en-US" sz="2500" dirty="0"/>
              <a:t>주차 때 해봤던 방식대로 병합 충돌을 해결해 보자</a:t>
            </a:r>
            <a:r>
              <a:rPr kumimoji="1" lang="en-US" altLang="ko-KR" sz="2500" dirty="0"/>
              <a:t>.</a:t>
            </a:r>
            <a:endParaRPr kumimoji="1" lang="ko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B456F-8599-5111-EA23-2C0C767E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90" y="3090433"/>
            <a:ext cx="9078310" cy="376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1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76AE5-2009-821B-CDF1-8E397396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주차별</a:t>
            </a:r>
            <a:r>
              <a:rPr kumimoji="1" lang="ko-KR" altLang="en-US" dirty="0"/>
              <a:t> 활동 계획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B47701F-BABB-CE1A-D7C9-76B703819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55460"/>
              </p:ext>
            </p:extLst>
          </p:nvPr>
        </p:nvGraphicFramePr>
        <p:xfrm>
          <a:off x="1216890" y="1762760"/>
          <a:ext cx="10358583" cy="3601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53096">
                  <a:extLst>
                    <a:ext uri="{9D8B030D-6E8A-4147-A177-3AD203B41FA5}">
                      <a16:colId xmlns:a16="http://schemas.microsoft.com/office/drawing/2014/main" val="2571125490"/>
                    </a:ext>
                  </a:extLst>
                </a:gridCol>
                <a:gridCol w="1583061">
                  <a:extLst>
                    <a:ext uri="{9D8B030D-6E8A-4147-A177-3AD203B41FA5}">
                      <a16:colId xmlns:a16="http://schemas.microsoft.com/office/drawing/2014/main" val="90907409"/>
                    </a:ext>
                  </a:extLst>
                </a:gridCol>
                <a:gridCol w="7522426">
                  <a:extLst>
                    <a:ext uri="{9D8B030D-6E8A-4147-A177-3AD203B41FA5}">
                      <a16:colId xmlns:a16="http://schemas.microsoft.com/office/drawing/2014/main" val="1848938892"/>
                    </a:ext>
                  </a:extLst>
                </a:gridCol>
              </a:tblGrid>
              <a:tr h="323042">
                <a:tc>
                  <a:txBody>
                    <a:bodyPr/>
                    <a:lstStyle/>
                    <a:p>
                      <a:r>
                        <a:rPr lang="ko-KR" altLang="en-US"/>
                        <a:t>주차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날짜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주제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5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9/25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수</a:t>
                      </a:r>
                      <a:r>
                        <a:rPr lang="en-US" altLang="ko-KR"/>
                        <a:t>)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Git </a:t>
                      </a:r>
                      <a:r>
                        <a:rPr lang="ko-KR" altLang="en-US"/>
                        <a:t>기초</a:t>
                      </a:r>
                      <a:r>
                        <a:rPr lang="en-US" altLang="ko-KR"/>
                        <a:t> (1): </a:t>
                      </a:r>
                      <a:r>
                        <a:rPr lang="en-KR"/>
                        <a:t>Git</a:t>
                      </a:r>
                      <a:r>
                        <a:rPr lang="ko-KR" altLang="en-US"/>
                        <a:t>의 설치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Git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Git</a:t>
                      </a:r>
                      <a:r>
                        <a:rPr lang="ko-KR" altLang="en-US"/>
                        <a:t>의 </a:t>
                      </a:r>
                      <a:r>
                        <a:rPr lang="en-US" altLang="ko-KR"/>
                        <a:t>Concept </a:t>
                      </a:r>
                      <a:r>
                        <a:rPr lang="ko-KR" altLang="en-US"/>
                        <a:t>소개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0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10/2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수</a:t>
                      </a:r>
                      <a:r>
                        <a:rPr lang="en-US" altLang="ko-KR"/>
                        <a:t>)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기초</a:t>
                      </a:r>
                      <a:r>
                        <a:rPr lang="en-US" altLang="ko-KR" dirty="0"/>
                        <a:t> (2): </a:t>
                      </a:r>
                      <a:r>
                        <a:rPr lang="ko-KR" altLang="en-US" dirty="0" err="1"/>
                        <a:t>브랜치</a:t>
                      </a:r>
                      <a:r>
                        <a:rPr lang="ko-KR" altLang="en-US" dirty="0"/>
                        <a:t> 분기와 원격 저장소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자주 사용되는 </a:t>
                      </a:r>
                      <a:r>
                        <a:rPr lang="en-US" altLang="ko-KR" dirty="0"/>
                        <a:t>Git</a:t>
                      </a:r>
                      <a:r>
                        <a:rPr lang="ko-KR" altLang="en-US" dirty="0"/>
                        <a:t> 명령어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0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10/16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수</a:t>
                      </a:r>
                      <a:r>
                        <a:rPr lang="en-US" altLang="ko-KR"/>
                        <a:t>)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협업</a:t>
                      </a:r>
                      <a:r>
                        <a:rPr lang="en-US" altLang="ko-KR" dirty="0"/>
                        <a:t> (3):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브랜치</a:t>
                      </a:r>
                      <a:r>
                        <a:rPr lang="ko-KR" altLang="en-US" dirty="0"/>
                        <a:t> 병합과 </a:t>
                      </a:r>
                      <a:r>
                        <a:rPr lang="en-US" altLang="ko-KR" dirty="0" err="1"/>
                        <a:t>GitFlow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그리고 </a:t>
                      </a:r>
                      <a:r>
                        <a:rPr lang="en-US" altLang="ko-KR" dirty="0"/>
                        <a:t>GitHub Issue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94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10/30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수</a:t>
                      </a:r>
                      <a:r>
                        <a:rPr lang="en-US" altLang="ko-KR"/>
                        <a:t>)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Git </a:t>
                      </a:r>
                      <a:r>
                        <a:rPr lang="ko-KR" altLang="en-US" b="1" dirty="0"/>
                        <a:t>협업</a:t>
                      </a:r>
                      <a:r>
                        <a:rPr lang="en-US" altLang="ko-KR" b="1" dirty="0"/>
                        <a:t> (4):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GitHub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Pull Request</a:t>
                      </a:r>
                      <a:r>
                        <a:rPr lang="ko-KR" altLang="en-US" b="1" dirty="0"/>
                        <a:t>  </a:t>
                      </a:r>
                      <a:r>
                        <a:rPr lang="en-US" altLang="ko-KR" b="1" dirty="0"/>
                        <a:t>&amp; Code Review</a:t>
                      </a:r>
                      <a:endParaRPr lang="en-KR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11/6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수</a:t>
                      </a:r>
                      <a:r>
                        <a:rPr lang="en-US" altLang="ko-KR"/>
                        <a:t>)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Git </a:t>
                      </a:r>
                      <a:r>
                        <a:rPr lang="ko-KR" altLang="en-US"/>
                        <a:t>심화</a:t>
                      </a:r>
                      <a:r>
                        <a:rPr lang="en-US" altLang="ko-KR"/>
                        <a:t> (5):</a:t>
                      </a:r>
                      <a:r>
                        <a:rPr lang="ko-KR" altLang="en-US"/>
                        <a:t> 병합 전략 및 병합 충돌 해결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전략</a:t>
                      </a:r>
                      <a:r>
                        <a:rPr lang="en-US" altLang="ko-KR"/>
                        <a:t> (</a:t>
                      </a:r>
                      <a:r>
                        <a:rPr lang="en-US"/>
                        <a:t>Git Rebase </a:t>
                      </a:r>
                      <a:r>
                        <a:rPr lang="ko-KR" altLang="en-US"/>
                        <a:t>명령 알아보기</a:t>
                      </a:r>
                      <a:r>
                        <a:rPr lang="en-US" altLang="ko-KR"/>
                        <a:t>)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69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11/13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수</a:t>
                      </a:r>
                      <a:r>
                        <a:rPr lang="en-US" altLang="ko-KR"/>
                        <a:t>)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Git </a:t>
                      </a:r>
                      <a:r>
                        <a:rPr lang="ko-KR" altLang="en-US"/>
                        <a:t>심화</a:t>
                      </a:r>
                      <a:r>
                        <a:rPr lang="en-US" altLang="ko-KR"/>
                        <a:t> (6):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Git</a:t>
                      </a:r>
                      <a:r>
                        <a:rPr lang="ko-KR" altLang="en-US"/>
                        <a:t>의 자료구조와 실수로 삭제한 커밋 복구하기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11/20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수</a:t>
                      </a:r>
                      <a:r>
                        <a:rPr lang="en-US" altLang="ko-KR"/>
                        <a:t>)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Git </a:t>
                      </a:r>
                      <a:r>
                        <a:rPr lang="ko-KR" altLang="en-US"/>
                        <a:t>응용</a:t>
                      </a:r>
                      <a:r>
                        <a:rPr lang="en-US" altLang="ko-KR"/>
                        <a:t> (7):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GitHub Actions</a:t>
                      </a:r>
                      <a:r>
                        <a:rPr lang="ko-KR" altLang="en-US" err="1"/>
                        <a:t>를</a:t>
                      </a:r>
                      <a:r>
                        <a:rPr lang="ko-KR" altLang="en-US"/>
                        <a:t> 활용한 자동화 워크플로 생성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17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8</a:t>
                      </a:r>
                      <a:r>
                        <a:rPr lang="ko-KR" altLang="en-US"/>
                        <a:t>주차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11/27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수</a:t>
                      </a:r>
                      <a:r>
                        <a:rPr lang="en-US" altLang="ko-KR"/>
                        <a:t>)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응용</a:t>
                      </a:r>
                      <a:r>
                        <a:rPr lang="en-US" altLang="ko-KR" dirty="0"/>
                        <a:t> (8):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Git Submodule &amp; Git Hook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로컬에서의 자동화</a:t>
                      </a:r>
                      <a:r>
                        <a:rPr lang="en-US" altLang="ko-KR" dirty="0"/>
                        <a:t>)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1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120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2BD9F-CE6D-4850-E890-EAD0F14CC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90EDF6-EFD9-D691-B790-34BD5D2422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35" t="9726" r="14236" b="14764"/>
          <a:stretch/>
        </p:blipFill>
        <p:spPr>
          <a:xfrm>
            <a:off x="1410511" y="1710266"/>
            <a:ext cx="8025319" cy="462950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158F1D-1803-EE53-6F71-0BF32DDD5445}"/>
              </a:ext>
            </a:extLst>
          </p:cNvPr>
          <p:cNvSpPr/>
          <p:nvPr/>
        </p:nvSpPr>
        <p:spPr>
          <a:xfrm>
            <a:off x="1400783" y="1651898"/>
            <a:ext cx="1848255" cy="566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DFC4D1-1EA9-1445-FC94-80C6653635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[</a:t>
            </a:r>
            <a:r>
              <a:rPr kumimoji="1" lang="ko-KR" altLang="en-US" dirty="0"/>
              <a:t>결과</a:t>
            </a:r>
            <a:r>
              <a:rPr kumimoji="1" lang="en-US" altLang="ko-KR" dirty="0"/>
              <a:t>] test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pull request </a:t>
            </a:r>
            <a:r>
              <a:rPr kumimoji="1"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846815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2BD9F-CE6D-4850-E890-EAD0F14CC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90EDF6-EFD9-D691-B790-34BD5D2422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35" t="9726" r="14236" b="14764"/>
          <a:stretch/>
        </p:blipFill>
        <p:spPr>
          <a:xfrm>
            <a:off x="1410511" y="1710266"/>
            <a:ext cx="8025319" cy="462950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158F1D-1803-EE53-6F71-0BF32DDD5445}"/>
              </a:ext>
            </a:extLst>
          </p:cNvPr>
          <p:cNvSpPr/>
          <p:nvPr/>
        </p:nvSpPr>
        <p:spPr>
          <a:xfrm>
            <a:off x="1400783" y="1651898"/>
            <a:ext cx="1848255" cy="566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5FAB621-2893-0E55-9B44-C5CA0055F9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[</a:t>
            </a:r>
            <a:r>
              <a:rPr kumimoji="1" lang="ko-KR" altLang="en-US" dirty="0"/>
              <a:t>결과</a:t>
            </a:r>
            <a:r>
              <a:rPr kumimoji="1" lang="en-US" altLang="ko-KR" dirty="0"/>
              <a:t>] test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pull request </a:t>
            </a:r>
            <a:r>
              <a:rPr kumimoji="1"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31670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E135B-6F23-6DBD-B8BC-4FC4A70D9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F8DC8-B66A-5FCC-DEF9-6C517539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Pull &amp; Request</a:t>
            </a:r>
            <a:r>
              <a:rPr kumimoji="1" lang="ko-KR" altLang="en-US" dirty="0"/>
              <a:t> 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9905F-8BA9-86B7-B584-E0E8019E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4942"/>
            <a:ext cx="10515600" cy="3904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500" dirty="0"/>
              <a:t>의미</a:t>
            </a:r>
            <a:r>
              <a:rPr kumimoji="1" lang="en-US" altLang="ko-KR" sz="2500" dirty="0"/>
              <a:t>:</a:t>
            </a:r>
          </a:p>
          <a:p>
            <a:pPr marL="0" indent="0">
              <a:buNone/>
            </a:pPr>
            <a:r>
              <a:rPr kumimoji="1" lang="en-US" altLang="ko-KR" sz="2500" dirty="0"/>
              <a:t>	</a:t>
            </a:r>
            <a:r>
              <a:rPr kumimoji="1" lang="ko-KR" altLang="en-US" sz="2500" dirty="0"/>
              <a:t>내가 작업한 내용을 다른 사람들의 코드에 합치기 위한 요청</a:t>
            </a:r>
            <a:endParaRPr kumimoji="1" lang="en-US" altLang="ko-KR" sz="2500" dirty="0"/>
          </a:p>
          <a:p>
            <a:pPr marL="0" indent="0">
              <a:buNone/>
            </a:pPr>
            <a:endParaRPr kumimoji="1" lang="en-US" altLang="ko-KR" sz="2500" dirty="0"/>
          </a:p>
          <a:p>
            <a:pPr marL="0" indent="0">
              <a:buNone/>
            </a:pPr>
            <a:endParaRPr kumimoji="1" lang="en-US" altLang="ko-KR" sz="2500" dirty="0"/>
          </a:p>
          <a:p>
            <a:pPr marL="0" indent="0" algn="ctr">
              <a:buNone/>
            </a:pPr>
            <a:r>
              <a:rPr kumimoji="1" lang="ko-KR" altLang="en-US" sz="2500" dirty="0"/>
              <a:t>팀원들이 내 코드의 변경내용을 확인하고</a:t>
            </a:r>
            <a:r>
              <a:rPr kumimoji="1" lang="en-US" altLang="ko-KR" sz="2500" dirty="0"/>
              <a:t>(</a:t>
            </a:r>
            <a:r>
              <a:rPr kumimoji="1" lang="ko-KR" altLang="en-US" sz="2500" dirty="0"/>
              <a:t>코드 리뷰</a:t>
            </a:r>
            <a:r>
              <a:rPr kumimoji="1" lang="en-US" altLang="ko-KR" sz="2500" dirty="0"/>
              <a:t>),</a:t>
            </a:r>
            <a:r>
              <a:rPr kumimoji="1" lang="ko-KR" altLang="en-US" sz="2500" dirty="0"/>
              <a:t> </a:t>
            </a:r>
            <a:endParaRPr kumimoji="1" lang="en-US" altLang="ko-KR" sz="2500" dirty="0"/>
          </a:p>
          <a:p>
            <a:pPr marL="0" indent="0" algn="ctr">
              <a:buNone/>
            </a:pPr>
            <a:r>
              <a:rPr kumimoji="1" lang="ko-KR" altLang="en-US" sz="2500" dirty="0"/>
              <a:t>팀장이 코드를 </a:t>
            </a:r>
            <a:r>
              <a:rPr kumimoji="1" lang="en-US" altLang="ko-KR" sz="2500" dirty="0"/>
              <a:t>Merge</a:t>
            </a:r>
            <a:r>
              <a:rPr kumimoji="1" lang="ko-KR" altLang="en-US" sz="2500" dirty="0"/>
              <a:t>한다</a:t>
            </a:r>
            <a:r>
              <a:rPr kumimoji="1" lang="en-US" altLang="ko-KR" sz="2500" dirty="0"/>
              <a:t>.</a:t>
            </a:r>
          </a:p>
          <a:p>
            <a:pPr marL="0" indent="0" algn="ctr">
              <a:buNone/>
            </a:pPr>
            <a:r>
              <a:rPr kumimoji="1" lang="ko-KR" altLang="en-US" sz="2500" dirty="0">
                <a:solidFill>
                  <a:srgbClr val="FF0000"/>
                </a:solidFill>
              </a:rPr>
              <a:t>최종적으로</a:t>
            </a:r>
            <a:r>
              <a:rPr kumimoji="1" lang="en-US" altLang="ko-KR" sz="2500" dirty="0">
                <a:solidFill>
                  <a:srgbClr val="FF0000"/>
                </a:solidFill>
              </a:rPr>
              <a:t>,</a:t>
            </a:r>
            <a:r>
              <a:rPr kumimoji="1" lang="ko-KR" altLang="en-US" sz="2500" dirty="0">
                <a:solidFill>
                  <a:srgbClr val="FF0000"/>
                </a:solidFill>
              </a:rPr>
              <a:t> 원격 </a:t>
            </a:r>
            <a:r>
              <a:rPr kumimoji="1" lang="ko-KR" altLang="en-US" sz="2500" dirty="0" err="1">
                <a:solidFill>
                  <a:srgbClr val="FF0000"/>
                </a:solidFill>
              </a:rPr>
              <a:t>브랜치에</a:t>
            </a:r>
            <a:r>
              <a:rPr kumimoji="1" lang="ko-KR" altLang="en-US" sz="2500" dirty="0">
                <a:solidFill>
                  <a:srgbClr val="FF0000"/>
                </a:solidFill>
              </a:rPr>
              <a:t> 내가 변경한 내용이 적용된다</a:t>
            </a:r>
            <a:r>
              <a:rPr kumimoji="1" lang="en-US" altLang="ko-KR" sz="2500" dirty="0">
                <a:solidFill>
                  <a:srgbClr val="FF0000"/>
                </a:solidFill>
              </a:rPr>
              <a:t>.</a:t>
            </a:r>
            <a:endParaRPr kumimoji="1" lang="ko-KR" altLang="en-US" sz="2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R" sz="2500" dirty="0"/>
          </a:p>
          <a:p>
            <a:pPr marL="0" indent="0">
              <a:buNone/>
            </a:pPr>
            <a:endParaRPr kumimoji="1"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94900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CE509-477B-6E0C-02D9-EC7CC496F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2441B-A931-F4D5-802F-65B696E2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시작하기 전에</a:t>
            </a:r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593CF-298C-2A2D-E95A-70D0AC495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1</a:t>
            </a:r>
            <a:r>
              <a:rPr kumimoji="1" lang="ko-KR" altLang="en-US" dirty="0"/>
              <a:t>조를 이루어 팀을 구성해주세요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1</a:t>
            </a:r>
            <a:r>
              <a:rPr kumimoji="1" lang="ko-KR" altLang="en-US" dirty="0"/>
              <a:t>명이 부족한 팀이 있으면 멘토와 팀이 될 것입니다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프로그래밍 언어가 다른 사람이어도 괜찮습니다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36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3754BFD-B382-9FA9-2CE5-1E6DDA38EF22}"/>
              </a:ext>
            </a:extLst>
          </p:cNvPr>
          <p:cNvSpPr/>
          <p:nvPr/>
        </p:nvSpPr>
        <p:spPr>
          <a:xfrm>
            <a:off x="516194" y="2374490"/>
            <a:ext cx="11179277" cy="44835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8E56EA-539E-DDA0-B3F9-FC36569C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 내용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D5C9590-940E-39B9-7870-40C72549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865"/>
          </a:xfrm>
        </p:spPr>
        <p:txBody>
          <a:bodyPr/>
          <a:lstStyle/>
          <a:p>
            <a:r>
              <a:rPr lang="ko-KR" altLang="en-US" dirty="0"/>
              <a:t>릴레이 소설 쓰기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F6914340-2E75-E11D-62DC-8B81B7DEDFCA}"/>
              </a:ext>
            </a:extLst>
          </p:cNvPr>
          <p:cNvSpPr txBox="1">
            <a:spLocks/>
          </p:cNvSpPr>
          <p:nvPr/>
        </p:nvSpPr>
        <p:spPr>
          <a:xfrm>
            <a:off x="838200" y="2663117"/>
            <a:ext cx="4584290" cy="54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상명 전설</a:t>
            </a:r>
            <a:endParaRPr lang="en-US" altLang="ko-KR" dirty="0">
              <a:solidFill>
                <a:srgbClr val="FF00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1026" name="Picture 2" descr="&quot;멧돼지 수십마리 마을로 우르르&quot;…당진서 멧돼지 출몰 '비상'">
            <a:extLst>
              <a:ext uri="{FF2B5EF4-FFF2-40B4-BE49-F238E27FC236}">
                <a16:creationId xmlns:a16="http://schemas.microsoft.com/office/drawing/2014/main" id="{079FE536-5AFB-B525-EE1A-F6C14B218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84" y="2427178"/>
            <a:ext cx="6356555" cy="422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24316AE7-62F1-32C4-B931-759A4AFE03B2}"/>
              </a:ext>
            </a:extLst>
          </p:cNvPr>
          <p:cNvSpPr txBox="1">
            <a:spLocks/>
          </p:cNvSpPr>
          <p:nvPr/>
        </p:nvSpPr>
        <p:spPr>
          <a:xfrm>
            <a:off x="1807907" y="3346918"/>
            <a:ext cx="832054" cy="90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000" dirty="0" err="1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멧</a:t>
            </a:r>
            <a:endParaRPr lang="en-US" altLang="ko-KR" sz="5000" dirty="0">
              <a:solidFill>
                <a:srgbClr val="FF00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BE511677-9A53-A165-7597-B1CFA5BD828A}"/>
              </a:ext>
            </a:extLst>
          </p:cNvPr>
          <p:cNvSpPr txBox="1">
            <a:spLocks/>
          </p:cNvSpPr>
          <p:nvPr/>
        </p:nvSpPr>
        <p:spPr>
          <a:xfrm>
            <a:off x="2639961" y="3328968"/>
            <a:ext cx="832054" cy="90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000" dirty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돼</a:t>
            </a:r>
            <a:endParaRPr lang="en-US" altLang="ko-KR" sz="5000" dirty="0">
              <a:solidFill>
                <a:srgbClr val="FF00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C1C8401B-B24F-4BEE-6BDE-AFDF73311699}"/>
              </a:ext>
            </a:extLst>
          </p:cNvPr>
          <p:cNvSpPr txBox="1">
            <a:spLocks/>
          </p:cNvSpPr>
          <p:nvPr/>
        </p:nvSpPr>
        <p:spPr>
          <a:xfrm>
            <a:off x="3368776" y="3346918"/>
            <a:ext cx="832054" cy="90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000" dirty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지</a:t>
            </a:r>
            <a:endParaRPr lang="en-US" altLang="ko-KR" sz="5000" dirty="0">
              <a:solidFill>
                <a:srgbClr val="FF00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1"/>
      <p:bldP spid="9" grpId="1"/>
      <p:bldP spid="11" grpId="1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B8745-B9F0-8F3C-E3DA-788F045F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 </a:t>
            </a:r>
            <a:r>
              <a:rPr kumimoji="1" lang="ko-KR" altLang="en-US" dirty="0"/>
              <a:t>포크 동기화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F88F78-919A-4630-A00F-70C8DBB652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601"/>
          <a:stretch/>
        </p:blipFill>
        <p:spPr>
          <a:xfrm>
            <a:off x="1625722" y="2514085"/>
            <a:ext cx="8940559" cy="3749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F7BE44-9CAD-73E8-1A4C-F3907A1F907B}"/>
              </a:ext>
            </a:extLst>
          </p:cNvPr>
          <p:cNvSpPr/>
          <p:nvPr/>
        </p:nvSpPr>
        <p:spPr>
          <a:xfrm>
            <a:off x="1625719" y="5886128"/>
            <a:ext cx="7036419" cy="390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1C93F-60B7-BFCC-BACB-8BC0D090A50B}"/>
              </a:ext>
            </a:extLst>
          </p:cNvPr>
          <p:cNvSpPr txBox="1"/>
          <p:nvPr/>
        </p:nvSpPr>
        <p:spPr>
          <a:xfrm>
            <a:off x="2743447" y="2099746"/>
            <a:ext cx="670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hlinkClick r:id="rId4"/>
              </a:rPr>
              <a:t>https://github.com/smu-202115064/Git-and-GitHub-Advanced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DAB7-AE04-CBE0-A58F-0201ECDACFEF}"/>
              </a:ext>
            </a:extLst>
          </p:cNvPr>
          <p:cNvSpPr txBox="1"/>
          <p:nvPr/>
        </p:nvSpPr>
        <p:spPr>
          <a:xfrm>
            <a:off x="1267022" y="1690688"/>
            <a:ext cx="453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아래 링크에 접속해 </a:t>
            </a:r>
            <a:r>
              <a:rPr kumimoji="1" lang="en-US" altLang="ko-KR" dirty="0"/>
              <a:t>week-04</a:t>
            </a:r>
            <a:r>
              <a:rPr kumimoji="1" lang="ko-KR" altLang="en-US" dirty="0"/>
              <a:t> 파일을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7A589-D2AF-4552-2699-917CD1D8AB71}"/>
              </a:ext>
            </a:extLst>
          </p:cNvPr>
          <p:cNvSpPr txBox="1"/>
          <p:nvPr/>
        </p:nvSpPr>
        <p:spPr>
          <a:xfrm>
            <a:off x="4878780" y="6422346"/>
            <a:ext cx="731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※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  이전까지의 자료를 모두 순서대로 따라왔다는 가정 하에 진행합니다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46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7CF83-B484-543E-E031-113232681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54B87B4-90DD-66A8-A359-F4C8C7E6B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8021" y="2191879"/>
            <a:ext cx="6562986" cy="4699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E6DEA8-9AD3-D56D-B93B-9FAC31D01723}"/>
              </a:ext>
            </a:extLst>
          </p:cNvPr>
          <p:cNvSpPr/>
          <p:nvPr/>
        </p:nvSpPr>
        <p:spPr>
          <a:xfrm>
            <a:off x="2823883" y="4807310"/>
            <a:ext cx="1496521" cy="27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9D06E0-6739-ABA0-A07B-366A712D0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690" y="2807996"/>
            <a:ext cx="2678858" cy="3467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83BB94A-E767-4AE8-3214-399F495D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 </a:t>
            </a:r>
            <a:r>
              <a:rPr kumimoji="1" lang="ko-KR" altLang="en-US" dirty="0"/>
              <a:t>포크 동기화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E103F8-F965-AED8-80FE-1596EB6DD8B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320404" y="4541590"/>
            <a:ext cx="3998286" cy="405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B85B7-AA3A-BDB2-6604-37F7EB92886A}"/>
              </a:ext>
            </a:extLst>
          </p:cNvPr>
          <p:cNvSpPr txBox="1"/>
          <p:nvPr/>
        </p:nvSpPr>
        <p:spPr>
          <a:xfrm>
            <a:off x="1217898" y="1475210"/>
            <a:ext cx="996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내 </a:t>
            </a:r>
            <a:r>
              <a:rPr kumimoji="1" lang="ko-KR" altLang="en-US" dirty="0" err="1"/>
              <a:t>레포지토리로</a:t>
            </a:r>
            <a:r>
              <a:rPr kumimoji="1" lang="ko-KR" altLang="en-US" dirty="0"/>
              <a:t> 돌아와</a:t>
            </a:r>
            <a:endParaRPr kumimoji="1" lang="en-US" altLang="ko-KR" dirty="0"/>
          </a:p>
          <a:p>
            <a:r>
              <a:rPr kumimoji="1" lang="en-US" altLang="ko-KR" dirty="0"/>
              <a:t>“Sync fork” </a:t>
            </a:r>
            <a:r>
              <a:rPr kumimoji="1" lang="ko-KR" altLang="en-US" dirty="0"/>
              <a:t>버튼을 눌러 </a:t>
            </a:r>
            <a:r>
              <a:rPr kumimoji="1" lang="ko-KR" altLang="en-US" dirty="0" err="1"/>
              <a:t>포크한</a:t>
            </a:r>
            <a:r>
              <a:rPr kumimoji="1" lang="ko-KR" altLang="en-US" dirty="0"/>
              <a:t> 내 </a:t>
            </a:r>
            <a:r>
              <a:rPr kumimoji="1" lang="ko-KR" altLang="en-US" dirty="0" err="1"/>
              <a:t>레포지토리에</a:t>
            </a:r>
            <a:r>
              <a:rPr kumimoji="1" lang="ko-KR" altLang="en-US" dirty="0"/>
              <a:t> 업데이트된 </a:t>
            </a:r>
            <a:r>
              <a:rPr kumimoji="1" lang="ko-KR" altLang="en-US" dirty="0" err="1"/>
              <a:t>레포지토리</a:t>
            </a:r>
            <a:r>
              <a:rPr kumimoji="1" lang="ko-KR" altLang="en-US" dirty="0"/>
              <a:t> 정보를 업데이트한다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D76576-55D3-47B5-1F87-3B0FFADCBC51}"/>
              </a:ext>
            </a:extLst>
          </p:cNvPr>
          <p:cNvSpPr/>
          <p:nvPr/>
        </p:nvSpPr>
        <p:spPr>
          <a:xfrm>
            <a:off x="8876606" y="5859595"/>
            <a:ext cx="1496521" cy="27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098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2BD9F-CE6D-4850-E890-EAD0F14CC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83686537-032A-A4AB-9252-3EACBBD9A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2143" y="1769615"/>
            <a:ext cx="6414413" cy="406847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158F1D-1803-EE53-6F71-0BF32DDD5445}"/>
              </a:ext>
            </a:extLst>
          </p:cNvPr>
          <p:cNvSpPr/>
          <p:nvPr/>
        </p:nvSpPr>
        <p:spPr>
          <a:xfrm>
            <a:off x="10154021" y="1874389"/>
            <a:ext cx="1710267" cy="37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635FC0-C6D4-EA20-6C17-F219BD09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파일 변경하기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1E6DE-0204-5649-20D1-0404523DCCC1}"/>
              </a:ext>
            </a:extLst>
          </p:cNvPr>
          <p:cNvSpPr txBox="1"/>
          <p:nvPr/>
        </p:nvSpPr>
        <p:spPr>
          <a:xfrm>
            <a:off x="624162" y="3065189"/>
            <a:ext cx="4926798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1.</a:t>
            </a:r>
            <a:r>
              <a:rPr kumimoji="1" lang="ko-KR" altLang="en-US" dirty="0"/>
              <a:t> 새롭게 생긴 </a:t>
            </a:r>
            <a:r>
              <a:rPr kumimoji="1" lang="en-US" altLang="ko-KR" dirty="0"/>
              <a:t>week-04</a:t>
            </a:r>
            <a:r>
              <a:rPr kumimoji="1" lang="ko-KR" altLang="en-US" dirty="0"/>
              <a:t> 내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smu</a:t>
            </a:r>
            <a:r>
              <a:rPr kumimoji="1" lang="en-US" altLang="ko-KR" dirty="0"/>
              <a:t>-wild-boar-</a:t>
            </a:r>
            <a:r>
              <a:rPr kumimoji="1" lang="en-US" altLang="ko-KR" dirty="0" err="1"/>
              <a:t>legend.n</a:t>
            </a:r>
            <a:r>
              <a:rPr kumimoji="1" lang="en-US" altLang="ko-KR" dirty="0"/>
              <a:t>” </a:t>
            </a:r>
            <a:r>
              <a:rPr kumimoji="1" lang="ko-KR" altLang="en-US" dirty="0"/>
              <a:t>파일을 확인한다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“Commit changes...”</a:t>
            </a:r>
            <a:r>
              <a:rPr kumimoji="1" lang="ko-KR" altLang="en-US" dirty="0"/>
              <a:t> 버튼을 눌러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 파일을 변경한다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63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E62BE-E3D0-4760-F318-15126F4AE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39D474-130F-2D49-035F-8FD61516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390" y="2371191"/>
            <a:ext cx="9073041" cy="38057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440C3A-DFB1-8CBD-1C5F-2435FDB1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Pull &amp; Request (</a:t>
            </a:r>
            <a:r>
              <a:rPr kumimoji="1" lang="ko-KR" altLang="en-US" dirty="0">
                <a:solidFill>
                  <a:schemeClr val="accent2"/>
                </a:solidFill>
              </a:rPr>
              <a:t>팀원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9F062A-8132-34CA-C1E4-455F8886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커밋한 뒤</a:t>
            </a:r>
            <a:r>
              <a:rPr lang="en-US" altLang="ko-KR" dirty="0"/>
              <a:t>,</a:t>
            </a:r>
            <a:r>
              <a:rPr lang="ko-KR" altLang="en-US" dirty="0"/>
              <a:t> 팀장에게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 err="1"/>
              <a:t>를</a:t>
            </a:r>
            <a:r>
              <a:rPr lang="ko-KR" altLang="en-US" dirty="0"/>
              <a:t> 요청한다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32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688</Words>
  <Application>Microsoft Macintosh PowerPoint</Application>
  <PresentationFormat>와이드스크린</PresentationFormat>
  <Paragraphs>118</Paragraphs>
  <Slides>21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Gungsuh</vt:lpstr>
      <vt:lpstr>맑은 고딕</vt:lpstr>
      <vt:lpstr>se-nanumgothic</vt:lpstr>
      <vt:lpstr>Arial</vt:lpstr>
      <vt:lpstr>Helvetica</vt:lpstr>
      <vt:lpstr>Office 테마</vt:lpstr>
      <vt:lpstr>Git과 GitHub 고급 (4)</vt:lpstr>
      <vt:lpstr>주차별 활동 계획</vt:lpstr>
      <vt:lpstr>Pull &amp; Request 란?</vt:lpstr>
      <vt:lpstr>시작하기 전에…</vt:lpstr>
      <vt:lpstr>실습 내용</vt:lpstr>
      <vt:lpstr>[실습] 포크 동기화</vt:lpstr>
      <vt:lpstr>[실습] 포크 동기화</vt:lpstr>
      <vt:lpstr>[실습] 파일 변경하기</vt:lpstr>
      <vt:lpstr>[실습] Pull &amp; Request (팀원)</vt:lpstr>
      <vt:lpstr>[실습] Pull &amp; Request (팀장)</vt:lpstr>
      <vt:lpstr>[실습] Pull &amp; Request (팀장)</vt:lpstr>
      <vt:lpstr>[실습] Pull &amp; Request (팀장)</vt:lpstr>
      <vt:lpstr>[실습] Pull &amp; Request (팀원)</vt:lpstr>
      <vt:lpstr>[실습] Pull &amp; Request (팀원)</vt:lpstr>
      <vt:lpstr>[실습] 코드 리뷰 (팀원)</vt:lpstr>
      <vt:lpstr>Comment</vt:lpstr>
      <vt:lpstr>Approve</vt:lpstr>
      <vt:lpstr>Request changes</vt:lpstr>
      <vt:lpstr>[실습] !!! 병합 충돌 (merge conflict) !!!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양효인</dc:creator>
  <cp:lastModifiedBy>양효인</cp:lastModifiedBy>
  <cp:revision>33</cp:revision>
  <dcterms:created xsi:type="dcterms:W3CDTF">2024-10-30T00:16:19Z</dcterms:created>
  <dcterms:modified xsi:type="dcterms:W3CDTF">2024-11-05T13:26:11Z</dcterms:modified>
</cp:coreProperties>
</file>