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28C9BE-3BAA-44C4-6D9B-AEC66E38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0"/>
            <a:ext cx="8093113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800" b="1"/>
            </a:pPr>
            <a:r>
              <a:rPr sz="2400" dirty="0"/>
              <a:t>💡 NABC – Validated RAG System for MDSAP Regulatory Q&amp;A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723" y="822960"/>
            <a:ext cx="6931578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dirty="0"/>
              <a:t>🟡 Need</a:t>
            </a:r>
          </a:p>
          <a:p>
            <a:pPr lvl="1">
              <a:defRPr sz="1600"/>
            </a:pPr>
            <a:r>
              <a:rPr dirty="0"/>
              <a:t>Challenge in validating AI-generated answers in regulatory contexts.</a:t>
            </a:r>
          </a:p>
          <a:p>
            <a:pPr lvl="1">
              <a:defRPr sz="1600"/>
            </a:pPr>
            <a:r>
              <a:rPr dirty="0"/>
              <a:t>Regulatory documents (e.g., IMDRF, GHTF, RDC 665/2022) are complex and </a:t>
            </a:r>
            <a:endParaRPr lang="pt-BR" dirty="0"/>
          </a:p>
          <a:p>
            <a:pPr lvl="1">
              <a:defRPr sz="1600"/>
            </a:pPr>
            <a:r>
              <a:rPr dirty="0"/>
              <a:t>time-consuming to consult.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723" y="2048059"/>
            <a:ext cx="6131550" cy="1877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dirty="0"/>
              <a:t>🔵 Approach</a:t>
            </a:r>
          </a:p>
          <a:p>
            <a:pPr lvl="1">
              <a:defRPr sz="1600"/>
            </a:pPr>
            <a:r>
              <a:rPr dirty="0"/>
              <a:t>Built a functional RAG system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evaluation</a:t>
            </a:r>
            <a:r>
              <a:rPr lang="pt-BR" dirty="0"/>
              <a:t> approach </a:t>
            </a:r>
            <a:r>
              <a:rPr dirty="0"/>
              <a:t>in 1.5 days.</a:t>
            </a:r>
          </a:p>
          <a:p>
            <a:pPr lvl="1">
              <a:defRPr sz="1600"/>
            </a:pPr>
            <a:r>
              <a:rPr dirty="0"/>
              <a:t>Indexed key documents:</a:t>
            </a:r>
          </a:p>
          <a:p>
            <a:pPr lvl="1">
              <a:defRPr sz="1600"/>
            </a:pPr>
            <a:r>
              <a:rPr dirty="0"/>
              <a:t> - MDSAP Audit Approach (AU P0002)</a:t>
            </a:r>
            <a:r>
              <a:rPr lang="pt-BR" dirty="0"/>
              <a:t>, Country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regulations</a:t>
            </a:r>
            <a:endParaRPr dirty="0"/>
          </a:p>
          <a:p>
            <a:pPr lvl="1">
              <a:defRPr sz="1600"/>
            </a:pPr>
            <a:r>
              <a:rPr dirty="0"/>
              <a:t> - MDSAP AU P0037, Q&amp;A MDSAP, GHTF SG3/N19</a:t>
            </a:r>
          </a:p>
          <a:p>
            <a:pPr lvl="1">
              <a:defRPr sz="1600"/>
            </a:pPr>
            <a:r>
              <a:rPr dirty="0"/>
              <a:t>Allows natural language questions with document-based answers.</a:t>
            </a:r>
          </a:p>
          <a:p>
            <a:pPr lvl="1">
              <a:defRPr sz="1600"/>
            </a:pPr>
            <a:r>
              <a:rPr dirty="0"/>
              <a:t>Validation via LLM-as-a-judge and manual inspection.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723" y="3994125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dirty="0"/>
              <a:t>🟢 Benefits</a:t>
            </a:r>
          </a:p>
          <a:p>
            <a:pPr lvl="1">
              <a:defRPr sz="1600"/>
            </a:pPr>
            <a:r>
              <a:rPr dirty="0"/>
              <a:t>Reduces time to interpret regulatory content.</a:t>
            </a:r>
          </a:p>
          <a:p>
            <a:pPr lvl="1">
              <a:defRPr sz="1600"/>
            </a:pPr>
            <a:r>
              <a:rPr dirty="0"/>
              <a:t>Improves consistency and traceability with direct references.</a:t>
            </a:r>
          </a:p>
          <a:p>
            <a:pPr lvl="1">
              <a:defRPr sz="1600"/>
            </a:pPr>
            <a:r>
              <a:rPr dirty="0"/>
              <a:t>Enables transparent and collaborative validation.</a:t>
            </a:r>
          </a:p>
          <a:p>
            <a:pPr lvl="1">
              <a:defRPr sz="1600"/>
            </a:pPr>
            <a:r>
              <a:rPr dirty="0"/>
              <a:t>Scalable to other frameworks and jurisdictions.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723" y="5482991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dirty="0"/>
              <a:t>🔴 Competition / Alternatives</a:t>
            </a:r>
          </a:p>
          <a:p>
            <a:pPr lvl="1">
              <a:defRPr sz="1600"/>
            </a:pPr>
            <a:r>
              <a:rPr dirty="0"/>
              <a:t>Keyword search: limited and fragmented.</a:t>
            </a:r>
          </a:p>
          <a:p>
            <a:pPr lvl="1">
              <a:defRPr sz="1600"/>
            </a:pPr>
            <a:r>
              <a:rPr dirty="0"/>
              <a:t>Generative AI: needs robust validation.</a:t>
            </a:r>
          </a:p>
          <a:p>
            <a:pPr lvl="1">
              <a:defRPr sz="1600"/>
            </a:pPr>
            <a:r>
              <a:rPr dirty="0"/>
              <a:t>Combining automated + manual validation improves answer quality with feasible effort.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83E5-A303-A064-F929-B4BA661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10" y="1327797"/>
            <a:ext cx="7487315" cy="99417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Which article of RDC 665/2022 requires companies to monitor and control process parameters?</a:t>
            </a:r>
            <a:r>
              <a:rPr lang="en-US" sz="2400" dirty="0"/>
              <a:t> </a:t>
            </a:r>
            <a:endParaRPr lang="en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C0985-84C6-B049-B01D-FAE36476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4468"/>
            <a:ext cx="7362825" cy="16843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12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13EA9E-6D63-6E5D-32DE-08993B00927E}"/>
              </a:ext>
            </a:extLst>
          </p:cNvPr>
          <p:cNvSpPr txBox="1"/>
          <p:nvPr/>
        </p:nvSpPr>
        <p:spPr>
          <a:xfrm>
            <a:off x="866773" y="1460027"/>
            <a:ext cx="7370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What does RDC 665/2022 establish regarding employee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training requirements for carrying out assigned activities?</a:t>
            </a:r>
            <a:endParaRPr lang="en-SE" sz="2400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FDDEDF-A428-1245-EEEA-B0ADC251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3" y="2800277"/>
            <a:ext cx="7454082" cy="24635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1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069BEF-E890-C2C6-0B1F-5E51913A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87"/>
            <a:ext cx="9144000" cy="46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1357BA2-F517-45DA-C9F8-D60904A8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6" y="952154"/>
            <a:ext cx="675416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063760B-845E-D170-733C-9F564618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585390"/>
            <a:ext cx="6630325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194</Words>
  <Application>Microsoft Office PowerPoint</Application>
  <PresentationFormat>Apresentação na tela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Apresentação do PowerPoint</vt:lpstr>
      <vt:lpstr>Apresentação do PowerPoint</vt:lpstr>
      <vt:lpstr>Which article of RDC 665/2022 requires companies to monitor and control process parameters? 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Paes de Almeida</cp:lastModifiedBy>
  <cp:revision>12</cp:revision>
  <dcterms:created xsi:type="dcterms:W3CDTF">2013-01-27T09:14:16Z</dcterms:created>
  <dcterms:modified xsi:type="dcterms:W3CDTF">2025-04-02T11:05:36Z</dcterms:modified>
  <cp:category/>
</cp:coreProperties>
</file>