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1279" r:id="rId2"/>
    <p:sldId id="127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211"/>
    <p:restoredTop sz="96327"/>
  </p:normalViewPr>
  <p:slideViewPr>
    <p:cSldViewPr snapToGrid="0">
      <p:cViewPr varScale="1">
        <p:scale>
          <a:sx n="96" d="100"/>
          <a:sy n="96" d="100"/>
        </p:scale>
        <p:origin x="18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6F52A-1535-F946-B0BC-EBC888E5E9CD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3EB13-1D59-A442-83F2-7A41FAA9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6A9B9-3F24-6AB2-7C69-C09BB1204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FEDBB-CA1C-0666-EDB0-E1748307A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CC986-E8AF-55CA-0976-195221EF1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3EC5-51B9-D04B-9F01-BE4FAF42FF35}" type="datetime1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4A47F-E76A-10D2-75DE-001BC2B3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conversational AI worthy of user trust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785EF-706C-B910-C5E1-001826CA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9238-28A1-413A-A82A-B3F7EAFD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4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32189-6D72-A08E-A568-DD926650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5BCB2-CC28-F73E-B4D3-2EF326D60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36B64-9227-2003-6478-9EBCAC7BD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4EF7-E9BA-B94B-B7AF-415A4BC79776}" type="datetime1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3544C-69BC-4B90-690A-F9587C9B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conversational AI worthy of user trust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ACA0F-3CE7-3D07-4F31-DAE451599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9238-28A1-413A-A82A-B3F7EAFD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9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3FC12-0B59-C0F1-9327-95B20656F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F11D8-4C4B-D44A-3EE8-3D1BA6F9B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2C959-61EE-3048-93A8-8A5812D5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CFD27-587B-F44F-8A17-89893D57809E}" type="datetime1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7D761-87F7-B2AC-2057-D56AD0A7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conversational AI worthy of user trust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78EFE-06FF-4EFB-863D-F0395B31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9238-28A1-413A-A82A-B3F7EAFD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1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6E0B-D927-8DBE-254C-2045C277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8DA21-DB23-7272-E5C3-CEE8DDA37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480A4-6A6F-B586-1323-A071CE5F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75CB6-FB20-FB44-A30B-B2C40B1FF571}" type="datetime1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9ABB3-C11A-39AA-5075-8BB905EF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conversational AI worthy of user trust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F66AB-910E-57C6-2C03-E13E736C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9238-28A1-413A-A82A-B3F7EAFD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6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7231-7C05-BC6D-898B-A7BCBBC8E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9E469-FF9B-4E4F-F67B-5A555A8C6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EC2AE-3B96-9158-1BE4-1CE00F322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D6E59-3EC4-D241-9924-AE361E12D0F9}" type="datetime1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6CC90-AAEB-2DEE-82DB-7F81C5E4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conversational AI worthy of user trust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49E98-8AB6-C482-261D-A1A824D9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9238-28A1-413A-A82A-B3F7EAFD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4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25C7-1561-17C1-19C2-98675D21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DA5B4-8D6B-8856-E972-96E59314E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F4C2C-4181-921E-B527-207194AE3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862B5-69BB-A25A-5466-C618498D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292A-D884-6F4B-AE41-A558EA54E6BD}" type="datetime1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FD5FB-2616-627B-8EF2-136A3EFF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conversational AI worthy of user trust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84238-2F59-154E-FD3D-52268B6D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9238-28A1-413A-A82A-B3F7EAFD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37B25-2F44-25A0-4C3D-2D0435395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9B8AE-9E29-F1BC-E31B-00FDC91E2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133B7-A993-FCD2-5FD2-920FA2854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00EB3-7667-E09E-7CF0-E97375522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12CFA0-8EA2-3591-93C2-0FC96DC60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8CE271-00C9-28F4-E080-DAFD3A3F4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EB9C-0319-FC43-8586-133792E78DA1}" type="datetime1">
              <a:rPr lang="en-US" smtClean="0"/>
              <a:t>1/16/24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F4F971-4CFD-8CFE-B9ED-75CC629B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conversational AI worthy of user trust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A8FF07-CE51-ECD9-6135-A4E7B98A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9238-28A1-413A-A82A-B3F7EAFD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B0DF-F404-41A1-34A0-197C69D7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BE3FD3-79F8-6208-6945-75C160ED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7322E-194B-E642-A5B8-A4F296A2F462}" type="datetime1">
              <a:rPr lang="en-US" smtClean="0"/>
              <a:t>1/16/24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B89E4-4C9E-35DA-A5F7-04B8B5C5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conversational AI worthy of user trust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4268E-0812-C186-9717-3F6C165C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9238-28A1-413A-A82A-B3F7EAFD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8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C560E7-4600-D3A1-A82D-DFCA51995A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41000">
                <a:schemeClr val="tx1"/>
              </a:gs>
              <a:gs pos="70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C98C45-62D8-6F8E-7561-5A65C594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F5DE-875C-814E-87F0-C10F4178339A}" type="datetime1">
              <a:rPr lang="en-US" smtClean="0"/>
              <a:t>1/16/24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4A2EFB-A4B4-FDD1-FDF6-490B6B156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conversational AI worthy of user trust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468BD-9F2E-0840-03DB-39C8A991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fld id="{4F339238-28A1-413A-A82A-B3F7EAFD4E1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Google Shape;74;p10">
            <a:extLst>
              <a:ext uri="{FF2B5EF4-FFF2-40B4-BE49-F238E27FC236}">
                <a16:creationId xmlns:a16="http://schemas.microsoft.com/office/drawing/2014/main" id="{5C1D5878-AD25-D14E-00FC-7A23F9AA7644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258579" y="136525"/>
            <a:ext cx="1720389" cy="7593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943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3261A-38D0-DCD1-279F-BEE1AB82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5F3D-F1CE-90DC-95C7-F55BC32DD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9041C-9981-6517-C57B-382059446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D1D6D-9C1E-0791-F9FE-707606EBD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E1AB-CA8E-0541-829B-F844C52691A5}" type="datetime1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4FCD4-3164-08B3-5399-0833BC19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conversational AI worthy of user trust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3383C-2E39-B35C-F7EC-156C5625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9238-28A1-413A-A82A-B3F7EAFD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6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D04B-28A9-2655-9385-6130213C9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F5504-07FB-B7B3-D1BE-0FC1E5AF9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0DC43-94B0-FE76-48A2-3D0072CAB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A9A41-233A-95FA-71ED-EF332BCD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B6B2A-F2E3-194A-B995-5D631045B3D5}" type="datetime1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DF829-8AB3-E834-3B39-E549AC05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conversational AI worthy of user trust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4E082-9323-C686-623B-5FD934D6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39238-28A1-413A-A82A-B3F7EAFD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6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5C70A-26C0-44A8-5836-F958DE26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C444A-7B73-BBC9-D4BB-AD9AB8B6D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47997-1A60-9DDC-E873-417AAAFE9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F3B7C-F8C1-234D-82EF-7BD5223DBA85}" type="datetime1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E0FF3-9E1A-25F2-6A48-990E393D8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conversational AI worthy of user trust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ED179-C7B4-25D9-92B7-08CEEA680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39238-28A1-413A-A82A-B3F7EAFD4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3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1AAE24-E0B1-5CE9-650D-ACA75F39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conversational AI worthy of user trust </a:t>
            </a:r>
          </a:p>
        </p:txBody>
      </p:sp>
      <p:sp>
        <p:nvSpPr>
          <p:cNvPr id="3" name="CasellaDiTesto 20">
            <a:extLst>
              <a:ext uri="{FF2B5EF4-FFF2-40B4-BE49-F238E27FC236}">
                <a16:creationId xmlns:a16="http://schemas.microsoft.com/office/drawing/2014/main" id="{1A4D2313-6D52-B609-3B8F-A9620DEA2EDB}"/>
              </a:ext>
            </a:extLst>
          </p:cNvPr>
          <p:cNvSpPr txBox="1"/>
          <p:nvPr/>
        </p:nvSpPr>
        <p:spPr>
          <a:xfrm>
            <a:off x="474400" y="781433"/>
            <a:ext cx="67773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 b="1" dirty="0" err="1">
                <a:solidFill>
                  <a:srgbClr val="00D7CC"/>
                </a:solidFill>
                <a:latin typeface="MADETOMMY-MEDIUM"/>
              </a:rPr>
              <a:t>Why</a:t>
            </a:r>
            <a:r>
              <a:rPr lang="it-IT" sz="3200" b="1" dirty="0">
                <a:solidFill>
                  <a:srgbClr val="00D7CC"/>
                </a:solidFill>
                <a:latin typeface="MADETOMMY-MEDIUM"/>
              </a:rPr>
              <a:t> Standards are </a:t>
            </a:r>
            <a:r>
              <a:rPr lang="it-IT" sz="3200" b="1" dirty="0" err="1">
                <a:solidFill>
                  <a:srgbClr val="00D7CC"/>
                </a:solidFill>
                <a:latin typeface="MADETOMMY-MEDIUM"/>
              </a:rPr>
              <a:t>important</a:t>
            </a:r>
            <a:r>
              <a:rPr lang="it-IT" sz="3200" b="1" dirty="0">
                <a:solidFill>
                  <a:srgbClr val="00D7CC"/>
                </a:solidFill>
                <a:latin typeface="MADETOMMY-MEDIUM"/>
              </a:rPr>
              <a:t>?</a:t>
            </a:r>
            <a:endParaRPr lang="it-IT" sz="3200" dirty="0">
              <a:solidFill>
                <a:srgbClr val="00D7CC"/>
              </a:solidFill>
              <a:latin typeface="MADETOMMY-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E767E-49F6-EE86-BF06-A5BFEAC5D02D}"/>
              </a:ext>
            </a:extLst>
          </p:cNvPr>
          <p:cNvSpPr txBox="1"/>
          <p:nvPr/>
        </p:nvSpPr>
        <p:spPr>
          <a:xfrm>
            <a:off x="588404" y="1822226"/>
            <a:ext cx="385445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FFFFFF"/>
                </a:solidFill>
                <a:latin typeface="MADETOMMY-LIGHT" panose="02000503000000020004" pitchFamily="2" charset="77"/>
                <a:ea typeface="+mn-lt"/>
                <a:cs typeface="+mn-lt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/>
              <a:t>INTEROPERABILITY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/>
              <a:t>SCALABILITY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112F9-D370-EDEC-1F48-A515D29E63A7}"/>
              </a:ext>
            </a:extLst>
          </p:cNvPr>
          <p:cNvSpPr txBox="1"/>
          <p:nvPr/>
        </p:nvSpPr>
        <p:spPr>
          <a:xfrm>
            <a:off x="588403" y="2955352"/>
            <a:ext cx="11491979" cy="26273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it-IT"/>
            </a:defPPr>
            <a:lvl1pPr>
              <a:defRPr sz="2400">
                <a:solidFill>
                  <a:srgbClr val="FFFFFF"/>
                </a:solidFill>
                <a:latin typeface="MADETOMMY-LIGHT" panose="02000503000000020004" pitchFamily="2" charset="77"/>
                <a:ea typeface="+mn-lt"/>
                <a:cs typeface="+mn-lt"/>
              </a:defRPr>
            </a:lvl1pPr>
          </a:lstStyle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1800" dirty="0">
                <a:solidFill>
                  <a:schemeClr val="lt1"/>
                </a:solidFill>
              </a:rPr>
              <a:t>Users are rapidly adopting  Conversational assistants which they use to conduct transactions, obtain information, or to control devices</a:t>
            </a:r>
            <a:endParaRPr lang="en-US" sz="18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1800" u="sng" dirty="0">
                <a:solidFill>
                  <a:schemeClr val="lt1"/>
                </a:solidFill>
              </a:rPr>
              <a:t>No single assistant can do everything that a user might need</a:t>
            </a:r>
            <a:endParaRPr lang="en-US" sz="1800" u="sng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1800" dirty="0">
                <a:solidFill>
                  <a:schemeClr val="lt1"/>
                </a:solidFill>
              </a:rPr>
              <a:t>When an assistant reaches the limits of its expertise, the user can only try to find another assistant and start over</a:t>
            </a:r>
            <a:endParaRPr lang="en-US" sz="18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1800" u="sng" dirty="0">
                <a:solidFill>
                  <a:schemeClr val="lt1"/>
                </a:solidFill>
              </a:rPr>
              <a:t>Interoperable assistants </a:t>
            </a:r>
            <a:r>
              <a:rPr lang="en-US" sz="1800" dirty="0">
                <a:solidFill>
                  <a:schemeClr val="lt1"/>
                </a:solidFill>
              </a:rPr>
              <a:t>collaborate so that one agent can pass on a task to a second agent</a:t>
            </a:r>
            <a:endParaRPr lang="en-US" sz="18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1800" dirty="0">
                <a:solidFill>
                  <a:schemeClr val="lt1"/>
                </a:solidFill>
              </a:rPr>
              <a:t>This requires that </a:t>
            </a:r>
            <a:r>
              <a:rPr lang="en-US" sz="1800" u="sng" dirty="0">
                <a:solidFill>
                  <a:schemeClr val="lt1"/>
                </a:solidFill>
              </a:rPr>
              <a:t>assistants share a common STANDARD </a:t>
            </a:r>
            <a:r>
              <a:rPr lang="en-US" sz="1800" dirty="0">
                <a:solidFill>
                  <a:schemeClr val="lt1"/>
                </a:solidFill>
              </a:rPr>
              <a:t>for sending information about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88B5E9-B9AB-680C-7546-A1A9C658C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1329752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7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BB06D-7EE0-E919-3E08-5F2A0582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conversational AI worthy of user trust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55BA86-C2FE-8072-AF2C-65847D161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97595" y="2504457"/>
            <a:ext cx="790262" cy="7902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219C92-5DE5-EE52-1A35-2FF027341C2D}"/>
              </a:ext>
            </a:extLst>
          </p:cNvPr>
          <p:cNvSpPr txBox="1"/>
          <p:nvPr/>
        </p:nvSpPr>
        <p:spPr>
          <a:xfrm>
            <a:off x="575992" y="3245928"/>
            <a:ext cx="1274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lt1"/>
                </a:solidFill>
              </a:rPr>
              <a:t>u</a:t>
            </a:r>
            <a:r>
              <a:rPr lang="en-US" sz="1800" dirty="0">
                <a:solidFill>
                  <a:schemeClr val="lt1"/>
                </a:solidFill>
              </a:rPr>
              <a:t>ser agent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C369E-8B29-482E-CDFE-388A1BC20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996" y="2434108"/>
            <a:ext cx="923207" cy="9232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16AB24-DE89-554F-776C-8849EDE2FAEA}"/>
              </a:ext>
            </a:extLst>
          </p:cNvPr>
          <p:cNvSpPr txBox="1"/>
          <p:nvPr/>
        </p:nvSpPr>
        <p:spPr>
          <a:xfrm>
            <a:off x="4527471" y="3275886"/>
            <a:ext cx="16176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agent assistant A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2AC2F1-FB3D-089E-6C3C-AF604811B032}"/>
              </a:ext>
            </a:extLst>
          </p:cNvPr>
          <p:cNvCxnSpPr>
            <a:cxnSpLocks/>
          </p:cNvCxnSpPr>
          <p:nvPr/>
        </p:nvCxnSpPr>
        <p:spPr>
          <a:xfrm flipV="1">
            <a:off x="2846095" y="2895712"/>
            <a:ext cx="1851474" cy="14915"/>
          </a:xfrm>
          <a:prstGeom prst="straightConnector1">
            <a:avLst/>
          </a:prstGeom>
          <a:ln w="254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B71F76-65FC-9C96-DCFC-37172546A3F5}"/>
              </a:ext>
            </a:extLst>
          </p:cNvPr>
          <p:cNvSpPr txBox="1"/>
          <p:nvPr/>
        </p:nvSpPr>
        <p:spPr>
          <a:xfrm>
            <a:off x="2880688" y="2494143"/>
            <a:ext cx="1934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lt1"/>
                </a:solidFill>
              </a:rPr>
              <a:t>d</a:t>
            </a:r>
            <a:r>
              <a:rPr lang="en-US" sz="1800" dirty="0">
                <a:solidFill>
                  <a:schemeClr val="lt1"/>
                </a:solidFill>
              </a:rPr>
              <a:t>ialog envelopes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913B39-2FA3-8ACB-E533-41B96E7B5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451" y="4123537"/>
            <a:ext cx="923207" cy="9232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FCC29D-D672-168B-90BE-3A751A187604}"/>
              </a:ext>
            </a:extLst>
          </p:cNvPr>
          <p:cNvSpPr txBox="1"/>
          <p:nvPr/>
        </p:nvSpPr>
        <p:spPr>
          <a:xfrm rot="1256907">
            <a:off x="6338087" y="3461233"/>
            <a:ext cx="1378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delegation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00FF47-4A01-EF1E-CA7F-4955ECDE2AA8}"/>
              </a:ext>
            </a:extLst>
          </p:cNvPr>
          <p:cNvCxnSpPr>
            <a:cxnSpLocks/>
          </p:cNvCxnSpPr>
          <p:nvPr/>
        </p:nvCxnSpPr>
        <p:spPr>
          <a:xfrm>
            <a:off x="6134037" y="3500327"/>
            <a:ext cx="1617690" cy="599271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1E5E32-B35D-C332-3467-1C0FA2F0B8BF}"/>
              </a:ext>
            </a:extLst>
          </p:cNvPr>
          <p:cNvCxnSpPr>
            <a:cxnSpLocks/>
          </p:cNvCxnSpPr>
          <p:nvPr/>
        </p:nvCxnSpPr>
        <p:spPr>
          <a:xfrm>
            <a:off x="2585116" y="3387201"/>
            <a:ext cx="4924769" cy="1908658"/>
          </a:xfrm>
          <a:prstGeom prst="straightConnector1">
            <a:avLst/>
          </a:prstGeom>
          <a:ln w="254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20DED0-CD83-59C8-03E8-68EEAC389D5D}"/>
              </a:ext>
            </a:extLst>
          </p:cNvPr>
          <p:cNvSpPr txBox="1"/>
          <p:nvPr/>
        </p:nvSpPr>
        <p:spPr>
          <a:xfrm rot="1296650">
            <a:off x="4326185" y="4042564"/>
            <a:ext cx="1934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lt1"/>
                </a:solidFill>
              </a:rPr>
              <a:t>d</a:t>
            </a:r>
            <a:r>
              <a:rPr lang="en-US" sz="1800" dirty="0">
                <a:solidFill>
                  <a:schemeClr val="lt1"/>
                </a:solidFill>
              </a:rPr>
              <a:t>ialog envelopes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AEBC38-599D-805E-C55B-55CE21DCC127}"/>
              </a:ext>
            </a:extLst>
          </p:cNvPr>
          <p:cNvSpPr txBox="1"/>
          <p:nvPr/>
        </p:nvSpPr>
        <p:spPr>
          <a:xfrm>
            <a:off x="89025" y="5931851"/>
            <a:ext cx="89851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lt1"/>
                </a:solidFill>
              </a:rPr>
              <a:t>Agent A: 1</a:t>
            </a:r>
            <a:r>
              <a:rPr lang="en-US" sz="1600" baseline="30000" dirty="0">
                <a:solidFill>
                  <a:schemeClr val="lt1"/>
                </a:solidFill>
              </a:rPr>
              <a:t>st</a:t>
            </a:r>
            <a:r>
              <a:rPr lang="en-US" sz="1600" dirty="0">
                <a:solidFill>
                  <a:schemeClr val="lt1"/>
                </a:solidFill>
              </a:rPr>
              <a:t> level dialog agent assistant</a:t>
            </a:r>
          </a:p>
          <a:p>
            <a:r>
              <a:rPr lang="en-US" sz="1600" dirty="0">
                <a:solidFill>
                  <a:schemeClr val="lt1"/>
                </a:solidFill>
              </a:rPr>
              <a:t>Agent B/C: usually with specific knowledge, and resource connections (i.e. CRM, specific KB </a:t>
            </a:r>
            <a:r>
              <a:rPr lang="en-US" sz="1600" dirty="0" err="1">
                <a:solidFill>
                  <a:schemeClr val="lt1"/>
                </a:solidFill>
              </a:rPr>
              <a:t>etc</a:t>
            </a:r>
            <a:r>
              <a:rPr lang="en-US" sz="1600" dirty="0">
                <a:solidFill>
                  <a:schemeClr val="lt1"/>
                </a:solidFill>
              </a:rPr>
              <a:t>…)</a:t>
            </a:r>
            <a:endParaRPr lang="en-US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E80924B-C767-7D2F-C3EB-1C40D88FC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585" y="4628257"/>
            <a:ext cx="369332" cy="3693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3ADE0AC-C0A9-5B4A-F998-0823C4DEB457}"/>
              </a:ext>
            </a:extLst>
          </p:cNvPr>
          <p:cNvSpPr txBox="1"/>
          <p:nvPr/>
        </p:nvSpPr>
        <p:spPr>
          <a:xfrm>
            <a:off x="7462583" y="5015214"/>
            <a:ext cx="16176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agent assistant B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4A68111-DCE9-CF59-97D2-E50142BB8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3507" y="1700029"/>
            <a:ext cx="923207" cy="9232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C3C1DF8-C943-13A0-7DDC-9636D72BD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6641" y="2172475"/>
            <a:ext cx="369332" cy="3693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FB558C0-17B1-8964-59C9-895FAB7FCD23}"/>
              </a:ext>
            </a:extLst>
          </p:cNvPr>
          <p:cNvSpPr txBox="1"/>
          <p:nvPr/>
        </p:nvSpPr>
        <p:spPr>
          <a:xfrm>
            <a:off x="8569639" y="2591706"/>
            <a:ext cx="16176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agent assistant C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A10F015-1634-1CA9-3DEC-F1244B1C7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3563" y="2584694"/>
            <a:ext cx="813729" cy="81372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270940A-C516-96C6-49C5-EFB3951899A2}"/>
              </a:ext>
            </a:extLst>
          </p:cNvPr>
          <p:cNvCxnSpPr>
            <a:cxnSpLocks/>
          </p:cNvCxnSpPr>
          <p:nvPr/>
        </p:nvCxnSpPr>
        <p:spPr>
          <a:xfrm>
            <a:off x="1548808" y="3108944"/>
            <a:ext cx="324755" cy="0"/>
          </a:xfrm>
          <a:prstGeom prst="straightConnector1">
            <a:avLst/>
          </a:prstGeom>
          <a:ln w="254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13B59F-1A09-199E-1D1F-AF6EE3E17346}"/>
              </a:ext>
            </a:extLst>
          </p:cNvPr>
          <p:cNvSpPr txBox="1"/>
          <p:nvPr/>
        </p:nvSpPr>
        <p:spPr>
          <a:xfrm>
            <a:off x="1747913" y="3387201"/>
            <a:ext cx="837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u</a:t>
            </a:r>
            <a:r>
              <a:rPr lang="en-US" sz="1800" dirty="0">
                <a:solidFill>
                  <a:schemeClr val="lt1"/>
                </a:solidFill>
              </a:rPr>
              <a:t>ser proxy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B694B7-2A06-70FC-1ACD-4CDAB50A5C28}"/>
              </a:ext>
            </a:extLst>
          </p:cNvPr>
          <p:cNvCxnSpPr>
            <a:cxnSpLocks/>
          </p:cNvCxnSpPr>
          <p:nvPr/>
        </p:nvCxnSpPr>
        <p:spPr>
          <a:xfrm flipV="1">
            <a:off x="5951261" y="2092971"/>
            <a:ext cx="2783748" cy="495569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7CBB9E-FA7E-F5DF-54E8-5A3AAB8C568C}"/>
              </a:ext>
            </a:extLst>
          </p:cNvPr>
          <p:cNvSpPr txBox="1"/>
          <p:nvPr/>
        </p:nvSpPr>
        <p:spPr>
          <a:xfrm rot="21010222">
            <a:off x="6261285" y="1960673"/>
            <a:ext cx="232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channeling/mediation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016608-F429-CC9C-1142-D8C3A4D81A12}"/>
              </a:ext>
            </a:extLst>
          </p:cNvPr>
          <p:cNvCxnSpPr>
            <a:cxnSpLocks/>
          </p:cNvCxnSpPr>
          <p:nvPr/>
        </p:nvCxnSpPr>
        <p:spPr>
          <a:xfrm flipV="1">
            <a:off x="5964989" y="2525095"/>
            <a:ext cx="2783748" cy="495569"/>
          </a:xfrm>
          <a:prstGeom prst="straightConnector1">
            <a:avLst/>
          </a:prstGeom>
          <a:ln w="25400">
            <a:solidFill>
              <a:schemeClr val="bg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64969E3-B6DA-A450-7EB7-FB633F10F7C7}"/>
              </a:ext>
            </a:extLst>
          </p:cNvPr>
          <p:cNvSpPr txBox="1"/>
          <p:nvPr/>
        </p:nvSpPr>
        <p:spPr>
          <a:xfrm rot="21010222">
            <a:off x="6275013" y="2392797"/>
            <a:ext cx="232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dialog envelops</a:t>
            </a:r>
          </a:p>
        </p:txBody>
      </p:sp>
      <p:sp>
        <p:nvSpPr>
          <p:cNvPr id="28" name="CasellaDiTesto 20">
            <a:extLst>
              <a:ext uri="{FF2B5EF4-FFF2-40B4-BE49-F238E27FC236}">
                <a16:creationId xmlns:a16="http://schemas.microsoft.com/office/drawing/2014/main" id="{9864BFFF-67AB-5771-AD6A-A32CEF09A9BB}"/>
              </a:ext>
            </a:extLst>
          </p:cNvPr>
          <p:cNvSpPr txBox="1"/>
          <p:nvPr/>
        </p:nvSpPr>
        <p:spPr>
          <a:xfrm>
            <a:off x="474400" y="781433"/>
            <a:ext cx="67773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 b="1" dirty="0" err="1">
                <a:solidFill>
                  <a:srgbClr val="00D7CC"/>
                </a:solidFill>
                <a:latin typeface="MADETOMMY-MEDIUM"/>
              </a:rPr>
              <a:t>Dialog</a:t>
            </a:r>
            <a:r>
              <a:rPr lang="it-IT" sz="3200" b="1" dirty="0">
                <a:solidFill>
                  <a:srgbClr val="00D7CC"/>
                </a:solidFill>
                <a:latin typeface="MADETOMMY-MEDIUM"/>
              </a:rPr>
              <a:t> Agent Message </a:t>
            </a:r>
            <a:r>
              <a:rPr lang="it-IT" sz="3200" b="1" dirty="0" err="1">
                <a:solidFill>
                  <a:srgbClr val="00D7CC"/>
                </a:solidFill>
                <a:latin typeface="MADETOMMY-MEDIUM"/>
              </a:rPr>
              <a:t>Envelopes</a:t>
            </a:r>
            <a:endParaRPr lang="it-IT" sz="3200" b="1" dirty="0">
              <a:solidFill>
                <a:srgbClr val="00D7CC"/>
              </a:solidFill>
              <a:latin typeface="MADETOMMY-MEDIUM"/>
            </a:endParaRPr>
          </a:p>
          <a:p>
            <a:r>
              <a:rPr lang="it-IT" sz="2400" b="1" dirty="0">
                <a:solidFill>
                  <a:schemeClr val="accent2"/>
                </a:solidFill>
                <a:latin typeface="MADETOMMY-MEDIUM"/>
              </a:rPr>
              <a:t>Universal JSON </a:t>
            </a:r>
            <a:r>
              <a:rPr lang="it-IT" sz="2400" b="1" dirty="0" err="1">
                <a:solidFill>
                  <a:schemeClr val="accent2"/>
                </a:solidFill>
                <a:latin typeface="MADETOMMY-MEDIUM"/>
              </a:rPr>
              <a:t>structure</a:t>
            </a:r>
            <a:endParaRPr lang="it-IT" sz="2400" dirty="0">
              <a:solidFill>
                <a:schemeClr val="accent2"/>
              </a:solidFill>
              <a:latin typeface="MADETOMMY-MEDIUM"/>
            </a:endParaRPr>
          </a:p>
        </p:txBody>
      </p:sp>
    </p:spTree>
    <p:extLst>
      <p:ext uri="{BB962C8B-B14F-4D97-AF65-F5344CB8AC3E}">
        <p14:creationId xmlns:p14="http://schemas.microsoft.com/office/powerpoint/2010/main" val="25976038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ustMark Webinar 11.08.2023 - Final" id="{0FD6DE54-F3AC-1B49-A633-FBE89F3BF458}" vid="{30041680-F500-8743-86EC-FBBD87A2A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163</Words>
  <Application>Microsoft Macintosh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MADETOMMY-MEDIUM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Oita Coleman</dc:creator>
  <cp:lastModifiedBy>Diego Gosmar</cp:lastModifiedBy>
  <cp:revision>2</cp:revision>
  <dcterms:created xsi:type="dcterms:W3CDTF">2024-01-15T16:03:04Z</dcterms:created>
  <dcterms:modified xsi:type="dcterms:W3CDTF">2024-01-16T21:51:49Z</dcterms:modified>
</cp:coreProperties>
</file>