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9" r:id="rId2"/>
    <p:sldId id="291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81727" autoAdjust="0"/>
  </p:normalViewPr>
  <p:slideViewPr>
    <p:cSldViewPr snapToGrid="0">
      <p:cViewPr varScale="1">
        <p:scale>
          <a:sx n="116" d="100"/>
          <a:sy n="116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54AD-5187-4D37-8F03-EFCC6090AD7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6A27-3D07-4BBF-8994-3D16B52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09" name="Google Shape;9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9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09" name="Google Shape;9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947B-F3C3-E81E-19F1-CAD64727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8935-5E18-4B3C-5F95-E59A9C971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D112-EF1B-E9AD-FA47-541B3BF3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0E48-DED6-810E-3EE8-A5DE8654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9A31-196A-0B49-C8F7-F13A796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3EC6-B43F-AF3B-2682-48041C7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50BA-C235-6DD5-55FC-8899734B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8DBC-5AA9-F1B7-D3E3-BCF10C1E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57CE-082D-D340-1797-41D59E9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A2CE-AC68-DA16-2443-D2BAC1E4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7E697-4F4E-7D1E-7ABF-8F2011596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AB74-C7E7-915D-3A42-3C3A24C7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1FDF-8DB3-79B9-A1AB-52F93791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4686-3CFC-5415-F0E5-D85A62A1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9837D-8060-C975-0BF5-5DD42A68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D7E-891E-5725-6A28-DF1B068C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9B54-5708-73DE-A8D1-04AA9FDC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D0CD-9133-58EE-F115-9DF39DE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051F-4B80-CA07-D3C0-304C8250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4BB1-6683-8690-8273-3D02E07F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8F1A-F9EF-E1F4-A503-CEF0019A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EE072-211A-BE70-E365-7E172965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0211-4E3D-48AE-6C10-DFF6EFA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A09D-7053-A8B6-86B7-D59F91F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ECF0-849D-477A-F3EC-52453BE2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B901-56AA-8C3B-6F9B-D0C20701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E06A-3C22-1AF4-44F6-0BE4B087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0F34B-792E-DA46-ECCC-5804C8EF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F3FE5-1EE9-A7D4-04DC-C1606E70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ECCD-F843-5843-B8EE-385CBE99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AD5F-AF66-2C33-F8D5-BCBD49D9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5B7A-C30F-778F-B667-B46C3057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D8F4-8EB8-31D1-DDAF-BF4E4078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A92EC-C510-314B-D3ED-1A92C6E4E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99935-380D-ABF5-6F1D-2DB8545F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33AF2-F36B-0369-DD88-8941E2F2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E3EA1-3A5D-B8DC-F511-4850E89A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A72A1-029F-326A-6EEF-D9D9878D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0C7B3-79D9-BC5F-9034-E0D2A1F6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894B-D51C-7F16-E226-3875F4C2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AA990-9A75-1A1F-EE2F-A0A778C4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4FA9F-5A0A-D030-3CF7-2E8B2CE6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19451-1257-A460-FFFA-4D8F6BC5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85B17-CB7D-DA53-B9FB-0414FB0D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73FD-07C4-DD54-15F3-8E485D52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D3F7-950A-65F5-7757-EB68C630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714E-3687-EAE7-93CC-2E676187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7307-B61B-2DFB-D55F-9CE21703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D4239-1DDE-BDEE-185A-03DE78DF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78E4-EF02-EC82-9EC7-B802D5C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ACE2-AB9F-E0C7-37A1-006C7D40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79ACF-68E5-1E6D-91E2-FCA9E29D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A783-CC8C-116F-3A1E-3743959D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1B53F-B738-47CE-DDCF-269BBDAF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45072-C9C7-95FA-F5D6-316E0D539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0330-2810-0DAD-376F-1F86E902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227B-ADE0-768A-E0F8-23012A67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6EE2-D44C-E698-7410-9489DD19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7C7CA-F775-6D8C-55EC-30CD74A1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7CDA-B985-F07E-65D7-4A3DA28B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79EB-8228-416C-DE59-E0BE4CEA4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B744-B62E-4EA8-905A-09126F0B96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60BF-F758-5FE8-2242-0F181904B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64B3-E64F-D74B-D5C7-741118B9E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78FD-5B6E-4F37-9D19-2FEC628F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FE17F-F65A-47D0-9E83-538C74ECBB5E}"/>
              </a:ext>
            </a:extLst>
          </p:cNvPr>
          <p:cNvSpPr/>
          <p:nvPr/>
        </p:nvSpPr>
        <p:spPr>
          <a:xfrm>
            <a:off x="801662" y="269551"/>
            <a:ext cx="9419772" cy="644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Conversation Packet: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4F976-CCFE-4965-97E8-0664DD521B14}"/>
              </a:ext>
            </a:extLst>
          </p:cNvPr>
          <p:cNvSpPr/>
          <p:nvPr/>
        </p:nvSpPr>
        <p:spPr>
          <a:xfrm>
            <a:off x="4406780" y="704971"/>
            <a:ext cx="3326445" cy="535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Time Span: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43F2FF-56DA-4E8E-811E-3CD64B230037}"/>
              </a:ext>
            </a:extLst>
          </p:cNvPr>
          <p:cNvSpPr/>
          <p:nvPr/>
        </p:nvSpPr>
        <p:spPr>
          <a:xfrm>
            <a:off x="1024734" y="2866948"/>
            <a:ext cx="8899442" cy="972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Layer: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E164A-CF5F-4653-B207-742676F6B3A3}"/>
              </a:ext>
            </a:extLst>
          </p:cNvPr>
          <p:cNvSpPr/>
          <p:nvPr/>
        </p:nvSpPr>
        <p:spPr>
          <a:xfrm>
            <a:off x="1031555" y="738707"/>
            <a:ext cx="3319624" cy="519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id: user-utterance-34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B53AB-F192-42C7-932E-DE5BDC01D65B}"/>
              </a:ext>
            </a:extLst>
          </p:cNvPr>
          <p:cNvSpPr/>
          <p:nvPr/>
        </p:nvSpPr>
        <p:spPr>
          <a:xfrm>
            <a:off x="2746758" y="3390025"/>
            <a:ext cx="4645311" cy="322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Value: read little red riding hood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EAB654-FAEB-4D3E-A25D-C2D2D0A4081D}"/>
              </a:ext>
            </a:extLst>
          </p:cNvPr>
          <p:cNvSpPr/>
          <p:nvPr/>
        </p:nvSpPr>
        <p:spPr>
          <a:xfrm>
            <a:off x="5677886" y="774488"/>
            <a:ext cx="802865" cy="372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358B17-7C7A-44E6-AABA-C87F8A206E74}"/>
              </a:ext>
            </a:extLst>
          </p:cNvPr>
          <p:cNvSpPr/>
          <p:nvPr/>
        </p:nvSpPr>
        <p:spPr>
          <a:xfrm>
            <a:off x="6614795" y="774488"/>
            <a:ext cx="802865" cy="3720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F952D-4C3D-4ED0-AECB-83FDF7ACD441}"/>
              </a:ext>
            </a:extLst>
          </p:cNvPr>
          <p:cNvSpPr/>
          <p:nvPr/>
        </p:nvSpPr>
        <p:spPr>
          <a:xfrm>
            <a:off x="1024734" y="3899441"/>
            <a:ext cx="8899442" cy="1681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Layer: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54B9F-D9F8-48B7-9D96-3522D5DD1FD7}"/>
              </a:ext>
            </a:extLst>
          </p:cNvPr>
          <p:cNvSpPr/>
          <p:nvPr/>
        </p:nvSpPr>
        <p:spPr>
          <a:xfrm>
            <a:off x="4884132" y="4008428"/>
            <a:ext cx="3033651" cy="328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type: ovon-semantic-frame-1.0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B1D99-FC28-4C39-BA43-597B5D0CD673}"/>
              </a:ext>
            </a:extLst>
          </p:cNvPr>
          <p:cNvSpPr/>
          <p:nvPr/>
        </p:nvSpPr>
        <p:spPr>
          <a:xfrm>
            <a:off x="2720620" y="4457890"/>
            <a:ext cx="6691828" cy="10479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Value: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6EAA25-550F-4E28-8586-DAEA55BF0E68}"/>
              </a:ext>
            </a:extLst>
          </p:cNvPr>
          <p:cNvSpPr/>
          <p:nvPr/>
        </p:nvSpPr>
        <p:spPr>
          <a:xfrm>
            <a:off x="3715534" y="4993483"/>
            <a:ext cx="4609927" cy="4168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Slots: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9C2B80-481E-4BEC-9A05-454102A1F53A}"/>
              </a:ext>
            </a:extLst>
          </p:cNvPr>
          <p:cNvSpPr/>
          <p:nvPr/>
        </p:nvSpPr>
        <p:spPr>
          <a:xfrm>
            <a:off x="4472608" y="5041684"/>
            <a:ext cx="2754603" cy="328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Title: little red riding hood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70D3E4-63F3-4ECD-95BD-C493BD71110D}"/>
              </a:ext>
            </a:extLst>
          </p:cNvPr>
          <p:cNvSpPr/>
          <p:nvPr/>
        </p:nvSpPr>
        <p:spPr>
          <a:xfrm>
            <a:off x="7969717" y="4006296"/>
            <a:ext cx="1442731" cy="335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Confidence: 99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155FB9-6BED-46DE-9CDD-1C751CE3EF3C}"/>
              </a:ext>
            </a:extLst>
          </p:cNvPr>
          <p:cNvSpPr/>
          <p:nvPr/>
        </p:nvSpPr>
        <p:spPr>
          <a:xfrm>
            <a:off x="4412277" y="1296456"/>
            <a:ext cx="3403649" cy="498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speaker-id: user-acme-12345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D1A214-BF5C-0A5B-D123-4E950254D96B}"/>
              </a:ext>
            </a:extLst>
          </p:cNvPr>
          <p:cNvSpPr/>
          <p:nvPr/>
        </p:nvSpPr>
        <p:spPr>
          <a:xfrm>
            <a:off x="5006207" y="2991826"/>
            <a:ext cx="2385862" cy="319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type: ovon-text-1.0/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-us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20B38-9172-A070-0F06-5E0E77BC3E3E}"/>
              </a:ext>
            </a:extLst>
          </p:cNvPr>
          <p:cNvSpPr/>
          <p:nvPr/>
        </p:nvSpPr>
        <p:spPr>
          <a:xfrm>
            <a:off x="1024735" y="1288796"/>
            <a:ext cx="3326444" cy="498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Previous-id: system-utterance-33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B1944-1827-4BD5-2DEB-518EB9B78AA3}"/>
              </a:ext>
            </a:extLst>
          </p:cNvPr>
          <p:cNvSpPr/>
          <p:nvPr/>
        </p:nvSpPr>
        <p:spPr>
          <a:xfrm>
            <a:off x="3691034" y="4531389"/>
            <a:ext cx="4609927" cy="4168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Intent: 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ReadStory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01279-6D0F-923A-AA45-AFF4655CFF45}"/>
              </a:ext>
            </a:extLst>
          </p:cNvPr>
          <p:cNvSpPr/>
          <p:nvPr/>
        </p:nvSpPr>
        <p:spPr>
          <a:xfrm>
            <a:off x="7392069" y="5049051"/>
            <a:ext cx="614984" cy="328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Etc.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3F21C-FDE2-1EE5-A563-6C180B6DD6CF}"/>
              </a:ext>
            </a:extLst>
          </p:cNvPr>
          <p:cNvSpPr/>
          <p:nvPr/>
        </p:nvSpPr>
        <p:spPr>
          <a:xfrm>
            <a:off x="1024734" y="1852106"/>
            <a:ext cx="8899442" cy="972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Layer: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1020E-ABBF-865C-3781-21AA1718B60A}"/>
              </a:ext>
            </a:extLst>
          </p:cNvPr>
          <p:cNvSpPr/>
          <p:nvPr/>
        </p:nvSpPr>
        <p:spPr>
          <a:xfrm>
            <a:off x="4858065" y="1975457"/>
            <a:ext cx="2316720" cy="319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type: audio/mp4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135F8A-4427-6D82-E0C9-9A23E23D7D70}"/>
              </a:ext>
            </a:extLst>
          </p:cNvPr>
          <p:cNvSpPr/>
          <p:nvPr/>
        </p:nvSpPr>
        <p:spPr>
          <a:xfrm>
            <a:off x="2717766" y="2373656"/>
            <a:ext cx="4483019" cy="322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Value Ref: http://localhost/zyx1245.mp4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1CA563-784C-EDBB-79AF-7763D4A1BD1B}"/>
              </a:ext>
            </a:extLst>
          </p:cNvPr>
          <p:cNvSpPr/>
          <p:nvPr/>
        </p:nvSpPr>
        <p:spPr>
          <a:xfrm>
            <a:off x="1043476" y="5636918"/>
            <a:ext cx="8899442" cy="929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Layer: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E21320-A6AB-3636-824F-8BF9DB0B6586}"/>
              </a:ext>
            </a:extLst>
          </p:cNvPr>
          <p:cNvSpPr/>
          <p:nvPr/>
        </p:nvSpPr>
        <p:spPr>
          <a:xfrm>
            <a:off x="2720620" y="5782256"/>
            <a:ext cx="3034816" cy="319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type: proprietary-model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B77835-054D-60F9-382B-9339DD631600}"/>
              </a:ext>
            </a:extLst>
          </p:cNvPr>
          <p:cNvSpPr/>
          <p:nvPr/>
        </p:nvSpPr>
        <p:spPr>
          <a:xfrm>
            <a:off x="2717765" y="6181751"/>
            <a:ext cx="3034816" cy="316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Value: proprietary content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CBA00-049E-8AA9-9F60-FDD48FB211C0}"/>
              </a:ext>
            </a:extLst>
          </p:cNvPr>
          <p:cNvSpPr/>
          <p:nvPr/>
        </p:nvSpPr>
        <p:spPr>
          <a:xfrm>
            <a:off x="2717765" y="2991826"/>
            <a:ext cx="2203165" cy="319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Feature: request-string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1E3A0B-9E1F-DA1E-84B5-D43FE52B1560}"/>
              </a:ext>
            </a:extLst>
          </p:cNvPr>
          <p:cNvSpPr/>
          <p:nvPr/>
        </p:nvSpPr>
        <p:spPr>
          <a:xfrm>
            <a:off x="2717766" y="1981915"/>
            <a:ext cx="2038792" cy="319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Feature: audio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7D5003-8AD0-A098-D8C3-1324278212CF}"/>
              </a:ext>
            </a:extLst>
          </p:cNvPr>
          <p:cNvSpPr/>
          <p:nvPr/>
        </p:nvSpPr>
        <p:spPr>
          <a:xfrm>
            <a:off x="2695643" y="4022165"/>
            <a:ext cx="2123038" cy="319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Feature: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004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400D43-7EB5-FE13-BF64-9009B9E7AADD}"/>
              </a:ext>
            </a:extLst>
          </p:cNvPr>
          <p:cNvGrpSpPr/>
          <p:nvPr/>
        </p:nvGrpSpPr>
        <p:grpSpPr>
          <a:xfrm>
            <a:off x="1013121" y="3963730"/>
            <a:ext cx="1019643" cy="1534795"/>
            <a:chOff x="1873384" y="3596366"/>
            <a:chExt cx="1019643" cy="1534795"/>
          </a:xfrm>
        </p:grpSpPr>
        <p:pic>
          <p:nvPicPr>
            <p:cNvPr id="921" name="Google Shape;921;p36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384" y="3900002"/>
              <a:ext cx="1019643" cy="1231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Google Shape;923;p36"/>
            <p:cNvSpPr txBox="1"/>
            <p:nvPr/>
          </p:nvSpPr>
          <p:spPr>
            <a:xfrm>
              <a:off x="2011610" y="3596366"/>
              <a:ext cx="679716" cy="50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6B0DE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800">
                <a:solidFill>
                  <a:srgbClr val="96B0D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A118E2-A447-ECDF-4050-EAE999B2939D}"/>
              </a:ext>
            </a:extLst>
          </p:cNvPr>
          <p:cNvGrpSpPr/>
          <p:nvPr/>
        </p:nvGrpSpPr>
        <p:grpSpPr>
          <a:xfrm>
            <a:off x="10025527" y="3710937"/>
            <a:ext cx="993251" cy="1748501"/>
            <a:chOff x="9736954" y="3449899"/>
            <a:chExt cx="993251" cy="1748501"/>
          </a:xfrm>
        </p:grpSpPr>
        <p:pic>
          <p:nvPicPr>
            <p:cNvPr id="922" name="Google Shape;922;p36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7223" y="3892118"/>
              <a:ext cx="875710" cy="1306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Google Shape;924;p36"/>
            <p:cNvSpPr txBox="1"/>
            <p:nvPr/>
          </p:nvSpPr>
          <p:spPr>
            <a:xfrm>
              <a:off x="9736954" y="3449899"/>
              <a:ext cx="993251" cy="50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6B0DE"/>
                  </a:solidFill>
                  <a:latin typeface="Calibri"/>
                  <a:ea typeface="Calibri"/>
                  <a:cs typeface="Calibri"/>
                  <a:sym typeface="Calibri"/>
                </a:rPr>
                <a:t>Agent B</a:t>
              </a:r>
              <a:endParaRPr sz="1800">
                <a:solidFill>
                  <a:srgbClr val="96B0D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68083A-C78B-713F-DA9A-450DA4EBBC98}"/>
              </a:ext>
            </a:extLst>
          </p:cNvPr>
          <p:cNvGrpSpPr/>
          <p:nvPr/>
        </p:nvGrpSpPr>
        <p:grpSpPr>
          <a:xfrm>
            <a:off x="5804953" y="3722120"/>
            <a:ext cx="1048390" cy="1713333"/>
            <a:chOff x="5729088" y="2055841"/>
            <a:chExt cx="1048390" cy="1713333"/>
          </a:xfrm>
        </p:grpSpPr>
        <p:pic>
          <p:nvPicPr>
            <p:cNvPr id="920" name="Google Shape;920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29088" y="2431367"/>
              <a:ext cx="782283" cy="1337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Google Shape;925;p36"/>
            <p:cNvSpPr txBox="1"/>
            <p:nvPr/>
          </p:nvSpPr>
          <p:spPr>
            <a:xfrm>
              <a:off x="5784227" y="2055841"/>
              <a:ext cx="993251" cy="50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6B0DE"/>
                  </a:solidFill>
                  <a:latin typeface="Calibri"/>
                  <a:ea typeface="Calibri"/>
                  <a:cs typeface="Calibri"/>
                  <a:sym typeface="Calibri"/>
                </a:rPr>
                <a:t>Agent A</a:t>
              </a:r>
              <a:endParaRPr sz="1800">
                <a:solidFill>
                  <a:srgbClr val="96B0D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p36"/>
          <p:cNvSpPr/>
          <p:nvPr/>
        </p:nvSpPr>
        <p:spPr>
          <a:xfrm>
            <a:off x="2937900" y="4049334"/>
            <a:ext cx="2674800" cy="91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I need my umbrella?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875151-F68F-B385-8E8F-9B31CD03C53F}"/>
              </a:ext>
            </a:extLst>
          </p:cNvPr>
          <p:cNvGrpSpPr/>
          <p:nvPr/>
        </p:nvGrpSpPr>
        <p:grpSpPr>
          <a:xfrm>
            <a:off x="6708615" y="548717"/>
            <a:ext cx="3795036" cy="3097758"/>
            <a:chOff x="2842361" y="1334036"/>
            <a:chExt cx="3253639" cy="27152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F16BFC-DFB2-252C-3BD8-4792A8CA8A12}"/>
                </a:ext>
              </a:extLst>
            </p:cNvPr>
            <p:cNvSpPr/>
            <p:nvPr/>
          </p:nvSpPr>
          <p:spPr>
            <a:xfrm>
              <a:off x="2842361" y="1334036"/>
              <a:ext cx="3253639" cy="271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93A857-4316-45CB-433C-767985144E60}"/>
                </a:ext>
              </a:extLst>
            </p:cNvPr>
            <p:cNvSpPr txBox="1"/>
            <p:nvPr/>
          </p:nvSpPr>
          <p:spPr>
            <a:xfrm>
              <a:off x="3117680" y="2301090"/>
              <a:ext cx="2674800" cy="160608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Id:user-utterance:1</a:t>
              </a:r>
            </a:p>
            <a:p>
              <a:r>
                <a:rPr lang="en-US" sz="1100" dirty="0"/>
                <a:t>Time Span: start= &lt;time&gt;</a:t>
              </a:r>
            </a:p>
            <a:p>
              <a:r>
                <a:rPr lang="en-US" sz="1100" dirty="0"/>
                <a:t>                     end= &lt;time&gt;</a:t>
              </a:r>
            </a:p>
            <a:p>
              <a:r>
                <a:rPr lang="en-US" sz="1100" dirty="0"/>
                <a:t>Speaker-id: agent-a</a:t>
              </a:r>
            </a:p>
            <a:p>
              <a:r>
                <a:rPr lang="en-US" sz="1100" dirty="0"/>
                <a:t>Layer:</a:t>
              </a:r>
            </a:p>
            <a:p>
              <a:r>
                <a:rPr lang="en-US" sz="1100" dirty="0"/>
                <a:t>                     feature: request-string</a:t>
              </a:r>
            </a:p>
            <a:p>
              <a:r>
                <a:rPr lang="en-US" sz="1100" dirty="0"/>
                <a:t>                     </a:t>
              </a:r>
              <a:r>
                <a:rPr lang="en-US" sz="1100" dirty="0" err="1"/>
                <a:t>type:text</a:t>
              </a:r>
              <a:endParaRPr lang="en-US" sz="1100" dirty="0"/>
            </a:p>
            <a:p>
              <a:r>
                <a:rPr lang="en-US" sz="1100" dirty="0"/>
                <a:t>                     value: </a:t>
              </a:r>
            </a:p>
            <a:p>
              <a:r>
                <a:rPr lang="en-US" sz="1100" dirty="0"/>
                <a:t>                         “discuss weather in Germany”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D22B10-203B-49CC-B4C8-FB8D219450B7}"/>
                </a:ext>
              </a:extLst>
            </p:cNvPr>
            <p:cNvSpPr txBox="1"/>
            <p:nvPr/>
          </p:nvSpPr>
          <p:spPr>
            <a:xfrm>
              <a:off x="2958968" y="1365107"/>
              <a:ext cx="2674800" cy="890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From: Agent A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To: Agent B</a:t>
              </a:r>
            </a:p>
            <a:p>
              <a:r>
                <a:rPr lang="en-US" sz="1200" dirty="0"/>
                <a:t>Request: </a:t>
              </a:r>
              <a:r>
                <a:rPr lang="en-US" sz="1200" dirty="0" err="1"/>
                <a:t>CollaborationRequest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Pattern: </a:t>
              </a:r>
              <a:r>
                <a:rPr lang="en-US" sz="1200" dirty="0" err="1"/>
                <a:t>m</a:t>
              </a:r>
              <a:r>
                <a:rPr lang="en-US" sz="1200" dirty="0" err="1">
                  <a:solidFill>
                    <a:schemeClr val="tx1"/>
                  </a:solidFill>
                </a:rPr>
                <a:t>ediation</a:t>
              </a:r>
              <a:r>
                <a:rPr lang="en-US" sz="1200" dirty="0" err="1"/>
                <a:t>|delegation|channeling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Request: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171620-5485-C236-FDFD-9EC2E246636D}"/>
              </a:ext>
            </a:extLst>
          </p:cNvPr>
          <p:cNvSpPr txBox="1"/>
          <p:nvPr/>
        </p:nvSpPr>
        <p:spPr>
          <a:xfrm>
            <a:off x="672314" y="491466"/>
            <a:ext cx="568440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 of Dialog Packets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To represent a machine-generated ‘request’ for collaboration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05FF5-288F-E4B5-043E-4A237F8DE34B}"/>
              </a:ext>
            </a:extLst>
          </p:cNvPr>
          <p:cNvSpPr/>
          <p:nvPr/>
        </p:nvSpPr>
        <p:spPr>
          <a:xfrm>
            <a:off x="6729529" y="5482679"/>
            <a:ext cx="3795036" cy="1238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From: Agent B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To: Agent A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Response: </a:t>
            </a:r>
            <a:r>
              <a:rPr lang="en-US" sz="1400" dirty="0" err="1">
                <a:solidFill>
                  <a:schemeClr val="tx1"/>
                </a:solidFill>
              </a:rPr>
              <a:t>CollaborationAccepted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Pattern: mediation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BCCFB5-4556-B283-D206-9BB31EFF66A5}"/>
              </a:ext>
            </a:extLst>
          </p:cNvPr>
          <p:cNvSpPr/>
          <p:nvPr/>
        </p:nvSpPr>
        <p:spPr>
          <a:xfrm>
            <a:off x="7315200" y="4216523"/>
            <a:ext cx="2246903" cy="252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CEA844-A1B1-156A-86D7-1FF462C90150}"/>
              </a:ext>
            </a:extLst>
          </p:cNvPr>
          <p:cNvSpPr/>
          <p:nvPr/>
        </p:nvSpPr>
        <p:spPr>
          <a:xfrm rot="10800000">
            <a:off x="7232897" y="5111008"/>
            <a:ext cx="2246903" cy="252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400D43-7EB5-FE13-BF64-9009B9E7AADD}"/>
              </a:ext>
            </a:extLst>
          </p:cNvPr>
          <p:cNvGrpSpPr/>
          <p:nvPr/>
        </p:nvGrpSpPr>
        <p:grpSpPr>
          <a:xfrm>
            <a:off x="1013121" y="3963730"/>
            <a:ext cx="1019643" cy="1534795"/>
            <a:chOff x="1873384" y="3596366"/>
            <a:chExt cx="1019643" cy="1534795"/>
          </a:xfrm>
        </p:grpSpPr>
        <p:pic>
          <p:nvPicPr>
            <p:cNvPr id="921" name="Google Shape;921;p36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384" y="3900002"/>
              <a:ext cx="1019643" cy="1231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Google Shape;923;p36"/>
            <p:cNvSpPr txBox="1"/>
            <p:nvPr/>
          </p:nvSpPr>
          <p:spPr>
            <a:xfrm>
              <a:off x="2011610" y="3596366"/>
              <a:ext cx="679716" cy="50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6B0DE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800">
                <a:solidFill>
                  <a:srgbClr val="96B0D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A118E2-A447-ECDF-4050-EAE999B2939D}"/>
              </a:ext>
            </a:extLst>
          </p:cNvPr>
          <p:cNvGrpSpPr/>
          <p:nvPr/>
        </p:nvGrpSpPr>
        <p:grpSpPr>
          <a:xfrm>
            <a:off x="10025527" y="3710937"/>
            <a:ext cx="993251" cy="1748501"/>
            <a:chOff x="9736954" y="3449899"/>
            <a:chExt cx="993251" cy="1748501"/>
          </a:xfrm>
        </p:grpSpPr>
        <p:pic>
          <p:nvPicPr>
            <p:cNvPr id="922" name="Google Shape;922;p36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7223" y="3892118"/>
              <a:ext cx="875710" cy="1306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Google Shape;924;p36"/>
            <p:cNvSpPr txBox="1"/>
            <p:nvPr/>
          </p:nvSpPr>
          <p:spPr>
            <a:xfrm>
              <a:off x="9736954" y="3449899"/>
              <a:ext cx="993251" cy="50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6B0DE"/>
                  </a:solidFill>
                  <a:latin typeface="Calibri"/>
                  <a:ea typeface="Calibri"/>
                  <a:cs typeface="Calibri"/>
                  <a:sym typeface="Calibri"/>
                </a:rPr>
                <a:t>Agent B</a:t>
              </a:r>
              <a:endParaRPr sz="1800">
                <a:solidFill>
                  <a:srgbClr val="96B0D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68083A-C78B-713F-DA9A-450DA4EBBC98}"/>
              </a:ext>
            </a:extLst>
          </p:cNvPr>
          <p:cNvGrpSpPr/>
          <p:nvPr/>
        </p:nvGrpSpPr>
        <p:grpSpPr>
          <a:xfrm>
            <a:off x="5804953" y="3722120"/>
            <a:ext cx="1048390" cy="1713333"/>
            <a:chOff x="5729088" y="2055841"/>
            <a:chExt cx="1048390" cy="1713333"/>
          </a:xfrm>
        </p:grpSpPr>
        <p:pic>
          <p:nvPicPr>
            <p:cNvPr id="920" name="Google Shape;920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29088" y="2431367"/>
              <a:ext cx="782283" cy="1337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Google Shape;925;p36"/>
            <p:cNvSpPr txBox="1"/>
            <p:nvPr/>
          </p:nvSpPr>
          <p:spPr>
            <a:xfrm>
              <a:off x="5784227" y="2055841"/>
              <a:ext cx="993251" cy="50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6B0DE"/>
                  </a:solidFill>
                  <a:latin typeface="Calibri"/>
                  <a:ea typeface="Calibri"/>
                  <a:cs typeface="Calibri"/>
                  <a:sym typeface="Calibri"/>
                </a:rPr>
                <a:t>Agent A</a:t>
              </a:r>
              <a:endParaRPr sz="1800">
                <a:solidFill>
                  <a:srgbClr val="96B0D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p36"/>
          <p:cNvSpPr/>
          <p:nvPr/>
        </p:nvSpPr>
        <p:spPr>
          <a:xfrm>
            <a:off x="2937900" y="4049334"/>
            <a:ext cx="2674800" cy="91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I need my umbrella?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6"/>
          <p:cNvSpPr/>
          <p:nvPr/>
        </p:nvSpPr>
        <p:spPr>
          <a:xfrm>
            <a:off x="7180925" y="4049334"/>
            <a:ext cx="2308200" cy="57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 me the weather.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6"/>
          <p:cNvSpPr/>
          <p:nvPr/>
        </p:nvSpPr>
        <p:spPr>
          <a:xfrm>
            <a:off x="7121544" y="4552657"/>
            <a:ext cx="2184900" cy="521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city?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6"/>
          <p:cNvSpPr/>
          <p:nvPr/>
        </p:nvSpPr>
        <p:spPr>
          <a:xfrm>
            <a:off x="2847600" y="5689486"/>
            <a:ext cx="2798700" cy="977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Yes. It’s going to rain today in Hamburg.</a:t>
            </a: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7240089" y="5533409"/>
            <a:ext cx="2184900" cy="5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Hamburg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6"/>
          <p:cNvSpPr/>
          <p:nvPr/>
        </p:nvSpPr>
        <p:spPr>
          <a:xfrm>
            <a:off x="6942300" y="6009536"/>
            <a:ext cx="2482800" cy="621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going to rain today.</a:t>
            </a:r>
            <a:endParaRPr/>
          </a:p>
        </p:txBody>
      </p:sp>
      <p:sp>
        <p:nvSpPr>
          <p:cNvPr id="933" name="Google Shape;9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875151-F68F-B385-8E8F-9B31CD03C53F}"/>
              </a:ext>
            </a:extLst>
          </p:cNvPr>
          <p:cNvGrpSpPr/>
          <p:nvPr/>
        </p:nvGrpSpPr>
        <p:grpSpPr>
          <a:xfrm>
            <a:off x="6729529" y="999888"/>
            <a:ext cx="3253639" cy="2715298"/>
            <a:chOff x="2842361" y="1334036"/>
            <a:chExt cx="3253639" cy="27152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F16BFC-DFB2-252C-3BD8-4792A8CA8A12}"/>
                </a:ext>
              </a:extLst>
            </p:cNvPr>
            <p:cNvSpPr/>
            <p:nvPr/>
          </p:nvSpPr>
          <p:spPr>
            <a:xfrm>
              <a:off x="2842361" y="1334036"/>
              <a:ext cx="3253639" cy="271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93A857-4316-45CB-433C-767985144E60}"/>
                </a:ext>
              </a:extLst>
            </p:cNvPr>
            <p:cNvSpPr txBox="1"/>
            <p:nvPr/>
          </p:nvSpPr>
          <p:spPr>
            <a:xfrm>
              <a:off x="2958968" y="2110194"/>
              <a:ext cx="2674800" cy="160608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Id:user-utterance:1</a:t>
              </a:r>
            </a:p>
            <a:p>
              <a:r>
                <a:rPr lang="en-US" sz="1100" dirty="0"/>
                <a:t>Time Span: start= &lt;time&gt;</a:t>
              </a:r>
            </a:p>
            <a:p>
              <a:r>
                <a:rPr lang="en-US" sz="1100" dirty="0"/>
                <a:t>                     end= &lt;time&gt;</a:t>
              </a:r>
            </a:p>
            <a:p>
              <a:r>
                <a:rPr lang="en-US" sz="1100" dirty="0"/>
                <a:t>Speaker-id: user1</a:t>
              </a:r>
            </a:p>
            <a:p>
              <a:r>
                <a:rPr lang="en-US" sz="1100" dirty="0"/>
                <a:t>Layer:</a:t>
              </a:r>
            </a:p>
            <a:p>
              <a:r>
                <a:rPr lang="en-US" sz="1100" dirty="0"/>
                <a:t>                     feature: user-input</a:t>
              </a:r>
            </a:p>
            <a:p>
              <a:r>
                <a:rPr lang="en-US" sz="1100" dirty="0"/>
                <a:t>                     </a:t>
              </a:r>
              <a:r>
                <a:rPr lang="en-US" sz="1100" dirty="0" err="1"/>
                <a:t>type:text</a:t>
              </a:r>
              <a:endParaRPr lang="en-US" sz="1100" dirty="0"/>
            </a:p>
            <a:p>
              <a:r>
                <a:rPr lang="en-US" sz="1100" dirty="0"/>
                <a:t>                     value: </a:t>
              </a:r>
            </a:p>
            <a:p>
              <a:r>
                <a:rPr lang="en-US" sz="1100" dirty="0"/>
                <a:t>                         “tell me the weather”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D22B10-203B-49CC-B4C8-FB8D219450B7}"/>
                </a:ext>
              </a:extLst>
            </p:cNvPr>
            <p:cNvSpPr txBox="1"/>
            <p:nvPr/>
          </p:nvSpPr>
          <p:spPr>
            <a:xfrm>
              <a:off x="2958968" y="1365107"/>
              <a:ext cx="1572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From: Agent A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To: Agent </a:t>
              </a:r>
              <a:r>
                <a:rPr lang="en-US" sz="1200" dirty="0"/>
                <a:t>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171620-5485-C236-FDFD-9EC2E246636D}"/>
              </a:ext>
            </a:extLst>
          </p:cNvPr>
          <p:cNvSpPr txBox="1"/>
          <p:nvPr/>
        </p:nvSpPr>
        <p:spPr>
          <a:xfrm>
            <a:off x="650979" y="491545"/>
            <a:ext cx="5470611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 of Dialog Packets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800" dirty="0">
                <a:latin typeface="Calibri"/>
                <a:cs typeface="Calibri"/>
                <a:sym typeface="Calibri"/>
              </a:rPr>
              <a:t>to convey user input in a mediated interaction</a:t>
            </a:r>
            <a:endParaRPr lang="en-US" sz="1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60CE3-6A49-7667-6056-39E4A0EFFCE0}"/>
              </a:ext>
            </a:extLst>
          </p:cNvPr>
          <p:cNvCxnSpPr>
            <a:cxnSpLocks/>
          </p:cNvCxnSpPr>
          <p:nvPr/>
        </p:nvCxnSpPr>
        <p:spPr>
          <a:xfrm flipH="1" flipV="1">
            <a:off x="6664344" y="3710937"/>
            <a:ext cx="1668195" cy="38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4A4297-CFCB-F349-7442-92052EC1A4AC}"/>
              </a:ext>
            </a:extLst>
          </p:cNvPr>
          <p:cNvCxnSpPr>
            <a:cxnSpLocks/>
          </p:cNvCxnSpPr>
          <p:nvPr/>
        </p:nvCxnSpPr>
        <p:spPr>
          <a:xfrm flipV="1">
            <a:off x="8302693" y="3715541"/>
            <a:ext cx="1668195" cy="38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75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Dahl</dc:creator>
  <cp:lastModifiedBy>David Attwater</cp:lastModifiedBy>
  <cp:revision>4</cp:revision>
  <dcterms:created xsi:type="dcterms:W3CDTF">2022-11-18T18:30:58Z</dcterms:created>
  <dcterms:modified xsi:type="dcterms:W3CDTF">2023-02-14T10:44:41Z</dcterms:modified>
</cp:coreProperties>
</file>