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80" r:id="rId15"/>
    <p:sldId id="271" r:id="rId16"/>
    <p:sldId id="268" r:id="rId17"/>
    <p:sldId id="281" r:id="rId18"/>
    <p:sldId id="273" r:id="rId19"/>
    <p:sldId id="282" r:id="rId20"/>
    <p:sldId id="274" r:id="rId21"/>
    <p:sldId id="283" r:id="rId22"/>
    <p:sldId id="275" r:id="rId23"/>
    <p:sldId id="284" r:id="rId24"/>
    <p:sldId id="276" r:id="rId25"/>
    <p:sldId id="277" r:id="rId26"/>
    <p:sldId id="286" r:id="rId27"/>
    <p:sldId id="278" r:id="rId28"/>
    <p:sldId id="279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9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7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6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2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3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4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6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9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B7E8-25DA-4DE1-8B47-0444514191BA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3AD4D-289F-4A00-94F7-5F7AFABCF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89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FC992-9C66-EB97-D135-27A559827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数据结构复习、分治、分块与莫队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510A6B-4F45-8AC9-E0CE-21E5BC411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33DAI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35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56F9A-C8CD-CC7B-FD94-80F3C84C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平面最近点对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22E112-A77B-9224-D3EA-8B53B5C6A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坐标一分为二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分别求解两部分，先让最优解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把分界点两边不超过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</m:oMath>
                </a14:m>
                <a:r>
                  <a:rPr lang="zh-CN" altLang="en-US" dirty="0"/>
                  <a:t> 距离的点按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坐标排序。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每个点暴力枚举相邻点，直到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坐标相差大于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</m:oMath>
                </a14:m>
                <a:r>
                  <a:rPr lang="zh-CN" altLang="en-US" dirty="0"/>
                  <a:t>，更新答案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如果归并排序，就可以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了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22E112-A77B-9224-D3EA-8B53B5C6A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C520DF0-2765-F729-375F-72BD97B88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752" y="3666237"/>
            <a:ext cx="3419048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0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62DE4-787E-8863-3073-3996D971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 </a:t>
            </a:r>
            <a:r>
              <a:rPr lang="zh-CN" altLang="en-US" sz="1600" dirty="0"/>
              <a:t>线段树都会了，还能不会分块？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F2ECE-9CE2-0C32-898C-59EDAC4C9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用来处理一些区间修改区间查询问题</a:t>
                </a:r>
                <a:endParaRPr lang="en-US" altLang="zh-CN" dirty="0"/>
              </a:p>
              <a:p>
                <a:r>
                  <a:rPr lang="zh-CN" altLang="en-US" dirty="0"/>
                  <a:t>经典分块：把长度为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序列分成每块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 个元素的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 块。</a:t>
                </a:r>
                <a:endParaRPr lang="en-US" altLang="zh-CN" dirty="0"/>
              </a:p>
              <a:p>
                <a:r>
                  <a:rPr lang="zh-CN" altLang="en-US" dirty="0"/>
                  <a:t>每次区间操作都可以转化为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两个区间（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所在的区间）内元素（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）的暴力操作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中间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 个完整块的整块操作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F2ECE-9CE2-0C32-898C-59EDAC4C9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07A0EC-4665-E46F-EA0B-0531BE822A47}"/>
              </a:ext>
            </a:extLst>
          </p:cNvPr>
          <p:cNvSpPr/>
          <p:nvPr/>
        </p:nvSpPr>
        <p:spPr>
          <a:xfrm>
            <a:off x="660402" y="4749800"/>
            <a:ext cx="1066800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5B193A-3497-BCDE-6AF8-C851AC083CA7}"/>
              </a:ext>
            </a:extLst>
          </p:cNvPr>
          <p:cNvSpPr/>
          <p:nvPr/>
        </p:nvSpPr>
        <p:spPr>
          <a:xfrm>
            <a:off x="1862669" y="4749800"/>
            <a:ext cx="1066800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338447-6ADE-6A78-8B3F-C36F71E4256B}"/>
              </a:ext>
            </a:extLst>
          </p:cNvPr>
          <p:cNvSpPr/>
          <p:nvPr/>
        </p:nvSpPr>
        <p:spPr>
          <a:xfrm>
            <a:off x="3064936" y="4749799"/>
            <a:ext cx="1066800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2E8C2C-D339-E1DE-0213-ED4C1D1E2953}"/>
              </a:ext>
            </a:extLst>
          </p:cNvPr>
          <p:cNvSpPr/>
          <p:nvPr/>
        </p:nvSpPr>
        <p:spPr>
          <a:xfrm>
            <a:off x="4267203" y="4749799"/>
            <a:ext cx="1066800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60E2E9-FEE7-7CAB-269F-CE93B992FF82}"/>
              </a:ext>
            </a:extLst>
          </p:cNvPr>
          <p:cNvSpPr/>
          <p:nvPr/>
        </p:nvSpPr>
        <p:spPr>
          <a:xfrm>
            <a:off x="5469470" y="4741331"/>
            <a:ext cx="1066800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F1BFBC-D9B3-A65C-A8F7-BFE38F4F4265}"/>
              </a:ext>
            </a:extLst>
          </p:cNvPr>
          <p:cNvSpPr/>
          <p:nvPr/>
        </p:nvSpPr>
        <p:spPr>
          <a:xfrm>
            <a:off x="6671737" y="4741331"/>
            <a:ext cx="1066800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538615-8199-91BD-8AE4-D94E02BB3F2E}"/>
              </a:ext>
            </a:extLst>
          </p:cNvPr>
          <p:cNvSpPr/>
          <p:nvPr/>
        </p:nvSpPr>
        <p:spPr>
          <a:xfrm>
            <a:off x="660401" y="5223404"/>
            <a:ext cx="7078135" cy="338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A6EB4F-52A0-08EE-8037-F15DF944B00F}"/>
              </a:ext>
            </a:extLst>
          </p:cNvPr>
          <p:cNvCxnSpPr/>
          <p:nvPr/>
        </p:nvCxnSpPr>
        <p:spPr>
          <a:xfrm>
            <a:off x="1439334" y="4572000"/>
            <a:ext cx="486833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C3E5513-0E6F-EA65-68E3-4C047DF83E5C}"/>
              </a:ext>
            </a:extLst>
          </p:cNvPr>
          <p:cNvSpPr txBox="1"/>
          <p:nvPr/>
        </p:nvSpPr>
        <p:spPr>
          <a:xfrm>
            <a:off x="7988301" y="3852038"/>
            <a:ext cx="4051299" cy="286232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112345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1004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1004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 /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(n %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n; 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1: [1, SZ], 2: [SZ + 1, 2SZ]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SZ +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CNT; 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SZ + 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SZ;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673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</p:spPr>
            <p:txBody>
              <a:bodyPr/>
              <a:lstStyle/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1 - </a:t>
                </a:r>
                <a:r>
                  <a:rPr lang="zh-CN" altLang="en-US" dirty="0"/>
                  <a:t>区间加法、单点查值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2 - </a:t>
                </a:r>
                <a:r>
                  <a:rPr lang="zh-CN" altLang="en-US" dirty="0"/>
                  <a:t>区间加法、区间计数（小于 </a:t>
                </a:r>
                <a:r>
                  <a:rPr lang="en-US" altLang="zh-CN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3 - </a:t>
                </a:r>
                <a:r>
                  <a:rPr lang="zh-CN" altLang="en-US" dirty="0"/>
                  <a:t>区间加法、区间前驱查询（查 </a:t>
                </a:r>
                <a:r>
                  <a:rPr lang="en-US" altLang="zh-CN" dirty="0">
                    <a:latin typeface="Consolas" panose="020B0609020204030204" pitchFamily="49" charset="0"/>
                  </a:rPr>
                  <a:t>x 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的前驱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4 - </a:t>
                </a:r>
                <a:r>
                  <a:rPr lang="zh-CN" altLang="en-US" dirty="0"/>
                  <a:t>区间加法，区间求和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5 - </a:t>
                </a:r>
                <a:r>
                  <a:rPr lang="zh-CN" altLang="en-US" dirty="0"/>
                  <a:t>区间开方，区间求和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6 - </a:t>
                </a:r>
                <a:r>
                  <a:rPr lang="zh-CN" altLang="en-US" dirty="0"/>
                  <a:t>单点插入，单点询问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7 - </a:t>
                </a:r>
                <a:r>
                  <a:rPr lang="zh-CN" altLang="en-US" dirty="0"/>
                  <a:t>区间乘法，区间加法，单点询问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  <a:blipFill>
                <a:blip r:embed="rId2"/>
                <a:stretch>
                  <a:fillRect l="-1061" t="-2965" b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38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1 - </a:t>
            </a:r>
            <a:r>
              <a:rPr lang="zh-CN" altLang="en-US" dirty="0"/>
              <a:t>区间加法、单点查值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给每个块添加一个 </a:t>
                </a:r>
                <a:r>
                  <a:rPr lang="en-US" altLang="zh-CN" dirty="0">
                    <a:latin typeface="Consolas" panose="020B0609020204030204" pitchFamily="49" charset="0"/>
                  </a:rPr>
                  <a:t>lazy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标签，整块修改时只改变 </a:t>
                </a:r>
                <a:r>
                  <a:rPr lang="en-US" altLang="zh-CN" dirty="0">
                    <a:latin typeface="Consolas" panose="020B0609020204030204" pitchFamily="49" charset="0"/>
                  </a:rPr>
                  <a:t>lazy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标签。</a:t>
                </a:r>
                <a:endParaRPr lang="en-US" altLang="zh-CN" dirty="0"/>
              </a:p>
              <a:p>
                <a:r>
                  <a:rPr lang="zh-CN" altLang="en-US" dirty="0"/>
                  <a:t>修改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034F91E-2134-4A77-8928-FC2103AEA9E7}"/>
              </a:ext>
            </a:extLst>
          </p:cNvPr>
          <p:cNvSpPr/>
          <p:nvPr/>
        </p:nvSpPr>
        <p:spPr>
          <a:xfrm>
            <a:off x="3596813" y="3409950"/>
            <a:ext cx="4998374" cy="286232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n-NO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n-NO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n-NO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nn-NO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nn-NO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n-NO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n-NO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nn-NO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- </a:t>
            </a:r>
            <a:r>
              <a:rPr lang="nn-NO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lazy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nn-NO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nn-NO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n-NO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25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</p:spPr>
            <p:txBody>
              <a:bodyPr/>
              <a:lstStyle/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1 - </a:t>
                </a:r>
                <a:r>
                  <a:rPr lang="zh-CN" altLang="en-US" strike="sngStrike" dirty="0"/>
                  <a:t>区间加法、单点查值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2 - </a:t>
                </a:r>
                <a:r>
                  <a:rPr lang="zh-CN" altLang="en-US" dirty="0"/>
                  <a:t>区间加法、区间计数（小于 </a:t>
                </a:r>
                <a:r>
                  <a:rPr lang="en-US" altLang="zh-CN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3 - </a:t>
                </a:r>
                <a:r>
                  <a:rPr lang="zh-CN" altLang="en-US" dirty="0"/>
                  <a:t>区间加法、区间前驱查询（查 </a:t>
                </a:r>
                <a:r>
                  <a:rPr lang="en-US" altLang="zh-CN" dirty="0">
                    <a:latin typeface="Consolas" panose="020B0609020204030204" pitchFamily="49" charset="0"/>
                  </a:rPr>
                  <a:t>x 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的前驱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4 - </a:t>
                </a:r>
                <a:r>
                  <a:rPr lang="zh-CN" altLang="en-US" dirty="0"/>
                  <a:t>区间加法，区间求和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5 - </a:t>
                </a:r>
                <a:r>
                  <a:rPr lang="zh-CN" altLang="en-US" dirty="0"/>
                  <a:t>区间开方，区间求和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6 - </a:t>
                </a:r>
                <a:r>
                  <a:rPr lang="zh-CN" altLang="en-US" dirty="0"/>
                  <a:t>单点插入，单点询问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7 - </a:t>
                </a:r>
                <a:r>
                  <a:rPr lang="zh-CN" altLang="en-US" dirty="0"/>
                  <a:t>区间乘法，区间加法，单点询问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  <a:blipFill>
                <a:blip r:embed="rId2"/>
                <a:stretch>
                  <a:fillRect l="-1061" t="-2965" b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4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2 - </a:t>
            </a:r>
            <a:r>
              <a:rPr lang="zh-CN" altLang="en-US" dirty="0"/>
              <a:t>区间加法、区间计数（小于 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给每个块创建一个有序的副本，整块加法时，有序性不变。块内修改时，重新排序。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42B3514-5C54-404F-89D1-8D87F583FBCD}"/>
              </a:ext>
            </a:extLst>
          </p:cNvPr>
          <p:cNvSpPr/>
          <p:nvPr/>
        </p:nvSpPr>
        <p:spPr>
          <a:xfrm>
            <a:off x="5257800" y="2817648"/>
            <a:ext cx="5746750" cy="34163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重载 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ID[l] 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重载 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ID[l] 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-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重载 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ID[r] 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B079EE-29B0-4847-A6D2-434759CA91FF}"/>
              </a:ext>
            </a:extLst>
          </p:cNvPr>
          <p:cNvSpPr/>
          <p:nvPr/>
        </p:nvSpPr>
        <p:spPr>
          <a:xfrm>
            <a:off x="838200" y="3585795"/>
            <a:ext cx="4171950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重载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ID[now]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[now]]; 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[now]]; 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[now]],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[now]]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4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2 - </a:t>
            </a:r>
            <a:r>
              <a:rPr lang="zh-CN" altLang="en-US" dirty="0"/>
              <a:t>区间加法、区间计数（小于 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给每个块创建一个有序的副本，整块加法时，有序性不变。块内修改时，重新排序。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0F38F797-498D-4AE3-8CE9-ABC7EA96C44A}"/>
              </a:ext>
            </a:extLst>
          </p:cNvPr>
          <p:cNvSpPr/>
          <p:nvPr/>
        </p:nvSpPr>
        <p:spPr>
          <a:xfrm>
            <a:off x="5257800" y="2814900"/>
            <a:ext cx="6597650" cy="34163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*=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]]) &lt;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]]) &lt;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]]) &lt;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-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lower_bound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 -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926627-34E4-4F0A-B3C5-F8071757D830}"/>
              </a:ext>
            </a:extLst>
          </p:cNvPr>
          <p:cNvSpPr/>
          <p:nvPr/>
        </p:nvSpPr>
        <p:spPr>
          <a:xfrm>
            <a:off x="838200" y="3585795"/>
            <a:ext cx="4171950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重载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ID[now]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块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[now]]; 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[now]]; 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[now]],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[now]]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1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</p:spPr>
            <p:txBody>
              <a:bodyPr/>
              <a:lstStyle/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1 - </a:t>
                </a:r>
                <a:r>
                  <a:rPr lang="zh-CN" altLang="en-US" strike="sngStrike" dirty="0"/>
                  <a:t>区间加法、单点查值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2 - </a:t>
                </a:r>
                <a:r>
                  <a:rPr lang="zh-CN" altLang="en-US" strike="sngStrike" dirty="0"/>
                  <a:t>区间加法、区间计数（小于 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strike="sngStrike" dirty="0"/>
                  <a:t>）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3 - </a:t>
                </a:r>
                <a:r>
                  <a:rPr lang="zh-CN" altLang="en-US" dirty="0"/>
                  <a:t>区间加法、区间前驱查询（查 </a:t>
                </a:r>
                <a:r>
                  <a:rPr lang="en-US" altLang="zh-CN" dirty="0">
                    <a:latin typeface="Consolas" panose="020B0609020204030204" pitchFamily="49" charset="0"/>
                  </a:rPr>
                  <a:t>x 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的前驱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4 - </a:t>
                </a:r>
                <a:r>
                  <a:rPr lang="zh-CN" altLang="en-US" dirty="0"/>
                  <a:t>区间加法，区间求和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5 - </a:t>
                </a:r>
                <a:r>
                  <a:rPr lang="zh-CN" altLang="en-US" dirty="0"/>
                  <a:t>区间开方，区间求和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6 - </a:t>
                </a:r>
                <a:r>
                  <a:rPr lang="zh-CN" altLang="en-US" dirty="0"/>
                  <a:t>单点插入，单点询问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7 - </a:t>
                </a:r>
                <a:r>
                  <a:rPr lang="zh-CN" altLang="en-US" dirty="0"/>
                  <a:t>区间乘法，区间加法，单点询问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  <a:blipFill>
                <a:blip r:embed="rId2"/>
                <a:stretch>
                  <a:fillRect l="-1061" t="-2965" b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86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3 - </a:t>
            </a:r>
            <a:r>
              <a:rPr lang="zh-CN" altLang="en-US" sz="3600" dirty="0"/>
              <a:t>区间加法、区间前驱查询（查 </a:t>
            </a:r>
            <a:r>
              <a:rPr lang="en-US" altLang="zh-CN" sz="3600" dirty="0">
                <a:latin typeface="Consolas" panose="020B0609020204030204" pitchFamily="49" charset="0"/>
              </a:rPr>
              <a:t>x </a:t>
            </a:r>
            <a:r>
              <a:rPr lang="zh-CN" altLang="en-US" sz="3600" dirty="0">
                <a:latin typeface="Consolas" panose="020B0609020204030204" pitchFamily="49" charset="0"/>
              </a:rPr>
              <a:t>的前驱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A44E8-E99E-4057-8027-E10573EE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同分块 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56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</p:spPr>
            <p:txBody>
              <a:bodyPr/>
              <a:lstStyle/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1 - </a:t>
                </a:r>
                <a:r>
                  <a:rPr lang="zh-CN" altLang="en-US" strike="sngStrike" dirty="0"/>
                  <a:t>区间加法、单点查值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2 - </a:t>
                </a:r>
                <a:r>
                  <a:rPr lang="zh-CN" altLang="en-US" strike="sngStrike" dirty="0"/>
                  <a:t>区间加法、区间计数（小于 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strike="sngStrike" dirty="0"/>
                  <a:t>）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3 - </a:t>
                </a:r>
                <a:r>
                  <a:rPr lang="zh-CN" altLang="en-US" strike="sngStrike" dirty="0"/>
                  <a:t>区间加法、区间前驱查询（查 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x 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的前驱</a:t>
                </a:r>
                <a:r>
                  <a:rPr lang="zh-CN" altLang="en-US" strike="sngStrike" dirty="0"/>
                  <a:t>）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strike="sngStrike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4 - </a:t>
                </a:r>
                <a:r>
                  <a:rPr lang="zh-CN" altLang="en-US" dirty="0"/>
                  <a:t>区间加法，区间求和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5 - </a:t>
                </a:r>
                <a:r>
                  <a:rPr lang="zh-CN" altLang="en-US" dirty="0"/>
                  <a:t>区间开方，区间求和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6 - </a:t>
                </a:r>
                <a:r>
                  <a:rPr lang="zh-CN" altLang="en-US" dirty="0"/>
                  <a:t>单点插入，单点询问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7 - </a:t>
                </a:r>
                <a:r>
                  <a:rPr lang="zh-CN" altLang="en-US" dirty="0"/>
                  <a:t>区间乘法，区间加法，单点询问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  <a:blipFill>
                <a:blip r:embed="rId2"/>
                <a:stretch>
                  <a:fillRect l="-1061" t="-2965" b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8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4577F-5509-7E93-C007-775B9CFE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BFB88-48B9-BD47-AE90-B8DD0C9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前缀和、差分、单调队列、单调栈、</a:t>
            </a:r>
            <a:r>
              <a:rPr lang="en-US" altLang="zh-CN" dirty="0"/>
              <a:t>ST 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树状数组</a:t>
            </a:r>
            <a:endParaRPr lang="en-US" altLang="zh-CN" dirty="0"/>
          </a:p>
          <a:p>
            <a:r>
              <a:rPr lang="zh-CN" altLang="en-US" dirty="0"/>
              <a:t>线段树、可持久化、合并</a:t>
            </a:r>
            <a:endParaRPr lang="en-US" altLang="zh-CN" dirty="0"/>
          </a:p>
          <a:p>
            <a:r>
              <a:rPr lang="zh-CN" altLang="en-US"/>
              <a:t>堆、对顶堆、可</a:t>
            </a:r>
            <a:r>
              <a:rPr lang="zh-CN" altLang="en-US" dirty="0"/>
              <a:t>并堆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644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4 - </a:t>
            </a:r>
            <a:r>
              <a:rPr lang="zh-CN" altLang="en-US" dirty="0"/>
              <a:t>区间加法，区间求和 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A44E8-E99E-4057-8027-E10573EE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 </a:t>
            </a:r>
            <a:r>
              <a:rPr lang="en-US" altLang="zh-CN" dirty="0">
                <a:latin typeface="Consolas" panose="020B0609020204030204" pitchFamily="49" charset="0"/>
              </a:rPr>
              <a:t>lazy</a:t>
            </a:r>
            <a:r>
              <a:rPr lang="zh-CN" altLang="en-US" dirty="0"/>
              <a:t>，块 </a:t>
            </a:r>
            <a:r>
              <a:rPr lang="en-US" altLang="zh-CN" dirty="0">
                <a:latin typeface="Consolas" panose="020B0609020204030204" pitchFamily="49" charset="0"/>
              </a:rPr>
              <a:t>sum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5FC31B-A66C-4075-A4FD-307EE01286DE}"/>
              </a:ext>
            </a:extLst>
          </p:cNvPr>
          <p:cNvSpPr/>
          <p:nvPr/>
        </p:nvSpPr>
        <p:spPr>
          <a:xfrm>
            <a:off x="838200" y="2892842"/>
            <a:ext cx="4349750" cy="286232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-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234F14-D037-4171-8E6E-589266F2C241}"/>
              </a:ext>
            </a:extLst>
          </p:cNvPr>
          <p:cNvSpPr/>
          <p:nvPr/>
        </p:nvSpPr>
        <p:spPr>
          <a:xfrm>
            <a:off x="6096000" y="2892842"/>
            <a:ext cx="4883150" cy="34163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 sum(a[l],a[r]) % c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-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lazy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3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</p:spPr>
            <p:txBody>
              <a:bodyPr/>
              <a:lstStyle/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1 - </a:t>
                </a:r>
                <a:r>
                  <a:rPr lang="zh-CN" altLang="en-US" strike="sngStrike" dirty="0"/>
                  <a:t>区间加法、单点查值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2 - </a:t>
                </a:r>
                <a:r>
                  <a:rPr lang="zh-CN" altLang="en-US" strike="sngStrike" dirty="0"/>
                  <a:t>区间加法、区间计数（小于 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strike="sngStrike" dirty="0"/>
                  <a:t>）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3 - </a:t>
                </a:r>
                <a:r>
                  <a:rPr lang="zh-CN" altLang="en-US" strike="sngStrike" dirty="0"/>
                  <a:t>区间加法、区间前驱查询（查 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x 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的前驱</a:t>
                </a:r>
                <a:r>
                  <a:rPr lang="zh-CN" altLang="en-US" strike="sngStrike" dirty="0"/>
                  <a:t>）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4 - </a:t>
                </a:r>
                <a:r>
                  <a:rPr lang="zh-CN" altLang="en-US" strike="sngStrike" dirty="0"/>
                  <a:t>区间加法，区间求和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5 - </a:t>
                </a:r>
                <a:r>
                  <a:rPr lang="zh-CN" altLang="en-US" dirty="0"/>
                  <a:t>区间开方，区间求和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6 - </a:t>
                </a:r>
                <a:r>
                  <a:rPr lang="zh-CN" altLang="en-US" dirty="0"/>
                  <a:t>单点插入，单点询问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7 - </a:t>
                </a:r>
                <a:r>
                  <a:rPr lang="zh-CN" altLang="en-US" dirty="0"/>
                  <a:t>区间乘法，区间加法，单点询问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  <a:blipFill>
                <a:blip r:embed="rId2"/>
                <a:stretch>
                  <a:fillRect l="-1061" t="-2965" b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79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5 - </a:t>
            </a:r>
            <a:r>
              <a:rPr lang="zh-CN" altLang="en-US" dirty="0"/>
              <a:t>区间开方，区间求和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能做几次开方？统计下当前是否为全小于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即可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稳过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D049419C-145F-4258-AACF-190C97A5AA3B}"/>
              </a:ext>
            </a:extLst>
          </p:cNvPr>
          <p:cNvSpPr/>
          <p:nvPr/>
        </p:nvSpPr>
        <p:spPr>
          <a:xfrm>
            <a:off x="838200" y="3034079"/>
            <a:ext cx="3536950" cy="138499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在块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now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内，给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]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开个方</a:t>
            </a:r>
            <a:endParaRPr lang="en-US" altLang="zh-CN" sz="1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[l]] -=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[l]]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 +=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C492C1-2728-45A7-961C-483BE90F3696}"/>
              </a:ext>
            </a:extLst>
          </p:cNvPr>
          <p:cNvSpPr/>
          <p:nvPr/>
        </p:nvSpPr>
        <p:spPr>
          <a:xfrm>
            <a:off x="5311775" y="2526248"/>
            <a:ext cx="6096000" cy="37856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在块 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ID[l]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内，给 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开个方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在块 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ID[l]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内，给 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开个方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-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在块 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内，给 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a[j]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开个方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在块 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ID[r]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内，给 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zh-CN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开个方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24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</p:spPr>
            <p:txBody>
              <a:bodyPr/>
              <a:lstStyle/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1 - </a:t>
                </a:r>
                <a:r>
                  <a:rPr lang="zh-CN" altLang="en-US" strike="sngStrike" dirty="0"/>
                  <a:t>区间加法、单点查值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2 - </a:t>
                </a:r>
                <a:r>
                  <a:rPr lang="zh-CN" altLang="en-US" strike="sngStrike" dirty="0"/>
                  <a:t>区间加法、区间计数（小于 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strike="sngStrike" dirty="0"/>
                  <a:t>）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3 - </a:t>
                </a:r>
                <a:r>
                  <a:rPr lang="zh-CN" altLang="en-US" strike="sngStrike" dirty="0"/>
                  <a:t>区间加法、区间前驱查询（查 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x 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的前驱</a:t>
                </a:r>
                <a:r>
                  <a:rPr lang="zh-CN" altLang="en-US" strike="sngStrike" dirty="0"/>
                  <a:t>）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4 - </a:t>
                </a:r>
                <a:r>
                  <a:rPr lang="zh-CN" altLang="en-US" strike="sngStrike" dirty="0"/>
                  <a:t>区间加法，区间求和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5 - </a:t>
                </a:r>
                <a:r>
                  <a:rPr lang="zh-CN" altLang="en-US" strike="sngStrike" dirty="0"/>
                  <a:t>区间开方，区间求和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6 - </a:t>
                </a:r>
                <a:r>
                  <a:rPr lang="zh-CN" altLang="en-US" dirty="0"/>
                  <a:t>单点插入，单点询问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7 - </a:t>
                </a:r>
                <a:r>
                  <a:rPr lang="zh-CN" altLang="en-US" dirty="0"/>
                  <a:t>区间乘法，区间加法，单点询问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  <a:blipFill>
                <a:blip r:embed="rId2"/>
                <a:stretch>
                  <a:fillRect l="-1061" t="-2965" b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51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6 - </a:t>
            </a:r>
            <a:r>
              <a:rPr lang="zh-CN" altLang="en-US" dirty="0"/>
              <a:t>单点插入，单点询问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链表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动态数组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块状链表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块长限制：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超了怎么办？原地分裂成两个就好了。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474E1BC-6DD5-4B35-8DE9-7293FC3CC8F4}"/>
              </a:ext>
            </a:extLst>
          </p:cNvPr>
          <p:cNvSpPr/>
          <p:nvPr/>
        </p:nvSpPr>
        <p:spPr>
          <a:xfrm>
            <a:off x="1188733" y="2337872"/>
            <a:ext cx="3477234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sv-SE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sv-SE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sv-SE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sv-SE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sv-SE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&gt;&gt; </a:t>
            </a:r>
            <a:r>
              <a:rPr lang="sv-SE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v</a:t>
            </a:r>
            <a:r>
              <a:rPr lang="sv-SE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1005</a:t>
            </a:r>
            <a:r>
              <a:rPr lang="sv-SE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sv-SE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32E249-1D3C-415B-A38F-5A0B90523A8A}"/>
              </a:ext>
            </a:extLst>
          </p:cNvPr>
          <p:cNvSpPr/>
          <p:nvPr/>
        </p:nvSpPr>
        <p:spPr>
          <a:xfrm>
            <a:off x="1543050" y="3223420"/>
            <a:ext cx="1974850" cy="527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3C8AD6-C803-48B7-BAF4-2D84EF00908F}"/>
              </a:ext>
            </a:extLst>
          </p:cNvPr>
          <p:cNvSpPr/>
          <p:nvPr/>
        </p:nvSpPr>
        <p:spPr>
          <a:xfrm>
            <a:off x="4425950" y="4001294"/>
            <a:ext cx="1974850" cy="527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775FFA-D6C5-4D62-8C9B-392585ABC9D3}"/>
              </a:ext>
            </a:extLst>
          </p:cNvPr>
          <p:cNvSpPr/>
          <p:nvPr/>
        </p:nvSpPr>
        <p:spPr>
          <a:xfrm>
            <a:off x="7242175" y="3223420"/>
            <a:ext cx="1974850" cy="527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06AB4E01-5C2E-42D8-BB61-6808A3FF3AEC}"/>
              </a:ext>
            </a:extLst>
          </p:cNvPr>
          <p:cNvCxnSpPr/>
          <p:nvPr/>
        </p:nvCxnSpPr>
        <p:spPr>
          <a:xfrm>
            <a:off x="571500" y="3092450"/>
            <a:ext cx="971550" cy="394495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31D24BB-CA15-41EE-AD54-F09470A6E67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517900" y="3486945"/>
            <a:ext cx="908050" cy="77787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5C1385F-2FD0-417A-9D02-F72A2CAF10F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400800" y="3486945"/>
            <a:ext cx="841375" cy="77787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E3B2E02-BDD6-4041-AC19-C13C106899FF}"/>
              </a:ext>
            </a:extLst>
          </p:cNvPr>
          <p:cNvSpPr/>
          <p:nvPr/>
        </p:nvSpPr>
        <p:spPr>
          <a:xfrm>
            <a:off x="7380288" y="4237971"/>
            <a:ext cx="4394200" cy="19389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&gt;&gt;::iterator it =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 &lt;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-=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it++;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(*it)[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9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6 - </a:t>
            </a:r>
            <a:r>
              <a:rPr lang="zh-CN" altLang="en-US" dirty="0"/>
              <a:t>单点插入，单点询问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1D4AE5-E894-4020-8F38-B91C5E103573}"/>
              </a:ext>
            </a:extLst>
          </p:cNvPr>
          <p:cNvSpPr/>
          <p:nvPr/>
        </p:nvSpPr>
        <p:spPr>
          <a:xfrm>
            <a:off x="838200" y="1920945"/>
            <a:ext cx="5257800" cy="37856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&gt;&gt;::iterator it =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 &lt;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-=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it++;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 &lt;=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(it,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&gt;&gt;::iterator 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it;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new_it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 &gt;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new_it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(*(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54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</p:spPr>
            <p:txBody>
              <a:bodyPr/>
              <a:lstStyle/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1 - </a:t>
                </a:r>
                <a:r>
                  <a:rPr lang="zh-CN" altLang="en-US" strike="sngStrike" dirty="0"/>
                  <a:t>区间加法、单点查值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2 - </a:t>
                </a:r>
                <a:r>
                  <a:rPr lang="zh-CN" altLang="en-US" strike="sngStrike" dirty="0"/>
                  <a:t>区间加法、区间计数（小于 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x</a:t>
                </a:r>
                <a:r>
                  <a:rPr lang="zh-CN" altLang="en-US" strike="sngStrike" dirty="0"/>
                  <a:t>）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3 - </a:t>
                </a:r>
                <a:r>
                  <a:rPr lang="zh-CN" altLang="en-US" strike="sngStrike" dirty="0"/>
                  <a:t>区间加法、区间前驱查询（查 </a:t>
                </a:r>
                <a:r>
                  <a:rPr lang="en-US" altLang="zh-CN" strike="sngStrike" dirty="0">
                    <a:latin typeface="Consolas" panose="020B0609020204030204" pitchFamily="49" charset="0"/>
                  </a:rPr>
                  <a:t>x </a:t>
                </a:r>
                <a:r>
                  <a:rPr lang="zh-CN" altLang="en-US" strike="sngStrike" dirty="0">
                    <a:latin typeface="Consolas" panose="020B0609020204030204" pitchFamily="49" charset="0"/>
                  </a:rPr>
                  <a:t>的前驱</a:t>
                </a:r>
                <a:r>
                  <a:rPr lang="zh-CN" altLang="en-US" strike="sngStrike" dirty="0"/>
                  <a:t>）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trike="sngStrike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strike="sngStrike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4 - </a:t>
                </a:r>
                <a:r>
                  <a:rPr lang="zh-CN" altLang="en-US" strike="sngStrike" dirty="0"/>
                  <a:t>区间加法，区间求和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5 - </a:t>
                </a:r>
                <a:r>
                  <a:rPr lang="zh-CN" altLang="en-US" strike="sngStrike" dirty="0"/>
                  <a:t>区间开方，区间求和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strike="sngStrike" dirty="0"/>
                  <a:t>分块</a:t>
                </a:r>
                <a:r>
                  <a:rPr lang="en-US" altLang="zh-CN" strike="sngStrike" dirty="0"/>
                  <a:t>6 - </a:t>
                </a:r>
                <a:r>
                  <a:rPr lang="zh-CN" altLang="en-US" strike="sngStrike" dirty="0"/>
                  <a:t>单点插入，单点询问 </a:t>
                </a:r>
                <a:r>
                  <a:rPr lang="en-US" altLang="zh-CN" strike="sngStrike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 strike="sngStrike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 strike="sngStrike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1600" strike="sngStrike" dirty="0"/>
              </a:p>
              <a:p>
                <a:r>
                  <a:rPr lang="zh-CN" altLang="en-US" dirty="0"/>
                  <a:t>分块</a:t>
                </a:r>
                <a:r>
                  <a:rPr lang="en-US" altLang="zh-CN" dirty="0"/>
                  <a:t>7 - </a:t>
                </a:r>
                <a:r>
                  <a:rPr lang="zh-CN" altLang="en-US" dirty="0"/>
                  <a:t>区间乘法，区间加法，单点询问 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16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  <a:blipFill>
                <a:blip r:embed="rId2"/>
                <a:stretch>
                  <a:fillRect l="-1061" t="-2965" b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84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7 - </a:t>
            </a:r>
            <a:r>
              <a:rPr lang="zh-CN" altLang="en-US" dirty="0"/>
              <a:t>区间乘法，区间加法，单点询问</a:t>
            </a:r>
            <a:endParaRPr lang="zh-CN" altLang="en-US" sz="3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4B38F5-9D14-49CD-B378-7C9595F1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加法 </a:t>
            </a:r>
            <a:r>
              <a:rPr lang="en-US" altLang="zh-CN" dirty="0">
                <a:latin typeface="Consolas" panose="020B0609020204030204" pitchFamily="49" charset="0"/>
              </a:rPr>
              <a:t>lazy</a:t>
            </a:r>
            <a:r>
              <a:rPr lang="zh-CN" altLang="en-US" dirty="0"/>
              <a:t>，乘法 </a:t>
            </a:r>
            <a:r>
              <a:rPr lang="en-US" altLang="zh-CN" dirty="0">
                <a:latin typeface="Consolas" panose="020B0609020204030204" pitchFamily="49" charset="0"/>
              </a:rPr>
              <a:t>lazy</a:t>
            </a:r>
            <a:r>
              <a:rPr lang="zh-CN" altLang="en-US" dirty="0"/>
              <a:t>，先乘后加。</a:t>
            </a:r>
            <a:endParaRPr lang="en-US" altLang="zh-CN" dirty="0"/>
          </a:p>
          <a:p>
            <a:r>
              <a:rPr lang="zh-CN" altLang="en-US" dirty="0"/>
              <a:t>（不会有人线段树</a:t>
            </a:r>
            <a:r>
              <a:rPr lang="en-US" altLang="zh-CN" dirty="0"/>
              <a:t>2</a:t>
            </a:r>
            <a:r>
              <a:rPr lang="zh-CN" altLang="en-US" dirty="0"/>
              <a:t>都会，分块的版本不会吧？）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C70FAA-F3FF-448F-94AC-2D48EF88799D}"/>
              </a:ext>
            </a:extLst>
          </p:cNvPr>
          <p:cNvSpPr/>
          <p:nvPr/>
        </p:nvSpPr>
        <p:spPr>
          <a:xfrm>
            <a:off x="838199" y="3429000"/>
            <a:ext cx="5672847" cy="15696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down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496A70-01A5-492A-886F-41DA63B3A1D6}"/>
              </a:ext>
            </a:extLst>
          </p:cNvPr>
          <p:cNvSpPr/>
          <p:nvPr/>
        </p:nvSpPr>
        <p:spPr>
          <a:xfrm>
            <a:off x="838200" y="5133597"/>
            <a:ext cx="5672846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pt-BR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pt-BR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mul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 + </a:t>
            </a:r>
            <a:r>
              <a:rPr lang="pt-BR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]]) % </a:t>
            </a:r>
            <a:r>
              <a:rPr lang="pt-BR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0001B4-0FDC-4FC9-899E-E088DC527470}"/>
              </a:ext>
            </a:extLst>
          </p:cNvPr>
          <p:cNvSpPr/>
          <p:nvPr/>
        </p:nvSpPr>
        <p:spPr>
          <a:xfrm>
            <a:off x="838200" y="2988936"/>
            <a:ext cx="5672847" cy="276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112345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1004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1004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1004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1004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en-US" altLang="zh-CN" dirty="0"/>
              <a:t>7 - </a:t>
            </a:r>
            <a:r>
              <a:rPr lang="zh-CN" altLang="en-US" dirty="0"/>
              <a:t>区间乘法，区间加法，单点询问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C88752-5DB8-4D21-A138-ADE1527DAD79}"/>
              </a:ext>
            </a:extLst>
          </p:cNvPr>
          <p:cNvSpPr/>
          <p:nvPr/>
        </p:nvSpPr>
        <p:spPr>
          <a:xfrm>
            <a:off x="838200" y="1825625"/>
            <a:ext cx="4756150" cy="36009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%=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down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down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-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down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A763C3-423C-45B1-9DF5-28F59D86C555}"/>
              </a:ext>
            </a:extLst>
          </p:cNvPr>
          <p:cNvSpPr/>
          <p:nvPr/>
        </p:nvSpPr>
        <p:spPr>
          <a:xfrm>
            <a:off x="6264613" y="1825625"/>
            <a:ext cx="5441004" cy="39703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updateMul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down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down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-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down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*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%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MOD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74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询问离线</a:t>
                </a:r>
                <a:endParaRPr lang="en-US" altLang="zh-CN" dirty="0"/>
              </a:p>
              <a:p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的答案可以很快（比如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）地得到：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的答案</a:t>
                </a:r>
                <a:endParaRPr lang="en-US" altLang="zh-CN" dirty="0"/>
              </a:p>
              <a:p>
                <a:r>
                  <a:rPr lang="zh-CN" altLang="en-US" dirty="0"/>
                  <a:t>显然单纯做法的最坏情况是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</a:t>
                </a:r>
                <a:endParaRPr lang="en-US" altLang="zh-CN" dirty="0"/>
              </a:p>
              <a:p>
                <a:r>
                  <a:rPr lang="zh-CN" altLang="en-US" dirty="0"/>
                  <a:t>莫队的精髓就是特殊安排区间顺序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分块了，但好像没完全分块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A44E8-E99E-4057-8027-E10573EE7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44150" cy="3698875"/>
              </a:xfrm>
              <a:blipFill>
                <a:blip r:embed="rId2"/>
                <a:stretch>
                  <a:fillRect l="-1061" t="-2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5B15197-945C-41CC-9D7A-B4A7646FDD7F}"/>
              </a:ext>
            </a:extLst>
          </p:cNvPr>
          <p:cNvSpPr/>
          <p:nvPr/>
        </p:nvSpPr>
        <p:spPr>
          <a:xfrm>
            <a:off x="7632700" y="3675062"/>
            <a:ext cx="4019550" cy="23083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++, 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(--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(++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--, 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4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4577F-5509-7E93-C007-775B9CFE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BFB88-48B9-BD47-AE90-B8DD0C9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Divide</a:t>
            </a:r>
            <a:r>
              <a:rPr lang="en-US" altLang="zh-CN" dirty="0">
                <a:latin typeface="Consolas" panose="020B0609020204030204" pitchFamily="49" charset="0"/>
              </a:rPr>
              <a:t> and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Conquer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分</a:t>
            </a:r>
            <a:r>
              <a:rPr lang="zh-CN" altLang="en-US" dirty="0"/>
              <a:t>而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治</a:t>
            </a:r>
            <a:r>
              <a:rPr lang="zh-CN" altLang="en-US" dirty="0"/>
              <a:t>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把大问题分解成小问题</a:t>
            </a:r>
            <a:endParaRPr lang="en-US" altLang="zh-CN" dirty="0"/>
          </a:p>
          <a:p>
            <a:r>
              <a:rPr lang="zh-CN" altLang="en-US" dirty="0"/>
              <a:t>分别解决小问题</a:t>
            </a:r>
            <a:endParaRPr lang="en-US" altLang="zh-CN" dirty="0"/>
          </a:p>
          <a:p>
            <a:r>
              <a:rPr lang="zh-CN" altLang="en-US" dirty="0"/>
              <a:t>用小问题的解组合得到大问题的解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分治一定能更好吗？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2568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DB92BF-B8F2-46B9-BE8D-B51816AFCEDB}"/>
              </a:ext>
            </a:extLst>
          </p:cNvPr>
          <p:cNvSpPr/>
          <p:nvPr/>
        </p:nvSpPr>
        <p:spPr>
          <a:xfrm>
            <a:off x="838200" y="3006725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C31AEC-88A5-48EE-95F3-32D1D78F4D86}"/>
              </a:ext>
            </a:extLst>
          </p:cNvPr>
          <p:cNvSpPr/>
          <p:nvPr/>
        </p:nvSpPr>
        <p:spPr>
          <a:xfrm>
            <a:off x="2616200" y="3006725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C684AC-100A-45E5-BD58-0263846FBAEF}"/>
              </a:ext>
            </a:extLst>
          </p:cNvPr>
          <p:cNvSpPr/>
          <p:nvPr/>
        </p:nvSpPr>
        <p:spPr>
          <a:xfrm>
            <a:off x="4394200" y="3006725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D67F94-A01E-4DFB-9674-4EFB29415CD6}"/>
              </a:ext>
            </a:extLst>
          </p:cNvPr>
          <p:cNvCxnSpPr/>
          <p:nvPr/>
        </p:nvCxnSpPr>
        <p:spPr>
          <a:xfrm>
            <a:off x="1304925" y="2794000"/>
            <a:ext cx="39243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6414EDD-A058-47E9-A33E-6AC09AAE863A}"/>
              </a:ext>
            </a:extLst>
          </p:cNvPr>
          <p:cNvCxnSpPr/>
          <p:nvPr/>
        </p:nvCxnSpPr>
        <p:spPr>
          <a:xfrm>
            <a:off x="3222625" y="2546350"/>
            <a:ext cx="39243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E6AAF73-A9FE-45A5-A5CB-40B4CAB17B94}"/>
              </a:ext>
            </a:extLst>
          </p:cNvPr>
          <p:cNvCxnSpPr>
            <a:cxnSpLocks/>
          </p:cNvCxnSpPr>
          <p:nvPr/>
        </p:nvCxnSpPr>
        <p:spPr>
          <a:xfrm>
            <a:off x="3873502" y="2228850"/>
            <a:ext cx="109219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C204E37-91E0-4FA5-8BA7-DB2CD35B6EF4}"/>
              </a:ext>
            </a:extLst>
          </p:cNvPr>
          <p:cNvCxnSpPr>
            <a:cxnSpLocks/>
          </p:cNvCxnSpPr>
          <p:nvPr/>
        </p:nvCxnSpPr>
        <p:spPr>
          <a:xfrm>
            <a:off x="3581402" y="1898650"/>
            <a:ext cx="494664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3F1CFC-2125-48E6-9466-1D41D79EA56A}"/>
              </a:ext>
            </a:extLst>
          </p:cNvPr>
          <p:cNvCxnSpPr>
            <a:cxnSpLocks/>
          </p:cNvCxnSpPr>
          <p:nvPr/>
        </p:nvCxnSpPr>
        <p:spPr>
          <a:xfrm>
            <a:off x="5451479" y="1697038"/>
            <a:ext cx="351472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BC54097-9C4E-48B9-83DD-47C06F0DC13F}"/>
              </a:ext>
            </a:extLst>
          </p:cNvPr>
          <p:cNvCxnSpPr/>
          <p:nvPr/>
        </p:nvCxnSpPr>
        <p:spPr>
          <a:xfrm>
            <a:off x="3222625" y="3879850"/>
            <a:ext cx="39243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FD617E6-4B03-4392-B31D-F7CA5B53FE9F}"/>
              </a:ext>
            </a:extLst>
          </p:cNvPr>
          <p:cNvCxnSpPr>
            <a:cxnSpLocks/>
          </p:cNvCxnSpPr>
          <p:nvPr/>
        </p:nvCxnSpPr>
        <p:spPr>
          <a:xfrm>
            <a:off x="3873502" y="3721100"/>
            <a:ext cx="109219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9F17910-71B8-470D-A681-1FC0822A3F6E}"/>
              </a:ext>
            </a:extLst>
          </p:cNvPr>
          <p:cNvCxnSpPr>
            <a:cxnSpLocks/>
          </p:cNvCxnSpPr>
          <p:nvPr/>
        </p:nvCxnSpPr>
        <p:spPr>
          <a:xfrm>
            <a:off x="3581402" y="4019550"/>
            <a:ext cx="494664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3AD733F-0F23-44BB-BE31-378109FC52A1}"/>
              </a:ext>
            </a:extLst>
          </p:cNvPr>
          <p:cNvCxnSpPr>
            <a:cxnSpLocks/>
          </p:cNvCxnSpPr>
          <p:nvPr/>
        </p:nvCxnSpPr>
        <p:spPr>
          <a:xfrm>
            <a:off x="5451479" y="4148138"/>
            <a:ext cx="351472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4AD6B5-70D8-488D-B066-E17243061932}"/>
              </a:ext>
            </a:extLst>
          </p:cNvPr>
          <p:cNvCxnSpPr/>
          <p:nvPr/>
        </p:nvCxnSpPr>
        <p:spPr>
          <a:xfrm>
            <a:off x="1304925" y="3543300"/>
            <a:ext cx="39243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17F6A72-621F-4BFC-B04E-DA8654F98586}"/>
              </a:ext>
            </a:extLst>
          </p:cNvPr>
          <p:cNvSpPr/>
          <p:nvPr/>
        </p:nvSpPr>
        <p:spPr>
          <a:xfrm>
            <a:off x="6172200" y="3014663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F635DF-FC32-493C-A7DB-D7E3F3E7A18E}"/>
              </a:ext>
            </a:extLst>
          </p:cNvPr>
          <p:cNvSpPr/>
          <p:nvPr/>
        </p:nvSpPr>
        <p:spPr>
          <a:xfrm>
            <a:off x="7950200" y="3014663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8572D6-A56A-4D9C-B93F-868F5C58D209}"/>
              </a:ext>
            </a:extLst>
          </p:cNvPr>
          <p:cNvSpPr/>
          <p:nvPr/>
        </p:nvSpPr>
        <p:spPr>
          <a:xfrm>
            <a:off x="9728200" y="3014663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48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DB92BF-B8F2-46B9-BE8D-B51816AFCEDB}"/>
              </a:ext>
            </a:extLst>
          </p:cNvPr>
          <p:cNvSpPr/>
          <p:nvPr/>
        </p:nvSpPr>
        <p:spPr>
          <a:xfrm>
            <a:off x="965200" y="16906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C31AEC-88A5-48EE-95F3-32D1D78F4D86}"/>
              </a:ext>
            </a:extLst>
          </p:cNvPr>
          <p:cNvSpPr/>
          <p:nvPr/>
        </p:nvSpPr>
        <p:spPr>
          <a:xfrm>
            <a:off x="2743200" y="16906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C684AC-100A-45E5-BD58-0263846FBAEF}"/>
              </a:ext>
            </a:extLst>
          </p:cNvPr>
          <p:cNvSpPr/>
          <p:nvPr/>
        </p:nvSpPr>
        <p:spPr>
          <a:xfrm>
            <a:off x="4521200" y="16906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B889E8-D27C-473D-A954-C322192DAA31}"/>
              </a:ext>
            </a:extLst>
          </p:cNvPr>
          <p:cNvSpPr/>
          <p:nvPr/>
        </p:nvSpPr>
        <p:spPr>
          <a:xfrm>
            <a:off x="6286502" y="16906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1C185B-9953-4108-BEC4-C245491169B8}"/>
              </a:ext>
            </a:extLst>
          </p:cNvPr>
          <p:cNvSpPr/>
          <p:nvPr/>
        </p:nvSpPr>
        <p:spPr>
          <a:xfrm>
            <a:off x="8064502" y="16906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8961D8-0767-4B8D-9379-6CCE45CD7990}"/>
              </a:ext>
            </a:extLst>
          </p:cNvPr>
          <p:cNvSpPr/>
          <p:nvPr/>
        </p:nvSpPr>
        <p:spPr>
          <a:xfrm>
            <a:off x="9842502" y="16906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BC54097-9C4E-48B9-83DD-47C06F0DC13F}"/>
              </a:ext>
            </a:extLst>
          </p:cNvPr>
          <p:cNvCxnSpPr/>
          <p:nvPr/>
        </p:nvCxnSpPr>
        <p:spPr>
          <a:xfrm>
            <a:off x="3349625" y="2563813"/>
            <a:ext cx="39243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FD617E6-4B03-4392-B31D-F7CA5B53FE9F}"/>
              </a:ext>
            </a:extLst>
          </p:cNvPr>
          <p:cNvCxnSpPr>
            <a:cxnSpLocks/>
          </p:cNvCxnSpPr>
          <p:nvPr/>
        </p:nvCxnSpPr>
        <p:spPr>
          <a:xfrm>
            <a:off x="4000502" y="2405063"/>
            <a:ext cx="109219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9F17910-71B8-470D-A681-1FC0822A3F6E}"/>
              </a:ext>
            </a:extLst>
          </p:cNvPr>
          <p:cNvCxnSpPr>
            <a:cxnSpLocks/>
          </p:cNvCxnSpPr>
          <p:nvPr/>
        </p:nvCxnSpPr>
        <p:spPr>
          <a:xfrm>
            <a:off x="3708402" y="2703513"/>
            <a:ext cx="4946648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3AD733F-0F23-44BB-BE31-378109FC52A1}"/>
              </a:ext>
            </a:extLst>
          </p:cNvPr>
          <p:cNvCxnSpPr>
            <a:cxnSpLocks/>
          </p:cNvCxnSpPr>
          <p:nvPr/>
        </p:nvCxnSpPr>
        <p:spPr>
          <a:xfrm>
            <a:off x="5578479" y="2832101"/>
            <a:ext cx="351472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4AD6B5-70D8-488D-B066-E17243061932}"/>
              </a:ext>
            </a:extLst>
          </p:cNvPr>
          <p:cNvCxnSpPr/>
          <p:nvPr/>
        </p:nvCxnSpPr>
        <p:spPr>
          <a:xfrm>
            <a:off x="1431925" y="2227263"/>
            <a:ext cx="392430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08FF35-C727-4879-96E3-E5A32E2B71A9}"/>
              </a:ext>
            </a:extLst>
          </p:cNvPr>
          <p:cNvCxnSpPr/>
          <p:nvPr/>
        </p:nvCxnSpPr>
        <p:spPr>
          <a:xfrm>
            <a:off x="2686050" y="1606550"/>
            <a:ext cx="0" cy="15113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18DF9A6-8D9B-48A6-9529-8966E0127216}"/>
              </a:ext>
            </a:extLst>
          </p:cNvPr>
          <p:cNvCxnSpPr/>
          <p:nvPr/>
        </p:nvCxnSpPr>
        <p:spPr>
          <a:xfrm>
            <a:off x="4457700" y="1606550"/>
            <a:ext cx="0" cy="15113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9D0FF5C-F157-4966-815C-5F7C60FBECB1}"/>
              </a:ext>
            </a:extLst>
          </p:cNvPr>
          <p:cNvCxnSpPr/>
          <p:nvPr/>
        </p:nvCxnSpPr>
        <p:spPr>
          <a:xfrm>
            <a:off x="6229350" y="1606550"/>
            <a:ext cx="0" cy="15113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7B086865-5BC7-46D6-AAFD-E4CCB3343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55975"/>
                <a:ext cx="10344150" cy="36988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起点在不同块的询问、按所在块排序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个询问转移到第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个，左端点移动了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</a:t>
                </a:r>
                <a:endParaRPr lang="en-US" altLang="zh-CN" dirty="0"/>
              </a:p>
              <a:p>
                <a:r>
                  <a:rPr lang="zh-CN" altLang="en-US" dirty="0"/>
                  <a:t>起点在同一块的询问、按终点位置排序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左端点在同一块的询问，右端点一共移动了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7B086865-5BC7-46D6-AAFD-E4CCB3343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55975"/>
                <a:ext cx="10344150" cy="3698875"/>
              </a:xfrm>
              <a:blipFill>
                <a:blip r:embed="rId2"/>
                <a:stretch>
                  <a:fillRect l="-1061" t="-3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046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6DF2C-12D9-44B3-9EAB-47E05D86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DB92BF-B8F2-46B9-BE8D-B51816AFCEDB}"/>
              </a:ext>
            </a:extLst>
          </p:cNvPr>
          <p:cNvSpPr/>
          <p:nvPr/>
        </p:nvSpPr>
        <p:spPr>
          <a:xfrm>
            <a:off x="965200" y="31892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C31AEC-88A5-48EE-95F3-32D1D78F4D86}"/>
              </a:ext>
            </a:extLst>
          </p:cNvPr>
          <p:cNvSpPr/>
          <p:nvPr/>
        </p:nvSpPr>
        <p:spPr>
          <a:xfrm>
            <a:off x="2743200" y="31892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C684AC-100A-45E5-BD58-0263846FBAEF}"/>
              </a:ext>
            </a:extLst>
          </p:cNvPr>
          <p:cNvSpPr/>
          <p:nvPr/>
        </p:nvSpPr>
        <p:spPr>
          <a:xfrm>
            <a:off x="4521200" y="31892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B889E8-D27C-473D-A954-C322192DAA31}"/>
              </a:ext>
            </a:extLst>
          </p:cNvPr>
          <p:cNvSpPr/>
          <p:nvPr/>
        </p:nvSpPr>
        <p:spPr>
          <a:xfrm>
            <a:off x="6286502" y="31892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1C185B-9953-4108-BEC4-C245491169B8}"/>
              </a:ext>
            </a:extLst>
          </p:cNvPr>
          <p:cNvSpPr/>
          <p:nvPr/>
        </p:nvSpPr>
        <p:spPr>
          <a:xfrm>
            <a:off x="8064502" y="31892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8961D8-0767-4B8D-9379-6CCE45CD7990}"/>
              </a:ext>
            </a:extLst>
          </p:cNvPr>
          <p:cNvSpPr/>
          <p:nvPr/>
        </p:nvSpPr>
        <p:spPr>
          <a:xfrm>
            <a:off x="9842502" y="3189288"/>
            <a:ext cx="1670050" cy="311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4AD6B5-70D8-488D-B066-E17243061932}"/>
              </a:ext>
            </a:extLst>
          </p:cNvPr>
          <p:cNvCxnSpPr>
            <a:cxnSpLocks/>
          </p:cNvCxnSpPr>
          <p:nvPr/>
        </p:nvCxnSpPr>
        <p:spPr>
          <a:xfrm>
            <a:off x="1431925" y="3725863"/>
            <a:ext cx="9366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508FF35-C727-4879-96E3-E5A32E2B71A9}"/>
              </a:ext>
            </a:extLst>
          </p:cNvPr>
          <p:cNvCxnSpPr>
            <a:cxnSpLocks/>
          </p:cNvCxnSpPr>
          <p:nvPr/>
        </p:nvCxnSpPr>
        <p:spPr>
          <a:xfrm>
            <a:off x="2686050" y="3105150"/>
            <a:ext cx="0" cy="258445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18DF9A6-8D9B-48A6-9529-8966E0127216}"/>
              </a:ext>
            </a:extLst>
          </p:cNvPr>
          <p:cNvCxnSpPr>
            <a:cxnSpLocks/>
          </p:cNvCxnSpPr>
          <p:nvPr/>
        </p:nvCxnSpPr>
        <p:spPr>
          <a:xfrm>
            <a:off x="4457700" y="3105150"/>
            <a:ext cx="0" cy="26416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9D0FF5C-F157-4966-815C-5F7C60FBECB1}"/>
              </a:ext>
            </a:extLst>
          </p:cNvPr>
          <p:cNvCxnSpPr>
            <a:cxnSpLocks/>
          </p:cNvCxnSpPr>
          <p:nvPr/>
        </p:nvCxnSpPr>
        <p:spPr>
          <a:xfrm>
            <a:off x="6229350" y="3105150"/>
            <a:ext cx="0" cy="264160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7B086865-5BC7-46D6-AAFD-E4CCB334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10344150" cy="3698875"/>
          </a:xfrm>
        </p:spPr>
        <p:txBody>
          <a:bodyPr>
            <a:normAutofit/>
          </a:bodyPr>
          <a:lstStyle/>
          <a:p>
            <a:r>
              <a:rPr lang="zh-CN" altLang="en-US" dirty="0"/>
              <a:t>常数优化：</a:t>
            </a:r>
            <a:endParaRPr lang="en-US" altLang="zh-CN" dirty="0"/>
          </a:p>
          <a:p>
            <a:pPr lvl="1"/>
            <a:r>
              <a:rPr lang="zh-CN" altLang="en-US" dirty="0"/>
              <a:t>左端点在奇编号块的询问，右端点从小到大排序</a:t>
            </a:r>
            <a:endParaRPr lang="en-US" altLang="zh-CN" dirty="0"/>
          </a:p>
          <a:p>
            <a:pPr lvl="1"/>
            <a:r>
              <a:rPr lang="zh-CN" altLang="en-US" dirty="0"/>
              <a:t>左端点在偶编号块的询问，右端点从大到小排序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3503F4B-2FE0-4221-867B-4C957077AAE2}"/>
              </a:ext>
            </a:extLst>
          </p:cNvPr>
          <p:cNvCxnSpPr>
            <a:cxnSpLocks/>
          </p:cNvCxnSpPr>
          <p:nvPr/>
        </p:nvCxnSpPr>
        <p:spPr>
          <a:xfrm>
            <a:off x="1431925" y="3884613"/>
            <a:ext cx="8721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5B5118A-198A-4B6B-AEC9-B95EF23FFC62}"/>
              </a:ext>
            </a:extLst>
          </p:cNvPr>
          <p:cNvCxnSpPr>
            <a:cxnSpLocks/>
          </p:cNvCxnSpPr>
          <p:nvPr/>
        </p:nvCxnSpPr>
        <p:spPr>
          <a:xfrm>
            <a:off x="2790827" y="4062413"/>
            <a:ext cx="188277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AC3451-0597-4DDF-A3C5-6D2DAC24BBAC}"/>
              </a:ext>
            </a:extLst>
          </p:cNvPr>
          <p:cNvCxnSpPr>
            <a:cxnSpLocks/>
          </p:cNvCxnSpPr>
          <p:nvPr/>
        </p:nvCxnSpPr>
        <p:spPr>
          <a:xfrm>
            <a:off x="2790827" y="4227513"/>
            <a:ext cx="808037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060A4A4-4C27-4127-82C9-912273097B45}"/>
              </a:ext>
            </a:extLst>
          </p:cNvPr>
          <p:cNvCxnSpPr>
            <a:cxnSpLocks/>
          </p:cNvCxnSpPr>
          <p:nvPr/>
        </p:nvCxnSpPr>
        <p:spPr>
          <a:xfrm>
            <a:off x="1431925" y="4843463"/>
            <a:ext cx="9366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0E94268-5696-4FE0-AA3F-DB6DE83DF808}"/>
              </a:ext>
            </a:extLst>
          </p:cNvPr>
          <p:cNvCxnSpPr>
            <a:cxnSpLocks/>
          </p:cNvCxnSpPr>
          <p:nvPr/>
        </p:nvCxnSpPr>
        <p:spPr>
          <a:xfrm>
            <a:off x="1431925" y="5002213"/>
            <a:ext cx="8721725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1ADE9F5-3062-4EB0-9EBC-4BE663E4765B}"/>
              </a:ext>
            </a:extLst>
          </p:cNvPr>
          <p:cNvCxnSpPr>
            <a:cxnSpLocks/>
          </p:cNvCxnSpPr>
          <p:nvPr/>
        </p:nvCxnSpPr>
        <p:spPr>
          <a:xfrm>
            <a:off x="2790827" y="5319713"/>
            <a:ext cx="188277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86B579D-8A6D-4D12-A037-377BC4AA1EC5}"/>
              </a:ext>
            </a:extLst>
          </p:cNvPr>
          <p:cNvCxnSpPr>
            <a:cxnSpLocks/>
          </p:cNvCxnSpPr>
          <p:nvPr/>
        </p:nvCxnSpPr>
        <p:spPr>
          <a:xfrm>
            <a:off x="2790827" y="5160963"/>
            <a:ext cx="8080373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4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06FC0-2F28-4807-820E-C581A78C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莫队例题 </a:t>
            </a:r>
            <a:r>
              <a:rPr lang="en-US" altLang="zh-CN" dirty="0"/>
              <a:t>- </a:t>
            </a:r>
            <a:r>
              <a:rPr lang="en-US" altLang="zh-CN" b="1" dirty="0"/>
              <a:t>DQUERY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6AE5EB-49E1-4F86-B95C-A3D82B1B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239" y="1534303"/>
            <a:ext cx="9908620" cy="8278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38FC21-0AF8-4FF7-9C00-A0CD8EAF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39" y="2504247"/>
            <a:ext cx="3759393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0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06FC0-2F28-4807-820E-C581A78C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莫队例题 </a:t>
            </a:r>
            <a:r>
              <a:rPr lang="en-US" altLang="zh-CN" dirty="0"/>
              <a:t>- </a:t>
            </a:r>
            <a:r>
              <a:rPr lang="en-US" altLang="zh-CN" b="1" dirty="0"/>
              <a:t>DQUERY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A42A98-5F29-4D07-B603-9EE97F1A9D75}"/>
              </a:ext>
            </a:extLst>
          </p:cNvPr>
          <p:cNvSpPr/>
          <p:nvPr/>
        </p:nvSpPr>
        <p:spPr>
          <a:xfrm>
            <a:off x="838200" y="1690688"/>
            <a:ext cx="5099050" cy="37856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Line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1000006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30005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1000006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1000006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Line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多了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flag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a[pos]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 ==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== 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 ==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]] +=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flag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7BF7E3-DE4D-4178-A9C3-DE337AFBD3FF}"/>
              </a:ext>
            </a:extLst>
          </p:cNvPr>
          <p:cNvSpPr/>
          <p:nvPr/>
        </p:nvSpPr>
        <p:spPr>
          <a:xfrm>
            <a:off x="6664324" y="1690688"/>
            <a:ext cx="4181475" cy="34163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cmp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++, 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(--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(++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--, -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now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sz="12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248E-1F63-C0F8-B5F3-CE34CD40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EDD53-241E-6044-E14B-B405A50E1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竖式乘法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能分治吗？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EDD53-241E-6044-E14B-B405A50E1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56630DB-2D68-E27E-D2B5-38B9E926A2A3}"/>
              </a:ext>
            </a:extLst>
          </p:cNvPr>
          <p:cNvSpPr txBox="1"/>
          <p:nvPr/>
        </p:nvSpPr>
        <p:spPr>
          <a:xfrm>
            <a:off x="1176867" y="2998800"/>
            <a:ext cx="1642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  12345678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x 41504110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E1B197-1F18-251E-8702-A1D16DFA13CC}"/>
              </a:ext>
            </a:extLst>
          </p:cNvPr>
          <p:cNvCxnSpPr>
            <a:cxnSpLocks/>
          </p:cNvCxnSpPr>
          <p:nvPr/>
        </p:nvCxnSpPr>
        <p:spPr>
          <a:xfrm>
            <a:off x="1176867" y="3645131"/>
            <a:ext cx="1642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70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248E-1F63-C0F8-B5F3-CE34CD40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普通分治的高精度乘法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EDD53-241E-6044-E14B-B405A50E1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设两个数的位数都是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，那么可以划分成四个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位数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位的乘法转变成了四个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位乘法</a:t>
                </a:r>
                <a:endParaRPr lang="en-US" altLang="zh-CN" dirty="0"/>
              </a:p>
              <a:p>
                <a:r>
                  <a:rPr lang="zh-CN" altLang="en-US" dirty="0"/>
                  <a:t>时间复杂度？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EDD53-241E-6044-E14B-B405A50E1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56630DB-2D68-E27E-D2B5-38B9E926A2A3}"/>
              </a:ext>
            </a:extLst>
          </p:cNvPr>
          <p:cNvSpPr txBox="1"/>
          <p:nvPr/>
        </p:nvSpPr>
        <p:spPr>
          <a:xfrm>
            <a:off x="1075267" y="1762666"/>
            <a:ext cx="1642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1234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5678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x 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4150</a:t>
            </a:r>
            <a:r>
              <a:rPr lang="en-US" altLang="zh-CN" sz="2000" dirty="0">
                <a:latin typeface="Consolas" panose="020B0609020204030204" pitchFamily="49" charset="0"/>
              </a:rPr>
              <a:t>4110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E1B197-1F18-251E-8702-A1D16DFA13CC}"/>
              </a:ext>
            </a:extLst>
          </p:cNvPr>
          <p:cNvCxnSpPr>
            <a:cxnSpLocks/>
          </p:cNvCxnSpPr>
          <p:nvPr/>
        </p:nvCxnSpPr>
        <p:spPr>
          <a:xfrm>
            <a:off x="1083734" y="2425931"/>
            <a:ext cx="1642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5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248E-1F63-C0F8-B5F3-CE34CD40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EDD53-241E-6044-E14B-B405A50E1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ar-AE" dirty="0"/>
              </a:p>
              <a:p>
                <a:endParaRPr lang="en-US" altLang="zh-CN" dirty="0"/>
              </a:p>
              <a:p>
                <a:r>
                  <a:rPr lang="zh-CN" altLang="en-US" dirty="0"/>
                  <a:t>普通分治乘法：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sz="1600" dirty="0"/>
                  <a:t>（不区分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1600" b="0" dirty="0"/>
                  <a:t>）</a:t>
                </a:r>
                <a:endParaRPr lang="en-US" altLang="zh-CN" sz="1600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EDD53-241E-6044-E14B-B405A50E1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A08283D-2ECF-697F-2D52-2408E7E8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67" y="585049"/>
            <a:ext cx="5571429" cy="8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109C8-1383-8E1F-8AF2-104589FF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610" y="1603832"/>
            <a:ext cx="3514286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1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248E-1F63-C0F8-B5F3-CE34CD40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分治高精度乘法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EDD53-241E-6044-E14B-B405A50E1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设两个数的位数都是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，那么可以划分成四个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位数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𝐵𝐷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位的乘法转变成了三个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位乘法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EDD53-241E-6044-E14B-B405A50E1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56630DB-2D68-E27E-D2B5-38B9E926A2A3}"/>
              </a:ext>
            </a:extLst>
          </p:cNvPr>
          <p:cNvSpPr txBox="1"/>
          <p:nvPr/>
        </p:nvSpPr>
        <p:spPr>
          <a:xfrm>
            <a:off x="1075267" y="1762666"/>
            <a:ext cx="16425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1234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5678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x 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4150</a:t>
            </a:r>
            <a:r>
              <a:rPr lang="en-US" altLang="zh-CN" sz="2000" dirty="0">
                <a:latin typeface="Consolas" panose="020B0609020204030204" pitchFamily="49" charset="0"/>
              </a:rPr>
              <a:t>4110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E1B197-1F18-251E-8702-A1D16DFA13CC}"/>
              </a:ext>
            </a:extLst>
          </p:cNvPr>
          <p:cNvCxnSpPr>
            <a:cxnSpLocks/>
          </p:cNvCxnSpPr>
          <p:nvPr/>
        </p:nvCxnSpPr>
        <p:spPr>
          <a:xfrm>
            <a:off x="1083734" y="2425931"/>
            <a:ext cx="1642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7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03170-31C1-F45C-60CA-2667F9D3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分治经典例子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B0ABE5-3407-069B-03B5-44507B6E1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归并排序</a:t>
                </a:r>
                <a:endParaRPr lang="en-US" altLang="zh-CN" dirty="0"/>
              </a:p>
              <a:p>
                <a:r>
                  <a:rPr lang="zh-CN" altLang="en-US" dirty="0"/>
                  <a:t>逆序对</a:t>
                </a:r>
                <a:endParaRPr lang="en-US" altLang="zh-CN" dirty="0"/>
              </a:p>
              <a:p>
                <a:r>
                  <a:rPr lang="zh-CN" altLang="en-US" dirty="0"/>
                  <a:t>快速排序</a:t>
                </a:r>
                <a:endParaRPr lang="en-US" altLang="zh-CN" dirty="0"/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nth-element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平面最近点对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latin typeface="Consolas" panose="020B0609020204030204" pitchFamily="49" charset="0"/>
                  </a:rPr>
                  <a:t>KD-Tree?</a:t>
                </a:r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latin typeface="Consolas" panose="020B0609020204030204" pitchFamily="49" charset="0"/>
                  </a:rPr>
                  <a:t>P7883</a:t>
                </a:r>
                <a:r>
                  <a:rPr lang="zh-CN" altLang="en-US" dirty="0">
                    <a:latin typeface="Consolas" panose="020B0609020204030204" pitchFamily="49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B0ABE5-3407-069B-03B5-44507B6E1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ED5F5DB-71DE-7856-76BB-BFEE7A3E1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351" y="3926695"/>
            <a:ext cx="6613696" cy="25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0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0BA38-6323-7D88-3EF0-8717B2D3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平面最近点对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15EEB-2E9E-D687-5790-E718A479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842" y="1614685"/>
            <a:ext cx="5416315" cy="45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1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2278</Words>
  <Application>Microsoft Office PowerPoint</Application>
  <PresentationFormat>宽屏</PresentationFormat>
  <Paragraphs>463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Theme</vt:lpstr>
      <vt:lpstr>数据结构复习、分治、分块与莫队</vt:lpstr>
      <vt:lpstr>数据结构复习</vt:lpstr>
      <vt:lpstr>分治</vt:lpstr>
      <vt:lpstr>高精度乘法</vt:lpstr>
      <vt:lpstr>普通分治的高精度乘法</vt:lpstr>
      <vt:lpstr>主定理</vt:lpstr>
      <vt:lpstr>分治高精度乘法</vt:lpstr>
      <vt:lpstr>分治经典例子</vt:lpstr>
      <vt:lpstr>平面最近点对</vt:lpstr>
      <vt:lpstr>平面最近点对</vt:lpstr>
      <vt:lpstr>分块 线段树都会了，还能不会分块？</vt:lpstr>
      <vt:lpstr>分块</vt:lpstr>
      <vt:lpstr>分块1 - 区间加法、单点查值</vt:lpstr>
      <vt:lpstr>分块</vt:lpstr>
      <vt:lpstr>分块2 - 区间加法、区间计数（小于 x）</vt:lpstr>
      <vt:lpstr>分块2 - 区间加法、区间计数（小于 x）</vt:lpstr>
      <vt:lpstr>分块</vt:lpstr>
      <vt:lpstr>分块3 - 区间加法、区间前驱查询（查 x 的前驱）</vt:lpstr>
      <vt:lpstr>分块</vt:lpstr>
      <vt:lpstr>分块4 - 区间加法，区间求和 </vt:lpstr>
      <vt:lpstr>分块</vt:lpstr>
      <vt:lpstr>分块5 - 区间开方，区间求和</vt:lpstr>
      <vt:lpstr>分块</vt:lpstr>
      <vt:lpstr>分块6 - 单点插入，单点询问</vt:lpstr>
      <vt:lpstr>分块6 - 单点插入，单点询问</vt:lpstr>
      <vt:lpstr>分块</vt:lpstr>
      <vt:lpstr>分块7 - 区间乘法，区间加法，单点询问</vt:lpstr>
      <vt:lpstr>分块7 - 区间乘法，区间加法，单点询问</vt:lpstr>
      <vt:lpstr>莫队算法</vt:lpstr>
      <vt:lpstr>莫队算法</vt:lpstr>
      <vt:lpstr>莫队算法</vt:lpstr>
      <vt:lpstr>莫队算法</vt:lpstr>
      <vt:lpstr>莫队例题 - DQUERY</vt:lpstr>
      <vt:lpstr>莫队例题 - DQUERY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代 建杉</dc:creator>
  <cp:lastModifiedBy>代 建杉</cp:lastModifiedBy>
  <cp:revision>75</cp:revision>
  <dcterms:created xsi:type="dcterms:W3CDTF">2022-07-07T02:29:50Z</dcterms:created>
  <dcterms:modified xsi:type="dcterms:W3CDTF">2022-07-07T17:27:50Z</dcterms:modified>
</cp:coreProperties>
</file>