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F8F4"/>
    <a:srgbClr val="79D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7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8218EA-2A9B-4E5E-94F3-C0234F6DD8FE}" type="datetimeFigureOut">
              <a:rPr lang="en-GB" smtClean="0"/>
              <a:t>18/12/2021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90CACB-1A37-4570-8FC4-014F45531104}" type="slidenum">
              <a:rPr lang="en-GB" smtClean="0"/>
              <a:t>‹#›</a:t>
            </a:fld>
            <a:endParaRPr lang="en-GB"/>
          </a:p>
        </p:txBody>
      </p:sp>
    </p:spTree>
    <p:extLst>
      <p:ext uri="{BB962C8B-B14F-4D97-AF65-F5344CB8AC3E}">
        <p14:creationId xmlns:p14="http://schemas.microsoft.com/office/powerpoint/2010/main" val="161700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218EA-2A9B-4E5E-94F3-C0234F6DD8FE}" type="datetimeFigureOut">
              <a:rPr lang="en-GB" smtClean="0"/>
              <a:t>18/12/2021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90CACB-1A37-4570-8FC4-014F45531104}" type="slidenum">
              <a:rPr lang="en-GB" smtClean="0"/>
              <a:t>‹#›</a:t>
            </a:fld>
            <a:endParaRPr lang="en-GB"/>
          </a:p>
        </p:txBody>
      </p:sp>
    </p:spTree>
    <p:extLst>
      <p:ext uri="{BB962C8B-B14F-4D97-AF65-F5344CB8AC3E}">
        <p14:creationId xmlns:p14="http://schemas.microsoft.com/office/powerpoint/2010/main" val="1447027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218EA-2A9B-4E5E-94F3-C0234F6DD8FE}" type="datetimeFigureOut">
              <a:rPr lang="en-GB" smtClean="0"/>
              <a:t>18/12/2021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90CACB-1A37-4570-8FC4-014F45531104}" type="slidenum">
              <a:rPr lang="en-GB" smtClean="0"/>
              <a:t>‹#›</a:t>
            </a:fld>
            <a:endParaRPr lang="en-GB"/>
          </a:p>
        </p:txBody>
      </p:sp>
    </p:spTree>
    <p:extLst>
      <p:ext uri="{BB962C8B-B14F-4D97-AF65-F5344CB8AC3E}">
        <p14:creationId xmlns:p14="http://schemas.microsoft.com/office/powerpoint/2010/main" val="2611335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218EA-2A9B-4E5E-94F3-C0234F6DD8FE}" type="datetimeFigureOut">
              <a:rPr lang="en-GB" smtClean="0"/>
              <a:t>18/12/2021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90CACB-1A37-4570-8FC4-014F45531104}" type="slidenum">
              <a:rPr lang="en-GB" smtClean="0"/>
              <a:t>‹#›</a:t>
            </a:fld>
            <a:endParaRPr lang="en-GB"/>
          </a:p>
        </p:txBody>
      </p:sp>
    </p:spTree>
    <p:extLst>
      <p:ext uri="{BB962C8B-B14F-4D97-AF65-F5344CB8AC3E}">
        <p14:creationId xmlns:p14="http://schemas.microsoft.com/office/powerpoint/2010/main" val="998836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8218EA-2A9B-4E5E-94F3-C0234F6DD8FE}" type="datetimeFigureOut">
              <a:rPr lang="en-GB" smtClean="0"/>
              <a:t>18/12/2021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90CACB-1A37-4570-8FC4-014F45531104}" type="slidenum">
              <a:rPr lang="en-GB" smtClean="0"/>
              <a:t>‹#›</a:t>
            </a:fld>
            <a:endParaRPr lang="en-GB"/>
          </a:p>
        </p:txBody>
      </p:sp>
    </p:spTree>
    <p:extLst>
      <p:ext uri="{BB962C8B-B14F-4D97-AF65-F5344CB8AC3E}">
        <p14:creationId xmlns:p14="http://schemas.microsoft.com/office/powerpoint/2010/main" val="359301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8218EA-2A9B-4E5E-94F3-C0234F6DD8FE}" type="datetimeFigureOut">
              <a:rPr lang="en-GB" smtClean="0"/>
              <a:t>18/12/2021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90CACB-1A37-4570-8FC4-014F45531104}" type="slidenum">
              <a:rPr lang="en-GB" smtClean="0"/>
              <a:t>‹#›</a:t>
            </a:fld>
            <a:endParaRPr lang="en-GB"/>
          </a:p>
        </p:txBody>
      </p:sp>
    </p:spTree>
    <p:extLst>
      <p:ext uri="{BB962C8B-B14F-4D97-AF65-F5344CB8AC3E}">
        <p14:creationId xmlns:p14="http://schemas.microsoft.com/office/powerpoint/2010/main" val="1037010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8218EA-2A9B-4E5E-94F3-C0234F6DD8FE}" type="datetimeFigureOut">
              <a:rPr lang="en-GB" smtClean="0"/>
              <a:t>18/12/2021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590CACB-1A37-4570-8FC4-014F45531104}" type="slidenum">
              <a:rPr lang="en-GB" smtClean="0"/>
              <a:t>‹#›</a:t>
            </a:fld>
            <a:endParaRPr lang="en-GB"/>
          </a:p>
        </p:txBody>
      </p:sp>
    </p:spTree>
    <p:extLst>
      <p:ext uri="{BB962C8B-B14F-4D97-AF65-F5344CB8AC3E}">
        <p14:creationId xmlns:p14="http://schemas.microsoft.com/office/powerpoint/2010/main" val="3201070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8218EA-2A9B-4E5E-94F3-C0234F6DD8FE}" type="datetimeFigureOut">
              <a:rPr lang="en-GB" smtClean="0"/>
              <a:t>18/12/2021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590CACB-1A37-4570-8FC4-014F45531104}" type="slidenum">
              <a:rPr lang="en-GB" smtClean="0"/>
              <a:t>‹#›</a:t>
            </a:fld>
            <a:endParaRPr lang="en-GB"/>
          </a:p>
        </p:txBody>
      </p:sp>
    </p:spTree>
    <p:extLst>
      <p:ext uri="{BB962C8B-B14F-4D97-AF65-F5344CB8AC3E}">
        <p14:creationId xmlns:p14="http://schemas.microsoft.com/office/powerpoint/2010/main" val="2190591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62008"/>
            <a:ext cx="451709" cy="602279"/>
          </a:xfrm>
          <a:prstGeom prst="rect">
            <a:avLst/>
          </a:prstGeom>
        </p:spPr>
      </p:pic>
      <p:sp>
        <p:nvSpPr>
          <p:cNvPr id="6" name="Rectangle 5"/>
          <p:cNvSpPr/>
          <p:nvPr userDrawn="1"/>
        </p:nvSpPr>
        <p:spPr>
          <a:xfrm>
            <a:off x="451710" y="6262008"/>
            <a:ext cx="8692291" cy="595993"/>
          </a:xfrm>
          <a:prstGeom prst="rect">
            <a:avLst/>
          </a:prstGeom>
          <a:solidFill>
            <a:srgbClr val="B3F8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1800" dirty="0">
                <a:solidFill>
                  <a:schemeClr val="accent1">
                    <a:lumMod val="75000"/>
                  </a:schemeClr>
                </a:solidFill>
                <a:latin typeface="MV Boli" panose="02000500030200090000" pitchFamily="2" charset="0"/>
                <a:cs typeface="MV Boli" panose="02000500030200090000" pitchFamily="2" charset="0"/>
              </a:rPr>
              <a:t>Reporter</a:t>
            </a:r>
            <a:r>
              <a:rPr lang="en-GB" sz="1800" baseline="0" dirty="0">
                <a:solidFill>
                  <a:schemeClr val="accent1">
                    <a:lumMod val="75000"/>
                  </a:schemeClr>
                </a:solidFill>
                <a:latin typeface="MV Boli" panose="02000500030200090000" pitchFamily="2" charset="0"/>
                <a:cs typeface="MV Boli" panose="02000500030200090000" pitchFamily="2" charset="0"/>
              </a:rPr>
              <a:t> for your AppDynamics™ Controller</a:t>
            </a:r>
            <a:endParaRPr lang="en-GB" sz="1800" dirty="0">
              <a:solidFill>
                <a:schemeClr val="accent1">
                  <a:lumMod val="75000"/>
                </a:schemeClr>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38251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8218EA-2A9B-4E5E-94F3-C0234F6DD8FE}" type="datetimeFigureOut">
              <a:rPr lang="en-GB" smtClean="0"/>
              <a:t>18/12/2021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90CACB-1A37-4570-8FC4-014F45531104}" type="slidenum">
              <a:rPr lang="en-GB" smtClean="0"/>
              <a:t>‹#›</a:t>
            </a:fld>
            <a:endParaRPr lang="en-GB"/>
          </a:p>
        </p:txBody>
      </p:sp>
    </p:spTree>
    <p:extLst>
      <p:ext uri="{BB962C8B-B14F-4D97-AF65-F5344CB8AC3E}">
        <p14:creationId xmlns:p14="http://schemas.microsoft.com/office/powerpoint/2010/main" val="992443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8218EA-2A9B-4E5E-94F3-C0234F6DD8FE}" type="datetimeFigureOut">
              <a:rPr lang="en-GB" smtClean="0"/>
              <a:t>18/12/2021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90CACB-1A37-4570-8FC4-014F45531104}" type="slidenum">
              <a:rPr lang="en-GB" smtClean="0"/>
              <a:t>‹#›</a:t>
            </a:fld>
            <a:endParaRPr lang="en-GB"/>
          </a:p>
        </p:txBody>
      </p:sp>
    </p:spTree>
    <p:extLst>
      <p:ext uri="{BB962C8B-B14F-4D97-AF65-F5344CB8AC3E}">
        <p14:creationId xmlns:p14="http://schemas.microsoft.com/office/powerpoint/2010/main" val="1125549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8218EA-2A9B-4E5E-94F3-C0234F6DD8FE}" type="datetimeFigureOut">
              <a:rPr lang="en-GB" smtClean="0"/>
              <a:t>18/12/2021</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0CACB-1A37-4570-8FC4-014F45531104}" type="slidenum">
              <a:rPr lang="en-GB" smtClean="0"/>
              <a:t>‹#›</a:t>
            </a:fld>
            <a:endParaRPr lang="en-GB"/>
          </a:p>
        </p:txBody>
      </p:sp>
    </p:spTree>
    <p:extLst>
      <p:ext uri="{BB962C8B-B14F-4D97-AF65-F5344CB8AC3E}">
        <p14:creationId xmlns:p14="http://schemas.microsoft.com/office/powerpoint/2010/main" val="409714011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open768/appdynamics-reporter"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491822" y="310168"/>
            <a:ext cx="2498725" cy="6207760"/>
            <a:chOff x="0" y="0"/>
            <a:chExt cx="2499291" cy="6208295"/>
          </a:xfrm>
        </p:grpSpPr>
        <p:sp>
          <p:nvSpPr>
            <p:cNvPr id="5" name="Rectangle 4"/>
            <p:cNvSpPr/>
            <p:nvPr/>
          </p:nvSpPr>
          <p:spPr>
            <a:xfrm>
              <a:off x="0" y="0"/>
              <a:ext cx="2499291" cy="6208295"/>
            </a:xfrm>
            <a:prstGeom prst="rect">
              <a:avLst/>
            </a:prstGeom>
            <a:solidFill>
              <a:srgbClr val="B3F8F4"/>
            </a:solidFill>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446" b="7612"/>
            <a:stretch/>
          </p:blipFill>
          <p:spPr bwMode="auto">
            <a:xfrm>
              <a:off x="228600" y="304800"/>
              <a:ext cx="2019300" cy="5181600"/>
            </a:xfrm>
            <a:prstGeom prst="rect">
              <a:avLst/>
            </a:prstGeom>
            <a:noFill/>
            <a:ln>
              <a:noFill/>
            </a:ln>
            <a:extLst>
              <a:ext uri="{53640926-AAD7-44D8-BBD7-CCE9431645EC}">
                <a14:shadowObscured xmlns:a14="http://schemas.microsoft.com/office/drawing/2010/main"/>
              </a:ext>
            </a:extLst>
          </p:spPr>
        </p:pic>
        <p:sp>
          <p:nvSpPr>
            <p:cNvPr id="7" name="Text Box 2"/>
            <p:cNvSpPr txBox="1">
              <a:spLocks noChangeArrowheads="1"/>
            </p:cNvSpPr>
            <p:nvPr/>
          </p:nvSpPr>
          <p:spPr bwMode="auto">
            <a:xfrm>
              <a:off x="266700" y="5619750"/>
              <a:ext cx="1978025" cy="476250"/>
            </a:xfrm>
            <a:prstGeom prst="rect">
              <a:avLst/>
            </a:prstGeom>
            <a:noFill/>
            <a:ln w="9525">
              <a:noFill/>
              <a:miter lim="800000"/>
              <a:headEnd/>
              <a:tailEnd/>
            </a:ln>
          </p:spPr>
          <p:txBody>
            <a:bodyPr rot="0" vert="horz" wrap="square" lIns="91440" tIns="45720" rIns="91440" bIns="45720" anchor="t" anchorCtr="0">
              <a:noAutofit/>
            </a:bodyPr>
            <a:lstStyle/>
            <a:p>
              <a:pPr algn="ctr">
                <a:lnSpc>
                  <a:spcPct val="115000"/>
                </a:lnSpc>
                <a:spcAft>
                  <a:spcPts val="1000"/>
                </a:spcAft>
              </a:pPr>
              <a:r>
                <a:rPr lang="en-GB" sz="2000" dirty="0">
                  <a:latin typeface="MV Boli" panose="02000500030200090000" pitchFamily="2" charset="0"/>
                  <a:ea typeface="Calibri" panose="020F0502020204030204" pitchFamily="34" charset="0"/>
                  <a:cs typeface="MV Boli" panose="02000500030200090000" pitchFamily="2" charset="0"/>
                </a:rPr>
                <a:t>­­­­­Chicken Katsu</a:t>
              </a:r>
              <a:endParaRPr lang="en-GB" sz="1050" dirty="0">
                <a:latin typeface="MV Boli" panose="02000500030200090000" pitchFamily="2" charset="0"/>
                <a:ea typeface="Calibri" panose="020F0502020204030204" pitchFamily="34" charset="0"/>
                <a:cs typeface="MV Boli" panose="02000500030200090000" pitchFamily="2" charset="0"/>
              </a:endParaRPr>
            </a:p>
          </p:txBody>
        </p:sp>
      </p:grpSp>
      <p:sp>
        <p:nvSpPr>
          <p:cNvPr id="9" name="TextBox 8"/>
          <p:cNvSpPr txBox="1"/>
          <p:nvPr/>
        </p:nvSpPr>
        <p:spPr>
          <a:xfrm>
            <a:off x="104504" y="1245326"/>
            <a:ext cx="5596212" cy="3170099"/>
          </a:xfrm>
          <a:prstGeom prst="rect">
            <a:avLst/>
          </a:prstGeom>
          <a:noFill/>
        </p:spPr>
        <p:txBody>
          <a:bodyPr wrap="none" rtlCol="0">
            <a:spAutoFit/>
          </a:bodyPr>
          <a:lstStyle/>
          <a:p>
            <a:r>
              <a:rPr lang="en-GB" sz="4000" dirty="0">
                <a:latin typeface="MV Boli" panose="02000500030200090000" pitchFamily="2" charset="0"/>
                <a:cs typeface="MV Boli" panose="02000500030200090000" pitchFamily="2" charset="0"/>
              </a:rPr>
              <a:t>Rapport</a:t>
            </a:r>
          </a:p>
          <a:p>
            <a:endParaRPr lang="en-GB" sz="4000" dirty="0"/>
          </a:p>
          <a:p>
            <a:r>
              <a:rPr lang="en-GB" sz="4000" dirty="0"/>
              <a:t>for your </a:t>
            </a:r>
          </a:p>
          <a:p>
            <a:endParaRPr lang="en-GB" sz="4000" dirty="0"/>
          </a:p>
          <a:p>
            <a:r>
              <a:rPr lang="en-GB" sz="4000" dirty="0"/>
              <a:t>AppDynamics™ Controller</a:t>
            </a:r>
          </a:p>
        </p:txBody>
      </p:sp>
      <p:sp>
        <p:nvSpPr>
          <p:cNvPr id="11" name="Rectangle 10"/>
          <p:cNvSpPr/>
          <p:nvPr/>
        </p:nvSpPr>
        <p:spPr>
          <a:xfrm>
            <a:off x="104504" y="6364040"/>
            <a:ext cx="5628977" cy="307777"/>
          </a:xfrm>
          <a:prstGeom prst="rect">
            <a:avLst/>
          </a:prstGeom>
        </p:spPr>
        <p:txBody>
          <a:bodyPr wrap="none">
            <a:spAutoFit/>
          </a:bodyPr>
          <a:lstStyle/>
          <a:p>
            <a:r>
              <a:rPr lang="en-GB" sz="1400" dirty="0"/>
              <a:t>AppDynamics is a registered trademark of AppDynamics, Inc. © 2008-2016</a:t>
            </a:r>
          </a:p>
        </p:txBody>
      </p:sp>
    </p:spTree>
    <p:extLst>
      <p:ext uri="{BB962C8B-B14F-4D97-AF65-F5344CB8AC3E}">
        <p14:creationId xmlns:p14="http://schemas.microsoft.com/office/powerpoint/2010/main" val="2231011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633" y="1276199"/>
            <a:ext cx="8669527" cy="3785652"/>
          </a:xfrm>
          <a:prstGeom prst="rect">
            <a:avLst/>
          </a:prstGeom>
        </p:spPr>
        <p:txBody>
          <a:bodyPr wrap="square">
            <a:spAutoFit/>
          </a:bodyPr>
          <a:lstStyle/>
          <a:p>
            <a:r>
              <a:rPr lang="en-GB" sz="2400" dirty="0">
                <a:latin typeface="MV Boli" panose="02000500030200090000" pitchFamily="2" charset="0"/>
                <a:cs typeface="MV Boli" panose="02000500030200090000" pitchFamily="2" charset="0"/>
              </a:rPr>
              <a:t>Rapport gives you useful pre-configured dashboards, using data from your AppDynamics controller. This gives a simple interface suitable for operational teams that:</a:t>
            </a:r>
          </a:p>
          <a:p>
            <a:pPr marL="342900" indent="-342900">
              <a:buFont typeface="Arial" panose="020B0604020202020204" pitchFamily="34" charset="0"/>
              <a:buChar char="•"/>
            </a:pPr>
            <a:r>
              <a:rPr lang="en-GB" sz="2400" dirty="0">
                <a:latin typeface="MV Boli" panose="02000500030200090000" pitchFamily="2" charset="0"/>
                <a:cs typeface="MV Boli" panose="02000500030200090000" pitchFamily="2" charset="0"/>
              </a:rPr>
              <a:t>Makes it Quick and Easy to see what your monitored applications are doing</a:t>
            </a:r>
          </a:p>
          <a:p>
            <a:pPr marL="342900" indent="-342900">
              <a:buFont typeface="Arial" panose="020B0604020202020204" pitchFamily="34" charset="0"/>
              <a:buChar char="•"/>
            </a:pPr>
            <a:r>
              <a:rPr lang="en-GB" sz="2400" dirty="0">
                <a:latin typeface="MV Boli" panose="02000500030200090000" pitchFamily="2" charset="0"/>
                <a:cs typeface="MV Boli" panose="02000500030200090000" pitchFamily="2" charset="0"/>
              </a:rPr>
              <a:t>Gives you a one-click button that extracts all the data you need for your Business Reporting Needs</a:t>
            </a:r>
          </a:p>
          <a:p>
            <a:pPr marL="342900" indent="-342900">
              <a:buFont typeface="Arial" panose="020B0604020202020204" pitchFamily="34" charset="0"/>
              <a:buChar char="•"/>
            </a:pPr>
            <a:r>
              <a:rPr lang="en-GB" sz="2400" dirty="0">
                <a:latin typeface="MV Boli" panose="02000500030200090000" pitchFamily="2" charset="0"/>
                <a:cs typeface="MV Boli" panose="02000500030200090000" pitchFamily="2" charset="0"/>
              </a:rPr>
              <a:t>Makes it Easy to jump straight into the right place into your  AppDynamics Controller for more detailed investigations</a:t>
            </a:r>
          </a:p>
        </p:txBody>
      </p:sp>
    </p:spTree>
    <p:extLst>
      <p:ext uri="{BB962C8B-B14F-4D97-AF65-F5344CB8AC3E}">
        <p14:creationId xmlns:p14="http://schemas.microsoft.com/office/powerpoint/2010/main" val="466813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34" y="875605"/>
            <a:ext cx="8669527" cy="4247317"/>
          </a:xfrm>
          <a:prstGeom prst="rect">
            <a:avLst/>
          </a:prstGeom>
        </p:spPr>
        <p:txBody>
          <a:bodyPr wrap="square">
            <a:spAutoFit/>
          </a:bodyPr>
          <a:lstStyle/>
          <a:p>
            <a:r>
              <a:rPr lang="en-GB" dirty="0">
                <a:latin typeface="MV Boli" panose="02000500030200090000" pitchFamily="2" charset="0"/>
                <a:cs typeface="MV Boli" panose="02000500030200090000" pitchFamily="2" charset="0"/>
              </a:rPr>
              <a:t>I developed this Rapport as a performance test manager. My customers wanted to extract detailed KPI information from AppDynamics so that they could compare performance at different points in the lifecycle.</a:t>
            </a:r>
          </a:p>
          <a:p>
            <a:endParaRPr lang="en-GB" dirty="0">
              <a:latin typeface="MV Boli" panose="02000500030200090000" pitchFamily="2" charset="0"/>
              <a:cs typeface="MV Boli" panose="02000500030200090000" pitchFamily="2" charset="0"/>
            </a:endParaRPr>
          </a:p>
          <a:p>
            <a:r>
              <a:rPr lang="en-GB" dirty="0">
                <a:latin typeface="MV Boli" panose="02000500030200090000" pitchFamily="2" charset="0"/>
                <a:cs typeface="MV Boli" panose="02000500030200090000" pitchFamily="2" charset="0"/>
              </a:rPr>
              <a:t>Before Rapport, a lot of time was spent clicking through the complex </a:t>
            </a:r>
            <a:r>
              <a:rPr lang="en-GB" dirty="0" err="1">
                <a:latin typeface="MV Boli" panose="02000500030200090000" pitchFamily="2" charset="0"/>
                <a:cs typeface="MV Boli" panose="02000500030200090000" pitchFamily="2" charset="0"/>
              </a:rPr>
              <a:t>AppDyamics</a:t>
            </a:r>
            <a:r>
              <a:rPr lang="en-GB" dirty="0">
                <a:latin typeface="MV Boli" panose="02000500030200090000" pitchFamily="2" charset="0"/>
                <a:cs typeface="MV Boli" panose="02000500030200090000" pitchFamily="2" charset="0"/>
              </a:rPr>
              <a:t> UI to find the data I wanted and then even more time spent setting up dashboards. With Rapport, the data I need for operational reporting purposes is all there at my fingertips.</a:t>
            </a:r>
          </a:p>
          <a:p>
            <a:endParaRPr lang="en-GB" dirty="0">
              <a:latin typeface="MV Boli" panose="02000500030200090000" pitchFamily="2" charset="0"/>
              <a:cs typeface="MV Boli" panose="02000500030200090000" pitchFamily="2" charset="0"/>
            </a:endParaRPr>
          </a:p>
          <a:p>
            <a:r>
              <a:rPr lang="en-GB" dirty="0">
                <a:latin typeface="MV Boli" panose="02000500030200090000" pitchFamily="2" charset="0"/>
                <a:cs typeface="MV Boli" panose="02000500030200090000" pitchFamily="2" charset="0"/>
              </a:rPr>
              <a:t>With Rapport, I can even export detailed information and compare it with data from months down the line.</a:t>
            </a:r>
          </a:p>
          <a:p>
            <a:endParaRPr lang="en-GB" dirty="0">
              <a:latin typeface="MV Boli" panose="02000500030200090000" pitchFamily="2" charset="0"/>
              <a:cs typeface="MV Boli" panose="02000500030200090000" pitchFamily="2" charset="0"/>
            </a:endParaRPr>
          </a:p>
          <a:p>
            <a:r>
              <a:rPr lang="en-GB" dirty="0">
                <a:latin typeface="MV Boli" panose="02000500030200090000" pitchFamily="2" charset="0"/>
                <a:cs typeface="MV Boli" panose="02000500030200090000" pitchFamily="2" charset="0"/>
              </a:rPr>
              <a:t>Also Rapport lets me see easily and securely access my controllers data from my </a:t>
            </a:r>
            <a:r>
              <a:rPr lang="en-GB" dirty="0" err="1">
                <a:latin typeface="MV Boli" panose="02000500030200090000" pitchFamily="2" charset="0"/>
                <a:cs typeface="MV Boli" panose="02000500030200090000" pitchFamily="2" charset="0"/>
              </a:rPr>
              <a:t>Appdynamics</a:t>
            </a:r>
            <a:r>
              <a:rPr lang="en-GB" dirty="0">
                <a:latin typeface="MV Boli" panose="02000500030200090000" pitchFamily="2" charset="0"/>
                <a:cs typeface="MV Boli" panose="02000500030200090000" pitchFamily="2" charset="0"/>
              </a:rPr>
              <a:t> controller from any HTML5 compatible browser. It works on PCs, Macs, Android, iPhones</a:t>
            </a:r>
          </a:p>
        </p:txBody>
      </p:sp>
    </p:spTree>
    <p:extLst>
      <p:ext uri="{BB962C8B-B14F-4D97-AF65-F5344CB8AC3E}">
        <p14:creationId xmlns:p14="http://schemas.microsoft.com/office/powerpoint/2010/main" val="3359901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0" y="1528747"/>
            <a:ext cx="8669527" cy="2308324"/>
          </a:xfrm>
          <a:prstGeom prst="rect">
            <a:avLst/>
          </a:prstGeom>
        </p:spPr>
        <p:txBody>
          <a:bodyPr wrap="square">
            <a:spAutoFit/>
          </a:bodyPr>
          <a:lstStyle/>
          <a:p>
            <a:r>
              <a:rPr lang="en-GB" dirty="0">
                <a:latin typeface="MV Boli" panose="02000500030200090000" pitchFamily="2" charset="0"/>
                <a:cs typeface="MV Boli" panose="02000500030200090000" pitchFamily="2" charset="0"/>
              </a:rPr>
              <a:t>Rapport is fully open source, which means you can be confident how it works. It can be easily configured to show you your data the way you need to see it to make your work more streamlined</a:t>
            </a:r>
          </a:p>
          <a:p>
            <a:endParaRPr lang="en-GB" dirty="0">
              <a:latin typeface="MV Boli" panose="02000500030200090000" pitchFamily="2" charset="0"/>
              <a:cs typeface="MV Boli" panose="02000500030200090000" pitchFamily="2" charset="0"/>
            </a:endParaRPr>
          </a:p>
          <a:p>
            <a:r>
              <a:rPr lang="en-GB" dirty="0">
                <a:latin typeface="MV Boli" panose="02000500030200090000" pitchFamily="2" charset="0"/>
                <a:cs typeface="MV Boli" panose="02000500030200090000" pitchFamily="2" charset="0"/>
                <a:hlinkClick r:id="rId2"/>
              </a:rPr>
              <a:t>https://github.com/open768/appdynamics-reporter</a:t>
            </a:r>
            <a:endParaRPr lang="en-GB" dirty="0">
              <a:latin typeface="MV Boli" panose="02000500030200090000" pitchFamily="2" charset="0"/>
              <a:cs typeface="MV Boli" panose="02000500030200090000" pitchFamily="2" charset="0"/>
            </a:endParaRPr>
          </a:p>
          <a:p>
            <a:endParaRPr lang="en-GB" dirty="0">
              <a:latin typeface="MV Boli" panose="02000500030200090000" pitchFamily="2" charset="0"/>
              <a:cs typeface="MV Boli" panose="02000500030200090000" pitchFamily="2" charset="0"/>
            </a:endParaRPr>
          </a:p>
          <a:p>
            <a:r>
              <a:rPr lang="en-GB" dirty="0">
                <a:latin typeface="MV Boli" panose="02000500030200090000" pitchFamily="2" charset="0"/>
                <a:cs typeface="MV Boli" panose="02000500030200090000" pitchFamily="2" charset="0"/>
              </a:rPr>
              <a:t>Rapport is entirely written in PHP, does not need a database and can run on the tiniest of webservers as it doesn’t use much CPU to run.</a:t>
            </a:r>
          </a:p>
        </p:txBody>
      </p:sp>
    </p:spTree>
    <p:extLst>
      <p:ext uri="{BB962C8B-B14F-4D97-AF65-F5344CB8AC3E}">
        <p14:creationId xmlns:p14="http://schemas.microsoft.com/office/powerpoint/2010/main" val="1677624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969" y="971400"/>
            <a:ext cx="8399563" cy="2031325"/>
          </a:xfrm>
          <a:prstGeom prst="rect">
            <a:avLst/>
          </a:prstGeom>
        </p:spPr>
        <p:txBody>
          <a:bodyPr wrap="square">
            <a:spAutoFit/>
          </a:bodyPr>
          <a:lstStyle/>
          <a:p>
            <a:r>
              <a:rPr lang="en-GB" b="1" dirty="0">
                <a:latin typeface="MV Boli" panose="02000500030200090000" pitchFamily="2" charset="0"/>
                <a:cs typeface="MV Boli" panose="02000500030200090000" pitchFamily="2" charset="0"/>
              </a:rPr>
              <a:t>Privacy</a:t>
            </a:r>
          </a:p>
          <a:p>
            <a:endParaRPr lang="en-GB" dirty="0">
              <a:latin typeface="MV Boli" panose="02000500030200090000" pitchFamily="2" charset="0"/>
              <a:cs typeface="MV Boli" panose="02000500030200090000" pitchFamily="2" charset="0"/>
            </a:endParaRPr>
          </a:p>
          <a:p>
            <a:r>
              <a:rPr lang="en-GB" dirty="0">
                <a:latin typeface="MV Boli" panose="02000500030200090000" pitchFamily="2" charset="0"/>
                <a:cs typeface="MV Boli" panose="02000500030200090000" pitchFamily="2" charset="0"/>
              </a:rPr>
              <a:t>Rapport uses the REST API that your controller provides. use the same login details for Rapport as you would your own controller. Rapport does not store your password.</a:t>
            </a:r>
          </a:p>
          <a:p>
            <a:endParaRPr lang="en-GB" dirty="0">
              <a:latin typeface="MV Boli" panose="02000500030200090000" pitchFamily="2" charset="0"/>
              <a:cs typeface="MV Boli" panose="02000500030200090000" pitchFamily="2" charset="0"/>
            </a:endParaRPr>
          </a:p>
          <a:p>
            <a:endParaRPr lang="en-GB"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3857941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A026E4-7EDE-4DD7-B74C-ECF49A9DBCF8}"/>
              </a:ext>
            </a:extLst>
          </p:cNvPr>
          <p:cNvSpPr txBox="1"/>
          <p:nvPr/>
        </p:nvSpPr>
        <p:spPr>
          <a:xfrm>
            <a:off x="2308194" y="2716566"/>
            <a:ext cx="4015330" cy="1015663"/>
          </a:xfrm>
          <a:prstGeom prst="rect">
            <a:avLst/>
          </a:prstGeom>
          <a:noFill/>
        </p:spPr>
        <p:txBody>
          <a:bodyPr wrap="none" rtlCol="0">
            <a:spAutoFit/>
          </a:bodyPr>
          <a:lstStyle/>
          <a:p>
            <a:r>
              <a:rPr lang="en-GB" sz="6000" dirty="0" err="1"/>
              <a:t>ScreenShots</a:t>
            </a:r>
            <a:endParaRPr lang="en-GB" sz="6000" dirty="0"/>
          </a:p>
        </p:txBody>
      </p:sp>
    </p:spTree>
    <p:extLst>
      <p:ext uri="{BB962C8B-B14F-4D97-AF65-F5344CB8AC3E}">
        <p14:creationId xmlns:p14="http://schemas.microsoft.com/office/powerpoint/2010/main" val="5291461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TotalTime>
  <Words>339</Words>
  <Application>Microsoft Office PowerPoint</Application>
  <PresentationFormat>On-screen Show (4:3)</PresentationFormat>
  <Paragraphs>27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MV Boli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sunil vanmullem</dc:creator>
  <cp:lastModifiedBy>sunil vanmullem</cp:lastModifiedBy>
  <cp:revision>32</cp:revision>
  <dcterms:created xsi:type="dcterms:W3CDTF">2017-10-03T12:10:34Z</dcterms:created>
  <dcterms:modified xsi:type="dcterms:W3CDTF">2021-12-18T22:42:55Z</dcterms:modified>
</cp:coreProperties>
</file>