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60" r:id="rId5"/>
    <p:sldMasterId id="2147483675" r:id="rId6"/>
  </p:sldMasterIdLst>
  <p:notesMasterIdLst>
    <p:notesMasterId r:id="rId15"/>
  </p:notesMasterIdLst>
  <p:handoutMasterIdLst>
    <p:handoutMasterId r:id="rId16"/>
  </p:handoutMasterIdLst>
  <p:sldIdLst>
    <p:sldId id="473" r:id="rId7"/>
    <p:sldId id="503" r:id="rId8"/>
    <p:sldId id="510" r:id="rId9"/>
    <p:sldId id="487" r:id="rId10"/>
    <p:sldId id="508" r:id="rId11"/>
    <p:sldId id="507" r:id="rId12"/>
    <p:sldId id="509" r:id="rId13"/>
    <p:sldId id="491" r:id="rId1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y Bunch" initials="AB" lastIdx="2" clrIdx="0">
    <p:extLst/>
  </p:cmAuthor>
  <p:cmAuthor id="2" name="Lisa Hagin" initials="L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632A"/>
    <a:srgbClr val="727272"/>
    <a:srgbClr val="78082D"/>
    <a:srgbClr val="00496B"/>
    <a:srgbClr val="84243B"/>
    <a:srgbClr val="8D1B2B"/>
    <a:srgbClr val="EBB229"/>
    <a:srgbClr val="800000"/>
    <a:srgbClr val="F3F9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5" autoAdjust="0"/>
    <p:restoredTop sz="84144" autoAdjust="0"/>
  </p:normalViewPr>
  <p:slideViewPr>
    <p:cSldViewPr>
      <p:cViewPr varScale="1">
        <p:scale>
          <a:sx n="94" d="100"/>
          <a:sy n="94" d="100"/>
        </p:scale>
        <p:origin x="228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3037332" cy="464820"/>
          </a:xfrm>
          <a:prstGeom prst="rect">
            <a:avLst/>
          </a:prstGeom>
          <a:noFill/>
          <a:ln w="9525">
            <a:noFill/>
            <a:miter lim="800000"/>
            <a:headEnd/>
            <a:tailEnd/>
          </a:ln>
          <a:effectLst/>
        </p:spPr>
        <p:txBody>
          <a:bodyPr vert="horz" wrap="square" lIns="93172" tIns="46585" rIns="93172" bIns="46585" numCol="1" anchor="t" anchorCtr="0" compatLnSpc="1">
            <a:prstTxWarp prst="textNoShape">
              <a:avLst/>
            </a:prstTxWarp>
          </a:bodyPr>
          <a:lstStyle>
            <a:lvl1pPr>
              <a:defRPr sz="1300">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971545" y="0"/>
            <a:ext cx="3037332" cy="464820"/>
          </a:xfrm>
          <a:prstGeom prst="rect">
            <a:avLst/>
          </a:prstGeom>
          <a:noFill/>
          <a:ln w="9525">
            <a:noFill/>
            <a:miter lim="800000"/>
            <a:headEnd/>
            <a:tailEnd/>
          </a:ln>
          <a:effectLst/>
        </p:spPr>
        <p:txBody>
          <a:bodyPr vert="horz" wrap="square" lIns="93172" tIns="46585" rIns="93172" bIns="46585" numCol="1" anchor="t" anchorCtr="0" compatLnSpc="1">
            <a:prstTxWarp prst="textNoShape">
              <a:avLst/>
            </a:prstTxWarp>
          </a:bodyPr>
          <a:lstStyle>
            <a:lvl1pPr algn="r">
              <a:defRPr sz="1300">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1" y="8830042"/>
            <a:ext cx="3037332" cy="464820"/>
          </a:xfrm>
          <a:prstGeom prst="rect">
            <a:avLst/>
          </a:prstGeom>
          <a:noFill/>
          <a:ln w="9525">
            <a:noFill/>
            <a:miter lim="800000"/>
            <a:headEnd/>
            <a:tailEnd/>
          </a:ln>
          <a:effectLst/>
        </p:spPr>
        <p:txBody>
          <a:bodyPr vert="horz" wrap="square" lIns="93172" tIns="46585" rIns="93172" bIns="46585" numCol="1" anchor="b" anchorCtr="0" compatLnSpc="1">
            <a:prstTxWarp prst="textNoShape">
              <a:avLst/>
            </a:prstTxWarp>
          </a:bodyPr>
          <a:lstStyle>
            <a:lvl1pPr>
              <a:defRPr sz="1300">
                <a:latin typeface="Arial" charset="0"/>
              </a:defRPr>
            </a:lvl1pPr>
          </a:lstStyle>
          <a:p>
            <a:pPr>
              <a:defRPr/>
            </a:pPr>
            <a:r>
              <a:rPr lang="en-US" smtClean="0"/>
              <a:t>1</a:t>
            </a:r>
            <a:endParaRPr lang="en-US"/>
          </a:p>
        </p:txBody>
      </p:sp>
      <p:sp>
        <p:nvSpPr>
          <p:cNvPr id="17413" name="Rectangle 5"/>
          <p:cNvSpPr>
            <a:spLocks noGrp="1" noChangeArrowheads="1"/>
          </p:cNvSpPr>
          <p:nvPr>
            <p:ph type="sldNum" sz="quarter" idx="3"/>
          </p:nvPr>
        </p:nvSpPr>
        <p:spPr bwMode="auto">
          <a:xfrm>
            <a:off x="3971545" y="8830042"/>
            <a:ext cx="3037332" cy="464820"/>
          </a:xfrm>
          <a:prstGeom prst="rect">
            <a:avLst/>
          </a:prstGeom>
          <a:noFill/>
          <a:ln w="9525">
            <a:noFill/>
            <a:miter lim="800000"/>
            <a:headEnd/>
            <a:tailEnd/>
          </a:ln>
          <a:effectLst/>
        </p:spPr>
        <p:txBody>
          <a:bodyPr vert="horz" wrap="square" lIns="93172" tIns="46585" rIns="93172" bIns="46585" numCol="1" anchor="b" anchorCtr="0" compatLnSpc="1">
            <a:prstTxWarp prst="textNoShape">
              <a:avLst/>
            </a:prstTxWarp>
          </a:bodyPr>
          <a:lstStyle>
            <a:lvl1pPr algn="r">
              <a:defRPr sz="1300">
                <a:latin typeface="Arial" charset="0"/>
              </a:defRPr>
            </a:lvl1pPr>
          </a:lstStyle>
          <a:p>
            <a:pPr>
              <a:defRPr/>
            </a:pPr>
            <a:fld id="{378766AB-A039-4B7B-AC53-91CA81FB63EE}" type="slidenum">
              <a:rPr lang="en-US"/>
              <a:pPr>
                <a:defRPr/>
              </a:pPr>
              <a:t>‹#›</a:t>
            </a:fld>
            <a:endParaRPr lang="en-US"/>
          </a:p>
        </p:txBody>
      </p:sp>
    </p:spTree>
    <p:extLst>
      <p:ext uri="{BB962C8B-B14F-4D97-AF65-F5344CB8AC3E}">
        <p14:creationId xmlns:p14="http://schemas.microsoft.com/office/powerpoint/2010/main" val="27913441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332" cy="464820"/>
          </a:xfrm>
          <a:prstGeom prst="rect">
            <a:avLst/>
          </a:prstGeom>
          <a:noFill/>
          <a:ln w="9525">
            <a:noFill/>
            <a:miter lim="800000"/>
            <a:headEnd/>
            <a:tailEnd/>
          </a:ln>
          <a:effectLst/>
        </p:spPr>
        <p:txBody>
          <a:bodyPr vert="horz" wrap="square" lIns="93172" tIns="46585" rIns="93172" bIns="46585" numCol="1" anchor="t" anchorCtr="0" compatLnSpc="1">
            <a:prstTxWarp prst="textNoShape">
              <a:avLst/>
            </a:prstTxWarp>
          </a:bodyPr>
          <a:lstStyle>
            <a:lvl1pPr>
              <a:defRPr sz="1300">
                <a:latin typeface="Arial" charset="0"/>
              </a:defRPr>
            </a:lvl1pPr>
          </a:lstStyle>
          <a:p>
            <a:pPr>
              <a:defRPr/>
            </a:pPr>
            <a:endParaRPr lang="en-US"/>
          </a:p>
        </p:txBody>
      </p:sp>
      <p:sp>
        <p:nvSpPr>
          <p:cNvPr id="11267" name="Rectangle 3"/>
          <p:cNvSpPr>
            <a:spLocks noGrp="1" noChangeArrowheads="1"/>
          </p:cNvSpPr>
          <p:nvPr>
            <p:ph type="dt" idx="1"/>
          </p:nvPr>
        </p:nvSpPr>
        <p:spPr bwMode="auto">
          <a:xfrm>
            <a:off x="3971545" y="0"/>
            <a:ext cx="3037332" cy="464820"/>
          </a:xfrm>
          <a:prstGeom prst="rect">
            <a:avLst/>
          </a:prstGeom>
          <a:noFill/>
          <a:ln w="9525">
            <a:noFill/>
            <a:miter lim="800000"/>
            <a:headEnd/>
            <a:tailEnd/>
          </a:ln>
          <a:effectLst/>
        </p:spPr>
        <p:txBody>
          <a:bodyPr vert="horz" wrap="square" lIns="93172" tIns="46585" rIns="93172" bIns="46585" numCol="1" anchor="t" anchorCtr="0" compatLnSpc="1">
            <a:prstTxWarp prst="textNoShape">
              <a:avLst/>
            </a:prstTxWarp>
          </a:bodyPr>
          <a:lstStyle>
            <a:lvl1pPr algn="r">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1040" y="4415791"/>
            <a:ext cx="5608320" cy="4183380"/>
          </a:xfrm>
          <a:prstGeom prst="rect">
            <a:avLst/>
          </a:prstGeom>
          <a:noFill/>
          <a:ln w="9525">
            <a:noFill/>
            <a:miter lim="800000"/>
            <a:headEnd/>
            <a:tailEnd/>
          </a:ln>
          <a:effectLst/>
        </p:spPr>
        <p:txBody>
          <a:bodyPr vert="horz" wrap="square" lIns="93172" tIns="46585" rIns="93172" bIns="4658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0042"/>
            <a:ext cx="3037332" cy="464820"/>
          </a:xfrm>
          <a:prstGeom prst="rect">
            <a:avLst/>
          </a:prstGeom>
          <a:noFill/>
          <a:ln w="9525">
            <a:noFill/>
            <a:miter lim="800000"/>
            <a:headEnd/>
            <a:tailEnd/>
          </a:ln>
          <a:effectLst/>
        </p:spPr>
        <p:txBody>
          <a:bodyPr vert="horz" wrap="square" lIns="93172" tIns="46585" rIns="93172" bIns="46585" numCol="1" anchor="b" anchorCtr="0" compatLnSpc="1">
            <a:prstTxWarp prst="textNoShape">
              <a:avLst/>
            </a:prstTxWarp>
          </a:bodyPr>
          <a:lstStyle>
            <a:lvl1pPr>
              <a:defRPr sz="1300">
                <a:latin typeface="Arial" charset="0"/>
              </a:defRPr>
            </a:lvl1pPr>
          </a:lstStyle>
          <a:p>
            <a:pPr>
              <a:defRPr/>
            </a:pPr>
            <a:r>
              <a:rPr lang="en-US" smtClean="0"/>
              <a:t>1</a:t>
            </a:r>
            <a:endParaRPr lang="en-US"/>
          </a:p>
        </p:txBody>
      </p:sp>
      <p:sp>
        <p:nvSpPr>
          <p:cNvPr id="11271" name="Rectangle 7"/>
          <p:cNvSpPr>
            <a:spLocks noGrp="1" noChangeArrowheads="1"/>
          </p:cNvSpPr>
          <p:nvPr>
            <p:ph type="sldNum" sz="quarter" idx="5"/>
          </p:nvPr>
        </p:nvSpPr>
        <p:spPr bwMode="auto">
          <a:xfrm>
            <a:off x="3971545" y="8830042"/>
            <a:ext cx="3037332" cy="464820"/>
          </a:xfrm>
          <a:prstGeom prst="rect">
            <a:avLst/>
          </a:prstGeom>
          <a:noFill/>
          <a:ln w="9525">
            <a:noFill/>
            <a:miter lim="800000"/>
            <a:headEnd/>
            <a:tailEnd/>
          </a:ln>
          <a:effectLst/>
        </p:spPr>
        <p:txBody>
          <a:bodyPr vert="horz" wrap="square" lIns="93172" tIns="46585" rIns="93172" bIns="46585" numCol="1" anchor="b" anchorCtr="0" compatLnSpc="1">
            <a:prstTxWarp prst="textNoShape">
              <a:avLst/>
            </a:prstTxWarp>
          </a:bodyPr>
          <a:lstStyle>
            <a:lvl1pPr algn="r">
              <a:defRPr sz="1300">
                <a:latin typeface="Arial" charset="0"/>
              </a:defRPr>
            </a:lvl1pPr>
          </a:lstStyle>
          <a:p>
            <a:pPr>
              <a:defRPr/>
            </a:pPr>
            <a:fld id="{0D9FA070-4CD9-4787-B05B-21C4CF28B3DD}" type="slidenum">
              <a:rPr lang="en-US"/>
              <a:pPr>
                <a:defRPr/>
              </a:pPr>
              <a:t>‹#›</a:t>
            </a:fld>
            <a:endParaRPr lang="en-US"/>
          </a:p>
        </p:txBody>
      </p:sp>
    </p:spTree>
    <p:extLst>
      <p:ext uri="{BB962C8B-B14F-4D97-AF65-F5344CB8AC3E}">
        <p14:creationId xmlns:p14="http://schemas.microsoft.com/office/powerpoint/2010/main" val="327595531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sz="1000" dirty="0" smtClean="0"/>
              <a:t>Tell us how you see the problem, in your words.</a:t>
            </a:r>
          </a:p>
          <a:p>
            <a:pPr marL="171450" lvl="1" indent="-171450">
              <a:buFont typeface="Arial" panose="020B0604020202020204" pitchFamily="34" charset="0"/>
              <a:buChar char="•"/>
            </a:pPr>
            <a:r>
              <a:rPr lang="en-US" sz="1000" dirty="0" smtClean="0"/>
              <a:t>What is the priority of integrating</a:t>
            </a:r>
            <a:r>
              <a:rPr lang="en-US" sz="1000" baseline="0" dirty="0" smtClean="0"/>
              <a:t> VersionOne and your Version Control System </a:t>
            </a:r>
            <a:r>
              <a:rPr lang="en-US" sz="1000" dirty="0" smtClean="0"/>
              <a:t>compared to other ALM</a:t>
            </a:r>
            <a:r>
              <a:rPr lang="en-US" sz="1000" baseline="0" dirty="0" smtClean="0"/>
              <a:t> </a:t>
            </a:r>
            <a:r>
              <a:rPr lang="en-US" sz="1000" dirty="0" smtClean="0"/>
              <a:t>problems?</a:t>
            </a:r>
          </a:p>
          <a:p>
            <a:pPr marL="171450" lvl="1" indent="-171450">
              <a:buFont typeface="Arial" panose="020B0604020202020204" pitchFamily="34" charset="0"/>
              <a:buChar char="•"/>
            </a:pPr>
            <a:r>
              <a:rPr lang="en-US" sz="1000" dirty="0" smtClean="0"/>
              <a:t>How does this kind of integration help you advance</a:t>
            </a:r>
            <a:r>
              <a:rPr lang="en-US" sz="1000" baseline="0" dirty="0" smtClean="0"/>
              <a:t> your agile practices?</a:t>
            </a:r>
            <a:endParaRPr lang="en-US" sz="1000" dirty="0" smtClean="0"/>
          </a:p>
          <a:p>
            <a:pPr marL="171450" lvl="1" indent="-171450">
              <a:buFont typeface="Arial" panose="020B0604020202020204" pitchFamily="34" charset="0"/>
              <a:buChar char="•"/>
            </a:pPr>
            <a:r>
              <a:rPr lang="en-US" sz="1000" dirty="0" smtClean="0"/>
              <a:t>What VCS tools are you using now? Do you have a plan to add</a:t>
            </a:r>
            <a:r>
              <a:rPr lang="en-US" sz="1000" baseline="0" dirty="0" smtClean="0"/>
              <a:t> or change your tooling soon?</a:t>
            </a:r>
          </a:p>
          <a:p>
            <a:pPr marL="171450" lvl="1" indent="-171450">
              <a:buFont typeface="Arial" panose="020B0604020202020204" pitchFamily="34" charset="0"/>
              <a:buChar char="•"/>
            </a:pPr>
            <a:r>
              <a:rPr lang="en-US" sz="1000" baseline="0" dirty="0" smtClean="0"/>
              <a:t>How are the tools deployed for you? Cloud vs </a:t>
            </a:r>
            <a:r>
              <a:rPr lang="en-US" sz="1000" baseline="0" dirty="0" err="1" smtClean="0"/>
              <a:t>on-premise</a:t>
            </a:r>
            <a:r>
              <a:rPr lang="en-US" sz="1000" baseline="0" dirty="0" smtClean="0"/>
              <a:t>?</a:t>
            </a:r>
            <a:endParaRPr lang="en-US" sz="1000" dirty="0" smtClean="0"/>
          </a:p>
          <a:p>
            <a:pPr marL="171450" lvl="1" indent="-171450">
              <a:buFont typeface="Arial" panose="020B0604020202020204" pitchFamily="34" charset="0"/>
              <a:buChar char="•"/>
            </a:pPr>
            <a:endParaRPr lang="en-US" sz="1000" dirty="0" smtClean="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1</a:t>
            </a:fld>
            <a:endParaRPr lang="en-US"/>
          </a:p>
        </p:txBody>
      </p:sp>
    </p:spTree>
    <p:extLst>
      <p:ext uri="{BB962C8B-B14F-4D97-AF65-F5344CB8AC3E}">
        <p14:creationId xmlns:p14="http://schemas.microsoft.com/office/powerpoint/2010/main" val="436104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aren’t doing effective version control,</a:t>
            </a:r>
            <a:r>
              <a:rPr lang="en-US" baseline="0" dirty="0" smtClean="0"/>
              <a:t> you have bigger problems than Agile can solve.</a:t>
            </a:r>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2</a:t>
            </a:fld>
            <a:endParaRPr lang="en-US"/>
          </a:p>
        </p:txBody>
      </p:sp>
    </p:spTree>
    <p:extLst>
      <p:ext uri="{BB962C8B-B14F-4D97-AF65-F5344CB8AC3E}">
        <p14:creationId xmlns:p14="http://schemas.microsoft.com/office/powerpoint/2010/main" val="3684595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a:t>
            </a:r>
            <a:r>
              <a:rPr lang="en-US" baseline="0" dirty="0" smtClean="0"/>
              <a:t> CI and CD help provide fast feedback, the pace of change can become overwhelming. In early stages of adoption, the frequency can increase much faster than the ability of everyone to understand what is happening. Product Owners want to see progress on their story or defect in the form of working software. While they may get working software more often, it can easily become confusing to know what is “done”. Meanwhile, developers are trying to adjust to new strategies for managing code changes and builds. While they might be responsible for creating all the branches and builds, that doesn’t necessarily mean they know how to relate everything back to stories and defects.</a:t>
            </a:r>
            <a:endParaRPr lang="en-US" dirty="0"/>
          </a:p>
        </p:txBody>
      </p:sp>
      <p:sp>
        <p:nvSpPr>
          <p:cNvPr id="4" name="Slide Number Placeholder 3"/>
          <p:cNvSpPr>
            <a:spLocks noGrp="1"/>
          </p:cNvSpPr>
          <p:nvPr>
            <p:ph type="sldNum" sz="quarter" idx="10"/>
          </p:nvPr>
        </p:nvSpPr>
        <p:spPr/>
        <p:txBody>
          <a:bodyPr/>
          <a:lstStyle/>
          <a:p>
            <a:pPr>
              <a:defRPr/>
            </a:pPr>
            <a:fld id="{75E09DD8-CB1B-4F15-9070-7D9BAAA921D3}" type="slidenum">
              <a:rPr lang="en-US" sz="1000"/>
              <a:pPr>
                <a:defRPr/>
              </a:pPr>
              <a:t>3</a:t>
            </a:fld>
            <a:endParaRPr lang="en-US" sz="1000" dirty="0"/>
          </a:p>
        </p:txBody>
      </p:sp>
      <p:sp>
        <p:nvSpPr>
          <p:cNvPr id="5" name="Footer Placeholder 4"/>
          <p:cNvSpPr>
            <a:spLocks noGrp="1"/>
          </p:cNvSpPr>
          <p:nvPr>
            <p:ph type="ftr" sz="quarter" idx="11"/>
          </p:nvPr>
        </p:nvSpPr>
        <p:spPr/>
        <p:txBody>
          <a:bodyPr/>
          <a:lstStyle/>
          <a:p>
            <a:pPr>
              <a:defRPr/>
            </a:pPr>
            <a:r>
              <a:rPr lang="en-US" smtClean="0"/>
              <a:t>CA World 2011, Las Vegas, NV, USA , November 13-16, 2011 | Copyright © 2011 CA. All rights reserved.</a:t>
            </a:r>
            <a:endParaRPr lang="en-US" dirty="0"/>
          </a:p>
        </p:txBody>
      </p:sp>
      <p:sp>
        <p:nvSpPr>
          <p:cNvPr id="6" name="Header Placeholder 5"/>
          <p:cNvSpPr>
            <a:spLocks noGrp="1"/>
          </p:cNvSpPr>
          <p:nvPr>
            <p:ph type="hdr" sz="quarter" idx="12"/>
          </p:nvPr>
        </p:nvSpPr>
        <p:spPr/>
        <p:txBody>
          <a:bodyPr/>
          <a:lstStyle/>
          <a:p>
            <a:pPr>
              <a:lnSpc>
                <a:spcPct val="90000"/>
              </a:lnSpc>
              <a:spcBef>
                <a:spcPts val="386"/>
              </a:spcBef>
              <a:defRPr/>
            </a:pPr>
            <a:r>
              <a:rPr lang="en-US" sz="1100"/>
              <a:t>Session # </a:t>
            </a:r>
          </a:p>
          <a:p>
            <a:pPr>
              <a:lnSpc>
                <a:spcPct val="90000"/>
              </a:lnSpc>
              <a:spcBef>
                <a:spcPts val="386"/>
              </a:spcBef>
              <a:defRPr/>
            </a:pPr>
            <a:r>
              <a:rPr lang="en-US" sz="1100"/>
              <a:t>Session Title</a:t>
            </a:r>
            <a:endParaRPr lang="en-US" sz="1100" dirty="0"/>
          </a:p>
        </p:txBody>
      </p:sp>
    </p:spTree>
    <p:extLst>
      <p:ext uri="{BB962C8B-B14F-4D97-AF65-F5344CB8AC3E}">
        <p14:creationId xmlns:p14="http://schemas.microsoft.com/office/powerpoint/2010/main" val="284880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Segoe UI" panose="020B0502040204020203" pitchFamily="34" charset="0"/>
                <a:ea typeface="Segoe UI" panose="020B0502040204020203" pitchFamily="34" charset="0"/>
                <a:cs typeface="Segoe UI" panose="020B0502040204020203" pitchFamily="34" charset="0"/>
              </a:rPr>
              <a:t>has no installation footprint for </a:t>
            </a:r>
            <a:r>
              <a:rPr lang="en-US" sz="1200" dirty="0" err="1" smtClean="0">
                <a:latin typeface="Segoe UI" panose="020B0502040204020203" pitchFamily="34" charset="0"/>
                <a:ea typeface="Segoe UI" panose="020B0502040204020203" pitchFamily="34" charset="0"/>
                <a:cs typeface="Segoe UI" panose="020B0502040204020203" pitchFamily="34" charset="0"/>
              </a:rPr>
              <a:t>VCSaaS</a:t>
            </a:r>
            <a:r>
              <a:rPr lang="en-US" sz="1200" dirty="0" smtClean="0">
                <a:latin typeface="Segoe UI" panose="020B0502040204020203" pitchFamily="34" charset="0"/>
                <a:ea typeface="Segoe UI" panose="020B0502040204020203" pitchFamily="34" charset="0"/>
                <a:cs typeface="Segoe UI" panose="020B0502040204020203" pitchFamily="34" charset="0"/>
              </a:rPr>
              <a:t>, plugs into existing VCS for </a:t>
            </a:r>
            <a:r>
              <a:rPr lang="en-US" sz="1200" dirty="0" err="1" smtClean="0">
                <a:latin typeface="Segoe UI" panose="020B0502040204020203" pitchFamily="34" charset="0"/>
                <a:ea typeface="Segoe UI" panose="020B0502040204020203" pitchFamily="34" charset="0"/>
                <a:cs typeface="Segoe UI" panose="020B0502040204020203" pitchFamily="34" charset="0"/>
              </a:rPr>
              <a:t>on-premise</a:t>
            </a:r>
            <a:r>
              <a:rPr lang="en-US" sz="1200" dirty="0" smtClean="0">
                <a:latin typeface="Segoe UI" panose="020B0502040204020203" pitchFamily="34" charset="0"/>
                <a:ea typeface="Segoe UI" panose="020B0502040204020203" pitchFamily="34" charset="0"/>
                <a:cs typeface="Segoe UI" panose="020B0502040204020203" pitchFamily="34" charset="0"/>
              </a:rPr>
              <a:t> VCS, and is built for extensibility, not copy-paste-modify.</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Segoe UI" panose="020B0502040204020203" pitchFamily="34" charset="0"/>
                <a:ea typeface="Segoe UI" panose="020B0502040204020203" pitchFamily="34" charset="0"/>
                <a:cs typeface="Segoe UI" panose="020B0502040204020203" pitchFamily="34" charset="0"/>
              </a:rPr>
              <a:t>available for all VersionOne Editions</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sz="1200" dirty="0" smtClean="0">
              <a:latin typeface="Segoe UI" panose="020B0502040204020203" pitchFamily="34" charset="0"/>
              <a:ea typeface="Segoe UI" panose="020B0502040204020203" pitchFamily="34" charset="0"/>
              <a:cs typeface="Segoe UI" panose="020B0502040204020203"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Segoe UI" panose="020B0502040204020203" pitchFamily="34" charset="0"/>
                <a:ea typeface="Segoe UI" panose="020B0502040204020203" pitchFamily="34" charset="0"/>
                <a:cs typeface="Segoe UI" panose="020B0502040204020203" pitchFamily="34" charset="0"/>
              </a:rPr>
              <a:t>Multiple repositories (both in a tool and across</a:t>
            </a:r>
            <a:r>
              <a:rPr lang="en-US" sz="1200" baseline="0" dirty="0" smtClean="0">
                <a:latin typeface="Segoe UI" panose="020B0502040204020203" pitchFamily="34" charset="0"/>
                <a:ea typeface="Segoe UI" panose="020B0502040204020203" pitchFamily="34" charset="0"/>
                <a:cs typeface="Segoe UI" panose="020B0502040204020203" pitchFamily="34" charset="0"/>
              </a:rPr>
              <a:t> them)</a:t>
            </a:r>
            <a:endParaRPr lang="en-US" sz="12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4</a:t>
            </a:fld>
            <a:endParaRPr lang="en-US"/>
          </a:p>
        </p:txBody>
      </p:sp>
    </p:spTree>
    <p:extLst>
      <p:ext uri="{BB962C8B-B14F-4D97-AF65-F5344CB8AC3E}">
        <p14:creationId xmlns:p14="http://schemas.microsoft.com/office/powerpoint/2010/main" val="1735484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Scenario:</a:t>
            </a:r>
          </a:p>
          <a:p>
            <a:r>
              <a:rPr lang="en-US" sz="1200" kern="1200" dirty="0" smtClean="0">
                <a:solidFill>
                  <a:schemeClr val="tx1"/>
                </a:solidFill>
                <a:effectLst/>
                <a:latin typeface="Arial" charset="0"/>
                <a:ea typeface="+mn-ea"/>
                <a:cs typeface="+mn-cs"/>
              </a:rPr>
              <a:t>My company uses multiple version control tools for software development.  As the administrator I have to install a service for each point-to-point integration between my version control tools and VersionOne because my teams use different types of tools like </a:t>
            </a:r>
            <a:r>
              <a:rPr lang="en-US" sz="1200" kern="1200" dirty="0" err="1" smtClean="0">
                <a:solidFill>
                  <a:schemeClr val="tx1"/>
                </a:solidFill>
                <a:effectLst/>
                <a:latin typeface="Arial" charset="0"/>
                <a:ea typeface="+mn-ea"/>
                <a:cs typeface="+mn-cs"/>
              </a:rPr>
              <a:t>Git</a:t>
            </a:r>
            <a:r>
              <a:rPr lang="en-US" sz="1200" kern="1200" dirty="0" smtClean="0">
                <a:solidFill>
                  <a:schemeClr val="tx1"/>
                </a:solidFill>
                <a:effectLst/>
                <a:latin typeface="Arial" charset="0"/>
                <a:ea typeface="+mn-ea"/>
                <a:cs typeface="+mn-cs"/>
              </a:rPr>
              <a:t>, TFS, Subversion, and Perforce and they all use VersionOne to project manage the development process.  </a:t>
            </a:r>
          </a:p>
          <a:p>
            <a:r>
              <a:rPr lang="en-US" sz="1200" kern="1200" dirty="0" smtClean="0">
                <a:solidFill>
                  <a:schemeClr val="tx1"/>
                </a:solidFill>
                <a:effectLst/>
                <a:latin typeface="Arial" charset="0"/>
                <a:ea typeface="+mn-ea"/>
                <a:cs typeface="+mn-cs"/>
              </a:rPr>
              <a:t> </a:t>
            </a:r>
          </a:p>
          <a:p>
            <a:r>
              <a:rPr lang="en-US" sz="1200" kern="1200" dirty="0" smtClean="0">
                <a:solidFill>
                  <a:schemeClr val="tx1"/>
                </a:solidFill>
                <a:effectLst/>
                <a:latin typeface="Arial" charset="0"/>
                <a:ea typeface="+mn-ea"/>
                <a:cs typeface="+mn-cs"/>
              </a:rPr>
              <a:t>Any time an update to a version control tool happens I have to update and administrate the point-to-point service that I installed so that the connection to VersionOne is maintained and stories and tasks can get updated as development work is completed.  </a:t>
            </a:r>
          </a:p>
          <a:p>
            <a:r>
              <a:rPr lang="en-US" sz="1200" kern="1200" dirty="0" smtClean="0">
                <a:solidFill>
                  <a:schemeClr val="tx1"/>
                </a:solidFill>
                <a:effectLst/>
                <a:latin typeface="Arial" charset="0"/>
                <a:ea typeface="+mn-ea"/>
                <a:cs typeface="+mn-cs"/>
              </a:rPr>
              <a:t> </a:t>
            </a:r>
          </a:p>
          <a:p>
            <a:r>
              <a:rPr lang="en-US" sz="1200" kern="1200" dirty="0" smtClean="0">
                <a:solidFill>
                  <a:schemeClr val="tx1"/>
                </a:solidFill>
                <a:effectLst/>
                <a:latin typeface="Arial" charset="0"/>
                <a:ea typeface="+mn-ea"/>
                <a:cs typeface="+mn-cs"/>
              </a:rPr>
              <a:t>As my teams grow and they want to use different version control tools I have to install another integration service and manage it to make sure that it connects to VersionOne so developers are happy that they can mark tasks complete in their version control tool and product owners are happy because completed tasks are updated in VersionOne.  I really wish that I didn’t need a unique integration for each and every one of my version control tools to connect to VersionOne.  It would be great if all version control tools could natively speak to VersionOne without me having to install, manage, and update version control specific services.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Scenario 2:</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One scenario</a:t>
            </a:r>
            <a:r>
              <a:rPr lang="en-US"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that is poorly covered by the old way. If you use Visual Studio Online (hosted TFS), </a:t>
            </a:r>
            <a:r>
              <a:rPr lang="en-US" sz="1200" kern="1200" dirty="0" err="1" smtClean="0">
                <a:solidFill>
                  <a:schemeClr val="tx1"/>
                </a:solidFill>
                <a:effectLst/>
                <a:latin typeface="Arial" charset="0"/>
                <a:ea typeface="+mn-ea"/>
                <a:cs typeface="+mn-cs"/>
              </a:rPr>
              <a:t>GitHub</a:t>
            </a:r>
            <a:r>
              <a:rPr lang="en-US" sz="1200" kern="1200" dirty="0" smtClean="0">
                <a:solidFill>
                  <a:schemeClr val="tx1"/>
                </a:solidFill>
                <a:effectLst/>
                <a:latin typeface="Arial" charset="0"/>
                <a:ea typeface="+mn-ea"/>
                <a:cs typeface="+mn-cs"/>
              </a:rPr>
              <a:t> (hosted </a:t>
            </a:r>
            <a:r>
              <a:rPr lang="en-US" sz="1200" kern="1200" dirty="0" err="1" smtClean="0">
                <a:solidFill>
                  <a:schemeClr val="tx1"/>
                </a:solidFill>
                <a:effectLst/>
                <a:latin typeface="Arial" charset="0"/>
                <a:ea typeface="+mn-ea"/>
                <a:cs typeface="+mn-cs"/>
              </a:rPr>
              <a:t>Git</a:t>
            </a:r>
            <a:r>
              <a:rPr lang="en-US" sz="1200" kern="1200" dirty="0" smtClean="0">
                <a:solidFill>
                  <a:schemeClr val="tx1"/>
                </a:solidFill>
                <a:effectLst/>
                <a:latin typeface="Arial" charset="0"/>
                <a:ea typeface="+mn-ea"/>
                <a:cs typeface="+mn-cs"/>
              </a:rPr>
              <a:t>), or </a:t>
            </a:r>
            <a:r>
              <a:rPr lang="en-US" sz="1200" kern="1200" dirty="0" err="1" smtClean="0">
                <a:solidFill>
                  <a:schemeClr val="tx1"/>
                </a:solidFill>
                <a:effectLst/>
                <a:latin typeface="Arial" charset="0"/>
                <a:ea typeface="+mn-ea"/>
                <a:cs typeface="+mn-cs"/>
              </a:rPr>
              <a:t>CloudForge</a:t>
            </a:r>
            <a:r>
              <a:rPr lang="en-US" sz="1200" kern="1200" dirty="0" smtClean="0">
                <a:solidFill>
                  <a:schemeClr val="tx1"/>
                </a:solidFill>
                <a:effectLst/>
                <a:latin typeface="Arial" charset="0"/>
                <a:ea typeface="+mn-ea"/>
                <a:cs typeface="+mn-cs"/>
              </a:rPr>
              <a:t> (hosted Subversion), then on premise integration isn’t just a burden – it doesn’t even make sense. “I have 2 SaaS products but, to integrate them, you want me to set up an on premise server?” The scenario doesn’t change the picture, but it is still an important part of the story.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Scenario 3:</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Admins</a:t>
            </a:r>
            <a:r>
              <a:rPr lang="en-US" sz="1200" kern="1200" baseline="0" dirty="0" smtClean="0">
                <a:solidFill>
                  <a:schemeClr val="tx1"/>
                </a:solidFill>
                <a:effectLst/>
                <a:latin typeface="Arial" charset="0"/>
                <a:ea typeface="+mn-ea"/>
                <a:cs typeface="+mn-cs"/>
              </a:rPr>
              <a:t> don’t set this up anymore – its in the hands of the developers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Arial" charset="0"/>
                <a:ea typeface="+mn-ea"/>
                <a:cs typeface="+mn-cs"/>
              </a:rPr>
              <a:t>For a customer we have taken the burden of Admin and </a:t>
            </a:r>
            <a:r>
              <a:rPr lang="en-US" sz="1200" kern="1200" baseline="0" dirty="0" err="1" smtClean="0">
                <a:solidFill>
                  <a:schemeClr val="tx1"/>
                </a:solidFill>
                <a:effectLst/>
                <a:latin typeface="Arial" charset="0"/>
                <a:ea typeface="+mn-ea"/>
                <a:cs typeface="+mn-cs"/>
              </a:rPr>
              <a:t>config</a:t>
            </a:r>
            <a:r>
              <a:rPr lang="en-US" sz="1200" kern="1200" baseline="0" dirty="0" smtClean="0">
                <a:solidFill>
                  <a:schemeClr val="tx1"/>
                </a:solidFill>
                <a:effectLst/>
                <a:latin typeface="Arial" charset="0"/>
                <a:ea typeface="+mn-ea"/>
                <a:cs typeface="+mn-cs"/>
              </a:rPr>
              <a:t> – Easy for </a:t>
            </a:r>
            <a:r>
              <a:rPr lang="en-US" sz="1200" kern="1200" baseline="0" dirty="0" err="1" smtClean="0">
                <a:solidFill>
                  <a:schemeClr val="tx1"/>
                </a:solidFill>
                <a:effectLst/>
                <a:latin typeface="Arial" charset="0"/>
                <a:ea typeface="+mn-ea"/>
                <a:cs typeface="+mn-cs"/>
              </a:rPr>
              <a:t>dev</a:t>
            </a:r>
            <a:r>
              <a:rPr lang="en-US" sz="1200" kern="1200" baseline="0" dirty="0" smtClean="0">
                <a:solidFill>
                  <a:schemeClr val="tx1"/>
                </a:solidFill>
                <a:effectLst/>
                <a:latin typeface="Arial" charset="0"/>
                <a:ea typeface="+mn-ea"/>
                <a:cs typeface="+mn-cs"/>
              </a:rPr>
              <a:t> to turn on definitely promotes the YOUR WAY  message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effectLst/>
                <a:latin typeface="Arial" charset="0"/>
                <a:ea typeface="+mn-ea"/>
                <a:cs typeface="+mn-cs"/>
              </a:rPr>
              <a:t>Integrations is a MUST HAVE – You may never WIN business with integrations but you will definitely LOSE business if you </a:t>
            </a:r>
            <a:r>
              <a:rPr lang="en-US" sz="1200" kern="1200" baseline="0" smtClean="0">
                <a:solidFill>
                  <a:schemeClr val="tx1"/>
                </a:solidFill>
                <a:effectLst/>
                <a:latin typeface="Arial" charset="0"/>
                <a:ea typeface="+mn-ea"/>
                <a:cs typeface="+mn-cs"/>
              </a:rPr>
              <a:t>don’t integrate </a:t>
            </a:r>
            <a:r>
              <a:rPr lang="en-US" sz="1200" kern="1200" baseline="0" dirty="0" smtClean="0">
                <a:solidFill>
                  <a:schemeClr val="tx1"/>
                </a:solidFill>
                <a:effectLst/>
                <a:latin typeface="Arial" charset="0"/>
                <a:ea typeface="+mn-ea"/>
                <a:cs typeface="+mn-cs"/>
              </a:rPr>
              <a:t>to the “food web” of software development.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mn-ea"/>
              <a:cs typeface="+mn-cs"/>
            </a:endParaRPr>
          </a:p>
          <a:p>
            <a:endParaRPr lang="en-US" dirty="0"/>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5</a:t>
            </a:fld>
            <a:endParaRPr lang="en-US"/>
          </a:p>
        </p:txBody>
      </p:sp>
    </p:spTree>
    <p:extLst>
      <p:ext uri="{BB962C8B-B14F-4D97-AF65-F5344CB8AC3E}">
        <p14:creationId xmlns:p14="http://schemas.microsoft.com/office/powerpoint/2010/main" val="8724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dirty="0" smtClean="0"/>
              <a:t>1</a:t>
            </a:r>
            <a:endParaRPr lang="en-US" dirty="0"/>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6</a:t>
            </a:fld>
            <a:endParaRPr lang="en-US" dirty="0"/>
          </a:p>
        </p:txBody>
      </p:sp>
    </p:spTree>
    <p:extLst>
      <p:ext uri="{BB962C8B-B14F-4D97-AF65-F5344CB8AC3E}">
        <p14:creationId xmlns:p14="http://schemas.microsoft.com/office/powerpoint/2010/main" val="98089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1</a:t>
            </a:r>
            <a:endParaRPr lang="en-US"/>
          </a:p>
        </p:txBody>
      </p:sp>
      <p:sp>
        <p:nvSpPr>
          <p:cNvPr id="5" name="Slide Number Placeholder 4"/>
          <p:cNvSpPr>
            <a:spLocks noGrp="1"/>
          </p:cNvSpPr>
          <p:nvPr>
            <p:ph type="sldNum" sz="quarter" idx="11"/>
          </p:nvPr>
        </p:nvSpPr>
        <p:spPr/>
        <p:txBody>
          <a:bodyPr/>
          <a:lstStyle/>
          <a:p>
            <a:pPr>
              <a:defRPr/>
            </a:pPr>
            <a:fld id="{0D9FA070-4CD9-4787-B05B-21C4CF28B3DD}" type="slidenum">
              <a:rPr lang="en-US" smtClean="0"/>
              <a:pPr>
                <a:defRPr/>
              </a:pPr>
              <a:t>8</a:t>
            </a:fld>
            <a:endParaRPr lang="en-US"/>
          </a:p>
        </p:txBody>
      </p:sp>
    </p:spTree>
    <p:extLst>
      <p:ext uri="{BB962C8B-B14F-4D97-AF65-F5344CB8AC3E}">
        <p14:creationId xmlns:p14="http://schemas.microsoft.com/office/powerpoint/2010/main" val="328200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990600"/>
            <a:ext cx="8235950" cy="49069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990600"/>
            <a:ext cx="8235950" cy="49069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6800"/>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06562"/>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66800"/>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6562"/>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0" y="990600"/>
            <a:ext cx="5111750" cy="49069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63550" y="990600"/>
            <a:ext cx="3008313" cy="49069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457200" y="1066800"/>
            <a:ext cx="8229600" cy="4525963"/>
          </a:xfrm>
          <a:prstGeom prst="rect">
            <a:avLst/>
          </a:prstGeom>
        </p:spPr>
        <p:txBody>
          <a:bodyPr/>
          <a:lstStyle/>
          <a:p>
            <a:pPr lvl="0"/>
            <a:endParaRPr lang="en-US" noProof="0" smtClean="0"/>
          </a:p>
        </p:txBody>
      </p:sp>
      <p:sp>
        <p:nvSpPr>
          <p:cNvPr id="5" name="Title 1"/>
          <p:cNvSpPr>
            <a:spLocks noGrp="1"/>
          </p:cNvSpPr>
          <p:nvPr>
            <p:ph type="title"/>
          </p:nvPr>
        </p:nvSpPr>
        <p:spPr>
          <a:xfrm>
            <a:off x="457200" y="152400"/>
            <a:ext cx="8229600" cy="325582"/>
          </a:xfrm>
          <a:prstGeom prst="rect">
            <a:avLst/>
          </a:prstGeom>
        </p:spPr>
        <p:txBody>
          <a:bodyPr/>
          <a:lstStyle>
            <a:lvl1pPr>
              <a:defRPr/>
            </a:lvl1pPr>
          </a:lstStyle>
          <a:p>
            <a:r>
              <a:rPr lang="en-US" dirty="0" smtClean="0"/>
              <a:t>Click to edit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990600"/>
            <a:ext cx="8235950" cy="4906963"/>
          </a:xfrm>
          <a:prstGeom prst="rect">
            <a:avLst/>
          </a:prstGeom>
        </p:spPr>
        <p:txBody>
          <a:bodyPr anchor="ctr"/>
          <a:lstStyle>
            <a:lvl1pPr algn="ctr">
              <a:defRPr sz="3200">
                <a:solidFill>
                  <a:srgbClr val="727272"/>
                </a:solidFill>
                <a:latin typeface="Segoe UI" panose="020B0502040204020203" pitchFamily="34" charset="0"/>
                <a:ea typeface="Segoe UI" panose="020B0502040204020203" pitchFamily="34" charset="0"/>
                <a:cs typeface="Segoe UI" panose="020B0502040204020203" pitchFamily="34" charset="0"/>
              </a:defRPr>
            </a:lvl1pPr>
            <a:lvl2pPr algn="ctr">
              <a:defRPr sz="2800">
                <a:solidFill>
                  <a:srgbClr val="727272"/>
                </a:solidFill>
                <a:latin typeface="Segoe UI" panose="020B0502040204020203" pitchFamily="34" charset="0"/>
                <a:ea typeface="Segoe UI" panose="020B0502040204020203" pitchFamily="34" charset="0"/>
                <a:cs typeface="Segoe UI" panose="020B0502040204020203" pitchFamily="34" charset="0"/>
              </a:defRPr>
            </a:lvl2pPr>
            <a:lvl3pPr algn="ctr">
              <a:defRPr sz="2400">
                <a:solidFill>
                  <a:srgbClr val="727272"/>
                </a:solidFill>
                <a:latin typeface="Segoe UI" panose="020B0502040204020203" pitchFamily="34" charset="0"/>
                <a:ea typeface="Segoe UI" panose="020B0502040204020203" pitchFamily="34" charset="0"/>
                <a:cs typeface="Segoe UI" panose="020B0502040204020203" pitchFamily="34" charset="0"/>
              </a:defRPr>
            </a:lvl3pPr>
            <a:lvl4pPr algn="ctr">
              <a:defRPr sz="2000">
                <a:solidFill>
                  <a:srgbClr val="727272"/>
                </a:solidFill>
                <a:latin typeface="Segoe UI" panose="020B0502040204020203" pitchFamily="34" charset="0"/>
                <a:ea typeface="Segoe UI" panose="020B0502040204020203" pitchFamily="34" charset="0"/>
                <a:cs typeface="Segoe UI" panose="020B0502040204020203" pitchFamily="34" charset="0"/>
              </a:defRPr>
            </a:lvl4pPr>
            <a:lvl5pPr algn="ctr">
              <a:defRPr sz="2000">
                <a:solidFill>
                  <a:srgbClr val="727272"/>
                </a:solidFill>
                <a:latin typeface="Segoe UI" panose="020B0502040204020203" pitchFamily="34" charset="0"/>
                <a:ea typeface="Segoe UI" panose="020B0502040204020203" pitchFamily="34" charset="0"/>
                <a:cs typeface="Segoe UI" panose="020B0502040204020203"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6469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Content Placeholder 2"/>
          <p:cNvSpPr>
            <a:spLocks noGrp="1"/>
          </p:cNvSpPr>
          <p:nvPr>
            <p:ph idx="1"/>
          </p:nvPr>
        </p:nvSpPr>
        <p:spPr>
          <a:xfrm>
            <a:off x="457200" y="990600"/>
            <a:ext cx="8235950" cy="4906963"/>
          </a:xfrm>
          <a:prstGeom prst="rect">
            <a:avLst/>
          </a:prstGeom>
        </p:spPr>
        <p:txBody>
          <a:bodyPr anchor="ctr"/>
          <a:lstStyle>
            <a:lvl1pPr algn="ctr">
              <a:defRPr sz="3200">
                <a:solidFill>
                  <a:srgbClr val="78082D"/>
                </a:solidFill>
              </a:defRPr>
            </a:lvl1pPr>
            <a:lvl2pPr algn="ctr">
              <a:defRPr sz="2800">
                <a:solidFill>
                  <a:srgbClr val="78082D"/>
                </a:solidFill>
              </a:defRPr>
            </a:lvl2pPr>
            <a:lvl3pPr algn="ctr">
              <a:defRPr sz="2400">
                <a:solidFill>
                  <a:srgbClr val="78082D"/>
                </a:solidFill>
              </a:defRPr>
            </a:lvl3pPr>
            <a:lvl4pPr algn="ctr">
              <a:defRPr sz="2000">
                <a:solidFill>
                  <a:srgbClr val="78082D"/>
                </a:solidFill>
              </a:defRPr>
            </a:lvl4pPr>
            <a:lvl5pPr algn="ctr">
              <a:defRPr sz="2000">
                <a:solidFill>
                  <a:srgbClr val="78082D"/>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9.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7.jpeg"/><Relationship Id="rId5" Type="http://schemas.openxmlformats.org/officeDocument/2006/relationships/slideLayout" Target="../slideLayouts/slideLayout6.xml"/><Relationship Id="rId10" Type="http://schemas.openxmlformats.org/officeDocument/2006/relationships/image" Target="../media/image6.jpeg"/><Relationship Id="rId4" Type="http://schemas.openxmlformats.org/officeDocument/2006/relationships/slideLayout" Target="../slideLayouts/slideLayout5.xml"/><Relationship Id="rId9" Type="http://schemas.openxmlformats.org/officeDocument/2006/relationships/image" Target="../media/image1.png"/><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logo.jpg"/>
          <p:cNvPicPr>
            <a:picLocks noChangeAspect="1"/>
          </p:cNvPicPr>
          <p:nvPr userDrawn="1"/>
        </p:nvPicPr>
        <p:blipFill>
          <a:blip r:embed="rId4" cstate="print"/>
          <a:stretch>
            <a:fillRect/>
          </a:stretch>
        </p:blipFill>
        <p:spPr>
          <a:xfrm>
            <a:off x="6934200" y="6324600"/>
            <a:ext cx="1895475" cy="266700"/>
          </a:xfrm>
          <a:prstGeom prst="rect">
            <a:avLst/>
          </a:prstGeom>
        </p:spPr>
      </p:pic>
      <p:pic>
        <p:nvPicPr>
          <p:cNvPr id="9" name="Picture 8" descr="border.png"/>
          <p:cNvPicPr>
            <a:picLocks noChangeAspect="1"/>
          </p:cNvPicPr>
          <p:nvPr userDrawn="1"/>
        </p:nvPicPr>
        <p:blipFill>
          <a:blip r:embed="rId5" cstate="print"/>
          <a:stretch>
            <a:fillRect/>
          </a:stretch>
        </p:blipFill>
        <p:spPr>
          <a:xfrm>
            <a:off x="2133600" y="0"/>
            <a:ext cx="218515" cy="6858000"/>
          </a:xfrm>
          <a:prstGeom prst="rect">
            <a:avLst/>
          </a:prstGeom>
        </p:spPr>
      </p:pic>
      <p:pic>
        <p:nvPicPr>
          <p:cNvPr id="12" name="Picture 11" descr="agilemadeeasier.jpg"/>
          <p:cNvPicPr>
            <a:picLocks noChangeAspect="1"/>
          </p:cNvPicPr>
          <p:nvPr userDrawn="1"/>
        </p:nvPicPr>
        <p:blipFill>
          <a:blip r:embed="rId6" cstate="print"/>
          <a:stretch>
            <a:fillRect/>
          </a:stretch>
        </p:blipFill>
        <p:spPr>
          <a:xfrm>
            <a:off x="200025" y="838200"/>
            <a:ext cx="1857375" cy="533400"/>
          </a:xfrm>
          <a:prstGeom prst="rect">
            <a:avLst/>
          </a:prstGeom>
        </p:spPr>
      </p:pic>
      <p:pic>
        <p:nvPicPr>
          <p:cNvPr id="19" name="Picture 18" descr="bullets.png"/>
          <p:cNvPicPr>
            <a:picLocks noChangeAspect="1"/>
          </p:cNvPicPr>
          <p:nvPr userDrawn="1"/>
        </p:nvPicPr>
        <p:blipFill>
          <a:blip r:embed="rId7" cstate="print">
            <a:lum bright="93000" contrast="84000"/>
          </a:blip>
          <a:stretch>
            <a:fillRect/>
          </a:stretch>
        </p:blipFill>
        <p:spPr>
          <a:xfrm>
            <a:off x="228600" y="2133600"/>
            <a:ext cx="1856236" cy="276149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pic>
        <p:nvPicPr>
          <p:cNvPr id="7" name="Picture 6" descr="top-border.jpg"/>
          <p:cNvPicPr>
            <a:picLocks noChangeAspect="1"/>
          </p:cNvPicPr>
          <p:nvPr userDrawn="1"/>
        </p:nvPicPr>
        <p:blipFill>
          <a:blip r:embed="rId10" cstate="print"/>
          <a:stretch>
            <a:fillRect/>
          </a:stretch>
        </p:blipFill>
        <p:spPr>
          <a:xfrm>
            <a:off x="0" y="665018"/>
            <a:ext cx="9144000" cy="173182"/>
          </a:xfrm>
          <a:prstGeom prst="rect">
            <a:avLst/>
          </a:prstGeom>
        </p:spPr>
      </p:pic>
      <p:pic>
        <p:nvPicPr>
          <p:cNvPr id="9" name="Picture 8" descr="slide-icon.jpg"/>
          <p:cNvPicPr>
            <a:picLocks noChangeAspect="1"/>
          </p:cNvPicPr>
          <p:nvPr userDrawn="1"/>
        </p:nvPicPr>
        <p:blipFill>
          <a:blip r:embed="rId11" cstate="print"/>
          <a:stretch>
            <a:fillRect/>
          </a:stretch>
        </p:blipFill>
        <p:spPr>
          <a:xfrm>
            <a:off x="142875" y="228600"/>
            <a:ext cx="238125" cy="209550"/>
          </a:xfrm>
          <a:prstGeom prst="rect">
            <a:avLst/>
          </a:prstGeom>
        </p:spPr>
      </p:pic>
      <p:sp>
        <p:nvSpPr>
          <p:cNvPr id="20" name="TextBox 19"/>
          <p:cNvSpPr txBox="1"/>
          <p:nvPr userDrawn="1"/>
        </p:nvSpPr>
        <p:spPr>
          <a:xfrm>
            <a:off x="2590800" y="6535579"/>
            <a:ext cx="4191000" cy="215444"/>
          </a:xfrm>
          <a:prstGeom prst="rect">
            <a:avLst/>
          </a:prstGeom>
          <a:noFill/>
        </p:spPr>
        <p:txBody>
          <a:bodyPr wrap="square" rtlCol="0">
            <a:spAutoFit/>
          </a:bodyPr>
          <a:lstStyle/>
          <a:p>
            <a:pPr algn="ctr"/>
            <a:r>
              <a:rPr lang="en-US" sz="800" kern="1200" dirty="0" smtClean="0">
                <a:solidFill>
                  <a:schemeClr val="bg1">
                    <a:lumMod val="65000"/>
                  </a:schemeClr>
                </a:solidFill>
                <a:latin typeface="Lucida Sans Unicode" pitchFamily="34" charset="0"/>
                <a:ea typeface="+mn-ea"/>
                <a:cs typeface="Lucida Sans Unicode" pitchFamily="34" charset="0"/>
              </a:rPr>
              <a:t>© </a:t>
            </a:r>
            <a:r>
              <a:rPr lang="en-US" sz="800" dirty="0" smtClean="0">
                <a:solidFill>
                  <a:schemeClr val="bg1">
                    <a:lumMod val="65000"/>
                  </a:schemeClr>
                </a:solidFill>
                <a:latin typeface="Lucida Sans Unicode" pitchFamily="34" charset="0"/>
                <a:cs typeface="Lucida Sans Unicode" pitchFamily="34" charset="0"/>
              </a:rPr>
              <a:t>2014 VersionOne</a:t>
            </a:r>
            <a:endParaRPr lang="en-US" sz="800" dirty="0">
              <a:solidFill>
                <a:schemeClr val="bg1">
                  <a:lumMod val="65000"/>
                </a:schemeClr>
              </a:solidFill>
              <a:latin typeface="Lucida Sans Unicode" pitchFamily="34" charset="0"/>
              <a:cs typeface="Lucida Sans Unicode" pitchFamily="34" charset="0"/>
            </a:endParaRPr>
          </a:p>
        </p:txBody>
      </p:sp>
      <p:sp>
        <p:nvSpPr>
          <p:cNvPr id="21" name="TextBox 20"/>
          <p:cNvSpPr txBox="1"/>
          <p:nvPr userDrawn="1"/>
        </p:nvSpPr>
        <p:spPr>
          <a:xfrm>
            <a:off x="8732452" y="6550968"/>
            <a:ext cx="335348" cy="230832"/>
          </a:xfrm>
          <a:prstGeom prst="rect">
            <a:avLst/>
          </a:prstGeom>
          <a:noFill/>
        </p:spPr>
        <p:txBody>
          <a:bodyPr wrap="none" rtlCol="0">
            <a:spAutoFit/>
          </a:bodyPr>
          <a:lstStyle/>
          <a:p>
            <a:fld id="{64686F0E-7ADD-4443-98C2-3886217CE208}" type="slidenum">
              <a:rPr lang="en-US" sz="900" b="1" smtClean="0">
                <a:solidFill>
                  <a:srgbClr val="00496B"/>
                </a:solidFill>
                <a:latin typeface="Lucida Sans Unicode" pitchFamily="34" charset="0"/>
                <a:cs typeface="Lucida Sans Unicode" pitchFamily="34" charset="0"/>
              </a:rPr>
              <a:pPr/>
              <a:t>‹#›</a:t>
            </a:fld>
            <a:endParaRPr lang="en-US" sz="900" b="1" dirty="0">
              <a:solidFill>
                <a:srgbClr val="00496B"/>
              </a:solidFill>
              <a:latin typeface="Lucida Sans Unicode" pitchFamily="34" charset="0"/>
              <a:cs typeface="Lucida Sans Unicode" pitchFamily="34" charset="0"/>
            </a:endParaRPr>
          </a:p>
        </p:txBody>
      </p:sp>
      <p:pic>
        <p:nvPicPr>
          <p:cNvPr id="10" name="Picture 9" descr="bottom-border.png"/>
          <p:cNvPicPr>
            <a:picLocks noChangeAspect="1"/>
          </p:cNvPicPr>
          <p:nvPr userDrawn="1"/>
        </p:nvPicPr>
        <p:blipFill>
          <a:blip r:embed="rId12" cstate="print"/>
          <a:stretch>
            <a:fillRect/>
          </a:stretch>
        </p:blipFill>
        <p:spPr>
          <a:xfrm>
            <a:off x="0" y="6248400"/>
            <a:ext cx="9144000" cy="152400"/>
          </a:xfrm>
          <a:prstGeom prst="rect">
            <a:avLst/>
          </a:prstGeom>
        </p:spPr>
      </p:pic>
      <p:pic>
        <p:nvPicPr>
          <p:cNvPr id="12" name="Picture 11" descr="footer-tag.png"/>
          <p:cNvPicPr>
            <a:picLocks noChangeAspect="1"/>
          </p:cNvPicPr>
          <p:nvPr userDrawn="1"/>
        </p:nvPicPr>
        <p:blipFill>
          <a:blip r:embed="rId13" cstate="print">
            <a:lum bright="91000" contrast="84000"/>
          </a:blip>
          <a:stretch>
            <a:fillRect/>
          </a:stretch>
        </p:blipFill>
        <p:spPr>
          <a:xfrm>
            <a:off x="1394523" y="6419905"/>
            <a:ext cx="967677" cy="361895"/>
          </a:xfrm>
          <a:prstGeom prst="rect">
            <a:avLst/>
          </a:prstGeom>
        </p:spPr>
      </p:pic>
      <p:pic>
        <p:nvPicPr>
          <p:cNvPr id="13" name="Picture 12" descr="footer-logo.png"/>
          <p:cNvPicPr>
            <a:picLocks noChangeAspect="1"/>
          </p:cNvPicPr>
          <p:nvPr userDrawn="1"/>
        </p:nvPicPr>
        <p:blipFill>
          <a:blip r:embed="rId14" cstate="print"/>
          <a:stretch>
            <a:fillRect/>
          </a:stretch>
        </p:blipFill>
        <p:spPr>
          <a:xfrm>
            <a:off x="99123" y="6496105"/>
            <a:ext cx="1219200" cy="179043"/>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8" r:id="rId5"/>
    <p:sldLayoutId id="2147483672" r:id="rId6"/>
    <p:sldLayoutId id="2147483677" r:id="rId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algn="l" rtl="0" eaLnBrk="0" fontAlgn="base" hangingPunct="0">
        <a:spcBef>
          <a:spcPct val="0"/>
        </a:spcBef>
        <a:spcAft>
          <a:spcPct val="0"/>
        </a:spcAft>
        <a:defRPr sz="2100">
          <a:solidFill>
            <a:srgbClr val="78082D"/>
          </a:solidFill>
          <a:latin typeface="Lucida Sans Unicode" pitchFamily="34" charset="0"/>
          <a:ea typeface="+mj-ea"/>
          <a:cs typeface="Lucida Sans Unicode" pitchFamily="34" charset="0"/>
        </a:defRPr>
      </a:lvl1pPr>
      <a:lvl2pPr algn="l" rtl="0" eaLnBrk="0" fontAlgn="base" hangingPunct="0">
        <a:spcBef>
          <a:spcPct val="0"/>
        </a:spcBef>
        <a:spcAft>
          <a:spcPct val="0"/>
        </a:spcAft>
        <a:defRPr sz="3600">
          <a:solidFill>
            <a:srgbClr val="800000"/>
          </a:solidFill>
          <a:latin typeface="Century Gothic" pitchFamily="34" charset="0"/>
        </a:defRPr>
      </a:lvl2pPr>
      <a:lvl3pPr algn="l" rtl="0" eaLnBrk="0" fontAlgn="base" hangingPunct="0">
        <a:spcBef>
          <a:spcPct val="0"/>
        </a:spcBef>
        <a:spcAft>
          <a:spcPct val="0"/>
        </a:spcAft>
        <a:defRPr sz="3600">
          <a:solidFill>
            <a:srgbClr val="800000"/>
          </a:solidFill>
          <a:latin typeface="Century Gothic" pitchFamily="34" charset="0"/>
        </a:defRPr>
      </a:lvl3pPr>
      <a:lvl4pPr algn="l" rtl="0" eaLnBrk="0" fontAlgn="base" hangingPunct="0">
        <a:spcBef>
          <a:spcPct val="0"/>
        </a:spcBef>
        <a:spcAft>
          <a:spcPct val="0"/>
        </a:spcAft>
        <a:defRPr sz="3600">
          <a:solidFill>
            <a:srgbClr val="800000"/>
          </a:solidFill>
          <a:latin typeface="Century Gothic" pitchFamily="34" charset="0"/>
        </a:defRPr>
      </a:lvl4pPr>
      <a:lvl5pPr algn="l" rtl="0" eaLnBrk="0" fontAlgn="base" hangingPunct="0">
        <a:spcBef>
          <a:spcPct val="0"/>
        </a:spcBef>
        <a:spcAft>
          <a:spcPct val="0"/>
        </a:spcAft>
        <a:defRPr sz="3600">
          <a:solidFill>
            <a:srgbClr val="800000"/>
          </a:solidFill>
          <a:latin typeface="Century Gothic" pitchFamily="34" charset="0"/>
        </a:defRPr>
      </a:lvl5pPr>
      <a:lvl6pPr marL="457200" algn="l" rtl="0" fontAlgn="base">
        <a:spcBef>
          <a:spcPct val="0"/>
        </a:spcBef>
        <a:spcAft>
          <a:spcPct val="0"/>
        </a:spcAft>
        <a:defRPr sz="3600">
          <a:solidFill>
            <a:srgbClr val="800000"/>
          </a:solidFill>
          <a:latin typeface="Century Gothic" pitchFamily="34" charset="0"/>
        </a:defRPr>
      </a:lvl6pPr>
      <a:lvl7pPr marL="914400" algn="l" rtl="0" fontAlgn="base">
        <a:spcBef>
          <a:spcPct val="0"/>
        </a:spcBef>
        <a:spcAft>
          <a:spcPct val="0"/>
        </a:spcAft>
        <a:defRPr sz="3600">
          <a:solidFill>
            <a:srgbClr val="800000"/>
          </a:solidFill>
          <a:latin typeface="Century Gothic" pitchFamily="34" charset="0"/>
        </a:defRPr>
      </a:lvl7pPr>
      <a:lvl8pPr marL="1371600" algn="l" rtl="0" fontAlgn="base">
        <a:spcBef>
          <a:spcPct val="0"/>
        </a:spcBef>
        <a:spcAft>
          <a:spcPct val="0"/>
        </a:spcAft>
        <a:defRPr sz="3600">
          <a:solidFill>
            <a:srgbClr val="800000"/>
          </a:solidFill>
          <a:latin typeface="Century Gothic" pitchFamily="34" charset="0"/>
        </a:defRPr>
      </a:lvl8pPr>
      <a:lvl9pPr marL="1828800" algn="l" rtl="0" fontAlgn="base">
        <a:spcBef>
          <a:spcPct val="0"/>
        </a:spcBef>
        <a:spcAft>
          <a:spcPct val="0"/>
        </a:spcAft>
        <a:defRPr sz="3600">
          <a:solidFill>
            <a:srgbClr val="800000"/>
          </a:solidFill>
          <a:latin typeface="Century Gothic" pitchFamily="34" charset="0"/>
        </a:defRPr>
      </a:lvl9pPr>
    </p:titleStyle>
    <p:bodyStyle>
      <a:lvl1pPr marL="342900" indent="-342900" algn="l" rtl="0" eaLnBrk="0" fontAlgn="base" hangingPunct="0">
        <a:spcBef>
          <a:spcPct val="20000"/>
        </a:spcBef>
        <a:spcAft>
          <a:spcPct val="0"/>
        </a:spcAft>
        <a:buChar char="•"/>
        <a:defRPr sz="1100">
          <a:solidFill>
            <a:schemeClr val="accent4">
              <a:lumMod val="65000"/>
              <a:lumOff val="35000"/>
            </a:schemeClr>
          </a:solidFill>
          <a:latin typeface="Lucida Sans Unicode" pitchFamily="34" charset="0"/>
          <a:ea typeface="+mn-ea"/>
          <a:cs typeface="Lucida Sans Unicode" pitchFamily="34" charset="0"/>
        </a:defRPr>
      </a:lvl1pPr>
      <a:lvl2pPr marL="742950" indent="-285750" algn="l" rtl="0" eaLnBrk="0" fontAlgn="base" hangingPunct="0">
        <a:spcBef>
          <a:spcPct val="20000"/>
        </a:spcBef>
        <a:spcAft>
          <a:spcPct val="0"/>
        </a:spcAft>
        <a:buChar char="–"/>
        <a:defRPr sz="1100">
          <a:solidFill>
            <a:schemeClr val="accent4">
              <a:lumMod val="65000"/>
              <a:lumOff val="35000"/>
            </a:schemeClr>
          </a:solidFill>
          <a:latin typeface="Lucida Sans Unicode" pitchFamily="34" charset="0"/>
          <a:cs typeface="Lucida Sans Unicode" pitchFamily="34" charset="0"/>
        </a:defRPr>
      </a:lvl2pPr>
      <a:lvl3pPr marL="1143000" indent="-228600" algn="l" rtl="0" eaLnBrk="0" fontAlgn="base" hangingPunct="0">
        <a:spcBef>
          <a:spcPct val="20000"/>
        </a:spcBef>
        <a:spcAft>
          <a:spcPct val="0"/>
        </a:spcAft>
        <a:buChar char="•"/>
        <a:defRPr sz="1100">
          <a:solidFill>
            <a:schemeClr val="accent4">
              <a:lumMod val="65000"/>
              <a:lumOff val="35000"/>
            </a:schemeClr>
          </a:solidFill>
          <a:latin typeface="Lucida Sans Unicode" pitchFamily="34" charset="0"/>
          <a:cs typeface="Lucida Sans Unicode" pitchFamily="34" charset="0"/>
        </a:defRPr>
      </a:lvl3pPr>
      <a:lvl4pPr marL="1600200" indent="-228600" algn="l" rtl="0" eaLnBrk="0" fontAlgn="base" hangingPunct="0">
        <a:spcBef>
          <a:spcPct val="20000"/>
        </a:spcBef>
        <a:spcAft>
          <a:spcPct val="0"/>
        </a:spcAft>
        <a:buChar char="–"/>
        <a:defRPr sz="1100">
          <a:solidFill>
            <a:schemeClr val="accent4">
              <a:lumMod val="65000"/>
              <a:lumOff val="35000"/>
            </a:schemeClr>
          </a:solidFill>
          <a:latin typeface="Lucida Sans Unicode" pitchFamily="34" charset="0"/>
          <a:cs typeface="Lucida Sans Unicode" pitchFamily="34" charset="0"/>
        </a:defRPr>
      </a:lvl4pPr>
      <a:lvl5pPr marL="2057400" indent="-228600" algn="l" rtl="0" eaLnBrk="0" fontAlgn="base" hangingPunct="0">
        <a:spcBef>
          <a:spcPct val="20000"/>
        </a:spcBef>
        <a:spcAft>
          <a:spcPct val="0"/>
        </a:spcAft>
        <a:buChar char="»"/>
        <a:defRPr sz="1100">
          <a:solidFill>
            <a:schemeClr val="accent4">
              <a:lumMod val="65000"/>
              <a:lumOff val="35000"/>
            </a:schemeClr>
          </a:solidFill>
          <a:latin typeface="Lucida Sans Unicode" pitchFamily="34" charset="0"/>
          <a:cs typeface="Lucida Sans Unicode" pitchFamily="34" charset="0"/>
        </a:defRPr>
      </a:lvl5pPr>
      <a:lvl6pPr marL="2514600" indent="-228600" algn="l" rtl="0" fontAlgn="base">
        <a:spcBef>
          <a:spcPct val="20000"/>
        </a:spcBef>
        <a:spcAft>
          <a:spcPct val="0"/>
        </a:spcAft>
        <a:buChar char="»"/>
        <a:defRPr>
          <a:solidFill>
            <a:srgbClr val="800000"/>
          </a:solidFill>
          <a:latin typeface="+mn-lt"/>
        </a:defRPr>
      </a:lvl6pPr>
      <a:lvl7pPr marL="2971800" indent="-228600" algn="l" rtl="0" fontAlgn="base">
        <a:spcBef>
          <a:spcPct val="20000"/>
        </a:spcBef>
        <a:spcAft>
          <a:spcPct val="0"/>
        </a:spcAft>
        <a:buChar char="»"/>
        <a:defRPr>
          <a:solidFill>
            <a:srgbClr val="800000"/>
          </a:solidFill>
          <a:latin typeface="+mn-lt"/>
        </a:defRPr>
      </a:lvl7pPr>
      <a:lvl8pPr marL="3429000" indent="-228600" algn="l" rtl="0" fontAlgn="base">
        <a:spcBef>
          <a:spcPct val="20000"/>
        </a:spcBef>
        <a:spcAft>
          <a:spcPct val="0"/>
        </a:spcAft>
        <a:buChar char="»"/>
        <a:defRPr>
          <a:solidFill>
            <a:srgbClr val="800000"/>
          </a:solidFill>
          <a:latin typeface="+mn-lt"/>
        </a:defRPr>
      </a:lvl8pPr>
      <a:lvl9pPr marL="3886200" indent="-228600" algn="l" rtl="0" fontAlgn="base">
        <a:spcBef>
          <a:spcPct val="20000"/>
        </a:spcBef>
        <a:spcAft>
          <a:spcPct val="0"/>
        </a:spcAft>
        <a:buChar char="»"/>
        <a:defRPr>
          <a:solidFill>
            <a:srgbClr val="8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userDrawn="1"/>
        </p:nvSpPr>
        <p:spPr>
          <a:xfrm>
            <a:off x="2590800" y="6535579"/>
            <a:ext cx="4191000" cy="215444"/>
          </a:xfrm>
          <a:prstGeom prst="rect">
            <a:avLst/>
          </a:prstGeom>
          <a:noFill/>
        </p:spPr>
        <p:txBody>
          <a:bodyPr wrap="square" rtlCol="0">
            <a:spAutoFit/>
          </a:bodyPr>
          <a:lstStyle/>
          <a:p>
            <a:pPr algn="ctr"/>
            <a:r>
              <a:rPr lang="en-US" sz="800" kern="1200" dirty="0" smtClean="0">
                <a:solidFill>
                  <a:schemeClr val="bg1">
                    <a:lumMod val="65000"/>
                  </a:schemeClr>
                </a:solidFill>
                <a:latin typeface="Lucida Sans Unicode" pitchFamily="34" charset="0"/>
                <a:ea typeface="+mn-ea"/>
                <a:cs typeface="Lucida Sans Unicode" pitchFamily="34" charset="0"/>
              </a:rPr>
              <a:t>© </a:t>
            </a:r>
            <a:r>
              <a:rPr lang="en-US" sz="800" dirty="0" smtClean="0">
                <a:solidFill>
                  <a:schemeClr val="bg1">
                    <a:lumMod val="65000"/>
                  </a:schemeClr>
                </a:solidFill>
                <a:latin typeface="Lucida Sans Unicode" pitchFamily="34" charset="0"/>
                <a:cs typeface="Lucida Sans Unicode" pitchFamily="34" charset="0"/>
              </a:rPr>
              <a:t>2013 VersionOne, Inc.</a:t>
            </a:r>
            <a:endParaRPr lang="en-US" sz="800" dirty="0">
              <a:solidFill>
                <a:schemeClr val="bg1">
                  <a:lumMod val="65000"/>
                </a:schemeClr>
              </a:solidFill>
              <a:latin typeface="Lucida Sans Unicode" pitchFamily="34" charset="0"/>
              <a:cs typeface="Lucida Sans Unicode" pitchFamily="34" charset="0"/>
            </a:endParaRPr>
          </a:p>
        </p:txBody>
      </p:sp>
      <p:sp>
        <p:nvSpPr>
          <p:cNvPr id="9" name="TextBox 8"/>
          <p:cNvSpPr txBox="1"/>
          <p:nvPr userDrawn="1"/>
        </p:nvSpPr>
        <p:spPr>
          <a:xfrm>
            <a:off x="8732452" y="6550968"/>
            <a:ext cx="335348" cy="230832"/>
          </a:xfrm>
          <a:prstGeom prst="rect">
            <a:avLst/>
          </a:prstGeom>
          <a:noFill/>
        </p:spPr>
        <p:txBody>
          <a:bodyPr wrap="none" rtlCol="0">
            <a:spAutoFit/>
          </a:bodyPr>
          <a:lstStyle/>
          <a:p>
            <a:fld id="{64686F0E-7ADD-4443-98C2-3886217CE208}" type="slidenum">
              <a:rPr lang="en-US" sz="900" b="1" smtClean="0">
                <a:solidFill>
                  <a:srgbClr val="00496B"/>
                </a:solidFill>
                <a:latin typeface="Lucida Sans Unicode" pitchFamily="34" charset="0"/>
                <a:cs typeface="Lucida Sans Unicode" pitchFamily="34" charset="0"/>
              </a:rPr>
              <a:pPr/>
              <a:t>‹#›</a:t>
            </a:fld>
            <a:endParaRPr lang="en-US" sz="900" b="1" dirty="0">
              <a:solidFill>
                <a:srgbClr val="00496B"/>
              </a:solidFill>
              <a:latin typeface="Lucida Sans Unicode" pitchFamily="34" charset="0"/>
              <a:cs typeface="Lucida Sans Unicode" pitchFamily="34" charset="0"/>
            </a:endParaRPr>
          </a:p>
        </p:txBody>
      </p:sp>
      <p:pic>
        <p:nvPicPr>
          <p:cNvPr id="10" name="Picture 9" descr="bottom-border.png"/>
          <p:cNvPicPr>
            <a:picLocks noChangeAspect="1"/>
          </p:cNvPicPr>
          <p:nvPr userDrawn="1"/>
        </p:nvPicPr>
        <p:blipFill>
          <a:blip r:embed="rId3" cstate="print"/>
          <a:stretch>
            <a:fillRect/>
          </a:stretch>
        </p:blipFill>
        <p:spPr>
          <a:xfrm>
            <a:off x="0" y="6248400"/>
            <a:ext cx="9144000" cy="152400"/>
          </a:xfrm>
          <a:prstGeom prst="rect">
            <a:avLst/>
          </a:prstGeom>
        </p:spPr>
      </p:pic>
      <p:pic>
        <p:nvPicPr>
          <p:cNvPr id="11" name="Picture 10" descr="footer-tag.png"/>
          <p:cNvPicPr>
            <a:picLocks noChangeAspect="1"/>
          </p:cNvPicPr>
          <p:nvPr userDrawn="1"/>
        </p:nvPicPr>
        <p:blipFill>
          <a:blip r:embed="rId4" cstate="print">
            <a:lum bright="91000" contrast="84000"/>
          </a:blip>
          <a:stretch>
            <a:fillRect/>
          </a:stretch>
        </p:blipFill>
        <p:spPr>
          <a:xfrm>
            <a:off x="1394523" y="6419905"/>
            <a:ext cx="967677" cy="361895"/>
          </a:xfrm>
          <a:prstGeom prst="rect">
            <a:avLst/>
          </a:prstGeom>
        </p:spPr>
      </p:pic>
      <p:pic>
        <p:nvPicPr>
          <p:cNvPr id="12" name="Picture 11" descr="footer-logo.png"/>
          <p:cNvPicPr>
            <a:picLocks noChangeAspect="1"/>
          </p:cNvPicPr>
          <p:nvPr userDrawn="1"/>
        </p:nvPicPr>
        <p:blipFill>
          <a:blip r:embed="rId5" cstate="print"/>
          <a:stretch>
            <a:fillRect/>
          </a:stretch>
        </p:blipFill>
        <p:spPr>
          <a:xfrm>
            <a:off x="99123" y="6496105"/>
            <a:ext cx="1219200" cy="179043"/>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www.stateofagil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3124200" y="2514600"/>
            <a:ext cx="5638800" cy="919566"/>
          </a:xfrm>
          <a:prstGeom prst="rect">
            <a:avLst/>
          </a:prstGeom>
        </p:spPr>
        <p:txBody>
          <a:bodyPr/>
          <a:lstStyle/>
          <a:p>
            <a:pPr algn="l"/>
            <a:r>
              <a:rPr lang="en-US" sz="2800" dirty="0" smtClean="0">
                <a:solidFill>
                  <a:srgbClr val="78082D"/>
                </a:solidFill>
                <a:cs typeface="Lucida Sans Unicode" pitchFamily="34" charset="0"/>
              </a:rPr>
              <a:t>Integrating Version Control with VersionOne</a:t>
            </a:r>
            <a:endParaRPr lang="en-US" sz="2800" dirty="0">
              <a:solidFill>
                <a:srgbClr val="78082D"/>
              </a:solidFill>
              <a:cs typeface="Lucida Sans Unicode" pitchFamily="34" charset="0"/>
            </a:endParaRPr>
          </a:p>
        </p:txBody>
      </p:sp>
      <p:sp>
        <p:nvSpPr>
          <p:cNvPr id="6" name="Title 3"/>
          <p:cNvSpPr txBox="1">
            <a:spLocks/>
          </p:cNvSpPr>
          <p:nvPr/>
        </p:nvSpPr>
        <p:spPr bwMode="auto">
          <a:xfrm>
            <a:off x="3124200" y="3516078"/>
            <a:ext cx="3962400" cy="12083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defRPr/>
            </a:pPr>
            <a:r>
              <a:rPr lang="en-US" sz="1400" kern="0" dirty="0" smtClean="0">
                <a:solidFill>
                  <a:srgbClr val="00496B"/>
                </a:solidFill>
                <a:latin typeface="+mn-lt"/>
                <a:ea typeface="+mj-ea"/>
                <a:cs typeface="Lucida Sans Unicode" pitchFamily="34" charset="0"/>
              </a:rPr>
              <a:t>Ian Buchanan - </a:t>
            </a:r>
            <a:r>
              <a:rPr lang="en-US" sz="1050" dirty="0">
                <a:solidFill>
                  <a:schemeClr val="tx1">
                    <a:lumMod val="50000"/>
                    <a:lumOff val="50000"/>
                  </a:schemeClr>
                </a:solidFill>
                <a:latin typeface="+mn-lt"/>
                <a:cs typeface="Lucida Sans Unicode" panose="020B0602030504020204" pitchFamily="34" charset="0"/>
              </a:rPr>
              <a:t>Product Manager, Platform &amp; Integrations</a:t>
            </a:r>
            <a:r>
              <a:rPr lang="en-US" sz="1400" kern="0" dirty="0" smtClean="0">
                <a:solidFill>
                  <a:srgbClr val="00496B"/>
                </a:solidFill>
                <a:latin typeface="+mn-lt"/>
                <a:ea typeface="+mj-ea"/>
                <a:cs typeface="Lucida Sans Unicode" pitchFamily="34" charset="0"/>
              </a:rPr>
              <a:t> </a:t>
            </a:r>
            <a:endParaRPr lang="en-US" sz="1050" kern="0" dirty="0" smtClean="0">
              <a:solidFill>
                <a:srgbClr val="727272"/>
              </a:solidFill>
              <a:latin typeface="+mn-lt"/>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3"/>
          <a:stretch>
            <a:fillRect/>
          </a:stretch>
        </p:blipFill>
        <p:spPr>
          <a:xfrm>
            <a:off x="920941" y="1181100"/>
            <a:ext cx="7302117" cy="4525963"/>
          </a:xfrm>
          <a:prstGeom prst="rect">
            <a:avLst/>
          </a:prstGeom>
        </p:spPr>
      </p:pic>
      <p:sp>
        <p:nvSpPr>
          <p:cNvPr id="3" name="Title 2"/>
          <p:cNvSpPr>
            <a:spLocks noGrp="1"/>
          </p:cNvSpPr>
          <p:nvPr>
            <p:ph type="title"/>
          </p:nvPr>
        </p:nvSpPr>
        <p:spPr/>
        <p:txBody>
          <a:bodyPr/>
          <a:lstStyle/>
          <a:p>
            <a:r>
              <a:rPr lang="en-US" dirty="0" smtClean="0"/>
              <a:t>Agile Practices Depend on Effective Version Control</a:t>
            </a:r>
            <a:endParaRPr lang="en-US" dirty="0"/>
          </a:p>
        </p:txBody>
      </p:sp>
      <p:sp>
        <p:nvSpPr>
          <p:cNvPr id="5" name="Rectangle 4"/>
          <p:cNvSpPr/>
          <p:nvPr/>
        </p:nvSpPr>
        <p:spPr>
          <a:xfrm>
            <a:off x="-10608" y="5638800"/>
            <a:ext cx="8991600" cy="584775"/>
          </a:xfrm>
          <a:prstGeom prst="rect">
            <a:avLst/>
          </a:prstGeom>
        </p:spPr>
        <p:txBody>
          <a:bodyPr wrap="square">
            <a:spAutoFit/>
          </a:bodyPr>
          <a:lstStyle/>
          <a:p>
            <a:pPr lvl="1" algn="ct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From the VersionOne State </a:t>
            </a:r>
            <a:r>
              <a:rPr lang="en-US" sz="1600" i="1" dirty="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of </a:t>
            </a: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Agile™ 8</a:t>
            </a:r>
            <a:r>
              <a:rPr lang="en-US" sz="1600" i="1" baseline="30000"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th</a:t>
            </a: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 annual report. </a:t>
            </a: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hlinkClick r:id="rId4"/>
              </a:rPr>
              <a:t>www.stateofagile.com</a:t>
            </a: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 </a:t>
            </a:r>
          </a:p>
          <a:p>
            <a:pPr lvl="1" algn="ctr"/>
            <a:r>
              <a:rPr lang="en-US" sz="1600" i="1" dirty="0" smtClean="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rPr>
              <a:t>All rights reserved © 2014.</a:t>
            </a:r>
            <a:endParaRPr lang="en-US" sz="1600" i="1" dirty="0">
              <a:solidFill>
                <a:schemeClr val="tx1">
                  <a:lumMod val="50000"/>
                  <a:lumOff val="50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Rounded Rectangle 5"/>
          <p:cNvSpPr/>
          <p:nvPr/>
        </p:nvSpPr>
        <p:spPr>
          <a:xfrm>
            <a:off x="990600" y="4250108"/>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0600" y="4478708"/>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001282" y="4707308"/>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90600" y="5330084"/>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342192" y="3810000"/>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67623" y="4707082"/>
            <a:ext cx="2286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70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9268" y="3415552"/>
            <a:ext cx="3610189" cy="240254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389" y="3187799"/>
            <a:ext cx="2079672" cy="2601160"/>
          </a:xfrm>
          <a:prstGeom prst="rect">
            <a:avLst/>
          </a:prstGeom>
        </p:spPr>
      </p:pic>
      <p:sp>
        <p:nvSpPr>
          <p:cNvPr id="2" name="Title 1"/>
          <p:cNvSpPr>
            <a:spLocks noGrp="1"/>
          </p:cNvSpPr>
          <p:nvPr>
            <p:ph type="title"/>
          </p:nvPr>
        </p:nvSpPr>
        <p:spPr>
          <a:xfrm>
            <a:off x="457200" y="152400"/>
            <a:ext cx="8229600" cy="457200"/>
          </a:xfrm>
        </p:spPr>
        <p:txBody>
          <a:bodyPr/>
          <a:lstStyle/>
          <a:p>
            <a:r>
              <a:rPr lang="en-US" dirty="0" smtClean="0"/>
              <a:t>Sound Familiar?</a:t>
            </a:r>
            <a:endParaRPr lang="en-US" dirty="0"/>
          </a:p>
        </p:txBody>
      </p:sp>
      <p:sp>
        <p:nvSpPr>
          <p:cNvPr id="4" name="Rounded Rectangular Callout 3"/>
          <p:cNvSpPr/>
          <p:nvPr/>
        </p:nvSpPr>
        <p:spPr>
          <a:xfrm>
            <a:off x="304800" y="990600"/>
            <a:ext cx="4114800" cy="1831848"/>
          </a:xfrm>
          <a:prstGeom prst="wedgeRoundRectCallout">
            <a:avLst>
              <a:gd name="adj1" fmla="val 12197"/>
              <a:gd name="adj2" fmla="val 85234"/>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 just want to see my story but I’m lost in a sea of information about branches and builds.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ounded Rectangular Callout 10"/>
          <p:cNvSpPr/>
          <p:nvPr/>
        </p:nvSpPr>
        <p:spPr>
          <a:xfrm>
            <a:off x="4648200" y="990600"/>
            <a:ext cx="4114800" cy="1831848"/>
          </a:xfrm>
          <a:prstGeom prst="wedgeRoundRectCallout">
            <a:avLst>
              <a:gd name="adj1" fmla="val -1586"/>
              <a:gd name="adj2" fmla="val 106486"/>
              <a:gd name="adj3" fmla="val 16667"/>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I am trying to get comfortable with these new engineering practices so I don’t know how everything is related.</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p:cNvSpPr txBox="1"/>
          <p:nvPr/>
        </p:nvSpPr>
        <p:spPr>
          <a:xfrm>
            <a:off x="1608965" y="5843329"/>
            <a:ext cx="1712520" cy="369332"/>
          </a:xfrm>
          <a:prstGeom prst="rect">
            <a:avLst/>
          </a:prstGeom>
          <a:noFill/>
        </p:spPr>
        <p:txBody>
          <a:bodyPr wrap="none" rtlCol="0">
            <a:spAutoFit/>
          </a:bodyPr>
          <a:lstStyle/>
          <a:p>
            <a:r>
              <a:rPr lang="en-US" dirty="0" smtClean="0">
                <a:latin typeface="Segoe UI" panose="020B0502040204020203" pitchFamily="34" charset="0"/>
                <a:ea typeface="Segoe UI" panose="020B0502040204020203" pitchFamily="34" charset="0"/>
                <a:cs typeface="Segoe UI" panose="020B0502040204020203" pitchFamily="34" charset="0"/>
              </a:rPr>
              <a:t>Product Owner</a:t>
            </a: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6324600" y="5843329"/>
            <a:ext cx="1223668" cy="369332"/>
          </a:xfrm>
          <a:prstGeom prst="rect">
            <a:avLst/>
          </a:prstGeom>
          <a:noFill/>
        </p:spPr>
        <p:txBody>
          <a:bodyPr wrap="none" rtlCol="0">
            <a:spAutoFit/>
          </a:bodyPr>
          <a:lstStyle>
            <a:defPPr>
              <a:defRPr lang="en-US"/>
            </a:defPPr>
            <a:lvl1pPr>
              <a:defRPr>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Developer</a:t>
            </a:r>
            <a:endParaRPr lang="en-US" dirty="0"/>
          </a:p>
        </p:txBody>
      </p:sp>
    </p:spTree>
    <p:extLst>
      <p:ext uri="{BB962C8B-B14F-4D97-AF65-F5344CB8AC3E}">
        <p14:creationId xmlns:p14="http://schemas.microsoft.com/office/powerpoint/2010/main" val="40299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66800"/>
            <a:ext cx="7747509" cy="4707733"/>
          </a:xfrm>
        </p:spPr>
        <p:txBody>
          <a:bodyPr anchor="ctr"/>
          <a:lstStyle/>
          <a:p>
            <a:pPr marL="0" indent="0" algn="ctr">
              <a:buNone/>
            </a:pPr>
            <a:r>
              <a:rPr lang="en-US" sz="1800" dirty="0" smtClean="0">
                <a:latin typeface="Segoe UI" panose="020B0502040204020203" pitchFamily="34" charset="0"/>
                <a:ea typeface="Segoe UI" panose="020B0502040204020203" pitchFamily="34" charset="0"/>
                <a:cs typeface="Segoe UI" panose="020B0502040204020203" pitchFamily="34" charset="0"/>
              </a:rPr>
              <a:t>For </a:t>
            </a:r>
            <a:r>
              <a:rPr lang="en-US" sz="1800" dirty="0">
                <a:latin typeface="Segoe UI" panose="020B0502040204020203" pitchFamily="34" charset="0"/>
                <a:ea typeface="Segoe UI" panose="020B0502040204020203" pitchFamily="34" charset="0"/>
                <a:cs typeface="Segoe UI" panose="020B0502040204020203" pitchFamily="34" charset="0"/>
              </a:rPr>
              <a:t>development teams practicing version control,</a:t>
            </a:r>
          </a:p>
          <a:p>
            <a:pPr marL="0" lvl="1" indent="0" algn="ctr">
              <a:buNone/>
            </a:pPr>
            <a:r>
              <a:rPr lang="en-US" sz="1800" dirty="0">
                <a:latin typeface="Segoe UI" panose="020B0502040204020203" pitchFamily="34" charset="0"/>
                <a:ea typeface="Segoe UI" panose="020B0502040204020203" pitchFamily="34" charset="0"/>
                <a:cs typeface="Segoe UI" panose="020B0502040204020203" pitchFamily="34" charset="0"/>
              </a:rPr>
              <a:t>who want to improve Continuous Integration and Continuous </a:t>
            </a:r>
            <a:r>
              <a:rPr lang="en-US" sz="1800" dirty="0" smtClean="0">
                <a:latin typeface="Segoe UI" panose="020B0502040204020203" pitchFamily="34" charset="0"/>
                <a:ea typeface="Segoe UI" panose="020B0502040204020203" pitchFamily="34" charset="0"/>
                <a:cs typeface="Segoe UI" panose="020B0502040204020203" pitchFamily="34" charset="0"/>
              </a:rPr>
              <a:t>Deployment </a:t>
            </a:r>
            <a:r>
              <a:rPr lang="en-US" sz="1800" b="1" dirty="0" err="1" smtClean="0">
                <a:latin typeface="Segoe UI" panose="020B0502040204020203" pitchFamily="34" charset="0"/>
                <a:ea typeface="Segoe UI" panose="020B0502040204020203" pitchFamily="34" charset="0"/>
                <a:cs typeface="Segoe UI" panose="020B0502040204020203" pitchFamily="34" charset="0"/>
              </a:rPr>
              <a:t>CommitStream</a:t>
            </a:r>
            <a:endParaRPr lang="en-US" sz="1800" dirty="0">
              <a:latin typeface="Segoe UI" panose="020B0502040204020203" pitchFamily="34" charset="0"/>
              <a:ea typeface="Segoe UI" panose="020B0502040204020203" pitchFamily="34" charset="0"/>
              <a:cs typeface="Segoe UI" panose="020B0502040204020203" pitchFamily="34" charset="0"/>
            </a:endParaRPr>
          </a:p>
          <a:p>
            <a:pPr marL="0" indent="0" algn="ctr">
              <a:buNone/>
            </a:pPr>
            <a:r>
              <a:rPr lang="en-US" sz="1800" b="1" dirty="0">
                <a:latin typeface="Segoe UI" panose="020B0502040204020203" pitchFamily="34" charset="0"/>
                <a:ea typeface="Segoe UI" panose="020B0502040204020203" pitchFamily="34" charset="0"/>
                <a:cs typeface="Segoe UI" panose="020B0502040204020203" pitchFamily="34" charset="0"/>
              </a:rPr>
              <a:t> </a:t>
            </a:r>
            <a:r>
              <a:rPr lang="en-US" sz="1800" dirty="0">
                <a:latin typeface="Segoe UI" panose="020B0502040204020203" pitchFamily="34" charset="0"/>
                <a:ea typeface="Segoe UI" panose="020B0502040204020203" pitchFamily="34" charset="0"/>
                <a:cs typeface="Segoe UI" panose="020B0502040204020203" pitchFamily="34" charset="0"/>
              </a:rPr>
              <a:t>is a simple, easy-to-apply web service, </a:t>
            </a:r>
          </a:p>
          <a:p>
            <a:pPr marL="0" indent="0" algn="ctr">
              <a:buNone/>
            </a:pPr>
            <a:r>
              <a:rPr lang="en-US" sz="1800" dirty="0">
                <a:latin typeface="Segoe UI" panose="020B0502040204020203" pitchFamily="34" charset="0"/>
                <a:ea typeface="Segoe UI" panose="020B0502040204020203" pitchFamily="34" charset="0"/>
                <a:cs typeface="Segoe UI" panose="020B0502040204020203" pitchFamily="34" charset="0"/>
              </a:rPr>
              <a:t>that </a:t>
            </a:r>
            <a:r>
              <a:rPr lang="en-US" sz="1800" dirty="0" smtClean="0">
                <a:latin typeface="Segoe UI" panose="020B0502040204020203" pitchFamily="34" charset="0"/>
                <a:ea typeface="Segoe UI" panose="020B0502040204020203" pitchFamily="34" charset="0"/>
                <a:cs typeface="Segoe UI" panose="020B0502040204020203" pitchFamily="34" charset="0"/>
              </a:rPr>
              <a:t>connects </a:t>
            </a:r>
            <a:r>
              <a:rPr lang="en-US" sz="1800" dirty="0" smtClean="0">
                <a:latin typeface="Segoe UI" panose="020B0502040204020203" pitchFamily="34" charset="0"/>
                <a:ea typeface="Segoe UI" panose="020B0502040204020203" pitchFamily="34" charset="0"/>
                <a:cs typeface="Segoe UI" panose="020B0502040204020203" pitchFamily="34" charset="0"/>
              </a:rPr>
              <a:t>version </a:t>
            </a:r>
            <a:r>
              <a:rPr lang="en-US" sz="1800" dirty="0" smtClean="0">
                <a:latin typeface="Segoe UI" panose="020B0502040204020203" pitchFamily="34" charset="0"/>
                <a:ea typeface="Segoe UI" panose="020B0502040204020203" pitchFamily="34" charset="0"/>
                <a:cs typeface="Segoe UI" panose="020B0502040204020203" pitchFamily="34" charset="0"/>
              </a:rPr>
              <a:t>control </a:t>
            </a:r>
            <a:r>
              <a:rPr lang="en-US" sz="1800" dirty="0" smtClean="0">
                <a:latin typeface="Segoe UI" panose="020B0502040204020203" pitchFamily="34" charset="0"/>
                <a:ea typeface="Segoe UI" panose="020B0502040204020203" pitchFamily="34" charset="0"/>
                <a:cs typeface="Segoe UI" panose="020B0502040204020203" pitchFamily="34" charset="0"/>
              </a:rPr>
              <a:t>systems to VersionOne.</a:t>
            </a:r>
            <a:endParaRPr lang="en-US" sz="1800" dirty="0">
              <a:latin typeface="Segoe UI" panose="020B0502040204020203" pitchFamily="34" charset="0"/>
              <a:ea typeface="Segoe UI" panose="020B0502040204020203" pitchFamily="34" charset="0"/>
              <a:cs typeface="Segoe UI" panose="020B0502040204020203" pitchFamily="34" charset="0"/>
            </a:endParaRPr>
          </a:p>
          <a:p>
            <a:pPr marL="0" indent="0" algn="ctr">
              <a:buNone/>
            </a:pPr>
            <a:endParaRPr lang="en-US" sz="1800" dirty="0" smtClean="0">
              <a:latin typeface="Segoe UI" panose="020B0502040204020203" pitchFamily="34" charset="0"/>
              <a:ea typeface="Segoe UI" panose="020B0502040204020203" pitchFamily="34" charset="0"/>
              <a:cs typeface="Segoe UI" panose="020B0502040204020203" pitchFamily="34" charset="0"/>
            </a:endParaRPr>
          </a:p>
          <a:p>
            <a:pPr marL="0" indent="0" algn="ctr">
              <a:buNone/>
            </a:pPr>
            <a:r>
              <a:rPr lang="en-US" sz="1800" dirty="0" smtClean="0">
                <a:latin typeface="Segoe UI" panose="020B0502040204020203" pitchFamily="34" charset="0"/>
                <a:ea typeface="Segoe UI" panose="020B0502040204020203" pitchFamily="34" charset="0"/>
                <a:cs typeface="Segoe UI" panose="020B0502040204020203" pitchFamily="34" charset="0"/>
              </a:rPr>
              <a:t>Our solution enables more </a:t>
            </a:r>
            <a:r>
              <a:rPr lang="en-US" sz="1800" dirty="0">
                <a:latin typeface="Segoe UI" panose="020B0502040204020203" pitchFamily="34" charset="0"/>
                <a:ea typeface="Segoe UI" panose="020B0502040204020203" pitchFamily="34" charset="0"/>
                <a:cs typeface="Segoe UI" panose="020B0502040204020203" pitchFamily="34" charset="0"/>
              </a:rPr>
              <a:t>people to understand what code is changing and </a:t>
            </a:r>
            <a:r>
              <a:rPr lang="en-US" sz="1800" dirty="0" smtClean="0">
                <a:latin typeface="Segoe UI" panose="020B0502040204020203" pitchFamily="34" charset="0"/>
                <a:ea typeface="Segoe UI" panose="020B0502040204020203" pitchFamily="34" charset="0"/>
                <a:cs typeface="Segoe UI" panose="020B0502040204020203" pitchFamily="34" charset="0"/>
              </a:rPr>
              <a:t>why, which leads to better alignment and faster feedback across the organization,</a:t>
            </a:r>
          </a:p>
          <a:p>
            <a:pPr marL="0" indent="0" algn="ctr">
              <a:buNone/>
            </a:pPr>
            <a:endParaRPr lang="en-US" sz="1800" dirty="0" smtClean="0">
              <a:latin typeface="Segoe UI" panose="020B0502040204020203" pitchFamily="34" charset="0"/>
              <a:ea typeface="Segoe UI" panose="020B0502040204020203" pitchFamily="34" charset="0"/>
              <a:cs typeface="Segoe UI" panose="020B0502040204020203" pitchFamily="34" charset="0"/>
            </a:endParaRPr>
          </a:p>
          <a:p>
            <a:pPr marL="0" indent="0" algn="ctr">
              <a:buNone/>
            </a:pPr>
            <a:r>
              <a:rPr lang="en-US" sz="1800" dirty="0" err="1" smtClean="0">
                <a:latin typeface="Segoe UI" panose="020B0502040204020203" pitchFamily="34" charset="0"/>
                <a:ea typeface="Segoe UI" panose="020B0502040204020203" pitchFamily="34" charset="0"/>
                <a:cs typeface="Segoe UI" panose="020B0502040204020203" pitchFamily="34" charset="0"/>
              </a:rPr>
              <a:t>CommitStream</a:t>
            </a:r>
            <a:r>
              <a:rPr lang="en-US" sz="1800" dirty="0" smtClean="0">
                <a:latin typeface="Segoe UI" panose="020B0502040204020203" pitchFamily="34" charset="0"/>
                <a:ea typeface="Segoe UI" panose="020B0502040204020203" pitchFamily="34" charset="0"/>
                <a:cs typeface="Segoe UI" panose="020B0502040204020203" pitchFamily="34" charset="0"/>
              </a:rPr>
              <a:t> </a:t>
            </a:r>
            <a:r>
              <a:rPr lang="en-US" sz="1800" dirty="0">
                <a:latin typeface="Segoe UI" panose="020B0502040204020203" pitchFamily="34" charset="0"/>
                <a:ea typeface="Segoe UI" panose="020B0502040204020203" pitchFamily="34" charset="0"/>
                <a:cs typeface="Segoe UI" panose="020B0502040204020203" pitchFamily="34" charset="0"/>
              </a:rPr>
              <a:t>eliminates </a:t>
            </a:r>
            <a:r>
              <a:rPr lang="en-US" sz="1800" dirty="0" smtClean="0">
                <a:latin typeface="Segoe UI" panose="020B0502040204020203" pitchFamily="34" charset="0"/>
                <a:ea typeface="Segoe UI" panose="020B0502040204020203" pitchFamily="34" charset="0"/>
                <a:cs typeface="Segoe UI" panose="020B0502040204020203" pitchFamily="34" charset="0"/>
              </a:rPr>
              <a:t>the </a:t>
            </a:r>
            <a:r>
              <a:rPr lang="en-US" sz="1800" dirty="0">
                <a:latin typeface="Segoe UI" panose="020B0502040204020203" pitchFamily="34" charset="0"/>
                <a:ea typeface="Segoe UI" panose="020B0502040204020203" pitchFamily="34" charset="0"/>
                <a:cs typeface="Segoe UI" panose="020B0502040204020203" pitchFamily="34" charset="0"/>
              </a:rPr>
              <a:t>need for 1-1 version control </a:t>
            </a:r>
            <a:r>
              <a:rPr lang="en-US" sz="1800" dirty="0" smtClean="0">
                <a:latin typeface="Segoe UI" panose="020B0502040204020203" pitchFamily="34" charset="0"/>
                <a:ea typeface="Segoe UI" panose="020B0502040204020203" pitchFamily="34" charset="0"/>
                <a:cs typeface="Segoe UI" panose="020B0502040204020203" pitchFamily="34" charset="0"/>
              </a:rPr>
              <a:t>integrations with pre-built </a:t>
            </a:r>
            <a:r>
              <a:rPr lang="en-US" sz="1800" dirty="0">
                <a:latin typeface="Segoe UI" panose="020B0502040204020203" pitchFamily="34" charset="0"/>
                <a:ea typeface="Segoe UI" panose="020B0502040204020203" pitchFamily="34" charset="0"/>
                <a:cs typeface="Segoe UI" panose="020B0502040204020203" pitchFamily="34" charset="0"/>
              </a:rPr>
              <a:t>support for the most popular version control </a:t>
            </a:r>
            <a:r>
              <a:rPr lang="en-US" sz="1800" dirty="0" smtClean="0">
                <a:latin typeface="Segoe UI" panose="020B0502040204020203" pitchFamily="34" charset="0"/>
                <a:ea typeface="Segoe UI" panose="020B0502040204020203" pitchFamily="34" charset="0"/>
                <a:cs typeface="Segoe UI" panose="020B0502040204020203" pitchFamily="34" charset="0"/>
              </a:rPr>
              <a:t>tools</a:t>
            </a:r>
            <a:endParaRPr lang="en-US" sz="18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dirty="0" err="1" smtClean="0"/>
              <a:t>CommitStream</a:t>
            </a:r>
            <a:endParaRPr lang="en-US" dirty="0" smtClean="0"/>
          </a:p>
        </p:txBody>
      </p:sp>
    </p:spTree>
    <p:extLst>
      <p:ext uri="{BB962C8B-B14F-4D97-AF65-F5344CB8AC3E}">
        <p14:creationId xmlns:p14="http://schemas.microsoft.com/office/powerpoint/2010/main" val="125023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Prebuilt support for most popular </a:t>
            </a:r>
            <a:r>
              <a:rPr lang="en-US" dirty="0" smtClean="0"/>
              <a:t>version control </a:t>
            </a:r>
            <a:r>
              <a:rPr lang="en-US" dirty="0"/>
              <a:t>tools</a:t>
            </a:r>
            <a:br>
              <a:rPr lang="en-US" dirty="0"/>
            </a:br>
            <a:endParaRPr lang="en-US" dirty="0"/>
          </a:p>
        </p:txBody>
      </p:sp>
      <p:sp>
        <p:nvSpPr>
          <p:cNvPr id="4" name="Rectangle 3"/>
          <p:cNvSpPr/>
          <p:nvPr/>
        </p:nvSpPr>
        <p:spPr>
          <a:xfrm>
            <a:off x="3455894" y="1072029"/>
            <a:ext cx="141194" cy="2030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749418" y="1090704"/>
            <a:ext cx="141199" cy="2030506"/>
          </a:xfrm>
          <a:prstGeom prst="rect">
            <a:avLst/>
          </a:prstGeom>
          <a:solidFill>
            <a:srgbClr val="84243B"/>
          </a:solidFill>
          <a:ln>
            <a:solidFill>
              <a:srgbClr val="8D1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97088" y="1300629"/>
            <a:ext cx="1093695" cy="16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integration</a:t>
            </a:r>
            <a:endParaRPr lang="en-US" sz="900" dirty="0">
              <a:solidFill>
                <a:schemeClr val="tx1"/>
              </a:solidFill>
            </a:endParaRPr>
          </a:p>
        </p:txBody>
      </p:sp>
      <p:sp>
        <p:nvSpPr>
          <p:cNvPr id="7" name="Rectangle 6"/>
          <p:cNvSpPr/>
          <p:nvPr/>
        </p:nvSpPr>
        <p:spPr>
          <a:xfrm>
            <a:off x="3597087" y="1739152"/>
            <a:ext cx="1093695" cy="16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integration</a:t>
            </a:r>
          </a:p>
        </p:txBody>
      </p:sp>
      <p:sp>
        <p:nvSpPr>
          <p:cNvPr id="8" name="Rectangle 7"/>
          <p:cNvSpPr/>
          <p:nvPr/>
        </p:nvSpPr>
        <p:spPr>
          <a:xfrm>
            <a:off x="3597086" y="2177675"/>
            <a:ext cx="1093695" cy="16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integration</a:t>
            </a:r>
          </a:p>
        </p:txBody>
      </p:sp>
      <p:sp>
        <p:nvSpPr>
          <p:cNvPr id="9" name="Rectangle 8"/>
          <p:cNvSpPr/>
          <p:nvPr/>
        </p:nvSpPr>
        <p:spPr>
          <a:xfrm>
            <a:off x="3597085" y="2616199"/>
            <a:ext cx="1093695" cy="161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integration</a:t>
            </a:r>
          </a:p>
        </p:txBody>
      </p:sp>
      <p:sp>
        <p:nvSpPr>
          <p:cNvPr id="14" name="TextBox 13"/>
          <p:cNvSpPr txBox="1"/>
          <p:nvPr/>
        </p:nvSpPr>
        <p:spPr>
          <a:xfrm>
            <a:off x="571500" y="1819834"/>
            <a:ext cx="2050676" cy="307777"/>
          </a:xfrm>
          <a:prstGeom prst="rect">
            <a:avLst/>
          </a:prstGeom>
          <a:noFill/>
        </p:spPr>
        <p:txBody>
          <a:bodyPr wrap="square" rtlCol="0">
            <a:spAutoFit/>
          </a:bodyPr>
          <a:lstStyle/>
          <a:p>
            <a:pPr algn="r"/>
            <a:r>
              <a:rPr lang="en-US" sz="1400" dirty="0" smtClean="0"/>
              <a:t>Version Control Tools</a:t>
            </a:r>
            <a:endParaRPr lang="en-US" dirty="0"/>
          </a:p>
        </p:txBody>
      </p:sp>
      <p:sp>
        <p:nvSpPr>
          <p:cNvPr id="15" name="TextBox 14"/>
          <p:cNvSpPr txBox="1"/>
          <p:nvPr/>
        </p:nvSpPr>
        <p:spPr>
          <a:xfrm>
            <a:off x="1374962" y="1250506"/>
            <a:ext cx="2050676" cy="261610"/>
          </a:xfrm>
          <a:prstGeom prst="rect">
            <a:avLst/>
          </a:prstGeom>
          <a:noFill/>
        </p:spPr>
        <p:txBody>
          <a:bodyPr wrap="square" rtlCol="0">
            <a:spAutoFit/>
          </a:bodyPr>
          <a:lstStyle/>
          <a:p>
            <a:pPr algn="r"/>
            <a:r>
              <a:rPr lang="en-US" sz="1100" dirty="0" smtClean="0"/>
              <a:t>TFS </a:t>
            </a:r>
            <a:endParaRPr lang="en-US" sz="1400" dirty="0"/>
          </a:p>
        </p:txBody>
      </p:sp>
      <p:sp>
        <p:nvSpPr>
          <p:cNvPr id="16" name="TextBox 15"/>
          <p:cNvSpPr txBox="1"/>
          <p:nvPr/>
        </p:nvSpPr>
        <p:spPr>
          <a:xfrm>
            <a:off x="1374962" y="1688491"/>
            <a:ext cx="2050676" cy="261610"/>
          </a:xfrm>
          <a:prstGeom prst="rect">
            <a:avLst/>
          </a:prstGeom>
          <a:noFill/>
        </p:spPr>
        <p:txBody>
          <a:bodyPr wrap="square" rtlCol="0">
            <a:spAutoFit/>
          </a:bodyPr>
          <a:lstStyle/>
          <a:p>
            <a:pPr algn="r"/>
            <a:r>
              <a:rPr lang="en-US" sz="1100" dirty="0" err="1" smtClean="0"/>
              <a:t>Git</a:t>
            </a:r>
            <a:endParaRPr lang="en-US" sz="1400" dirty="0"/>
          </a:p>
        </p:txBody>
      </p:sp>
      <p:sp>
        <p:nvSpPr>
          <p:cNvPr id="17" name="TextBox 16"/>
          <p:cNvSpPr txBox="1"/>
          <p:nvPr/>
        </p:nvSpPr>
        <p:spPr>
          <a:xfrm>
            <a:off x="1374962" y="2127552"/>
            <a:ext cx="2050676" cy="261610"/>
          </a:xfrm>
          <a:prstGeom prst="rect">
            <a:avLst/>
          </a:prstGeom>
          <a:noFill/>
        </p:spPr>
        <p:txBody>
          <a:bodyPr wrap="square" rtlCol="0">
            <a:spAutoFit/>
          </a:bodyPr>
          <a:lstStyle/>
          <a:p>
            <a:pPr algn="r"/>
            <a:r>
              <a:rPr lang="en-US" sz="1100" dirty="0" smtClean="0"/>
              <a:t>Subversion</a:t>
            </a:r>
            <a:endParaRPr lang="en-US" sz="1400" dirty="0"/>
          </a:p>
        </p:txBody>
      </p:sp>
      <p:sp>
        <p:nvSpPr>
          <p:cNvPr id="18" name="TextBox 17"/>
          <p:cNvSpPr txBox="1"/>
          <p:nvPr/>
        </p:nvSpPr>
        <p:spPr>
          <a:xfrm>
            <a:off x="1374962" y="2555077"/>
            <a:ext cx="2050676" cy="261610"/>
          </a:xfrm>
          <a:prstGeom prst="rect">
            <a:avLst/>
          </a:prstGeom>
          <a:noFill/>
        </p:spPr>
        <p:txBody>
          <a:bodyPr wrap="square" rtlCol="0">
            <a:spAutoFit/>
          </a:bodyPr>
          <a:lstStyle/>
          <a:p>
            <a:pPr algn="r"/>
            <a:r>
              <a:rPr lang="en-US" sz="1100" dirty="0" smtClean="0"/>
              <a:t>Perforce</a:t>
            </a:r>
            <a:endParaRPr lang="en-US" sz="1400" dirty="0"/>
          </a:p>
        </p:txBody>
      </p:sp>
      <p:sp>
        <p:nvSpPr>
          <p:cNvPr id="71" name="TextBox 70"/>
          <p:cNvSpPr txBox="1"/>
          <p:nvPr/>
        </p:nvSpPr>
        <p:spPr>
          <a:xfrm>
            <a:off x="6184522" y="1869898"/>
            <a:ext cx="2050676" cy="307777"/>
          </a:xfrm>
          <a:prstGeom prst="rect">
            <a:avLst/>
          </a:prstGeom>
          <a:noFill/>
        </p:spPr>
        <p:txBody>
          <a:bodyPr wrap="square" rtlCol="0">
            <a:spAutoFit/>
          </a:bodyPr>
          <a:lstStyle/>
          <a:p>
            <a:r>
              <a:rPr lang="en-US" sz="1400" dirty="0" smtClean="0">
                <a:solidFill>
                  <a:srgbClr val="800000"/>
                </a:solidFill>
              </a:rPr>
              <a:t>VersionOne</a:t>
            </a:r>
            <a:endParaRPr lang="en-US" dirty="0">
              <a:solidFill>
                <a:srgbClr val="800000"/>
              </a:solidFill>
            </a:endParaRPr>
          </a:p>
        </p:txBody>
      </p:sp>
      <p:sp>
        <p:nvSpPr>
          <p:cNvPr id="74" name="TextBox 73"/>
          <p:cNvSpPr txBox="1"/>
          <p:nvPr/>
        </p:nvSpPr>
        <p:spPr>
          <a:xfrm>
            <a:off x="2622176" y="754743"/>
            <a:ext cx="2050676" cy="307777"/>
          </a:xfrm>
          <a:prstGeom prst="rect">
            <a:avLst/>
          </a:prstGeom>
          <a:noFill/>
        </p:spPr>
        <p:txBody>
          <a:bodyPr wrap="square" rtlCol="0">
            <a:spAutoFit/>
          </a:bodyPr>
          <a:lstStyle/>
          <a:p>
            <a:pPr algn="r"/>
            <a:r>
              <a:rPr lang="en-US" sz="1400" dirty="0" smtClean="0">
                <a:solidFill>
                  <a:schemeClr val="accent1">
                    <a:lumMod val="75000"/>
                  </a:schemeClr>
                </a:solidFill>
              </a:rPr>
              <a:t>Customer</a:t>
            </a:r>
            <a:endParaRPr lang="en-US" dirty="0">
              <a:solidFill>
                <a:schemeClr val="accent1">
                  <a:lumMod val="75000"/>
                </a:schemeClr>
              </a:solidFill>
            </a:endParaRPr>
          </a:p>
        </p:txBody>
      </p:sp>
      <p:grpSp>
        <p:nvGrpSpPr>
          <p:cNvPr id="93" name="Group 92"/>
          <p:cNvGrpSpPr/>
          <p:nvPr/>
        </p:nvGrpSpPr>
        <p:grpSpPr>
          <a:xfrm>
            <a:off x="634254" y="3270529"/>
            <a:ext cx="2892237" cy="430887"/>
            <a:chOff x="450477" y="5609594"/>
            <a:chExt cx="2892237" cy="430887"/>
          </a:xfrm>
        </p:grpSpPr>
        <p:sp>
          <p:nvSpPr>
            <p:cNvPr id="91" name="TextBox 90"/>
            <p:cNvSpPr txBox="1"/>
            <p:nvPr/>
          </p:nvSpPr>
          <p:spPr>
            <a:xfrm>
              <a:off x="2400300" y="5609594"/>
              <a:ext cx="942414" cy="430887"/>
            </a:xfrm>
            <a:prstGeom prst="rect">
              <a:avLst/>
            </a:prstGeom>
            <a:noFill/>
            <a:ln>
              <a:noFill/>
            </a:ln>
          </p:spPr>
          <p:txBody>
            <a:bodyPr wrap="square" rtlCol="0">
              <a:spAutoFit/>
            </a:bodyPr>
            <a:lstStyle/>
            <a:p>
              <a:pPr algn="r"/>
              <a:r>
                <a:rPr lang="en-US" sz="1100" dirty="0" smtClean="0">
                  <a:solidFill>
                    <a:schemeClr val="bg1">
                      <a:lumMod val="65000"/>
                    </a:schemeClr>
                  </a:solidFill>
                </a:rPr>
                <a:t>Mercurial</a:t>
              </a:r>
            </a:p>
            <a:p>
              <a:pPr algn="r"/>
              <a:r>
                <a:rPr lang="en-US" sz="1100" dirty="0" err="1" smtClean="0">
                  <a:solidFill>
                    <a:schemeClr val="bg1">
                      <a:lumMod val="65000"/>
                    </a:schemeClr>
                  </a:solidFill>
                </a:rPr>
                <a:t>ClearCase</a:t>
              </a:r>
              <a:endParaRPr lang="en-US" sz="1400" dirty="0">
                <a:solidFill>
                  <a:schemeClr val="bg1">
                    <a:lumMod val="65000"/>
                  </a:schemeClr>
                </a:solidFill>
              </a:endParaRPr>
            </a:p>
          </p:txBody>
        </p:sp>
        <p:sp>
          <p:nvSpPr>
            <p:cNvPr id="92" name="TextBox 91"/>
            <p:cNvSpPr txBox="1"/>
            <p:nvPr/>
          </p:nvSpPr>
          <p:spPr>
            <a:xfrm>
              <a:off x="450477" y="5694232"/>
              <a:ext cx="2050676" cy="261610"/>
            </a:xfrm>
            <a:prstGeom prst="rect">
              <a:avLst/>
            </a:prstGeom>
            <a:noFill/>
            <a:ln>
              <a:noFill/>
            </a:ln>
          </p:spPr>
          <p:txBody>
            <a:bodyPr wrap="square" rtlCol="0">
              <a:spAutoFit/>
            </a:bodyPr>
            <a:lstStyle/>
            <a:p>
              <a:pPr algn="r"/>
              <a:r>
                <a:rPr lang="en-US" sz="1100" dirty="0" smtClean="0"/>
                <a:t>Coming Soon</a:t>
              </a:r>
              <a:endParaRPr lang="en-US" sz="1400" dirty="0"/>
            </a:p>
          </p:txBody>
        </p:sp>
      </p:grpSp>
      <p:sp>
        <p:nvSpPr>
          <p:cNvPr id="94" name="Rectangle 93"/>
          <p:cNvSpPr/>
          <p:nvPr/>
        </p:nvSpPr>
        <p:spPr>
          <a:xfrm>
            <a:off x="1714127" y="3270529"/>
            <a:ext cx="1895288" cy="43088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897345" y="1819834"/>
            <a:ext cx="1160555" cy="438523"/>
          </a:xfrm>
          <a:prstGeom prst="rect">
            <a:avLst/>
          </a:prstGeom>
          <a:solidFill>
            <a:srgbClr val="84243B"/>
          </a:solidFill>
          <a:ln>
            <a:solidFill>
              <a:srgbClr val="8D1B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Commit Stream</a:t>
            </a:r>
            <a:endParaRPr lang="en-US" sz="1600" b="1" dirty="0">
              <a:solidFill>
                <a:schemeClr val="bg1"/>
              </a:solidFill>
            </a:endParaRPr>
          </a:p>
        </p:txBody>
      </p:sp>
      <p:grpSp>
        <p:nvGrpSpPr>
          <p:cNvPr id="97" name="Group 96"/>
          <p:cNvGrpSpPr/>
          <p:nvPr/>
        </p:nvGrpSpPr>
        <p:grpSpPr>
          <a:xfrm>
            <a:off x="3455894" y="908633"/>
            <a:ext cx="2943410" cy="2276591"/>
            <a:chOff x="3425640" y="3516682"/>
            <a:chExt cx="2943410" cy="2276591"/>
          </a:xfrm>
        </p:grpSpPr>
        <p:sp>
          <p:nvSpPr>
            <p:cNvPr id="98" name="Arc 97"/>
            <p:cNvSpPr/>
            <p:nvPr/>
          </p:nvSpPr>
          <p:spPr>
            <a:xfrm rot="16200000" flipH="1">
              <a:off x="4327152" y="2615170"/>
              <a:ext cx="1140386" cy="2943410"/>
            </a:xfrm>
            <a:prstGeom prst="arc">
              <a:avLst>
                <a:gd name="adj1" fmla="val 16481197"/>
                <a:gd name="adj2" fmla="val 103317"/>
              </a:avLst>
            </a:prstGeom>
            <a:ln w="53975">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98"/>
            <p:cNvSpPr/>
            <p:nvPr/>
          </p:nvSpPr>
          <p:spPr>
            <a:xfrm rot="5400000" flipH="1" flipV="1">
              <a:off x="4327152" y="3751375"/>
              <a:ext cx="1140386" cy="2943410"/>
            </a:xfrm>
            <a:prstGeom prst="arc">
              <a:avLst>
                <a:gd name="adj1" fmla="val 16481197"/>
                <a:gd name="adj2" fmla="val 103317"/>
              </a:avLst>
            </a:prstGeom>
            <a:ln w="53975">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4" name="Straight Connector 23"/>
          <p:cNvCxnSpPr/>
          <p:nvPr/>
        </p:nvCxnSpPr>
        <p:spPr>
          <a:xfrm>
            <a:off x="4683683" y="800100"/>
            <a:ext cx="18301" cy="53515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 name="Isosceles Triangle 1"/>
          <p:cNvSpPr/>
          <p:nvPr/>
        </p:nvSpPr>
        <p:spPr>
          <a:xfrm>
            <a:off x="3665816" y="1111927"/>
            <a:ext cx="168832" cy="138579"/>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a:off x="3665819" y="1549912"/>
            <a:ext cx="168832" cy="138579"/>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a:off x="3665819" y="1996133"/>
            <a:ext cx="168832" cy="138579"/>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a:off x="3665816" y="2435548"/>
            <a:ext cx="168832" cy="138579"/>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63679" y="1062520"/>
            <a:ext cx="2050676" cy="230832"/>
          </a:xfrm>
          <a:prstGeom prst="rect">
            <a:avLst/>
          </a:prstGeom>
          <a:noFill/>
        </p:spPr>
        <p:txBody>
          <a:bodyPr wrap="square" rtlCol="0">
            <a:spAutoFit/>
          </a:bodyPr>
          <a:lstStyle/>
          <a:p>
            <a:r>
              <a:rPr lang="en-US" sz="900" dirty="0" smtClean="0"/>
              <a:t>Admin/Service</a:t>
            </a:r>
            <a:endParaRPr lang="en-US" sz="1050" dirty="0"/>
          </a:p>
        </p:txBody>
      </p:sp>
      <p:sp>
        <p:nvSpPr>
          <p:cNvPr id="30" name="TextBox 29"/>
          <p:cNvSpPr txBox="1"/>
          <p:nvPr/>
        </p:nvSpPr>
        <p:spPr>
          <a:xfrm>
            <a:off x="3763679" y="1503785"/>
            <a:ext cx="2050676" cy="230832"/>
          </a:xfrm>
          <a:prstGeom prst="rect">
            <a:avLst/>
          </a:prstGeom>
          <a:noFill/>
        </p:spPr>
        <p:txBody>
          <a:bodyPr wrap="square" rtlCol="0">
            <a:spAutoFit/>
          </a:bodyPr>
          <a:lstStyle/>
          <a:p>
            <a:r>
              <a:rPr lang="en-US" sz="900" dirty="0" smtClean="0"/>
              <a:t>Admin/Service</a:t>
            </a:r>
            <a:endParaRPr lang="en-US" sz="1050" dirty="0"/>
          </a:p>
        </p:txBody>
      </p:sp>
      <p:sp>
        <p:nvSpPr>
          <p:cNvPr id="31" name="TextBox 30"/>
          <p:cNvSpPr txBox="1"/>
          <p:nvPr/>
        </p:nvSpPr>
        <p:spPr>
          <a:xfrm>
            <a:off x="3763679" y="1933603"/>
            <a:ext cx="2050676" cy="230832"/>
          </a:xfrm>
          <a:prstGeom prst="rect">
            <a:avLst/>
          </a:prstGeom>
          <a:noFill/>
        </p:spPr>
        <p:txBody>
          <a:bodyPr wrap="square" rtlCol="0">
            <a:spAutoFit/>
          </a:bodyPr>
          <a:lstStyle/>
          <a:p>
            <a:r>
              <a:rPr lang="en-US" sz="900" dirty="0" smtClean="0"/>
              <a:t>Admin/Service</a:t>
            </a:r>
            <a:endParaRPr lang="en-US" sz="1050" dirty="0"/>
          </a:p>
        </p:txBody>
      </p:sp>
      <p:sp>
        <p:nvSpPr>
          <p:cNvPr id="32" name="TextBox 31"/>
          <p:cNvSpPr txBox="1"/>
          <p:nvPr/>
        </p:nvSpPr>
        <p:spPr>
          <a:xfrm>
            <a:off x="3763679" y="2389421"/>
            <a:ext cx="2050676" cy="230832"/>
          </a:xfrm>
          <a:prstGeom prst="rect">
            <a:avLst/>
          </a:prstGeom>
          <a:noFill/>
        </p:spPr>
        <p:txBody>
          <a:bodyPr wrap="square" rtlCol="0">
            <a:spAutoFit/>
          </a:bodyPr>
          <a:lstStyle/>
          <a:p>
            <a:r>
              <a:rPr lang="en-US" sz="900" dirty="0" smtClean="0"/>
              <a:t>Admin/Service</a:t>
            </a:r>
            <a:endParaRPr lang="en-US" sz="1050" dirty="0"/>
          </a:p>
        </p:txBody>
      </p:sp>
      <p:sp>
        <p:nvSpPr>
          <p:cNvPr id="35" name="Rounded Rectangular Callout 34"/>
          <p:cNvSpPr/>
          <p:nvPr/>
        </p:nvSpPr>
        <p:spPr>
          <a:xfrm>
            <a:off x="6590922" y="2430606"/>
            <a:ext cx="2400678" cy="1279105"/>
          </a:xfrm>
          <a:prstGeom prst="wedgeRoundRectCallout">
            <a:avLst>
              <a:gd name="adj1" fmla="val -84263"/>
              <a:gd name="adj2" fmla="val -59343"/>
              <a:gd name="adj3" fmla="val 16667"/>
            </a:avLst>
          </a:prstGeom>
          <a:solidFill>
            <a:srgbClr val="78082D"/>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The </a:t>
            </a:r>
            <a:r>
              <a:rPr lang="en-US" sz="1200" dirty="0" smtClean="0"/>
              <a:t>new </a:t>
            </a:r>
            <a:r>
              <a:rPr lang="en-US" sz="1200" dirty="0" err="1" smtClean="0"/>
              <a:t>CommitStream</a:t>
            </a:r>
            <a:r>
              <a:rPr lang="en-US" sz="1200" dirty="0" smtClean="0"/>
              <a:t> eliminates </a:t>
            </a:r>
            <a:r>
              <a:rPr lang="en-US" sz="1200" dirty="0" smtClean="0"/>
              <a:t>the need for </a:t>
            </a:r>
            <a:r>
              <a:rPr lang="en-US" sz="1200" dirty="0" smtClean="0"/>
              <a:t/>
            </a:r>
            <a:br>
              <a:rPr lang="en-US" sz="1200" dirty="0" smtClean="0"/>
            </a:br>
            <a:r>
              <a:rPr lang="en-US" sz="1200" dirty="0" smtClean="0"/>
              <a:t>1-1 </a:t>
            </a:r>
            <a:r>
              <a:rPr lang="en-US" sz="1200" dirty="0" smtClean="0"/>
              <a:t>version control integrations with prebuilt support for your most popular version control </a:t>
            </a:r>
            <a:r>
              <a:rPr lang="en-US" sz="1200" dirty="0" smtClean="0"/>
              <a:t>tools</a:t>
            </a:r>
            <a:endParaRPr lang="en-US" sz="1200" dirty="0"/>
          </a:p>
        </p:txBody>
      </p:sp>
      <p:sp>
        <p:nvSpPr>
          <p:cNvPr id="36" name="Rounded Rectangular Callout 35"/>
          <p:cNvSpPr/>
          <p:nvPr/>
        </p:nvSpPr>
        <p:spPr>
          <a:xfrm>
            <a:off x="571500" y="3167805"/>
            <a:ext cx="2755900" cy="923853"/>
          </a:xfrm>
          <a:prstGeom prst="wedgeRoundRectCallout">
            <a:avLst>
              <a:gd name="adj1" fmla="val 47479"/>
              <a:gd name="adj2" fmla="val -894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2"/>
                </a:solidFill>
              </a:rPr>
              <a:t>Today </a:t>
            </a:r>
            <a:r>
              <a:rPr lang="en-US" sz="1400" dirty="0" smtClean="0">
                <a:solidFill>
                  <a:schemeClr val="bg2"/>
                </a:solidFill>
              </a:rPr>
              <a:t>there are unique, </a:t>
            </a:r>
            <a:r>
              <a:rPr lang="en-US" sz="1400" dirty="0" smtClean="0">
                <a:solidFill>
                  <a:schemeClr val="bg2"/>
                </a:solidFill>
              </a:rPr>
              <a:t/>
            </a:r>
            <a:br>
              <a:rPr lang="en-US" sz="1400" dirty="0" smtClean="0">
                <a:solidFill>
                  <a:schemeClr val="bg2"/>
                </a:solidFill>
              </a:rPr>
            </a:br>
            <a:r>
              <a:rPr lang="en-US" sz="1400" dirty="0" smtClean="0">
                <a:solidFill>
                  <a:schemeClr val="bg2"/>
                </a:solidFill>
              </a:rPr>
              <a:t>1-1 </a:t>
            </a:r>
            <a:r>
              <a:rPr lang="en-US" sz="1400" dirty="0" smtClean="0">
                <a:solidFill>
                  <a:schemeClr val="bg2"/>
                </a:solidFill>
              </a:rPr>
              <a:t>integrations between version control tools and </a:t>
            </a:r>
            <a:r>
              <a:rPr lang="en-US" sz="1400" dirty="0" smtClean="0">
                <a:solidFill>
                  <a:schemeClr val="bg2"/>
                </a:solidFill>
              </a:rPr>
              <a:t>V1</a:t>
            </a:r>
            <a:endParaRPr lang="en-US" sz="1400" dirty="0">
              <a:solidFill>
                <a:schemeClr val="bg2"/>
              </a:solidFill>
            </a:endParaRPr>
          </a:p>
        </p:txBody>
      </p:sp>
      <p:sp>
        <p:nvSpPr>
          <p:cNvPr id="37" name="Rounded Rectangular Callout 36"/>
          <p:cNvSpPr/>
          <p:nvPr/>
        </p:nvSpPr>
        <p:spPr>
          <a:xfrm>
            <a:off x="584761" y="777290"/>
            <a:ext cx="2247900" cy="884052"/>
          </a:xfrm>
          <a:prstGeom prst="wedgeRoundRectCallout">
            <a:avLst>
              <a:gd name="adj1" fmla="val 75623"/>
              <a:gd name="adj2" fmla="val -2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solidFill>
              </a:rPr>
              <a:t>Each integration has to be installed and managed by the customer</a:t>
            </a:r>
            <a:endParaRPr lang="en-US" sz="1200" dirty="0">
              <a:solidFill>
                <a:schemeClr val="bg2"/>
              </a:solidFill>
            </a:endParaRPr>
          </a:p>
        </p:txBody>
      </p:sp>
      <p:sp>
        <p:nvSpPr>
          <p:cNvPr id="39" name="Rounded Rectangular Callout 38"/>
          <p:cNvSpPr/>
          <p:nvPr/>
        </p:nvSpPr>
        <p:spPr>
          <a:xfrm>
            <a:off x="590177" y="851326"/>
            <a:ext cx="2247900" cy="884052"/>
          </a:xfrm>
          <a:prstGeom prst="wedgeRoundRectCallout">
            <a:avLst>
              <a:gd name="adj1" fmla="val 75623"/>
              <a:gd name="adj2" fmla="val -20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2"/>
                </a:solidFill>
              </a:rPr>
              <a:t>Multiple repositories require multiple integrations too</a:t>
            </a:r>
            <a:endParaRPr lang="en-US" sz="1200" dirty="0">
              <a:solidFill>
                <a:schemeClr val="bg2"/>
              </a:solidFill>
            </a:endParaRPr>
          </a:p>
        </p:txBody>
      </p:sp>
    </p:spTree>
    <p:extLst>
      <p:ext uri="{BB962C8B-B14F-4D97-AF65-F5344CB8AC3E}">
        <p14:creationId xmlns:p14="http://schemas.microsoft.com/office/powerpoint/2010/main" val="2778713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2" presetClass="entr" presetSubtype="8" fill="hold" grpId="2"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1000"/>
                            </p:stCondLst>
                            <p:childTnLst>
                              <p:par>
                                <p:cTn id="30" presetID="22" presetClass="entr" presetSubtype="8" fill="hold" grpId="2"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par>
                          <p:cTn id="33" fill="hold">
                            <p:stCondLst>
                              <p:cond delay="1500"/>
                            </p:stCondLst>
                            <p:childTnLst>
                              <p:par>
                                <p:cTn id="34" presetID="22" presetClass="entr" presetSubtype="8" fill="hold" grpId="2"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par>
                          <p:cTn id="37" fill="hold">
                            <p:stCondLst>
                              <p:cond delay="2000"/>
                            </p:stCondLst>
                            <p:childTnLst>
                              <p:par>
                                <p:cTn id="38" presetID="22" presetClass="entr" presetSubtype="8" fill="hold" grpId="2"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25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1000"/>
                            </p:stCondLst>
                            <p:childTnLst>
                              <p:par>
                                <p:cTn id="64" presetID="53" presetClass="entr" presetSubtype="16" fill="hold" grpId="0" nodeType="after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p:cTn id="66" dur="500" fill="hold"/>
                                        <p:tgtEl>
                                          <p:spTgt spid="2"/>
                                        </p:tgtEl>
                                        <p:attrNameLst>
                                          <p:attrName>ppt_w</p:attrName>
                                        </p:attrNameLst>
                                      </p:cBhvr>
                                      <p:tavLst>
                                        <p:tav tm="0">
                                          <p:val>
                                            <p:fltVal val="0"/>
                                          </p:val>
                                        </p:tav>
                                        <p:tav tm="100000">
                                          <p:val>
                                            <p:strVal val="#ppt_w"/>
                                          </p:val>
                                        </p:tav>
                                      </p:tavLst>
                                    </p:anim>
                                    <p:anim calcmode="lin" valueType="num">
                                      <p:cBhvr>
                                        <p:cTn id="67" dur="500" fill="hold"/>
                                        <p:tgtEl>
                                          <p:spTgt spid="2"/>
                                        </p:tgtEl>
                                        <p:attrNameLst>
                                          <p:attrName>ppt_h</p:attrName>
                                        </p:attrNameLst>
                                      </p:cBhvr>
                                      <p:tavLst>
                                        <p:tav tm="0">
                                          <p:val>
                                            <p:fltVal val="0"/>
                                          </p:val>
                                        </p:tav>
                                        <p:tav tm="100000">
                                          <p:val>
                                            <p:strVal val="#ppt_h"/>
                                          </p:val>
                                        </p:tav>
                                      </p:tavLst>
                                    </p:anim>
                                    <p:animEffect transition="in" filter="fade">
                                      <p:cBhvr>
                                        <p:cTn id="68" dur="500"/>
                                        <p:tgtEl>
                                          <p:spTgt spid="2"/>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left)">
                                      <p:cBhvr>
                                        <p:cTn id="72" dur="500"/>
                                        <p:tgtEl>
                                          <p:spTgt spid="2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p:cTn id="75" dur="500" fill="hold"/>
                                        <p:tgtEl>
                                          <p:spTgt spid="26"/>
                                        </p:tgtEl>
                                        <p:attrNameLst>
                                          <p:attrName>ppt_w</p:attrName>
                                        </p:attrNameLst>
                                      </p:cBhvr>
                                      <p:tavLst>
                                        <p:tav tm="0">
                                          <p:val>
                                            <p:fltVal val="0"/>
                                          </p:val>
                                        </p:tav>
                                        <p:tav tm="100000">
                                          <p:val>
                                            <p:strVal val="#ppt_w"/>
                                          </p:val>
                                        </p:tav>
                                      </p:tavLst>
                                    </p:anim>
                                    <p:anim calcmode="lin" valueType="num">
                                      <p:cBhvr>
                                        <p:cTn id="76" dur="500" fill="hold"/>
                                        <p:tgtEl>
                                          <p:spTgt spid="26"/>
                                        </p:tgtEl>
                                        <p:attrNameLst>
                                          <p:attrName>ppt_h</p:attrName>
                                        </p:attrNameLst>
                                      </p:cBhvr>
                                      <p:tavLst>
                                        <p:tav tm="0">
                                          <p:val>
                                            <p:fltVal val="0"/>
                                          </p:val>
                                        </p:tav>
                                        <p:tav tm="100000">
                                          <p:val>
                                            <p:strVal val="#ppt_h"/>
                                          </p:val>
                                        </p:tav>
                                      </p:tavLst>
                                    </p:anim>
                                    <p:animEffect transition="in" filter="fade">
                                      <p:cBhvr>
                                        <p:cTn id="77" dur="500"/>
                                        <p:tgtEl>
                                          <p:spTgt spid="26"/>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left)">
                                      <p:cBhvr>
                                        <p:cTn id="81" dur="500"/>
                                        <p:tgtEl>
                                          <p:spTgt spid="30"/>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p:cTn id="84" dur="500" fill="hold"/>
                                        <p:tgtEl>
                                          <p:spTgt spid="27"/>
                                        </p:tgtEl>
                                        <p:attrNameLst>
                                          <p:attrName>ppt_w</p:attrName>
                                        </p:attrNameLst>
                                      </p:cBhvr>
                                      <p:tavLst>
                                        <p:tav tm="0">
                                          <p:val>
                                            <p:fltVal val="0"/>
                                          </p:val>
                                        </p:tav>
                                        <p:tav tm="100000">
                                          <p:val>
                                            <p:strVal val="#ppt_w"/>
                                          </p:val>
                                        </p:tav>
                                      </p:tavLst>
                                    </p:anim>
                                    <p:anim calcmode="lin" valueType="num">
                                      <p:cBhvr>
                                        <p:cTn id="85" dur="500" fill="hold"/>
                                        <p:tgtEl>
                                          <p:spTgt spid="27"/>
                                        </p:tgtEl>
                                        <p:attrNameLst>
                                          <p:attrName>ppt_h</p:attrName>
                                        </p:attrNameLst>
                                      </p:cBhvr>
                                      <p:tavLst>
                                        <p:tav tm="0">
                                          <p:val>
                                            <p:fltVal val="0"/>
                                          </p:val>
                                        </p:tav>
                                        <p:tav tm="100000">
                                          <p:val>
                                            <p:strVal val="#ppt_h"/>
                                          </p:val>
                                        </p:tav>
                                      </p:tavLst>
                                    </p:anim>
                                    <p:animEffect transition="in" filter="fade">
                                      <p:cBhvr>
                                        <p:cTn id="86" dur="500"/>
                                        <p:tgtEl>
                                          <p:spTgt spid="27"/>
                                        </p:tgtEl>
                                      </p:cBhvr>
                                    </p:animEffect>
                                  </p:childTnLst>
                                </p:cTn>
                              </p:par>
                            </p:childTnLst>
                          </p:cTn>
                        </p:par>
                        <p:par>
                          <p:cTn id="87" fill="hold">
                            <p:stCondLst>
                              <p:cond delay="2500"/>
                            </p:stCondLst>
                            <p:childTnLst>
                              <p:par>
                                <p:cTn id="88" presetID="22" presetClass="entr" presetSubtype="8" fill="hold" grpId="0" nodeType="after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3000"/>
                            </p:stCondLst>
                            <p:childTnLst>
                              <p:par>
                                <p:cTn id="97" presetID="22" presetClass="entr" presetSubtype="8"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par>
                                <p:cTn id="105" presetID="22" presetClass="exit" presetSubtype="8" fill="hold" grpId="1" nodeType="withEffect">
                                  <p:stCondLst>
                                    <p:cond delay="0"/>
                                  </p:stCondLst>
                                  <p:childTnLst>
                                    <p:animEffect transition="out" filter="wipe(left)">
                                      <p:cBhvr>
                                        <p:cTn id="106" dur="500"/>
                                        <p:tgtEl>
                                          <p:spTgt spid="2"/>
                                        </p:tgtEl>
                                      </p:cBhvr>
                                    </p:animEffect>
                                    <p:set>
                                      <p:cBhvr>
                                        <p:cTn id="107" dur="1" fill="hold">
                                          <p:stCondLst>
                                            <p:cond delay="499"/>
                                          </p:stCondLst>
                                        </p:cTn>
                                        <p:tgtEl>
                                          <p:spTgt spid="2"/>
                                        </p:tgtEl>
                                        <p:attrNameLst>
                                          <p:attrName>style.visibility</p:attrName>
                                        </p:attrNameLst>
                                      </p:cBhvr>
                                      <p:to>
                                        <p:strVal val="hidden"/>
                                      </p:to>
                                    </p:set>
                                  </p:childTnLst>
                                </p:cTn>
                              </p:par>
                              <p:par>
                                <p:cTn id="108" presetID="22" presetClass="exit" presetSubtype="8" fill="hold" grpId="1" nodeType="withEffect">
                                  <p:stCondLst>
                                    <p:cond delay="0"/>
                                  </p:stCondLst>
                                  <p:childTnLst>
                                    <p:animEffect transition="out" filter="wipe(left)">
                                      <p:cBhvr>
                                        <p:cTn id="109" dur="500"/>
                                        <p:tgtEl>
                                          <p:spTgt spid="29"/>
                                        </p:tgtEl>
                                      </p:cBhvr>
                                    </p:animEffect>
                                    <p:set>
                                      <p:cBhvr>
                                        <p:cTn id="110" dur="1" fill="hold">
                                          <p:stCondLst>
                                            <p:cond delay="499"/>
                                          </p:stCondLst>
                                        </p:cTn>
                                        <p:tgtEl>
                                          <p:spTgt spid="29"/>
                                        </p:tgtEl>
                                        <p:attrNameLst>
                                          <p:attrName>style.visibility</p:attrName>
                                        </p:attrNameLst>
                                      </p:cBhvr>
                                      <p:to>
                                        <p:strVal val="hidden"/>
                                      </p:to>
                                    </p:set>
                                  </p:childTnLst>
                                </p:cTn>
                              </p:par>
                              <p:par>
                                <p:cTn id="111" presetID="22" presetClass="exit" presetSubtype="8" fill="hold" grpId="1" nodeType="withEffect">
                                  <p:stCondLst>
                                    <p:cond delay="0"/>
                                  </p:stCondLst>
                                  <p:childTnLst>
                                    <p:animEffect transition="out" filter="wipe(left)">
                                      <p:cBhvr>
                                        <p:cTn id="112" dur="500"/>
                                        <p:tgtEl>
                                          <p:spTgt spid="26"/>
                                        </p:tgtEl>
                                      </p:cBhvr>
                                    </p:animEffect>
                                    <p:set>
                                      <p:cBhvr>
                                        <p:cTn id="113" dur="1" fill="hold">
                                          <p:stCondLst>
                                            <p:cond delay="499"/>
                                          </p:stCondLst>
                                        </p:cTn>
                                        <p:tgtEl>
                                          <p:spTgt spid="26"/>
                                        </p:tgtEl>
                                        <p:attrNameLst>
                                          <p:attrName>style.visibility</p:attrName>
                                        </p:attrNameLst>
                                      </p:cBhvr>
                                      <p:to>
                                        <p:strVal val="hidden"/>
                                      </p:to>
                                    </p:set>
                                  </p:childTnLst>
                                </p:cTn>
                              </p:par>
                              <p:par>
                                <p:cTn id="114" presetID="22" presetClass="exit" presetSubtype="8" fill="hold" grpId="1" nodeType="withEffect">
                                  <p:stCondLst>
                                    <p:cond delay="0"/>
                                  </p:stCondLst>
                                  <p:childTnLst>
                                    <p:animEffect transition="out" filter="wipe(left)">
                                      <p:cBhvr>
                                        <p:cTn id="115" dur="500"/>
                                        <p:tgtEl>
                                          <p:spTgt spid="30"/>
                                        </p:tgtEl>
                                      </p:cBhvr>
                                    </p:animEffect>
                                    <p:set>
                                      <p:cBhvr>
                                        <p:cTn id="116" dur="1" fill="hold">
                                          <p:stCondLst>
                                            <p:cond delay="499"/>
                                          </p:stCondLst>
                                        </p:cTn>
                                        <p:tgtEl>
                                          <p:spTgt spid="30"/>
                                        </p:tgtEl>
                                        <p:attrNameLst>
                                          <p:attrName>style.visibility</p:attrName>
                                        </p:attrNameLst>
                                      </p:cBhvr>
                                      <p:to>
                                        <p:strVal val="hidden"/>
                                      </p:to>
                                    </p:set>
                                  </p:childTnLst>
                                </p:cTn>
                              </p:par>
                              <p:par>
                                <p:cTn id="117" presetID="22" presetClass="exit" presetSubtype="8" fill="hold" grpId="1" nodeType="withEffect">
                                  <p:stCondLst>
                                    <p:cond delay="0"/>
                                  </p:stCondLst>
                                  <p:childTnLst>
                                    <p:animEffect transition="out" filter="wipe(left)">
                                      <p:cBhvr>
                                        <p:cTn id="118" dur="500"/>
                                        <p:tgtEl>
                                          <p:spTgt spid="27"/>
                                        </p:tgtEl>
                                      </p:cBhvr>
                                    </p:animEffect>
                                    <p:set>
                                      <p:cBhvr>
                                        <p:cTn id="119" dur="1" fill="hold">
                                          <p:stCondLst>
                                            <p:cond delay="499"/>
                                          </p:stCondLst>
                                        </p:cTn>
                                        <p:tgtEl>
                                          <p:spTgt spid="27"/>
                                        </p:tgtEl>
                                        <p:attrNameLst>
                                          <p:attrName>style.visibility</p:attrName>
                                        </p:attrNameLst>
                                      </p:cBhvr>
                                      <p:to>
                                        <p:strVal val="hidden"/>
                                      </p:to>
                                    </p:set>
                                  </p:childTnLst>
                                </p:cTn>
                              </p:par>
                              <p:par>
                                <p:cTn id="120" presetID="22" presetClass="exit" presetSubtype="8" fill="hold" grpId="1" nodeType="withEffect">
                                  <p:stCondLst>
                                    <p:cond delay="0"/>
                                  </p:stCondLst>
                                  <p:childTnLst>
                                    <p:animEffect transition="out" filter="wipe(left)">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22" presetClass="exit" presetSubtype="8" fill="hold" grpId="1" nodeType="withEffect">
                                  <p:stCondLst>
                                    <p:cond delay="0"/>
                                  </p:stCondLst>
                                  <p:childTnLst>
                                    <p:animEffect transition="out" filter="wipe(left)">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par>
                                <p:cTn id="126" presetID="22" presetClass="exit" presetSubtype="8" fill="hold" grpId="1" nodeType="withEffect">
                                  <p:stCondLst>
                                    <p:cond delay="0"/>
                                  </p:stCondLst>
                                  <p:childTnLst>
                                    <p:animEffect transition="out" filter="wipe(left)">
                                      <p:cBhvr>
                                        <p:cTn id="127" dur="500"/>
                                        <p:tgtEl>
                                          <p:spTgt spid="32"/>
                                        </p:tgtEl>
                                      </p:cBhvr>
                                    </p:animEffect>
                                    <p:set>
                                      <p:cBhvr>
                                        <p:cTn id="128" dur="1" fill="hold">
                                          <p:stCondLst>
                                            <p:cond delay="499"/>
                                          </p:stCondLst>
                                        </p:cTn>
                                        <p:tgtEl>
                                          <p:spTgt spid="32"/>
                                        </p:tgtEl>
                                        <p:attrNameLst>
                                          <p:attrName>style.visibility</p:attrName>
                                        </p:attrNameLst>
                                      </p:cBhvr>
                                      <p:to>
                                        <p:strVal val="hidden"/>
                                      </p:to>
                                    </p:set>
                                  </p:childTnLst>
                                </p:cTn>
                              </p:par>
                            </p:childTnLst>
                          </p:cTn>
                        </p:par>
                        <p:par>
                          <p:cTn id="129" fill="hold">
                            <p:stCondLst>
                              <p:cond delay="500"/>
                            </p:stCondLst>
                            <p:childTnLst>
                              <p:par>
                                <p:cTn id="130" presetID="0" presetClass="path" presetSubtype="0" accel="50000" decel="50000" fill="hold" grpId="1" nodeType="afterEffect">
                                  <p:stCondLst>
                                    <p:cond delay="0"/>
                                  </p:stCondLst>
                                  <p:childTnLst>
                                    <p:animMotion origin="layout" path="M 5E-6 1.11111E-6 L 0.14028 0.1 " pathEditMode="relative" rAng="0" ptsTypes="AA">
                                      <p:cBhvr>
                                        <p:cTn id="131" dur="2000" fill="hold"/>
                                        <p:tgtEl>
                                          <p:spTgt spid="6"/>
                                        </p:tgtEl>
                                        <p:attrNameLst>
                                          <p:attrName>ppt_x</p:attrName>
                                          <p:attrName>ppt_y</p:attrName>
                                        </p:attrNameLst>
                                      </p:cBhvr>
                                      <p:rCtr x="7014" y="5000"/>
                                    </p:animMotion>
                                  </p:childTnLst>
                                </p:cTn>
                              </p:par>
                              <p:par>
                                <p:cTn id="132" presetID="0" presetClass="path" presetSubtype="0" accel="50000" decel="50000" fill="hold" grpId="1" nodeType="withEffect">
                                  <p:stCondLst>
                                    <p:cond delay="0"/>
                                  </p:stCondLst>
                                  <p:childTnLst>
                                    <p:animMotion origin="layout" path="M 5E-6 2.22222E-6 L 0.14376 0.03518 " pathEditMode="relative" rAng="0" ptsTypes="AA">
                                      <p:cBhvr>
                                        <p:cTn id="133" dur="2000" fill="hold"/>
                                        <p:tgtEl>
                                          <p:spTgt spid="7"/>
                                        </p:tgtEl>
                                        <p:attrNameLst>
                                          <p:attrName>ppt_x</p:attrName>
                                          <p:attrName>ppt_y</p:attrName>
                                        </p:attrNameLst>
                                      </p:cBhvr>
                                      <p:rCtr x="7187" y="1759"/>
                                    </p:animMotion>
                                  </p:childTnLst>
                                </p:cTn>
                              </p:par>
                              <p:par>
                                <p:cTn id="134" presetID="0" presetClass="path" presetSubtype="0" accel="50000" decel="50000" fill="hold" grpId="1" nodeType="withEffect">
                                  <p:stCondLst>
                                    <p:cond delay="0"/>
                                  </p:stCondLst>
                                  <p:childTnLst>
                                    <p:animMotion origin="layout" path="M 5E-6 3.33333E-6 L 0.14306 -0.02778 " pathEditMode="relative" rAng="0" ptsTypes="AA">
                                      <p:cBhvr>
                                        <p:cTn id="135" dur="2000" fill="hold"/>
                                        <p:tgtEl>
                                          <p:spTgt spid="8"/>
                                        </p:tgtEl>
                                        <p:attrNameLst>
                                          <p:attrName>ppt_x</p:attrName>
                                          <p:attrName>ppt_y</p:attrName>
                                        </p:attrNameLst>
                                      </p:cBhvr>
                                      <p:rCtr x="7153" y="-1389"/>
                                    </p:animMotion>
                                  </p:childTnLst>
                                </p:cTn>
                              </p:par>
                              <p:par>
                                <p:cTn id="136" presetID="0" presetClass="path" presetSubtype="0" accel="50000" decel="50000" fill="hold" grpId="1" nodeType="withEffect">
                                  <p:stCondLst>
                                    <p:cond delay="0"/>
                                  </p:stCondLst>
                                  <p:childTnLst>
                                    <p:animMotion origin="layout" path="M 5E-6 2.96296E-6 L 0.14306 -0.09445 " pathEditMode="relative" rAng="0" ptsTypes="AA">
                                      <p:cBhvr>
                                        <p:cTn id="137" dur="2000" fill="hold"/>
                                        <p:tgtEl>
                                          <p:spTgt spid="9"/>
                                        </p:tgtEl>
                                        <p:attrNameLst>
                                          <p:attrName>ppt_x</p:attrName>
                                          <p:attrName>ppt_y</p:attrName>
                                        </p:attrNameLst>
                                      </p:cBhvr>
                                      <p:rCtr x="7153" y="-4722"/>
                                    </p:animMotion>
                                  </p:childTnLst>
                                </p:cTn>
                              </p:par>
                            </p:childTnLst>
                          </p:cTn>
                        </p:par>
                        <p:par>
                          <p:cTn id="138" fill="hold">
                            <p:stCondLst>
                              <p:cond delay="2500"/>
                            </p:stCondLst>
                            <p:childTnLst>
                              <p:par>
                                <p:cTn id="139" presetID="10" presetClass="exit" presetSubtype="0" fill="hold" grpId="0" nodeType="afterEffect">
                                  <p:stCondLst>
                                    <p:cond delay="0"/>
                                  </p:stCondLst>
                                  <p:childTnLst>
                                    <p:animEffect transition="out" filter="fade">
                                      <p:cBhvr>
                                        <p:cTn id="140" dur="500"/>
                                        <p:tgtEl>
                                          <p:spTgt spid="6"/>
                                        </p:tgtEl>
                                      </p:cBhvr>
                                    </p:animEffect>
                                    <p:set>
                                      <p:cBhvr>
                                        <p:cTn id="141" dur="1" fill="hold">
                                          <p:stCondLst>
                                            <p:cond delay="499"/>
                                          </p:stCondLst>
                                        </p:cTn>
                                        <p:tgtEl>
                                          <p:spTgt spid="6"/>
                                        </p:tgtEl>
                                        <p:attrNameLst>
                                          <p:attrName>style.visibility</p:attrName>
                                        </p:attrNameLst>
                                      </p:cBhvr>
                                      <p:to>
                                        <p:strVal val="hidden"/>
                                      </p:to>
                                    </p:set>
                                  </p:childTnLst>
                                </p:cTn>
                              </p:par>
                              <p:par>
                                <p:cTn id="142" presetID="10" presetClass="exit" presetSubtype="0" fill="hold" grpId="0" nodeType="withEffect">
                                  <p:stCondLst>
                                    <p:cond delay="0"/>
                                  </p:stCondLst>
                                  <p:childTnLst>
                                    <p:animEffect transition="out" filter="fade">
                                      <p:cBhvr>
                                        <p:cTn id="143" dur="500"/>
                                        <p:tgtEl>
                                          <p:spTgt spid="7"/>
                                        </p:tgtEl>
                                      </p:cBhvr>
                                    </p:animEffect>
                                    <p:set>
                                      <p:cBhvr>
                                        <p:cTn id="144" dur="1" fill="hold">
                                          <p:stCondLst>
                                            <p:cond delay="499"/>
                                          </p:stCondLst>
                                        </p:cTn>
                                        <p:tgtEl>
                                          <p:spTgt spid="7"/>
                                        </p:tgtEl>
                                        <p:attrNameLst>
                                          <p:attrName>style.visibility</p:attrName>
                                        </p:attrNameLst>
                                      </p:cBhvr>
                                      <p:to>
                                        <p:strVal val="hidden"/>
                                      </p:to>
                                    </p:set>
                                  </p:childTnLst>
                                </p:cTn>
                              </p:par>
                              <p:par>
                                <p:cTn id="145" presetID="10" presetClass="exit" presetSubtype="0" fill="hold" grpId="0" nodeType="withEffect">
                                  <p:stCondLst>
                                    <p:cond delay="0"/>
                                  </p:stCondLst>
                                  <p:childTnLst>
                                    <p:animEffect transition="out" filter="fade">
                                      <p:cBhvr>
                                        <p:cTn id="146" dur="500"/>
                                        <p:tgtEl>
                                          <p:spTgt spid="8"/>
                                        </p:tgtEl>
                                      </p:cBhvr>
                                    </p:animEffect>
                                    <p:set>
                                      <p:cBhvr>
                                        <p:cTn id="147" dur="1" fill="hold">
                                          <p:stCondLst>
                                            <p:cond delay="499"/>
                                          </p:stCondLst>
                                        </p:cTn>
                                        <p:tgtEl>
                                          <p:spTgt spid="8"/>
                                        </p:tgtEl>
                                        <p:attrNameLst>
                                          <p:attrName>style.visibility</p:attrName>
                                        </p:attrNameLst>
                                      </p:cBhvr>
                                      <p:to>
                                        <p:strVal val="hidden"/>
                                      </p:to>
                                    </p:set>
                                  </p:childTnLst>
                                </p:cTn>
                              </p:par>
                              <p:par>
                                <p:cTn id="148" presetID="10" presetClass="exit" presetSubtype="0" fill="hold" grpId="0" nodeType="withEffect">
                                  <p:stCondLst>
                                    <p:cond delay="0"/>
                                  </p:stCondLst>
                                  <p:childTnLst>
                                    <p:animEffect transition="out" filter="fade">
                                      <p:cBhvr>
                                        <p:cTn id="149" dur="500"/>
                                        <p:tgtEl>
                                          <p:spTgt spid="9"/>
                                        </p:tgtEl>
                                      </p:cBhvr>
                                    </p:animEffect>
                                    <p:set>
                                      <p:cBhvr>
                                        <p:cTn id="150" dur="1" fill="hold">
                                          <p:stCondLst>
                                            <p:cond delay="499"/>
                                          </p:stCondLst>
                                        </p:cTn>
                                        <p:tgtEl>
                                          <p:spTgt spid="9"/>
                                        </p:tgtEl>
                                        <p:attrNameLst>
                                          <p:attrName>style.visibility</p:attrName>
                                        </p:attrNameLst>
                                      </p:cBhvr>
                                      <p:to>
                                        <p:strVal val="hidden"/>
                                      </p:to>
                                    </p:set>
                                  </p:childTnLst>
                                </p:cTn>
                              </p:par>
                              <p:par>
                                <p:cTn id="151" presetID="22" presetClass="entr" presetSubtype="8" fill="hold" nodeType="withEffect">
                                  <p:stCondLst>
                                    <p:cond delay="0"/>
                                  </p:stCondLst>
                                  <p:childTnLst>
                                    <p:set>
                                      <p:cBhvr>
                                        <p:cTn id="152" dur="1" fill="hold">
                                          <p:stCondLst>
                                            <p:cond delay="0"/>
                                          </p:stCondLst>
                                        </p:cTn>
                                        <p:tgtEl>
                                          <p:spTgt spid="97"/>
                                        </p:tgtEl>
                                        <p:attrNameLst>
                                          <p:attrName>style.visibility</p:attrName>
                                        </p:attrNameLst>
                                      </p:cBhvr>
                                      <p:to>
                                        <p:strVal val="visible"/>
                                      </p:to>
                                    </p:set>
                                    <p:animEffect transition="in" filter="wipe(left)">
                                      <p:cBhvr>
                                        <p:cTn id="153" dur="500"/>
                                        <p:tgtEl>
                                          <p:spTgt spid="97"/>
                                        </p:tgtEl>
                                      </p:cBhvr>
                                    </p:animEffect>
                                  </p:childTnLst>
                                </p:cTn>
                              </p:par>
                            </p:childTnLst>
                          </p:cTn>
                        </p:par>
                        <p:par>
                          <p:cTn id="154" fill="hold">
                            <p:stCondLst>
                              <p:cond delay="3000"/>
                            </p:stCondLst>
                            <p:childTnLst>
                              <p:par>
                                <p:cTn id="155" presetID="53" presetClass="entr" presetSubtype="16" fill="hold" grpId="0" nodeType="afterEffect">
                                  <p:stCondLst>
                                    <p:cond delay="0"/>
                                  </p:stCondLst>
                                  <p:childTnLst>
                                    <p:set>
                                      <p:cBhvr>
                                        <p:cTn id="156" dur="1" fill="hold">
                                          <p:stCondLst>
                                            <p:cond delay="0"/>
                                          </p:stCondLst>
                                        </p:cTn>
                                        <p:tgtEl>
                                          <p:spTgt spid="95"/>
                                        </p:tgtEl>
                                        <p:attrNameLst>
                                          <p:attrName>style.visibility</p:attrName>
                                        </p:attrNameLst>
                                      </p:cBhvr>
                                      <p:to>
                                        <p:strVal val="visible"/>
                                      </p:to>
                                    </p:set>
                                    <p:anim calcmode="lin" valueType="num">
                                      <p:cBhvr>
                                        <p:cTn id="157" dur="500" fill="hold"/>
                                        <p:tgtEl>
                                          <p:spTgt spid="95"/>
                                        </p:tgtEl>
                                        <p:attrNameLst>
                                          <p:attrName>ppt_w</p:attrName>
                                        </p:attrNameLst>
                                      </p:cBhvr>
                                      <p:tavLst>
                                        <p:tav tm="0">
                                          <p:val>
                                            <p:fltVal val="0"/>
                                          </p:val>
                                        </p:tav>
                                        <p:tav tm="100000">
                                          <p:val>
                                            <p:strVal val="#ppt_w"/>
                                          </p:val>
                                        </p:tav>
                                      </p:tavLst>
                                    </p:anim>
                                    <p:anim calcmode="lin" valueType="num">
                                      <p:cBhvr>
                                        <p:cTn id="158" dur="500" fill="hold"/>
                                        <p:tgtEl>
                                          <p:spTgt spid="95"/>
                                        </p:tgtEl>
                                        <p:attrNameLst>
                                          <p:attrName>ppt_h</p:attrName>
                                        </p:attrNameLst>
                                      </p:cBhvr>
                                      <p:tavLst>
                                        <p:tav tm="0">
                                          <p:val>
                                            <p:fltVal val="0"/>
                                          </p:val>
                                        </p:tav>
                                        <p:tav tm="100000">
                                          <p:val>
                                            <p:strVal val="#ppt_h"/>
                                          </p:val>
                                        </p:tav>
                                      </p:tavLst>
                                    </p:anim>
                                    <p:animEffect transition="in" filter="fade">
                                      <p:cBhvr>
                                        <p:cTn id="159" dur="500"/>
                                        <p:tgtEl>
                                          <p:spTgt spid="95"/>
                                        </p:tgtEl>
                                      </p:cBhvr>
                                    </p:animEffect>
                                  </p:childTnLst>
                                </p:cTn>
                              </p:par>
                            </p:childTnLst>
                          </p:cTn>
                        </p:par>
                        <p:par>
                          <p:cTn id="160" fill="hold">
                            <p:stCondLst>
                              <p:cond delay="3500"/>
                            </p:stCondLst>
                            <p:childTnLst>
                              <p:par>
                                <p:cTn id="161" presetID="26" presetClass="emph" presetSubtype="0" fill="hold" grpId="1" nodeType="afterEffect">
                                  <p:stCondLst>
                                    <p:cond delay="250"/>
                                  </p:stCondLst>
                                  <p:childTnLst>
                                    <p:animEffect transition="out" filter="fade">
                                      <p:cBhvr>
                                        <p:cTn id="162" dur="500" tmFilter="0, 0; .2, .5; .8, .5; 1, 0"/>
                                        <p:tgtEl>
                                          <p:spTgt spid="95"/>
                                        </p:tgtEl>
                                      </p:cBhvr>
                                    </p:animEffect>
                                    <p:animScale>
                                      <p:cBhvr>
                                        <p:cTn id="163" dur="250" autoRev="1" fill="hold"/>
                                        <p:tgtEl>
                                          <p:spTgt spid="95"/>
                                        </p:tgtEl>
                                      </p:cBhvr>
                                      <p:by x="105000" y="105000"/>
                                    </p:animScale>
                                  </p:childTnLst>
                                </p:cTn>
                              </p:par>
                            </p:childTnLst>
                          </p:cTn>
                        </p:par>
                        <p:par>
                          <p:cTn id="164" fill="hold">
                            <p:stCondLst>
                              <p:cond delay="4250"/>
                            </p:stCondLst>
                            <p:childTnLst>
                              <p:par>
                                <p:cTn id="165" presetID="53" presetClass="entr" presetSubtype="16" fill="hold" grpId="0" nodeType="afterEffect">
                                  <p:stCondLst>
                                    <p:cond delay="0"/>
                                  </p:stCondLst>
                                  <p:childTnLst>
                                    <p:set>
                                      <p:cBhvr>
                                        <p:cTn id="166" dur="1" fill="hold">
                                          <p:stCondLst>
                                            <p:cond delay="0"/>
                                          </p:stCondLst>
                                        </p:cTn>
                                        <p:tgtEl>
                                          <p:spTgt spid="35"/>
                                        </p:tgtEl>
                                        <p:attrNameLst>
                                          <p:attrName>style.visibility</p:attrName>
                                        </p:attrNameLst>
                                      </p:cBhvr>
                                      <p:to>
                                        <p:strVal val="visible"/>
                                      </p:to>
                                    </p:set>
                                    <p:anim calcmode="lin" valueType="num">
                                      <p:cBhvr>
                                        <p:cTn id="167" dur="500" fill="hold"/>
                                        <p:tgtEl>
                                          <p:spTgt spid="35"/>
                                        </p:tgtEl>
                                        <p:attrNameLst>
                                          <p:attrName>ppt_w</p:attrName>
                                        </p:attrNameLst>
                                      </p:cBhvr>
                                      <p:tavLst>
                                        <p:tav tm="0">
                                          <p:val>
                                            <p:fltVal val="0"/>
                                          </p:val>
                                        </p:tav>
                                        <p:tav tm="100000">
                                          <p:val>
                                            <p:strVal val="#ppt_w"/>
                                          </p:val>
                                        </p:tav>
                                      </p:tavLst>
                                    </p:anim>
                                    <p:anim calcmode="lin" valueType="num">
                                      <p:cBhvr>
                                        <p:cTn id="168" dur="500" fill="hold"/>
                                        <p:tgtEl>
                                          <p:spTgt spid="35"/>
                                        </p:tgtEl>
                                        <p:attrNameLst>
                                          <p:attrName>ppt_h</p:attrName>
                                        </p:attrNameLst>
                                      </p:cBhvr>
                                      <p:tavLst>
                                        <p:tav tm="0">
                                          <p:val>
                                            <p:fltVal val="0"/>
                                          </p:val>
                                        </p:tav>
                                        <p:tav tm="100000">
                                          <p:val>
                                            <p:strVal val="#ppt_h"/>
                                          </p:val>
                                        </p:tav>
                                      </p:tavLst>
                                    </p:anim>
                                    <p:animEffect transition="in" filter="fade">
                                      <p:cBhvr>
                                        <p:cTn id="169" dur="500"/>
                                        <p:tgtEl>
                                          <p:spTgt spid="35"/>
                                        </p:tgtEl>
                                      </p:cBhvr>
                                    </p:animEffect>
                                  </p:childTnLst>
                                </p:cTn>
                              </p:par>
                            </p:childTnLst>
                          </p:cTn>
                        </p:par>
                        <p:par>
                          <p:cTn id="170" fill="hold">
                            <p:stCondLst>
                              <p:cond delay="4750"/>
                            </p:stCondLst>
                            <p:childTnLst>
                              <p:par>
                                <p:cTn id="171" presetID="53" presetClass="entr" presetSubtype="16" fill="hold" nodeType="afterEffect">
                                  <p:stCondLst>
                                    <p:cond delay="750"/>
                                  </p:stCondLst>
                                  <p:childTnLst>
                                    <p:set>
                                      <p:cBhvr>
                                        <p:cTn id="172" dur="1" fill="hold">
                                          <p:stCondLst>
                                            <p:cond delay="0"/>
                                          </p:stCondLst>
                                        </p:cTn>
                                        <p:tgtEl>
                                          <p:spTgt spid="93"/>
                                        </p:tgtEl>
                                        <p:attrNameLst>
                                          <p:attrName>style.visibility</p:attrName>
                                        </p:attrNameLst>
                                      </p:cBhvr>
                                      <p:to>
                                        <p:strVal val="visible"/>
                                      </p:to>
                                    </p:set>
                                    <p:anim calcmode="lin" valueType="num">
                                      <p:cBhvr>
                                        <p:cTn id="173" dur="500" fill="hold"/>
                                        <p:tgtEl>
                                          <p:spTgt spid="93"/>
                                        </p:tgtEl>
                                        <p:attrNameLst>
                                          <p:attrName>ppt_w</p:attrName>
                                        </p:attrNameLst>
                                      </p:cBhvr>
                                      <p:tavLst>
                                        <p:tav tm="0">
                                          <p:val>
                                            <p:fltVal val="0"/>
                                          </p:val>
                                        </p:tav>
                                        <p:tav tm="100000">
                                          <p:val>
                                            <p:strVal val="#ppt_w"/>
                                          </p:val>
                                        </p:tav>
                                      </p:tavLst>
                                    </p:anim>
                                    <p:anim calcmode="lin" valueType="num">
                                      <p:cBhvr>
                                        <p:cTn id="174" dur="500" fill="hold"/>
                                        <p:tgtEl>
                                          <p:spTgt spid="93"/>
                                        </p:tgtEl>
                                        <p:attrNameLst>
                                          <p:attrName>ppt_h</p:attrName>
                                        </p:attrNameLst>
                                      </p:cBhvr>
                                      <p:tavLst>
                                        <p:tav tm="0">
                                          <p:val>
                                            <p:fltVal val="0"/>
                                          </p:val>
                                        </p:tav>
                                        <p:tav tm="100000">
                                          <p:val>
                                            <p:strVal val="#ppt_h"/>
                                          </p:val>
                                        </p:tav>
                                      </p:tavLst>
                                    </p:anim>
                                    <p:animEffect transition="in" filter="fade">
                                      <p:cBhvr>
                                        <p:cTn id="175" dur="500"/>
                                        <p:tgtEl>
                                          <p:spTgt spid="93"/>
                                        </p:tgtEl>
                                      </p:cBhvr>
                                    </p:animEffect>
                                  </p:childTnLst>
                                </p:cTn>
                              </p:par>
                              <p:par>
                                <p:cTn id="176" presetID="53" presetClass="entr" presetSubtype="16" fill="hold" grpId="0" nodeType="withEffect">
                                  <p:stCondLst>
                                    <p:cond delay="750"/>
                                  </p:stCondLst>
                                  <p:childTnLst>
                                    <p:set>
                                      <p:cBhvr>
                                        <p:cTn id="177" dur="1" fill="hold">
                                          <p:stCondLst>
                                            <p:cond delay="0"/>
                                          </p:stCondLst>
                                        </p:cTn>
                                        <p:tgtEl>
                                          <p:spTgt spid="94"/>
                                        </p:tgtEl>
                                        <p:attrNameLst>
                                          <p:attrName>style.visibility</p:attrName>
                                        </p:attrNameLst>
                                      </p:cBhvr>
                                      <p:to>
                                        <p:strVal val="visible"/>
                                      </p:to>
                                    </p:set>
                                    <p:anim calcmode="lin" valueType="num">
                                      <p:cBhvr>
                                        <p:cTn id="178" dur="500" fill="hold"/>
                                        <p:tgtEl>
                                          <p:spTgt spid="94"/>
                                        </p:tgtEl>
                                        <p:attrNameLst>
                                          <p:attrName>ppt_w</p:attrName>
                                        </p:attrNameLst>
                                      </p:cBhvr>
                                      <p:tavLst>
                                        <p:tav tm="0">
                                          <p:val>
                                            <p:fltVal val="0"/>
                                          </p:val>
                                        </p:tav>
                                        <p:tav tm="100000">
                                          <p:val>
                                            <p:strVal val="#ppt_w"/>
                                          </p:val>
                                        </p:tav>
                                      </p:tavLst>
                                    </p:anim>
                                    <p:anim calcmode="lin" valueType="num">
                                      <p:cBhvr>
                                        <p:cTn id="179" dur="500" fill="hold"/>
                                        <p:tgtEl>
                                          <p:spTgt spid="94"/>
                                        </p:tgtEl>
                                        <p:attrNameLst>
                                          <p:attrName>ppt_h</p:attrName>
                                        </p:attrNameLst>
                                      </p:cBhvr>
                                      <p:tavLst>
                                        <p:tav tm="0">
                                          <p:val>
                                            <p:fltVal val="0"/>
                                          </p:val>
                                        </p:tav>
                                        <p:tav tm="100000">
                                          <p:val>
                                            <p:strVal val="#ppt_h"/>
                                          </p:val>
                                        </p:tav>
                                      </p:tavLst>
                                    </p:anim>
                                    <p:animEffect transition="in" filter="fade">
                                      <p:cBhvr>
                                        <p:cTn id="180"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5" grpId="0"/>
      <p:bldP spid="16" grpId="0"/>
      <p:bldP spid="17" grpId="0"/>
      <p:bldP spid="18" grpId="0"/>
      <p:bldP spid="94" grpId="0" animBg="1"/>
      <p:bldP spid="95" grpId="0" animBg="1"/>
      <p:bldP spid="95" grpId="1" animBg="1"/>
      <p:bldP spid="2" grpId="0" animBg="1"/>
      <p:bldP spid="2" grpId="1" animBg="1"/>
      <p:bldP spid="26" grpId="0" animBg="1"/>
      <p:bldP spid="26" grpId="1" animBg="1"/>
      <p:bldP spid="27" grpId="0" animBg="1"/>
      <p:bldP spid="27" grpId="1" animBg="1"/>
      <p:bldP spid="28" grpId="0" animBg="1"/>
      <p:bldP spid="28" grpId="1" animBg="1"/>
      <p:bldP spid="29" grpId="0"/>
      <p:bldP spid="29" grpId="1"/>
      <p:bldP spid="30" grpId="0"/>
      <p:bldP spid="30" grpId="1"/>
      <p:bldP spid="31" grpId="0"/>
      <p:bldP spid="31" grpId="1"/>
      <p:bldP spid="32" grpId="0"/>
      <p:bldP spid="32" grpId="1"/>
      <p:bldP spid="35" grpId="0" animBg="1"/>
      <p:bldP spid="36" grpId="0" animBg="1"/>
      <p:bldP spid="36" grpId="1" animBg="1"/>
      <p:bldP spid="37" grpId="0" animBg="1"/>
      <p:bldP spid="37" grpId="1" animBg="1"/>
      <p:bldP spid="39" grpId="0" animBg="1"/>
      <p:bldP spid="3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x.jpg"/>
          <p:cNvPicPr>
            <a:picLocks noChangeAspect="1"/>
          </p:cNvPicPr>
          <p:nvPr/>
        </p:nvPicPr>
        <p:blipFill>
          <a:blip r:embed="rId3" cstate="print"/>
          <a:stretch>
            <a:fillRect/>
          </a:stretch>
        </p:blipFill>
        <p:spPr>
          <a:xfrm>
            <a:off x="1092200" y="2286000"/>
            <a:ext cx="6959600" cy="2336800"/>
          </a:xfrm>
          <a:prstGeom prst="rect">
            <a:avLst/>
          </a:prstGeom>
        </p:spPr>
      </p:pic>
      <p:sp>
        <p:nvSpPr>
          <p:cNvPr id="7" name="Content Placeholder 1"/>
          <p:cNvSpPr>
            <a:spLocks noGrp="1"/>
          </p:cNvSpPr>
          <p:nvPr>
            <p:ph idx="1"/>
          </p:nvPr>
        </p:nvSpPr>
        <p:spPr>
          <a:xfrm>
            <a:off x="457200" y="1066800"/>
            <a:ext cx="8235950" cy="4830763"/>
          </a:xfrm>
        </p:spPr>
        <p:txBody>
          <a:bodyPr/>
          <a:lstStyle/>
          <a:p>
            <a:pPr>
              <a:buNone/>
            </a:pPr>
            <a:endParaRPr lang="en-US" dirty="0" smtClean="0">
              <a:solidFill>
                <a:srgbClr val="00496B"/>
              </a:solidFill>
            </a:endParaRPr>
          </a:p>
          <a:p>
            <a:pPr>
              <a:buNone/>
            </a:pPr>
            <a:endParaRPr lang="en-US" dirty="0">
              <a:solidFill>
                <a:srgbClr val="00496B"/>
              </a:solidFill>
            </a:endParaRPr>
          </a:p>
          <a:p>
            <a:pPr>
              <a:buNone/>
            </a:pPr>
            <a:endParaRPr lang="en-US" dirty="0" smtClean="0">
              <a:solidFill>
                <a:srgbClr val="00496B"/>
              </a:solidFill>
            </a:endParaRPr>
          </a:p>
          <a:p>
            <a:pPr>
              <a:buNone/>
            </a:pPr>
            <a:r>
              <a:rPr lang="en-US" dirty="0" smtClean="0">
                <a:solidFill>
                  <a:srgbClr val="00496B"/>
                </a:solidFill>
              </a:rPr>
              <a:t>Demonstration</a:t>
            </a:r>
          </a:p>
          <a:p>
            <a:pPr>
              <a:buNone/>
            </a:pPr>
            <a:endParaRPr lang="en-US" dirty="0">
              <a:solidFill>
                <a:srgbClr val="00496B"/>
              </a:solidFill>
            </a:endParaRPr>
          </a:p>
          <a:p>
            <a:pPr algn="l">
              <a:buNone/>
            </a:pPr>
            <a:r>
              <a:rPr lang="en-US" sz="2000" dirty="0" smtClean="0">
                <a:solidFill>
                  <a:srgbClr val="00496B"/>
                </a:solidFill>
              </a:rPr>
              <a:t>			</a:t>
            </a:r>
          </a:p>
          <a:p>
            <a:pPr algn="l">
              <a:buNone/>
            </a:pPr>
            <a:endParaRPr lang="en-US" sz="2000" dirty="0">
              <a:solidFill>
                <a:srgbClr val="00496B"/>
              </a:solidFill>
            </a:endParaRPr>
          </a:p>
          <a:p>
            <a:pPr algn="l">
              <a:buNone/>
            </a:pPr>
            <a:endParaRPr lang="en-US" sz="2000" dirty="0" smtClean="0">
              <a:solidFill>
                <a:srgbClr val="00496B"/>
              </a:solidFill>
            </a:endParaRPr>
          </a:p>
        </p:txBody>
      </p:sp>
    </p:spTree>
    <p:extLst>
      <p:ext uri="{BB962C8B-B14F-4D97-AF65-F5344CB8AC3E}">
        <p14:creationId xmlns:p14="http://schemas.microsoft.com/office/powerpoint/2010/main" val="2259050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12953" t="13418" r="13030" b="17553"/>
          <a:stretch/>
        </p:blipFill>
        <p:spPr>
          <a:xfrm>
            <a:off x="152400" y="914400"/>
            <a:ext cx="7219322" cy="3609682"/>
          </a:xfr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2663" r="33333" b="1773"/>
          <a:stretch/>
        </p:blipFill>
        <p:spPr>
          <a:xfrm>
            <a:off x="2895600" y="1981200"/>
            <a:ext cx="6096000" cy="4191000"/>
          </a:xfrm>
          <a:prstGeom prst="rect">
            <a:avLst/>
          </a:prstGeom>
        </p:spPr>
      </p:pic>
      <p:sp>
        <p:nvSpPr>
          <p:cNvPr id="7" name="Bent Arrow 6"/>
          <p:cNvSpPr/>
          <p:nvPr/>
        </p:nvSpPr>
        <p:spPr>
          <a:xfrm rot="10800000" flipH="1">
            <a:off x="1905000" y="4648200"/>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4184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12150" cy="5105400"/>
          </a:xfrm>
        </p:spPr>
        <p:txBody>
          <a:bodyPr/>
          <a:lstStyle/>
          <a:p>
            <a:r>
              <a:rPr lang="en-US" sz="1800" b="1" dirty="0" smtClean="0">
                <a:latin typeface="Segoe UI" panose="020B0502040204020203" pitchFamily="34" charset="0"/>
                <a:ea typeface="Segoe UI" panose="020B0502040204020203" pitchFamily="34" charset="0"/>
                <a:cs typeface="Segoe UI" panose="020B0502040204020203" pitchFamily="34" charset="0"/>
              </a:rPr>
              <a:t>Requirements</a:t>
            </a:r>
            <a:r>
              <a:rPr lang="en-US" sz="1800" dirty="0" smtClean="0">
                <a:latin typeface="Segoe UI" panose="020B0502040204020203" pitchFamily="34" charset="0"/>
                <a:ea typeface="Segoe UI" panose="020B0502040204020203" pitchFamily="34" charset="0"/>
                <a:cs typeface="Segoe UI" panose="020B0502040204020203" pitchFamily="34" charset="0"/>
              </a:rPr>
              <a:t>: </a:t>
            </a:r>
          </a:p>
          <a:p>
            <a:pPr lvl="1"/>
            <a:r>
              <a:rPr lang="en-US" sz="1600" dirty="0" smtClean="0">
                <a:latin typeface="Segoe UI" panose="020B0502040204020203" pitchFamily="34" charset="0"/>
                <a:ea typeface="Segoe UI" panose="020B0502040204020203" pitchFamily="34" charset="0"/>
                <a:cs typeface="Segoe UI" panose="020B0502040204020203" pitchFamily="34" charset="0"/>
              </a:rPr>
              <a:t>GitHub repository</a:t>
            </a:r>
          </a:p>
          <a:p>
            <a:pPr lvl="1"/>
            <a:r>
              <a:rPr lang="en-US" sz="1600" dirty="0" smtClean="0">
                <a:latin typeface="Segoe UI" panose="020B0502040204020203" pitchFamily="34" charset="0"/>
                <a:ea typeface="Segoe UI" panose="020B0502040204020203" pitchFamily="34" charset="0"/>
                <a:cs typeface="Segoe UI" panose="020B0502040204020203" pitchFamily="34" charset="0"/>
              </a:rPr>
              <a:t>VersionOne</a:t>
            </a:r>
          </a:p>
          <a:p>
            <a:pPr lvl="2"/>
            <a:r>
              <a:rPr lang="en-US" sz="1200" dirty="0" smtClean="0">
                <a:latin typeface="Segoe UI" panose="020B0502040204020203" pitchFamily="34" charset="0"/>
                <a:ea typeface="Segoe UI" panose="020B0502040204020203" pitchFamily="34" charset="0"/>
                <a:cs typeface="Segoe UI" panose="020B0502040204020203" pitchFamily="34" charset="0"/>
              </a:rPr>
              <a:t>14.2 or higher with latest service releases</a:t>
            </a:r>
          </a:p>
          <a:p>
            <a:pPr lvl="2"/>
            <a:r>
              <a:rPr lang="en-US" sz="1200" dirty="0" smtClean="0">
                <a:latin typeface="Segoe UI" panose="020B0502040204020203" pitchFamily="34" charset="0"/>
                <a:ea typeface="Segoe UI" panose="020B0502040204020203" pitchFamily="34" charset="0"/>
                <a:cs typeface="Segoe UI" panose="020B0502040204020203" pitchFamily="34" charset="0"/>
              </a:rPr>
              <a:t>Any edition</a:t>
            </a:r>
          </a:p>
          <a:p>
            <a:pPr lvl="1"/>
            <a:r>
              <a:rPr lang="en-US" sz="1600" b="1" dirty="0" smtClean="0">
                <a:latin typeface="Segoe UI" panose="020B0502040204020203" pitchFamily="34" charset="0"/>
                <a:ea typeface="Segoe UI" panose="020B0502040204020203" pitchFamily="34" charset="0"/>
                <a:cs typeface="Segoe UI" panose="020B0502040204020203" pitchFamily="34" charset="0"/>
              </a:rPr>
              <a:t>No</a:t>
            </a:r>
            <a:r>
              <a:rPr lang="en-US" sz="1600" dirty="0" smtClean="0">
                <a:latin typeface="Segoe UI" panose="020B0502040204020203" pitchFamily="34" charset="0"/>
                <a:ea typeface="Segoe UI" panose="020B0502040204020203" pitchFamily="34" charset="0"/>
                <a:cs typeface="Segoe UI" panose="020B0502040204020203" pitchFamily="34" charset="0"/>
              </a:rPr>
              <a:t> </a:t>
            </a:r>
            <a:r>
              <a:rPr lang="en-US" sz="1600" dirty="0" err="1" smtClean="0">
                <a:latin typeface="Segoe UI" panose="020B0502040204020203" pitchFamily="34" charset="0"/>
                <a:ea typeface="Segoe UI" panose="020B0502040204020203" pitchFamily="34" charset="0"/>
                <a:cs typeface="Segoe UI" panose="020B0502040204020203" pitchFamily="34" charset="0"/>
              </a:rPr>
              <a:t>on-premise</a:t>
            </a:r>
            <a:r>
              <a:rPr lang="en-US" sz="1600" dirty="0" smtClean="0">
                <a:latin typeface="Segoe UI" panose="020B0502040204020203" pitchFamily="34" charset="0"/>
                <a:ea typeface="Segoe UI" panose="020B0502040204020203" pitchFamily="34" charset="0"/>
                <a:cs typeface="Segoe UI" panose="020B0502040204020203" pitchFamily="34" charset="0"/>
              </a:rPr>
              <a:t> installation or configuration</a:t>
            </a:r>
          </a:p>
          <a:p>
            <a:pPr lvl="1"/>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800" b="1" dirty="0" smtClean="0">
                <a:latin typeface="Segoe UI" panose="020B0502040204020203" pitchFamily="34" charset="0"/>
                <a:ea typeface="Segoe UI" panose="020B0502040204020203" pitchFamily="34" charset="0"/>
                <a:cs typeface="Segoe UI" panose="020B0502040204020203" pitchFamily="34" charset="0"/>
              </a:rPr>
              <a:t>Cost</a:t>
            </a:r>
            <a:r>
              <a:rPr lang="en-US" sz="1800" dirty="0" smtClean="0">
                <a:latin typeface="Segoe UI" panose="020B0502040204020203" pitchFamily="34" charset="0"/>
                <a:ea typeface="Segoe UI" panose="020B0502040204020203" pitchFamily="34" charset="0"/>
                <a:cs typeface="Segoe UI" panose="020B0502040204020203" pitchFamily="34" charset="0"/>
              </a:rPr>
              <a:t>: </a:t>
            </a:r>
          </a:p>
          <a:p>
            <a:pPr lvl="1"/>
            <a:r>
              <a:rPr lang="en-US" sz="1600" dirty="0" smtClean="0">
                <a:latin typeface="Segoe UI" panose="020B0502040204020203" pitchFamily="34" charset="0"/>
                <a:ea typeface="Segoe UI" panose="020B0502040204020203" pitchFamily="34" charset="0"/>
                <a:cs typeface="Segoe UI" panose="020B0502040204020203" pitchFamily="34" charset="0"/>
              </a:rPr>
              <a:t>Freemium, first repository is free, paid after</a:t>
            </a:r>
          </a:p>
          <a:p>
            <a:pPr lvl="1"/>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800" b="1" dirty="0" smtClean="0">
                <a:latin typeface="Segoe UI" panose="020B0502040204020203" pitchFamily="34" charset="0"/>
                <a:ea typeface="Segoe UI" panose="020B0502040204020203" pitchFamily="34" charset="0"/>
                <a:cs typeface="Segoe UI" panose="020B0502040204020203" pitchFamily="34" charset="0"/>
              </a:rPr>
              <a:t>Support</a:t>
            </a:r>
            <a:r>
              <a:rPr lang="en-US" sz="1800" dirty="0" smtClean="0">
                <a:latin typeface="Segoe UI" panose="020B0502040204020203" pitchFamily="34" charset="0"/>
                <a:ea typeface="Segoe UI" panose="020B0502040204020203" pitchFamily="34" charset="0"/>
                <a:cs typeface="Segoe UI" panose="020B0502040204020203" pitchFamily="34" charset="0"/>
              </a:rPr>
              <a:t>: </a:t>
            </a:r>
          </a:p>
          <a:p>
            <a:pPr lvl="1"/>
            <a:r>
              <a:rPr lang="en-US" sz="1600" dirty="0" smtClean="0">
                <a:latin typeface="Segoe UI" panose="020B0502040204020203" pitchFamily="34" charset="0"/>
                <a:ea typeface="Segoe UI" panose="020B0502040204020203" pitchFamily="34" charset="0"/>
                <a:cs typeface="Segoe UI" panose="020B0502040204020203" pitchFamily="34" charset="0"/>
              </a:rPr>
              <a:t>VersionOne</a:t>
            </a:r>
          </a:p>
          <a:p>
            <a:pPr lvl="1"/>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r>
              <a:rPr lang="en-US" sz="1800" b="1" dirty="0">
                <a:latin typeface="Segoe UI" panose="020B0502040204020203" pitchFamily="34" charset="0"/>
                <a:ea typeface="Segoe UI" panose="020B0502040204020203" pitchFamily="34" charset="0"/>
                <a:cs typeface="Segoe UI" panose="020B0502040204020203" pitchFamily="34" charset="0"/>
              </a:rPr>
              <a:t>Customization</a:t>
            </a:r>
            <a:r>
              <a:rPr lang="en-US" sz="1800" dirty="0">
                <a:latin typeface="Segoe UI" panose="020B0502040204020203" pitchFamily="34" charset="0"/>
                <a:ea typeface="Segoe UI" panose="020B0502040204020203" pitchFamily="34" charset="0"/>
                <a:cs typeface="Segoe UI" panose="020B0502040204020203" pitchFamily="34" charset="0"/>
              </a:rPr>
              <a:t>: </a:t>
            </a:r>
          </a:p>
          <a:p>
            <a:pPr lvl="1"/>
            <a:r>
              <a:rPr lang="en-US" sz="1600" dirty="0" err="1" smtClean="0">
                <a:latin typeface="Segoe UI" panose="020B0502040204020203" pitchFamily="34" charset="0"/>
                <a:ea typeface="Segoe UI" panose="020B0502040204020203" pitchFamily="34" charset="0"/>
                <a:cs typeface="Segoe UI" panose="020B0502040204020203" pitchFamily="34" charset="0"/>
              </a:rPr>
              <a:t>CommitStream</a:t>
            </a:r>
            <a:r>
              <a:rPr lang="en-US" sz="1600" dirty="0" smtClean="0">
                <a:latin typeface="Segoe UI" panose="020B0502040204020203" pitchFamily="34" charset="0"/>
                <a:ea typeface="Segoe UI" panose="020B0502040204020203" pitchFamily="34" charset="0"/>
                <a:cs typeface="Segoe UI" panose="020B0502040204020203" pitchFamily="34" charset="0"/>
              </a:rPr>
              <a:t> is an open-source micro-platform run as a service</a:t>
            </a:r>
          </a:p>
          <a:p>
            <a:pPr lvl="1"/>
            <a:r>
              <a:rPr lang="en-US" sz="1600" dirty="0" smtClean="0">
                <a:latin typeface="Segoe UI" panose="020B0502040204020203" pitchFamily="34" charset="0"/>
                <a:ea typeface="Segoe UI" panose="020B0502040204020203" pitchFamily="34" charset="0"/>
                <a:cs typeface="Segoe UI" panose="020B0502040204020203" pitchFamily="34" charset="0"/>
              </a:rPr>
              <a:t>Extension Point: Reporting – add your own “projections” to analyze commits</a:t>
            </a:r>
          </a:p>
          <a:p>
            <a:pPr lvl="1"/>
            <a:r>
              <a:rPr lang="en-US" sz="1600" dirty="0">
                <a:latin typeface="Segoe UI" panose="020B0502040204020203" pitchFamily="34" charset="0"/>
                <a:ea typeface="Segoe UI" panose="020B0502040204020203" pitchFamily="34" charset="0"/>
                <a:cs typeface="Segoe UI" panose="020B0502040204020203" pitchFamily="34" charset="0"/>
              </a:rPr>
              <a:t>Extension Point: VCS – if we don’t have it, you can add </a:t>
            </a:r>
            <a:r>
              <a:rPr lang="en-US" sz="1600" dirty="0" smtClean="0">
                <a:latin typeface="Segoe UI" panose="020B0502040204020203" pitchFamily="34" charset="0"/>
                <a:ea typeface="Segoe UI" panose="020B0502040204020203" pitchFamily="34" charset="0"/>
                <a:cs typeface="Segoe UI" panose="020B0502040204020203" pitchFamily="34" charset="0"/>
              </a:rPr>
              <a:t>it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3" name="Title 2"/>
          <p:cNvSpPr>
            <a:spLocks noGrp="1"/>
          </p:cNvSpPr>
          <p:nvPr>
            <p:ph type="title"/>
          </p:nvPr>
        </p:nvSpPr>
        <p:spPr/>
        <p:txBody>
          <a:bodyPr/>
          <a:lstStyle/>
          <a:p>
            <a:r>
              <a:rPr lang="en-US" dirty="0" smtClean="0"/>
              <a:t>Solution Details</a:t>
            </a:r>
            <a:endParaRPr lang="en-US" dirty="0"/>
          </a:p>
        </p:txBody>
      </p:sp>
    </p:spTree>
    <p:extLst>
      <p:ext uri="{BB962C8B-B14F-4D97-AF65-F5344CB8AC3E}">
        <p14:creationId xmlns:p14="http://schemas.microsoft.com/office/powerpoint/2010/main" val="353307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B7DE8660D8CE47A0A75F142E97655E" ma:contentTypeVersion="0" ma:contentTypeDescription="Create a new document." ma:contentTypeScope="" ma:versionID="aaa11979acb1493b608bf070c4362d9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5BE6084-C5AC-4708-8E1D-966E60DB5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40811B4-9811-4A5F-938A-8299DD314551}">
  <ds:schemaRefs>
    <ds:schemaRef ds:uri="http://schemas.microsoft.com/sharepoint/v3/contenttype/forms"/>
  </ds:schemaRefs>
</ds:datastoreItem>
</file>

<file path=customXml/itemProps3.xml><?xml version="1.0" encoding="utf-8"?>
<ds:datastoreItem xmlns:ds="http://schemas.openxmlformats.org/officeDocument/2006/customXml" ds:itemID="{6A15EC4F-3984-4ECB-B8B6-B8EC577F0A3A}">
  <ds:schemaRefs>
    <ds:schemaRef ds:uri="http://schemas.openxmlformats.org/package/2006/metadata/core-properties"/>
    <ds:schemaRef ds:uri="http://purl.org/dc/dcmitype/"/>
    <ds:schemaRef ds:uri="http://schemas.microsoft.com/office/2006/documentManagement/types"/>
    <ds:schemaRef ds:uri="http://purl.org/dc/term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185257</TotalTime>
  <Words>664</Words>
  <Application>Microsoft Office PowerPoint</Application>
  <PresentationFormat>On-screen Show (4:3)</PresentationFormat>
  <Paragraphs>114</Paragraphs>
  <Slides>8</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Century Gothic</vt:lpstr>
      <vt:lpstr>Lucida Sans Unicode</vt:lpstr>
      <vt:lpstr>Segoe UI</vt:lpstr>
      <vt:lpstr>Custom Design</vt:lpstr>
      <vt:lpstr>1_Default Design</vt:lpstr>
      <vt:lpstr>1_Custom Design</vt:lpstr>
      <vt:lpstr>Integrating Version Control with VersionOne</vt:lpstr>
      <vt:lpstr>Agile Practices Depend on Effective Version Control</vt:lpstr>
      <vt:lpstr>Sound Familiar?</vt:lpstr>
      <vt:lpstr>CommitStream</vt:lpstr>
      <vt:lpstr>Prebuilt support for most popular version control tools </vt:lpstr>
      <vt:lpstr>PowerPoint Presentation</vt:lpstr>
      <vt:lpstr>PowerPoint Presentation</vt:lpstr>
      <vt:lpstr>Solution Details</vt:lpstr>
    </vt:vector>
  </TitlesOfParts>
  <Company>VersionOne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Document</dc:title>
  <dc:creator>David Walker</dc:creator>
  <cp:lastModifiedBy>Ian Buchanan</cp:lastModifiedBy>
  <cp:revision>2932</cp:revision>
  <dcterms:created xsi:type="dcterms:W3CDTF">2004-10-03T12:13:42Z</dcterms:created>
  <dcterms:modified xsi:type="dcterms:W3CDTF">2014-09-22T20:33:58Z</dcterms:modified>
</cp:coreProperties>
</file>