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 id="2147483667"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tsal Mahajan" initials="" lastIdx="2" clrIdx="0"/>
  <p:cmAuthor id="1" name="Kavita Korgaonk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1F9A65-D7C2-48DE-9517-6ED686838760}">
  <a:tblStyle styleId="{ED1F9A65-D7C2-48DE-9517-6ED68683876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Add the code you can write (from scratch - no libraries) before the final report submission here.</p:text>
  </p:cm>
</p:cmLst>
</file>

<file path=ppt/comments/comment2.xml><?xml version="1.0" encoding="utf-8"?>
<p:cmLst xmlns:a="http://schemas.openxmlformats.org/drawingml/2006/main" xmlns:r="http://schemas.openxmlformats.org/officeDocument/2006/relationships" xmlns:p="http://schemas.openxmlformats.org/presentationml/2006/main">
  <p:cm authorId="1" idx="1">
    <p:pos x="6000" y="0"/>
    <p:text>Need to update flow diagram. It is just for reference.</p:text>
  </p:cm>
  <p:cm authorId="0" idx="2">
    <p:pos x="6000" y="100"/>
    <p:text>I am making the flow diagram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8" cy="4794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3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8" cy="479425"/>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3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1839" y="4560889"/>
            <a:ext cx="5851525" cy="4319587"/>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120189"/>
            <a:ext cx="3170238" cy="47942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3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9"/>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a:solidFill>
                  <a:schemeClr val="dk1"/>
                </a:solidFill>
                <a:latin typeface="Arial"/>
                <a:ea typeface="Arial"/>
                <a:cs typeface="Arial"/>
                <a:sym typeface="Arial"/>
              </a:rPr>
              <a:t>‹#›</a:t>
            </a:fld>
            <a:endParaRPr lang="en-US" sz="13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492829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108" name="Shape 108"/>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extLst>
      <p:ext uri="{BB962C8B-B14F-4D97-AF65-F5344CB8AC3E}">
        <p14:creationId xmlns:p14="http://schemas.microsoft.com/office/powerpoint/2010/main" val="310772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199" name="Shape 199"/>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1536327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rtl="0">
              <a:spcBef>
                <a:spcPts val="0"/>
              </a:spcBef>
              <a:buNone/>
            </a:pPr>
            <a:fld id="{00000000-1234-1234-1234-123412341234}" type="slidenum">
              <a:rPr lang="en-US"/>
              <a:t>11</a:t>
            </a:fld>
            <a:endParaRPr lang="en-US"/>
          </a:p>
        </p:txBody>
      </p:sp>
    </p:spTree>
    <p:extLst>
      <p:ext uri="{BB962C8B-B14F-4D97-AF65-F5344CB8AC3E}">
        <p14:creationId xmlns:p14="http://schemas.microsoft.com/office/powerpoint/2010/main" val="2513152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239" name="Shape 239"/>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546194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248" name="Shape 248"/>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166510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256" name="Shape 256"/>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extLst>
      <p:ext uri="{BB962C8B-B14F-4D97-AF65-F5344CB8AC3E}">
        <p14:creationId xmlns:p14="http://schemas.microsoft.com/office/powerpoint/2010/main" val="2154730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264" name="Shape 264"/>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extLst>
      <p:ext uri="{BB962C8B-B14F-4D97-AF65-F5344CB8AC3E}">
        <p14:creationId xmlns:p14="http://schemas.microsoft.com/office/powerpoint/2010/main" val="333596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272" name="Shape 272"/>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extLst>
      <p:ext uri="{BB962C8B-B14F-4D97-AF65-F5344CB8AC3E}">
        <p14:creationId xmlns:p14="http://schemas.microsoft.com/office/powerpoint/2010/main" val="3951229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291" name="Shape 291"/>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17</a:t>
            </a:fld>
            <a:endParaRPr lang="en-US"/>
          </a:p>
        </p:txBody>
      </p:sp>
    </p:spTree>
    <p:extLst>
      <p:ext uri="{BB962C8B-B14F-4D97-AF65-F5344CB8AC3E}">
        <p14:creationId xmlns:p14="http://schemas.microsoft.com/office/powerpoint/2010/main" val="2243414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299" name="Shape 299"/>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spTree>
    <p:extLst>
      <p:ext uri="{BB962C8B-B14F-4D97-AF65-F5344CB8AC3E}">
        <p14:creationId xmlns:p14="http://schemas.microsoft.com/office/powerpoint/2010/main" val="4134439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extLst>
      <p:ext uri="{BB962C8B-B14F-4D97-AF65-F5344CB8AC3E}">
        <p14:creationId xmlns:p14="http://schemas.microsoft.com/office/powerpoint/2010/main" val="64139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extLst>
      <p:ext uri="{BB962C8B-B14F-4D97-AF65-F5344CB8AC3E}">
        <p14:creationId xmlns:p14="http://schemas.microsoft.com/office/powerpoint/2010/main" val="3492662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317" name="Shape 317"/>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3139565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325" name="Shape 325"/>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extLst>
      <p:ext uri="{BB962C8B-B14F-4D97-AF65-F5344CB8AC3E}">
        <p14:creationId xmlns:p14="http://schemas.microsoft.com/office/powerpoint/2010/main" val="2354545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333" name="Shape 333"/>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extLst>
      <p:ext uri="{BB962C8B-B14F-4D97-AF65-F5344CB8AC3E}">
        <p14:creationId xmlns:p14="http://schemas.microsoft.com/office/powerpoint/2010/main" val="15620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125" name="Shape 125"/>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extLst>
      <p:ext uri="{BB962C8B-B14F-4D97-AF65-F5344CB8AC3E}">
        <p14:creationId xmlns:p14="http://schemas.microsoft.com/office/powerpoint/2010/main" val="421786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extLst>
      <p:ext uri="{BB962C8B-B14F-4D97-AF65-F5344CB8AC3E}">
        <p14:creationId xmlns:p14="http://schemas.microsoft.com/office/powerpoint/2010/main" val="715254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141" name="Shape 141"/>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149438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731839" y="4560889"/>
            <a:ext cx="5851525" cy="4319587"/>
          </a:xfrm>
          <a:prstGeom prst="rect">
            <a:avLst/>
          </a:prstGeom>
        </p:spPr>
        <p:txBody>
          <a:bodyPr lIns="91425" tIns="91425" rIns="91425" bIns="91425" anchor="t" anchorCtr="0">
            <a:noAutofit/>
          </a:bodyPr>
          <a:lstStyle/>
          <a:p>
            <a:pPr lvl="0">
              <a:spcBef>
                <a:spcPts val="0"/>
              </a:spcBef>
              <a:buNone/>
            </a:pPr>
            <a:endParaRPr/>
          </a:p>
        </p:txBody>
      </p:sp>
      <p:sp>
        <p:nvSpPr>
          <p:cNvPr id="148" name="Shape 14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177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162" name="Shape 162"/>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342211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a:spcBef>
                <a:spcPts val="0"/>
              </a:spcBef>
              <a:buNone/>
            </a:pPr>
            <a:endParaRPr/>
          </a:p>
        </p:txBody>
      </p:sp>
      <p:sp>
        <p:nvSpPr>
          <p:cNvPr id="177" name="Shape 177"/>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963426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731839" y="4560889"/>
            <a:ext cx="5851500" cy="4319700"/>
          </a:xfrm>
          <a:prstGeom prst="rect">
            <a:avLst/>
          </a:prstGeom>
        </p:spPr>
        <p:txBody>
          <a:bodyPr lIns="91425" tIns="91425" rIns="91425" bIns="91425" anchor="t" anchorCtr="0">
            <a:noAutofit/>
          </a:bodyPr>
          <a:lstStyle/>
          <a:p>
            <a:pPr lvl="0" rtl="0">
              <a:spcBef>
                <a:spcPts val="0"/>
              </a:spcBef>
              <a:buNone/>
            </a:pPr>
            <a:endParaRPr/>
          </a:p>
        </p:txBody>
      </p:sp>
      <p:sp>
        <p:nvSpPr>
          <p:cNvPr id="185" name="Shape 185"/>
          <p:cNvSpPr txBox="1">
            <a:spLocks noGrp="1"/>
          </p:cNvSpPr>
          <p:nvPr>
            <p:ph type="sldNum" idx="12"/>
          </p:nvPr>
        </p:nvSpPr>
        <p:spPr>
          <a:xfrm>
            <a:off x="4143375" y="9120189"/>
            <a:ext cx="3170100" cy="479400"/>
          </a:xfrm>
          <a:prstGeom prst="rect">
            <a:avLst/>
          </a:prstGeom>
        </p:spPr>
        <p:txBody>
          <a:bodyPr lIns="96650" tIns="48325" rIns="96650" bIns="48325" anchor="b" anchorCtr="0">
            <a:noAutofit/>
          </a:bodyPr>
          <a:lstStyle/>
          <a:p>
            <a:pPr lvl="0" rtl="0">
              <a:spcBef>
                <a:spcPts val="0"/>
              </a:spcBef>
              <a:buNone/>
            </a:pPr>
            <a:fld id="{00000000-1234-1234-1234-123412341234}" type="slidenum">
              <a:rPr lang="en-US"/>
              <a:t>9</a:t>
            </a:fld>
            <a:endParaRPr lang="en-US"/>
          </a:p>
        </p:txBody>
      </p:sp>
    </p:spTree>
    <p:extLst>
      <p:ext uri="{BB962C8B-B14F-4D97-AF65-F5344CB8AC3E}">
        <p14:creationId xmlns:p14="http://schemas.microsoft.com/office/powerpoint/2010/main" val="728859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1577975"/>
            <a:ext cx="7772400" cy="1470024"/>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18" name="Shape 18"/>
          <p:cNvSpPr txBox="1">
            <a:spLocks noGrp="1"/>
          </p:cNvSpPr>
          <p:nvPr>
            <p:ph type="subTitle" idx="1"/>
          </p:nvPr>
        </p:nvSpPr>
        <p:spPr>
          <a:xfrm>
            <a:off x="2082800" y="3886200"/>
            <a:ext cx="5689600" cy="1752600"/>
          </a:xfrm>
          <a:prstGeom prst="rect">
            <a:avLst/>
          </a:prstGeom>
          <a:noFill/>
          <a:ln>
            <a:noFill/>
          </a:ln>
        </p:spPr>
        <p:txBody>
          <a:bodyPr lIns="91425" tIns="91425" rIns="91425" bIns="91425" anchor="t" anchorCtr="0"/>
          <a:lstStyle>
            <a:lvl1pPr marL="0" marR="0" lvl="0" indent="0" algn="l" rtl="0">
              <a:lnSpc>
                <a:spcPct val="120000"/>
              </a:lnSpc>
              <a:spcBef>
                <a:spcPts val="640"/>
              </a:spcBef>
              <a:spcAft>
                <a:spcPts val="0"/>
              </a:spcAft>
              <a:buClr>
                <a:srgbClr val="C00000"/>
              </a:buClr>
              <a:buFont typeface="Noto Sans Symbols"/>
              <a:buNone/>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9" name="Shape 19"/>
          <p:cNvPicPr preferRelativeResize="0"/>
          <p:nvPr/>
        </p:nvPicPr>
        <p:blipFill rotWithShape="1">
          <a:blip r:embed="rId2">
            <a:alphaModFix/>
          </a:blip>
          <a:srcRect b="86227"/>
          <a:stretch/>
        </p:blipFill>
        <p:spPr>
          <a:xfrm rot="10800000" flipH="1">
            <a:off x="0" y="0"/>
            <a:ext cx="9144219" cy="1205802"/>
          </a:xfrm>
          <a:prstGeom prst="rect">
            <a:avLst/>
          </a:prstGeom>
          <a:noFill/>
          <a:ln>
            <a:noFill/>
          </a:ln>
        </p:spPr>
      </p:pic>
      <p:cxnSp>
        <p:nvCxnSpPr>
          <p:cNvPr id="20" name="Shape 20"/>
          <p:cNvCxnSpPr/>
          <p:nvPr/>
        </p:nvCxnSpPr>
        <p:spPr>
          <a:xfrm>
            <a:off x="911225" y="6400800"/>
            <a:ext cx="8232775" cy="0"/>
          </a:xfrm>
          <a:prstGeom prst="straightConnector1">
            <a:avLst/>
          </a:prstGeom>
          <a:noFill/>
          <a:ln w="25400" cap="flat" cmpd="sng">
            <a:solidFill>
              <a:srgbClr val="C00000"/>
            </a:solidFill>
            <a:prstDash val="solid"/>
            <a:round/>
            <a:headEnd type="none" w="med" len="med"/>
            <a:tailEnd type="none" w="med" len="med"/>
          </a:ln>
        </p:spPr>
      </p:cxnSp>
      <p:sp>
        <p:nvSpPr>
          <p:cNvPr id="21" name="Shape 21"/>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
        <p:nvSpPr>
          <p:cNvPr id="22" name="Shape 22"/>
          <p:cNvSpPr/>
          <p:nvPr/>
        </p:nvSpPr>
        <p:spPr>
          <a:xfrm>
            <a:off x="4501364" y="6486525"/>
            <a:ext cx="4422774" cy="371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600" b="1" i="0" u="none" strike="noStrike" cap="none">
                <a:solidFill>
                  <a:srgbClr val="808080"/>
                </a:solidFill>
                <a:latin typeface="Arial"/>
                <a:ea typeface="Arial"/>
                <a:cs typeface="Arial"/>
                <a:sym typeface="Arial"/>
              </a:rPr>
              <a:t>Arizona State University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447675" y="933450"/>
            <a:ext cx="8229600"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85800" y="1577975"/>
            <a:ext cx="7772400" cy="1470024"/>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72" name="Shape 72"/>
          <p:cNvSpPr txBox="1">
            <a:spLocks noGrp="1"/>
          </p:cNvSpPr>
          <p:nvPr>
            <p:ph type="subTitle" idx="1"/>
          </p:nvPr>
        </p:nvSpPr>
        <p:spPr>
          <a:xfrm>
            <a:off x="2082800" y="3886200"/>
            <a:ext cx="5689600" cy="1752600"/>
          </a:xfrm>
          <a:prstGeom prst="rect">
            <a:avLst/>
          </a:prstGeom>
          <a:noFill/>
          <a:ln>
            <a:noFill/>
          </a:ln>
        </p:spPr>
        <p:txBody>
          <a:bodyPr lIns="91425" tIns="91425" rIns="91425" bIns="91425" anchor="t" anchorCtr="0"/>
          <a:lstStyle>
            <a:lvl1pPr marL="0" marR="0" lvl="0" indent="0" algn="l" rtl="0">
              <a:lnSpc>
                <a:spcPct val="120000"/>
              </a:lnSpc>
              <a:spcBef>
                <a:spcPts val="640"/>
              </a:spcBef>
              <a:spcAft>
                <a:spcPts val="0"/>
              </a:spcAft>
              <a:buClr>
                <a:srgbClr val="C00000"/>
              </a:buClr>
              <a:buFont typeface="Noto Sans Symbols"/>
              <a:buNone/>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75" name="Shape 7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lnSpc>
                <a:spcPct val="120000"/>
              </a:lnSpc>
              <a:spcBef>
                <a:spcPts val="400"/>
              </a:spcBef>
              <a:spcAft>
                <a:spcPts val="0"/>
              </a:spcAft>
              <a:buClr>
                <a:srgbClr val="C00000"/>
              </a:buClr>
              <a:buFont typeface="Noto Sans Symbols"/>
              <a:buNone/>
              <a:defRPr sz="2000" b="0" i="0" u="none" strike="noStrike" cap="none">
                <a:solidFill>
                  <a:srgbClr val="0C0C0C"/>
                </a:solidFill>
                <a:latin typeface="Arial"/>
                <a:ea typeface="Arial"/>
                <a:cs typeface="Arial"/>
                <a:sym typeface="Arial"/>
              </a:defRPr>
            </a:lvl1pPr>
            <a:lvl2pPr marL="457200" marR="0" lvl="1" indent="0" algn="l" rtl="0">
              <a:lnSpc>
                <a:spcPct val="120000"/>
              </a:lnSpc>
              <a:spcBef>
                <a:spcPts val="360"/>
              </a:spcBef>
              <a:spcAft>
                <a:spcPts val="0"/>
              </a:spcAft>
              <a:buClr>
                <a:srgbClr val="C00000"/>
              </a:buClr>
              <a:buFont typeface="Arial"/>
              <a:buNone/>
              <a:defRPr sz="1800" b="0" i="0" u="none" strike="noStrike" cap="none">
                <a:solidFill>
                  <a:srgbClr val="0C0C0C"/>
                </a:solidFill>
                <a:latin typeface="Arial"/>
                <a:ea typeface="Arial"/>
                <a:cs typeface="Arial"/>
                <a:sym typeface="Arial"/>
              </a:defRPr>
            </a:lvl2pPr>
            <a:lvl3pPr marL="914400" marR="0" lvl="2" indent="0" algn="l" rtl="0">
              <a:lnSpc>
                <a:spcPct val="120000"/>
              </a:lnSpc>
              <a:spcBef>
                <a:spcPts val="320"/>
              </a:spcBef>
              <a:spcAft>
                <a:spcPts val="0"/>
              </a:spcAft>
              <a:buClr>
                <a:srgbClr val="0C0C0C"/>
              </a:buClr>
              <a:buFont typeface="Arial"/>
              <a:buNone/>
              <a:defRPr sz="1600" b="0" i="0" u="none" strike="noStrike" cap="none">
                <a:solidFill>
                  <a:srgbClr val="0C0C0C"/>
                </a:solidFill>
                <a:latin typeface="Arial"/>
                <a:ea typeface="Arial"/>
                <a:cs typeface="Arial"/>
                <a:sym typeface="Arial"/>
              </a:defRPr>
            </a:lvl3pPr>
            <a:lvl4pPr marL="1371600" marR="0" lvl="3" indent="0" algn="l" rtl="0">
              <a:lnSpc>
                <a:spcPct val="120000"/>
              </a:lnSpc>
              <a:spcBef>
                <a:spcPts val="280"/>
              </a:spcBef>
              <a:spcAft>
                <a:spcPts val="0"/>
              </a:spcAft>
              <a:buClr>
                <a:srgbClr val="0C0C0C"/>
              </a:buClr>
              <a:buFont typeface="Arial"/>
              <a:buNone/>
              <a:defRPr sz="1400" b="0" i="0" u="none" strike="noStrike" cap="none">
                <a:solidFill>
                  <a:srgbClr val="0C0C0C"/>
                </a:solidFill>
                <a:latin typeface="Arial"/>
                <a:ea typeface="Arial"/>
                <a:cs typeface="Arial"/>
                <a:sym typeface="Arial"/>
              </a:defRPr>
            </a:lvl4pPr>
            <a:lvl5pPr marL="1828800" marR="0" lvl="4" indent="0" algn="l" rtl="0">
              <a:lnSpc>
                <a:spcPct val="120000"/>
              </a:lnSpc>
              <a:spcBef>
                <a:spcPts val="280"/>
              </a:spcBef>
              <a:spcAft>
                <a:spcPts val="0"/>
              </a:spcAft>
              <a:buClr>
                <a:srgbClr val="0C0C0C"/>
              </a:buClr>
              <a:buFont typeface="Arial"/>
              <a:buNone/>
              <a:defRPr sz="1400" b="0" i="0" u="none" strike="noStrike" cap="none">
                <a:solidFill>
                  <a:srgbClr val="0C0C0C"/>
                </a:solidFill>
                <a:latin typeface="Arial"/>
                <a:ea typeface="Arial"/>
                <a:cs typeface="Arial"/>
                <a:sym typeface="Arial"/>
              </a:defRPr>
            </a:lvl5pPr>
            <a:lvl6pPr marL="2286000" marR="0" lvl="5" indent="0" algn="l" rtl="0">
              <a:lnSpc>
                <a:spcPct val="12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2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2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2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79" name="Shape 79"/>
          <p:cNvSpPr txBox="1">
            <a:spLocks noGrp="1"/>
          </p:cNvSpPr>
          <p:nvPr>
            <p:ph type="body" idx="1"/>
          </p:nvPr>
        </p:nvSpPr>
        <p:spPr>
          <a:xfrm>
            <a:off x="447675" y="933450"/>
            <a:ext cx="4038599" cy="5106987"/>
          </a:xfrm>
          <a:prstGeom prst="rect">
            <a:avLst/>
          </a:prstGeom>
          <a:noFill/>
          <a:ln>
            <a:noFill/>
          </a:ln>
        </p:spPr>
        <p:txBody>
          <a:bodyPr lIns="91425" tIns="91425" rIns="91425" bIns="91425" anchor="t" anchorCtr="0"/>
          <a:lstStyle>
            <a:lvl1pPr marL="342900" marR="0" lvl="0" indent="-147320" algn="l" rtl="0">
              <a:lnSpc>
                <a:spcPct val="120000"/>
              </a:lnSpc>
              <a:spcBef>
                <a:spcPts val="560"/>
              </a:spcBef>
              <a:spcAft>
                <a:spcPts val="0"/>
              </a:spcAft>
              <a:buClr>
                <a:srgbClr val="C00000"/>
              </a:buClr>
              <a:buSzPct val="110000"/>
              <a:buFont typeface="Noto Sans Symbols"/>
              <a:buChar char="▪"/>
              <a:defRPr sz="2800" b="0" i="0" u="none" strike="noStrike" cap="none">
                <a:solidFill>
                  <a:srgbClr val="0C0C0C"/>
                </a:solidFill>
                <a:latin typeface="Arial"/>
                <a:ea typeface="Arial"/>
                <a:cs typeface="Arial"/>
                <a:sym typeface="Arial"/>
              </a:defRPr>
            </a:lvl1pPr>
            <a:lvl2pPr marL="742950" marR="0" lvl="1" indent="-148590" algn="l" rtl="0">
              <a:lnSpc>
                <a:spcPct val="120000"/>
              </a:lnSpc>
              <a:spcBef>
                <a:spcPts val="480"/>
              </a:spcBef>
              <a:spcAft>
                <a:spcPts val="0"/>
              </a:spcAft>
              <a:buClr>
                <a:srgbClr val="C00000"/>
              </a:buClr>
              <a:buSzPct val="90000"/>
              <a:buFont typeface="Arial"/>
              <a:buChar char="–"/>
              <a:defRPr sz="2400" b="0" i="0" u="none" strike="noStrike" cap="none">
                <a:solidFill>
                  <a:srgbClr val="0C0C0C"/>
                </a:solidFill>
                <a:latin typeface="Arial"/>
                <a:ea typeface="Arial"/>
                <a:cs typeface="Arial"/>
                <a:sym typeface="Arial"/>
              </a:defRPr>
            </a:lvl2pPr>
            <a:lvl3pPr marL="1143000" marR="0" lvl="2"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3pPr>
            <a:lvl4pPr marL="1600200" marR="0" lvl="3"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4pPr>
            <a:lvl5pPr marL="2057400" marR="0" lvl="4"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5pPr>
            <a:lvl6pPr marL="2514600" marR="0" lvl="5"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2"/>
          </p:nvPr>
        </p:nvSpPr>
        <p:spPr>
          <a:xfrm>
            <a:off x="4638675" y="933450"/>
            <a:ext cx="4038599" cy="5106987"/>
          </a:xfrm>
          <a:prstGeom prst="rect">
            <a:avLst/>
          </a:prstGeom>
          <a:noFill/>
          <a:ln>
            <a:noFill/>
          </a:ln>
        </p:spPr>
        <p:txBody>
          <a:bodyPr lIns="91425" tIns="91425" rIns="91425" bIns="91425" anchor="t" anchorCtr="0"/>
          <a:lstStyle>
            <a:lvl1pPr marL="342900" marR="0" lvl="0" indent="-147320" algn="l" rtl="0">
              <a:lnSpc>
                <a:spcPct val="120000"/>
              </a:lnSpc>
              <a:spcBef>
                <a:spcPts val="560"/>
              </a:spcBef>
              <a:spcAft>
                <a:spcPts val="0"/>
              </a:spcAft>
              <a:buClr>
                <a:srgbClr val="C00000"/>
              </a:buClr>
              <a:buSzPct val="110000"/>
              <a:buFont typeface="Noto Sans Symbols"/>
              <a:buChar char="▪"/>
              <a:defRPr sz="2800" b="0" i="0" u="none" strike="noStrike" cap="none">
                <a:solidFill>
                  <a:srgbClr val="0C0C0C"/>
                </a:solidFill>
                <a:latin typeface="Arial"/>
                <a:ea typeface="Arial"/>
                <a:cs typeface="Arial"/>
                <a:sym typeface="Arial"/>
              </a:defRPr>
            </a:lvl1pPr>
            <a:lvl2pPr marL="742950" marR="0" lvl="1" indent="-148590" algn="l" rtl="0">
              <a:lnSpc>
                <a:spcPct val="120000"/>
              </a:lnSpc>
              <a:spcBef>
                <a:spcPts val="480"/>
              </a:spcBef>
              <a:spcAft>
                <a:spcPts val="0"/>
              </a:spcAft>
              <a:buClr>
                <a:srgbClr val="C00000"/>
              </a:buClr>
              <a:buSzPct val="90000"/>
              <a:buFont typeface="Arial"/>
              <a:buChar char="–"/>
              <a:defRPr sz="2400" b="0" i="0" u="none" strike="noStrike" cap="none">
                <a:solidFill>
                  <a:srgbClr val="0C0C0C"/>
                </a:solidFill>
                <a:latin typeface="Arial"/>
                <a:ea typeface="Arial"/>
                <a:cs typeface="Arial"/>
                <a:sym typeface="Arial"/>
              </a:defRPr>
            </a:lvl2pPr>
            <a:lvl3pPr marL="1143000" marR="0" lvl="2"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3pPr>
            <a:lvl4pPr marL="1600200" marR="0" lvl="3"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4pPr>
            <a:lvl5pPr marL="2057400" marR="0" lvl="4"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5pPr>
            <a:lvl6pPr marL="2514600" marR="0" lvl="5"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84" name="Shape 8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lnSpc>
                <a:spcPct val="120000"/>
              </a:lnSpc>
              <a:spcBef>
                <a:spcPts val="480"/>
              </a:spcBef>
              <a:spcAft>
                <a:spcPts val="0"/>
              </a:spcAft>
              <a:buClr>
                <a:srgbClr val="C00000"/>
              </a:buClr>
              <a:buFont typeface="Noto Sans Symbols"/>
              <a:buNone/>
              <a:defRPr sz="2400" b="1" i="0" u="none" strike="noStrike" cap="none">
                <a:solidFill>
                  <a:srgbClr val="0C0C0C"/>
                </a:solidFill>
                <a:latin typeface="Arial"/>
                <a:ea typeface="Arial"/>
                <a:cs typeface="Arial"/>
                <a:sym typeface="Arial"/>
              </a:defRPr>
            </a:lvl1pPr>
            <a:lvl2pPr marL="457200" marR="0" lvl="1" indent="0" algn="l" rtl="0">
              <a:lnSpc>
                <a:spcPct val="120000"/>
              </a:lnSpc>
              <a:spcBef>
                <a:spcPts val="400"/>
              </a:spcBef>
              <a:spcAft>
                <a:spcPts val="0"/>
              </a:spcAft>
              <a:buClr>
                <a:srgbClr val="C00000"/>
              </a:buClr>
              <a:buFont typeface="Arial"/>
              <a:buNone/>
              <a:defRPr sz="2000" b="1" i="0" u="none" strike="noStrike" cap="none">
                <a:solidFill>
                  <a:srgbClr val="0C0C0C"/>
                </a:solidFill>
                <a:latin typeface="Arial"/>
                <a:ea typeface="Arial"/>
                <a:cs typeface="Arial"/>
                <a:sym typeface="Arial"/>
              </a:defRPr>
            </a:lvl2pPr>
            <a:lvl3pPr marL="914400" marR="0" lvl="2" indent="0" algn="l" rtl="0">
              <a:lnSpc>
                <a:spcPct val="120000"/>
              </a:lnSpc>
              <a:spcBef>
                <a:spcPts val="360"/>
              </a:spcBef>
              <a:spcAft>
                <a:spcPts val="0"/>
              </a:spcAft>
              <a:buClr>
                <a:srgbClr val="0C0C0C"/>
              </a:buClr>
              <a:buFont typeface="Arial"/>
              <a:buNone/>
              <a:defRPr sz="1800" b="1" i="0" u="none" strike="noStrike" cap="none">
                <a:solidFill>
                  <a:srgbClr val="0C0C0C"/>
                </a:solidFill>
                <a:latin typeface="Arial"/>
                <a:ea typeface="Arial"/>
                <a:cs typeface="Arial"/>
                <a:sym typeface="Arial"/>
              </a:defRPr>
            </a:lvl3pPr>
            <a:lvl4pPr marL="1371600" marR="0" lvl="3" indent="0" algn="l" rtl="0">
              <a:lnSpc>
                <a:spcPct val="120000"/>
              </a:lnSpc>
              <a:spcBef>
                <a:spcPts val="320"/>
              </a:spcBef>
              <a:spcAft>
                <a:spcPts val="0"/>
              </a:spcAft>
              <a:buClr>
                <a:srgbClr val="0C0C0C"/>
              </a:buClr>
              <a:buFont typeface="Arial"/>
              <a:buNone/>
              <a:defRPr sz="1600" b="1" i="0" u="none" strike="noStrike" cap="none">
                <a:solidFill>
                  <a:srgbClr val="0C0C0C"/>
                </a:solidFill>
                <a:latin typeface="Arial"/>
                <a:ea typeface="Arial"/>
                <a:cs typeface="Arial"/>
                <a:sym typeface="Arial"/>
              </a:defRPr>
            </a:lvl4pPr>
            <a:lvl5pPr marL="1828800" marR="0" lvl="4" indent="0" algn="l" rtl="0">
              <a:lnSpc>
                <a:spcPct val="120000"/>
              </a:lnSpc>
              <a:spcBef>
                <a:spcPts val="320"/>
              </a:spcBef>
              <a:spcAft>
                <a:spcPts val="0"/>
              </a:spcAft>
              <a:buClr>
                <a:srgbClr val="0C0C0C"/>
              </a:buClr>
              <a:buFont typeface="Arial"/>
              <a:buNone/>
              <a:defRPr sz="1600" b="1" i="0" u="none" strike="noStrike" cap="none">
                <a:solidFill>
                  <a:srgbClr val="0C0C0C"/>
                </a:solidFill>
                <a:latin typeface="Arial"/>
                <a:ea typeface="Arial"/>
                <a:cs typeface="Arial"/>
                <a:sym typeface="Arial"/>
              </a:defRPr>
            </a:lvl5pPr>
            <a:lvl6pPr marL="2286000" marR="0" lvl="5"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75260" algn="l" rtl="0">
              <a:lnSpc>
                <a:spcPct val="120000"/>
              </a:lnSpc>
              <a:spcBef>
                <a:spcPts val="480"/>
              </a:spcBef>
              <a:spcAft>
                <a:spcPts val="0"/>
              </a:spcAft>
              <a:buClr>
                <a:srgbClr val="C00000"/>
              </a:buClr>
              <a:buSzPct val="110000"/>
              <a:buFont typeface="Noto Sans Symbols"/>
              <a:buChar char="▪"/>
              <a:defRPr sz="2400" b="0" i="0" u="none" strike="noStrike" cap="none">
                <a:solidFill>
                  <a:srgbClr val="0C0C0C"/>
                </a:solidFill>
                <a:latin typeface="Arial"/>
                <a:ea typeface="Arial"/>
                <a:cs typeface="Arial"/>
                <a:sym typeface="Arial"/>
              </a:defRPr>
            </a:lvl1pPr>
            <a:lvl2pPr marL="742950" marR="0" lvl="1" indent="-171450" algn="l" rtl="0">
              <a:lnSpc>
                <a:spcPct val="120000"/>
              </a:lnSpc>
              <a:spcBef>
                <a:spcPts val="400"/>
              </a:spcBef>
              <a:spcAft>
                <a:spcPts val="0"/>
              </a:spcAft>
              <a:buClr>
                <a:srgbClr val="C00000"/>
              </a:buClr>
              <a:buSzPct val="90000"/>
              <a:buFont typeface="Arial"/>
              <a:buChar char="–"/>
              <a:defRPr sz="2000" b="0" i="0" u="none" strike="noStrike" cap="none">
                <a:solidFill>
                  <a:srgbClr val="0C0C0C"/>
                </a:solidFill>
                <a:latin typeface="Arial"/>
                <a:ea typeface="Arial"/>
                <a:cs typeface="Arial"/>
                <a:sym typeface="Arial"/>
              </a:defRPr>
            </a:lvl2pPr>
            <a:lvl3pPr marL="1143000" marR="0" lvl="2"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3pPr>
            <a:lvl4pPr marL="1600200" marR="0" lvl="3" indent="-127000" algn="l" rtl="0">
              <a:lnSpc>
                <a:spcPct val="120000"/>
              </a:lnSpc>
              <a:spcBef>
                <a:spcPts val="320"/>
              </a:spcBef>
              <a:spcAft>
                <a:spcPts val="0"/>
              </a:spcAft>
              <a:buClr>
                <a:srgbClr val="0C0C0C"/>
              </a:buClr>
              <a:buSzPct val="100000"/>
              <a:buFont typeface="Arial"/>
              <a:buChar char="–"/>
              <a:defRPr sz="1600" b="0" i="0" u="none" strike="noStrike" cap="none">
                <a:solidFill>
                  <a:srgbClr val="0C0C0C"/>
                </a:solidFill>
                <a:latin typeface="Arial"/>
                <a:ea typeface="Arial"/>
                <a:cs typeface="Arial"/>
                <a:sym typeface="Arial"/>
              </a:defRPr>
            </a:lvl4pPr>
            <a:lvl5pPr marL="2057400" marR="0" lvl="4" indent="-127000" algn="l" rtl="0">
              <a:lnSpc>
                <a:spcPct val="120000"/>
              </a:lnSpc>
              <a:spcBef>
                <a:spcPts val="320"/>
              </a:spcBef>
              <a:spcAft>
                <a:spcPts val="0"/>
              </a:spcAft>
              <a:buClr>
                <a:srgbClr val="0C0C0C"/>
              </a:buClr>
              <a:buSzPct val="100000"/>
              <a:buFont typeface="Arial"/>
              <a:buChar char="»"/>
              <a:defRPr sz="1600" b="0" i="0" u="none" strike="noStrike" cap="none">
                <a:solidFill>
                  <a:srgbClr val="0C0C0C"/>
                </a:solidFill>
                <a:latin typeface="Arial"/>
                <a:ea typeface="Arial"/>
                <a:cs typeface="Arial"/>
                <a:sym typeface="Arial"/>
              </a:defRPr>
            </a:lvl5pPr>
            <a:lvl6pPr marL="2514600" marR="0" lvl="5"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lnSpc>
                <a:spcPct val="120000"/>
              </a:lnSpc>
              <a:spcBef>
                <a:spcPts val="480"/>
              </a:spcBef>
              <a:spcAft>
                <a:spcPts val="0"/>
              </a:spcAft>
              <a:buClr>
                <a:srgbClr val="C00000"/>
              </a:buClr>
              <a:buFont typeface="Noto Sans Symbols"/>
              <a:buNone/>
              <a:defRPr sz="2400" b="1" i="0" u="none" strike="noStrike" cap="none">
                <a:solidFill>
                  <a:srgbClr val="0C0C0C"/>
                </a:solidFill>
                <a:latin typeface="Arial"/>
                <a:ea typeface="Arial"/>
                <a:cs typeface="Arial"/>
                <a:sym typeface="Arial"/>
              </a:defRPr>
            </a:lvl1pPr>
            <a:lvl2pPr marL="457200" marR="0" lvl="1" indent="0" algn="l" rtl="0">
              <a:lnSpc>
                <a:spcPct val="120000"/>
              </a:lnSpc>
              <a:spcBef>
                <a:spcPts val="400"/>
              </a:spcBef>
              <a:spcAft>
                <a:spcPts val="0"/>
              </a:spcAft>
              <a:buClr>
                <a:srgbClr val="C00000"/>
              </a:buClr>
              <a:buFont typeface="Arial"/>
              <a:buNone/>
              <a:defRPr sz="2000" b="1" i="0" u="none" strike="noStrike" cap="none">
                <a:solidFill>
                  <a:srgbClr val="0C0C0C"/>
                </a:solidFill>
                <a:latin typeface="Arial"/>
                <a:ea typeface="Arial"/>
                <a:cs typeface="Arial"/>
                <a:sym typeface="Arial"/>
              </a:defRPr>
            </a:lvl2pPr>
            <a:lvl3pPr marL="914400" marR="0" lvl="2" indent="0" algn="l" rtl="0">
              <a:lnSpc>
                <a:spcPct val="120000"/>
              </a:lnSpc>
              <a:spcBef>
                <a:spcPts val="360"/>
              </a:spcBef>
              <a:spcAft>
                <a:spcPts val="0"/>
              </a:spcAft>
              <a:buClr>
                <a:srgbClr val="0C0C0C"/>
              </a:buClr>
              <a:buFont typeface="Arial"/>
              <a:buNone/>
              <a:defRPr sz="1800" b="1" i="0" u="none" strike="noStrike" cap="none">
                <a:solidFill>
                  <a:srgbClr val="0C0C0C"/>
                </a:solidFill>
                <a:latin typeface="Arial"/>
                <a:ea typeface="Arial"/>
                <a:cs typeface="Arial"/>
                <a:sym typeface="Arial"/>
              </a:defRPr>
            </a:lvl3pPr>
            <a:lvl4pPr marL="1371600" marR="0" lvl="3" indent="0" algn="l" rtl="0">
              <a:lnSpc>
                <a:spcPct val="120000"/>
              </a:lnSpc>
              <a:spcBef>
                <a:spcPts val="320"/>
              </a:spcBef>
              <a:spcAft>
                <a:spcPts val="0"/>
              </a:spcAft>
              <a:buClr>
                <a:srgbClr val="0C0C0C"/>
              </a:buClr>
              <a:buFont typeface="Arial"/>
              <a:buNone/>
              <a:defRPr sz="1600" b="1" i="0" u="none" strike="noStrike" cap="none">
                <a:solidFill>
                  <a:srgbClr val="0C0C0C"/>
                </a:solidFill>
                <a:latin typeface="Arial"/>
                <a:ea typeface="Arial"/>
                <a:cs typeface="Arial"/>
                <a:sym typeface="Arial"/>
              </a:defRPr>
            </a:lvl4pPr>
            <a:lvl5pPr marL="1828800" marR="0" lvl="4" indent="0" algn="l" rtl="0">
              <a:lnSpc>
                <a:spcPct val="120000"/>
              </a:lnSpc>
              <a:spcBef>
                <a:spcPts val="320"/>
              </a:spcBef>
              <a:spcAft>
                <a:spcPts val="0"/>
              </a:spcAft>
              <a:buClr>
                <a:srgbClr val="0C0C0C"/>
              </a:buClr>
              <a:buFont typeface="Arial"/>
              <a:buNone/>
              <a:defRPr sz="1600" b="1" i="0" u="none" strike="noStrike" cap="none">
                <a:solidFill>
                  <a:srgbClr val="0C0C0C"/>
                </a:solidFill>
                <a:latin typeface="Arial"/>
                <a:ea typeface="Arial"/>
                <a:cs typeface="Arial"/>
                <a:sym typeface="Arial"/>
              </a:defRPr>
            </a:lvl5pPr>
            <a:lvl6pPr marL="2286000" marR="0" lvl="5"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75260" algn="l" rtl="0">
              <a:lnSpc>
                <a:spcPct val="120000"/>
              </a:lnSpc>
              <a:spcBef>
                <a:spcPts val="480"/>
              </a:spcBef>
              <a:spcAft>
                <a:spcPts val="0"/>
              </a:spcAft>
              <a:buClr>
                <a:srgbClr val="C00000"/>
              </a:buClr>
              <a:buSzPct val="110000"/>
              <a:buFont typeface="Noto Sans Symbols"/>
              <a:buChar char="▪"/>
              <a:defRPr sz="2400" b="0" i="0" u="none" strike="noStrike" cap="none">
                <a:solidFill>
                  <a:srgbClr val="0C0C0C"/>
                </a:solidFill>
                <a:latin typeface="Arial"/>
                <a:ea typeface="Arial"/>
                <a:cs typeface="Arial"/>
                <a:sym typeface="Arial"/>
              </a:defRPr>
            </a:lvl1pPr>
            <a:lvl2pPr marL="742950" marR="0" lvl="1" indent="-171450" algn="l" rtl="0">
              <a:lnSpc>
                <a:spcPct val="120000"/>
              </a:lnSpc>
              <a:spcBef>
                <a:spcPts val="400"/>
              </a:spcBef>
              <a:spcAft>
                <a:spcPts val="0"/>
              </a:spcAft>
              <a:buClr>
                <a:srgbClr val="C00000"/>
              </a:buClr>
              <a:buSzPct val="90000"/>
              <a:buFont typeface="Arial"/>
              <a:buChar char="–"/>
              <a:defRPr sz="2000" b="0" i="0" u="none" strike="noStrike" cap="none">
                <a:solidFill>
                  <a:srgbClr val="0C0C0C"/>
                </a:solidFill>
                <a:latin typeface="Arial"/>
                <a:ea typeface="Arial"/>
                <a:cs typeface="Arial"/>
                <a:sym typeface="Arial"/>
              </a:defRPr>
            </a:lvl2pPr>
            <a:lvl3pPr marL="1143000" marR="0" lvl="2"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3pPr>
            <a:lvl4pPr marL="1600200" marR="0" lvl="3" indent="-127000" algn="l" rtl="0">
              <a:lnSpc>
                <a:spcPct val="120000"/>
              </a:lnSpc>
              <a:spcBef>
                <a:spcPts val="320"/>
              </a:spcBef>
              <a:spcAft>
                <a:spcPts val="0"/>
              </a:spcAft>
              <a:buClr>
                <a:srgbClr val="0C0C0C"/>
              </a:buClr>
              <a:buSzPct val="100000"/>
              <a:buFont typeface="Arial"/>
              <a:buChar char="–"/>
              <a:defRPr sz="1600" b="0" i="0" u="none" strike="noStrike" cap="none">
                <a:solidFill>
                  <a:srgbClr val="0C0C0C"/>
                </a:solidFill>
                <a:latin typeface="Arial"/>
                <a:ea typeface="Arial"/>
                <a:cs typeface="Arial"/>
                <a:sym typeface="Arial"/>
              </a:defRPr>
            </a:lvl4pPr>
            <a:lvl5pPr marL="2057400" marR="0" lvl="4" indent="-127000" algn="l" rtl="0">
              <a:lnSpc>
                <a:spcPct val="120000"/>
              </a:lnSpc>
              <a:spcBef>
                <a:spcPts val="320"/>
              </a:spcBef>
              <a:spcAft>
                <a:spcPts val="0"/>
              </a:spcAft>
              <a:buClr>
                <a:srgbClr val="0C0C0C"/>
              </a:buClr>
              <a:buSzPct val="100000"/>
              <a:buFont typeface="Arial"/>
              <a:buChar char="»"/>
              <a:defRPr sz="1600" b="0" i="0" u="none" strike="noStrike" cap="none">
                <a:solidFill>
                  <a:srgbClr val="0C0C0C"/>
                </a:solidFill>
                <a:latin typeface="Arial"/>
                <a:ea typeface="Arial"/>
                <a:cs typeface="Arial"/>
                <a:sym typeface="Arial"/>
              </a:defRPr>
            </a:lvl5pPr>
            <a:lvl6pPr marL="2514600" marR="0" lvl="5"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91" name="Shape 91"/>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2"/>
        <p:cNvGrpSpPr/>
        <p:nvPr/>
      </p:nvGrpSpPr>
      <p:grpSpPr>
        <a:xfrm>
          <a:off x="0" y="0"/>
          <a:ext cx="0" cy="0"/>
          <a:chOff x="0" y="0"/>
          <a:chExt cx="0" cy="0"/>
        </a:xfrm>
      </p:grpSpPr>
      <p:sp>
        <p:nvSpPr>
          <p:cNvPr id="93" name="Shape 93"/>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96" name="Shape 96"/>
          <p:cNvSpPr txBox="1">
            <a:spLocks noGrp="1"/>
          </p:cNvSpPr>
          <p:nvPr>
            <p:ph type="body" idx="1"/>
          </p:nvPr>
        </p:nvSpPr>
        <p:spPr>
          <a:xfrm>
            <a:off x="447675" y="933450"/>
            <a:ext cx="4038599"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body" idx="2"/>
          </p:nvPr>
        </p:nvSpPr>
        <p:spPr>
          <a:xfrm>
            <a:off x="4638675" y="933450"/>
            <a:ext cx="4038599"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101" name="Shape 101"/>
          <p:cNvSpPr txBox="1">
            <a:spLocks noGrp="1"/>
          </p:cNvSpPr>
          <p:nvPr>
            <p:ph type="body" idx="1"/>
          </p:nvPr>
        </p:nvSpPr>
        <p:spPr>
          <a:xfrm>
            <a:off x="447675" y="933450"/>
            <a:ext cx="4038599"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body" idx="2"/>
          </p:nvPr>
        </p:nvSpPr>
        <p:spPr>
          <a:xfrm>
            <a:off x="4638675" y="933450"/>
            <a:ext cx="4038599" cy="2476500"/>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body" idx="3"/>
          </p:nvPr>
        </p:nvSpPr>
        <p:spPr>
          <a:xfrm>
            <a:off x="4638675" y="3562350"/>
            <a:ext cx="4038599" cy="2478088"/>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25" name="Shape 25"/>
          <p:cNvSpPr txBox="1">
            <a:spLocks noGrp="1"/>
          </p:cNvSpPr>
          <p:nvPr>
            <p:ph type="body" idx="1"/>
          </p:nvPr>
        </p:nvSpPr>
        <p:spPr>
          <a:xfrm>
            <a:off x="447675" y="933450"/>
            <a:ext cx="8229600"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lnSpc>
                <a:spcPct val="120000"/>
              </a:lnSpc>
              <a:spcBef>
                <a:spcPts val="400"/>
              </a:spcBef>
              <a:spcAft>
                <a:spcPts val="0"/>
              </a:spcAft>
              <a:buClr>
                <a:srgbClr val="C00000"/>
              </a:buClr>
              <a:buFont typeface="Noto Sans Symbols"/>
              <a:buNone/>
              <a:defRPr sz="2000" b="0" i="0" u="none" strike="noStrike" cap="none">
                <a:solidFill>
                  <a:srgbClr val="0C0C0C"/>
                </a:solidFill>
                <a:latin typeface="Arial"/>
                <a:ea typeface="Arial"/>
                <a:cs typeface="Arial"/>
                <a:sym typeface="Arial"/>
              </a:defRPr>
            </a:lvl1pPr>
            <a:lvl2pPr marL="457200" marR="0" lvl="1" indent="0" algn="l" rtl="0">
              <a:lnSpc>
                <a:spcPct val="120000"/>
              </a:lnSpc>
              <a:spcBef>
                <a:spcPts val="360"/>
              </a:spcBef>
              <a:spcAft>
                <a:spcPts val="0"/>
              </a:spcAft>
              <a:buClr>
                <a:srgbClr val="C00000"/>
              </a:buClr>
              <a:buFont typeface="Arial"/>
              <a:buNone/>
              <a:defRPr sz="1800" b="0" i="0" u="none" strike="noStrike" cap="none">
                <a:solidFill>
                  <a:srgbClr val="0C0C0C"/>
                </a:solidFill>
                <a:latin typeface="Arial"/>
                <a:ea typeface="Arial"/>
                <a:cs typeface="Arial"/>
                <a:sym typeface="Arial"/>
              </a:defRPr>
            </a:lvl2pPr>
            <a:lvl3pPr marL="914400" marR="0" lvl="2" indent="0" algn="l" rtl="0">
              <a:lnSpc>
                <a:spcPct val="120000"/>
              </a:lnSpc>
              <a:spcBef>
                <a:spcPts val="320"/>
              </a:spcBef>
              <a:spcAft>
                <a:spcPts val="0"/>
              </a:spcAft>
              <a:buClr>
                <a:srgbClr val="0C0C0C"/>
              </a:buClr>
              <a:buFont typeface="Arial"/>
              <a:buNone/>
              <a:defRPr sz="1600" b="0" i="0" u="none" strike="noStrike" cap="none">
                <a:solidFill>
                  <a:srgbClr val="0C0C0C"/>
                </a:solidFill>
                <a:latin typeface="Arial"/>
                <a:ea typeface="Arial"/>
                <a:cs typeface="Arial"/>
                <a:sym typeface="Arial"/>
              </a:defRPr>
            </a:lvl3pPr>
            <a:lvl4pPr marL="1371600" marR="0" lvl="3" indent="0" algn="l" rtl="0">
              <a:lnSpc>
                <a:spcPct val="120000"/>
              </a:lnSpc>
              <a:spcBef>
                <a:spcPts val="280"/>
              </a:spcBef>
              <a:spcAft>
                <a:spcPts val="0"/>
              </a:spcAft>
              <a:buClr>
                <a:srgbClr val="0C0C0C"/>
              </a:buClr>
              <a:buFont typeface="Arial"/>
              <a:buNone/>
              <a:defRPr sz="1400" b="0" i="0" u="none" strike="noStrike" cap="none">
                <a:solidFill>
                  <a:srgbClr val="0C0C0C"/>
                </a:solidFill>
                <a:latin typeface="Arial"/>
                <a:ea typeface="Arial"/>
                <a:cs typeface="Arial"/>
                <a:sym typeface="Arial"/>
              </a:defRPr>
            </a:lvl4pPr>
            <a:lvl5pPr marL="1828800" marR="0" lvl="4" indent="0" algn="l" rtl="0">
              <a:lnSpc>
                <a:spcPct val="120000"/>
              </a:lnSpc>
              <a:spcBef>
                <a:spcPts val="280"/>
              </a:spcBef>
              <a:spcAft>
                <a:spcPts val="0"/>
              </a:spcAft>
              <a:buClr>
                <a:srgbClr val="0C0C0C"/>
              </a:buClr>
              <a:buFont typeface="Arial"/>
              <a:buNone/>
              <a:defRPr sz="1400" b="0" i="0" u="none" strike="noStrike" cap="none">
                <a:solidFill>
                  <a:srgbClr val="0C0C0C"/>
                </a:solidFill>
                <a:latin typeface="Arial"/>
                <a:ea typeface="Arial"/>
                <a:cs typeface="Arial"/>
                <a:sym typeface="Arial"/>
              </a:defRPr>
            </a:lvl5pPr>
            <a:lvl6pPr marL="2286000" marR="0" lvl="5" indent="0" algn="l" rtl="0">
              <a:lnSpc>
                <a:spcPct val="12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2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2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2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33" name="Shape 33"/>
          <p:cNvSpPr txBox="1">
            <a:spLocks noGrp="1"/>
          </p:cNvSpPr>
          <p:nvPr>
            <p:ph type="body" idx="1"/>
          </p:nvPr>
        </p:nvSpPr>
        <p:spPr>
          <a:xfrm>
            <a:off x="447675" y="933450"/>
            <a:ext cx="4038599" cy="5106987"/>
          </a:xfrm>
          <a:prstGeom prst="rect">
            <a:avLst/>
          </a:prstGeom>
          <a:noFill/>
          <a:ln>
            <a:noFill/>
          </a:ln>
        </p:spPr>
        <p:txBody>
          <a:bodyPr lIns="91425" tIns="91425" rIns="91425" bIns="91425" anchor="t" anchorCtr="0"/>
          <a:lstStyle>
            <a:lvl1pPr marL="342900" marR="0" lvl="0" indent="-147320" algn="l" rtl="0">
              <a:lnSpc>
                <a:spcPct val="120000"/>
              </a:lnSpc>
              <a:spcBef>
                <a:spcPts val="560"/>
              </a:spcBef>
              <a:spcAft>
                <a:spcPts val="0"/>
              </a:spcAft>
              <a:buClr>
                <a:srgbClr val="C00000"/>
              </a:buClr>
              <a:buSzPct val="110000"/>
              <a:buFont typeface="Noto Sans Symbols"/>
              <a:buChar char="▪"/>
              <a:defRPr sz="2800" b="0" i="0" u="none" strike="noStrike" cap="none">
                <a:solidFill>
                  <a:srgbClr val="0C0C0C"/>
                </a:solidFill>
                <a:latin typeface="Arial"/>
                <a:ea typeface="Arial"/>
                <a:cs typeface="Arial"/>
                <a:sym typeface="Arial"/>
              </a:defRPr>
            </a:lvl1pPr>
            <a:lvl2pPr marL="742950" marR="0" lvl="1" indent="-148590" algn="l" rtl="0">
              <a:lnSpc>
                <a:spcPct val="120000"/>
              </a:lnSpc>
              <a:spcBef>
                <a:spcPts val="480"/>
              </a:spcBef>
              <a:spcAft>
                <a:spcPts val="0"/>
              </a:spcAft>
              <a:buClr>
                <a:srgbClr val="C00000"/>
              </a:buClr>
              <a:buSzPct val="90000"/>
              <a:buFont typeface="Arial"/>
              <a:buChar char="–"/>
              <a:defRPr sz="2400" b="0" i="0" u="none" strike="noStrike" cap="none">
                <a:solidFill>
                  <a:srgbClr val="0C0C0C"/>
                </a:solidFill>
                <a:latin typeface="Arial"/>
                <a:ea typeface="Arial"/>
                <a:cs typeface="Arial"/>
                <a:sym typeface="Arial"/>
              </a:defRPr>
            </a:lvl2pPr>
            <a:lvl3pPr marL="1143000" marR="0" lvl="2"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3pPr>
            <a:lvl4pPr marL="1600200" marR="0" lvl="3"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4pPr>
            <a:lvl5pPr marL="2057400" marR="0" lvl="4"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5pPr>
            <a:lvl6pPr marL="2514600" marR="0" lvl="5"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2"/>
          </p:nvPr>
        </p:nvSpPr>
        <p:spPr>
          <a:xfrm>
            <a:off x="4638675" y="933450"/>
            <a:ext cx="4038599" cy="5106987"/>
          </a:xfrm>
          <a:prstGeom prst="rect">
            <a:avLst/>
          </a:prstGeom>
          <a:noFill/>
          <a:ln>
            <a:noFill/>
          </a:ln>
        </p:spPr>
        <p:txBody>
          <a:bodyPr lIns="91425" tIns="91425" rIns="91425" bIns="91425" anchor="t" anchorCtr="0"/>
          <a:lstStyle>
            <a:lvl1pPr marL="342900" marR="0" lvl="0" indent="-147320" algn="l" rtl="0">
              <a:lnSpc>
                <a:spcPct val="120000"/>
              </a:lnSpc>
              <a:spcBef>
                <a:spcPts val="560"/>
              </a:spcBef>
              <a:spcAft>
                <a:spcPts val="0"/>
              </a:spcAft>
              <a:buClr>
                <a:srgbClr val="C00000"/>
              </a:buClr>
              <a:buSzPct val="110000"/>
              <a:buFont typeface="Noto Sans Symbols"/>
              <a:buChar char="▪"/>
              <a:defRPr sz="2800" b="0" i="0" u="none" strike="noStrike" cap="none">
                <a:solidFill>
                  <a:srgbClr val="0C0C0C"/>
                </a:solidFill>
                <a:latin typeface="Arial"/>
                <a:ea typeface="Arial"/>
                <a:cs typeface="Arial"/>
                <a:sym typeface="Arial"/>
              </a:defRPr>
            </a:lvl1pPr>
            <a:lvl2pPr marL="742950" marR="0" lvl="1" indent="-148590" algn="l" rtl="0">
              <a:lnSpc>
                <a:spcPct val="120000"/>
              </a:lnSpc>
              <a:spcBef>
                <a:spcPts val="480"/>
              </a:spcBef>
              <a:spcAft>
                <a:spcPts val="0"/>
              </a:spcAft>
              <a:buClr>
                <a:srgbClr val="C00000"/>
              </a:buClr>
              <a:buSzPct val="90000"/>
              <a:buFont typeface="Arial"/>
              <a:buChar char="–"/>
              <a:defRPr sz="2400" b="0" i="0" u="none" strike="noStrike" cap="none">
                <a:solidFill>
                  <a:srgbClr val="0C0C0C"/>
                </a:solidFill>
                <a:latin typeface="Arial"/>
                <a:ea typeface="Arial"/>
                <a:cs typeface="Arial"/>
                <a:sym typeface="Arial"/>
              </a:defRPr>
            </a:lvl2pPr>
            <a:lvl3pPr marL="1143000" marR="0" lvl="2"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3pPr>
            <a:lvl4pPr marL="1600200" marR="0" lvl="3"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4pPr>
            <a:lvl5pPr marL="2057400" marR="0" lvl="4"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5pPr>
            <a:lvl6pPr marL="2514600" marR="0" lvl="5"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12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38" name="Shape 38"/>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lnSpc>
                <a:spcPct val="120000"/>
              </a:lnSpc>
              <a:spcBef>
                <a:spcPts val="480"/>
              </a:spcBef>
              <a:spcAft>
                <a:spcPts val="0"/>
              </a:spcAft>
              <a:buClr>
                <a:srgbClr val="C00000"/>
              </a:buClr>
              <a:buFont typeface="Noto Sans Symbols"/>
              <a:buNone/>
              <a:defRPr sz="2400" b="1" i="0" u="none" strike="noStrike" cap="none">
                <a:solidFill>
                  <a:srgbClr val="0C0C0C"/>
                </a:solidFill>
                <a:latin typeface="Arial"/>
                <a:ea typeface="Arial"/>
                <a:cs typeface="Arial"/>
                <a:sym typeface="Arial"/>
              </a:defRPr>
            </a:lvl1pPr>
            <a:lvl2pPr marL="457200" marR="0" lvl="1" indent="0" algn="l" rtl="0">
              <a:lnSpc>
                <a:spcPct val="120000"/>
              </a:lnSpc>
              <a:spcBef>
                <a:spcPts val="400"/>
              </a:spcBef>
              <a:spcAft>
                <a:spcPts val="0"/>
              </a:spcAft>
              <a:buClr>
                <a:srgbClr val="C00000"/>
              </a:buClr>
              <a:buFont typeface="Arial"/>
              <a:buNone/>
              <a:defRPr sz="2000" b="1" i="0" u="none" strike="noStrike" cap="none">
                <a:solidFill>
                  <a:srgbClr val="0C0C0C"/>
                </a:solidFill>
                <a:latin typeface="Arial"/>
                <a:ea typeface="Arial"/>
                <a:cs typeface="Arial"/>
                <a:sym typeface="Arial"/>
              </a:defRPr>
            </a:lvl2pPr>
            <a:lvl3pPr marL="914400" marR="0" lvl="2" indent="0" algn="l" rtl="0">
              <a:lnSpc>
                <a:spcPct val="120000"/>
              </a:lnSpc>
              <a:spcBef>
                <a:spcPts val="360"/>
              </a:spcBef>
              <a:spcAft>
                <a:spcPts val="0"/>
              </a:spcAft>
              <a:buClr>
                <a:srgbClr val="0C0C0C"/>
              </a:buClr>
              <a:buFont typeface="Arial"/>
              <a:buNone/>
              <a:defRPr sz="1800" b="1" i="0" u="none" strike="noStrike" cap="none">
                <a:solidFill>
                  <a:srgbClr val="0C0C0C"/>
                </a:solidFill>
                <a:latin typeface="Arial"/>
                <a:ea typeface="Arial"/>
                <a:cs typeface="Arial"/>
                <a:sym typeface="Arial"/>
              </a:defRPr>
            </a:lvl3pPr>
            <a:lvl4pPr marL="1371600" marR="0" lvl="3" indent="0" algn="l" rtl="0">
              <a:lnSpc>
                <a:spcPct val="120000"/>
              </a:lnSpc>
              <a:spcBef>
                <a:spcPts val="320"/>
              </a:spcBef>
              <a:spcAft>
                <a:spcPts val="0"/>
              </a:spcAft>
              <a:buClr>
                <a:srgbClr val="0C0C0C"/>
              </a:buClr>
              <a:buFont typeface="Arial"/>
              <a:buNone/>
              <a:defRPr sz="1600" b="1" i="0" u="none" strike="noStrike" cap="none">
                <a:solidFill>
                  <a:srgbClr val="0C0C0C"/>
                </a:solidFill>
                <a:latin typeface="Arial"/>
                <a:ea typeface="Arial"/>
                <a:cs typeface="Arial"/>
                <a:sym typeface="Arial"/>
              </a:defRPr>
            </a:lvl4pPr>
            <a:lvl5pPr marL="1828800" marR="0" lvl="4" indent="0" algn="l" rtl="0">
              <a:lnSpc>
                <a:spcPct val="120000"/>
              </a:lnSpc>
              <a:spcBef>
                <a:spcPts val="320"/>
              </a:spcBef>
              <a:spcAft>
                <a:spcPts val="0"/>
              </a:spcAft>
              <a:buClr>
                <a:srgbClr val="0C0C0C"/>
              </a:buClr>
              <a:buFont typeface="Arial"/>
              <a:buNone/>
              <a:defRPr sz="1600" b="1" i="0" u="none" strike="noStrike" cap="none">
                <a:solidFill>
                  <a:srgbClr val="0C0C0C"/>
                </a:solidFill>
                <a:latin typeface="Arial"/>
                <a:ea typeface="Arial"/>
                <a:cs typeface="Arial"/>
                <a:sym typeface="Arial"/>
              </a:defRPr>
            </a:lvl5pPr>
            <a:lvl6pPr marL="2286000" marR="0" lvl="5"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75260" algn="l" rtl="0">
              <a:lnSpc>
                <a:spcPct val="120000"/>
              </a:lnSpc>
              <a:spcBef>
                <a:spcPts val="480"/>
              </a:spcBef>
              <a:spcAft>
                <a:spcPts val="0"/>
              </a:spcAft>
              <a:buClr>
                <a:srgbClr val="C00000"/>
              </a:buClr>
              <a:buSzPct val="110000"/>
              <a:buFont typeface="Noto Sans Symbols"/>
              <a:buChar char="▪"/>
              <a:defRPr sz="2400" b="0" i="0" u="none" strike="noStrike" cap="none">
                <a:solidFill>
                  <a:srgbClr val="0C0C0C"/>
                </a:solidFill>
                <a:latin typeface="Arial"/>
                <a:ea typeface="Arial"/>
                <a:cs typeface="Arial"/>
                <a:sym typeface="Arial"/>
              </a:defRPr>
            </a:lvl1pPr>
            <a:lvl2pPr marL="742950" marR="0" lvl="1" indent="-171450" algn="l" rtl="0">
              <a:lnSpc>
                <a:spcPct val="120000"/>
              </a:lnSpc>
              <a:spcBef>
                <a:spcPts val="400"/>
              </a:spcBef>
              <a:spcAft>
                <a:spcPts val="0"/>
              </a:spcAft>
              <a:buClr>
                <a:srgbClr val="C00000"/>
              </a:buClr>
              <a:buSzPct val="90000"/>
              <a:buFont typeface="Arial"/>
              <a:buChar char="–"/>
              <a:defRPr sz="2000" b="0" i="0" u="none" strike="noStrike" cap="none">
                <a:solidFill>
                  <a:srgbClr val="0C0C0C"/>
                </a:solidFill>
                <a:latin typeface="Arial"/>
                <a:ea typeface="Arial"/>
                <a:cs typeface="Arial"/>
                <a:sym typeface="Arial"/>
              </a:defRPr>
            </a:lvl2pPr>
            <a:lvl3pPr marL="1143000" marR="0" lvl="2"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3pPr>
            <a:lvl4pPr marL="1600200" marR="0" lvl="3" indent="-127000" algn="l" rtl="0">
              <a:lnSpc>
                <a:spcPct val="120000"/>
              </a:lnSpc>
              <a:spcBef>
                <a:spcPts val="320"/>
              </a:spcBef>
              <a:spcAft>
                <a:spcPts val="0"/>
              </a:spcAft>
              <a:buClr>
                <a:srgbClr val="0C0C0C"/>
              </a:buClr>
              <a:buSzPct val="100000"/>
              <a:buFont typeface="Arial"/>
              <a:buChar char="–"/>
              <a:defRPr sz="1600" b="0" i="0" u="none" strike="noStrike" cap="none">
                <a:solidFill>
                  <a:srgbClr val="0C0C0C"/>
                </a:solidFill>
                <a:latin typeface="Arial"/>
                <a:ea typeface="Arial"/>
                <a:cs typeface="Arial"/>
                <a:sym typeface="Arial"/>
              </a:defRPr>
            </a:lvl4pPr>
            <a:lvl5pPr marL="2057400" marR="0" lvl="4" indent="-127000" algn="l" rtl="0">
              <a:lnSpc>
                <a:spcPct val="120000"/>
              </a:lnSpc>
              <a:spcBef>
                <a:spcPts val="320"/>
              </a:spcBef>
              <a:spcAft>
                <a:spcPts val="0"/>
              </a:spcAft>
              <a:buClr>
                <a:srgbClr val="0C0C0C"/>
              </a:buClr>
              <a:buSzPct val="100000"/>
              <a:buFont typeface="Arial"/>
              <a:buChar char="»"/>
              <a:defRPr sz="1600" b="0" i="0" u="none" strike="noStrike" cap="none">
                <a:solidFill>
                  <a:srgbClr val="0C0C0C"/>
                </a:solidFill>
                <a:latin typeface="Arial"/>
                <a:ea typeface="Arial"/>
                <a:cs typeface="Arial"/>
                <a:sym typeface="Arial"/>
              </a:defRPr>
            </a:lvl5pPr>
            <a:lvl6pPr marL="2514600" marR="0" lvl="5"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lnSpc>
                <a:spcPct val="120000"/>
              </a:lnSpc>
              <a:spcBef>
                <a:spcPts val="480"/>
              </a:spcBef>
              <a:spcAft>
                <a:spcPts val="0"/>
              </a:spcAft>
              <a:buClr>
                <a:srgbClr val="C00000"/>
              </a:buClr>
              <a:buFont typeface="Noto Sans Symbols"/>
              <a:buNone/>
              <a:defRPr sz="2400" b="1" i="0" u="none" strike="noStrike" cap="none">
                <a:solidFill>
                  <a:srgbClr val="0C0C0C"/>
                </a:solidFill>
                <a:latin typeface="Arial"/>
                <a:ea typeface="Arial"/>
                <a:cs typeface="Arial"/>
                <a:sym typeface="Arial"/>
              </a:defRPr>
            </a:lvl1pPr>
            <a:lvl2pPr marL="457200" marR="0" lvl="1" indent="0" algn="l" rtl="0">
              <a:lnSpc>
                <a:spcPct val="120000"/>
              </a:lnSpc>
              <a:spcBef>
                <a:spcPts val="400"/>
              </a:spcBef>
              <a:spcAft>
                <a:spcPts val="0"/>
              </a:spcAft>
              <a:buClr>
                <a:srgbClr val="C00000"/>
              </a:buClr>
              <a:buFont typeface="Arial"/>
              <a:buNone/>
              <a:defRPr sz="2000" b="1" i="0" u="none" strike="noStrike" cap="none">
                <a:solidFill>
                  <a:srgbClr val="0C0C0C"/>
                </a:solidFill>
                <a:latin typeface="Arial"/>
                <a:ea typeface="Arial"/>
                <a:cs typeface="Arial"/>
                <a:sym typeface="Arial"/>
              </a:defRPr>
            </a:lvl2pPr>
            <a:lvl3pPr marL="914400" marR="0" lvl="2" indent="0" algn="l" rtl="0">
              <a:lnSpc>
                <a:spcPct val="120000"/>
              </a:lnSpc>
              <a:spcBef>
                <a:spcPts val="360"/>
              </a:spcBef>
              <a:spcAft>
                <a:spcPts val="0"/>
              </a:spcAft>
              <a:buClr>
                <a:srgbClr val="0C0C0C"/>
              </a:buClr>
              <a:buFont typeface="Arial"/>
              <a:buNone/>
              <a:defRPr sz="1800" b="1" i="0" u="none" strike="noStrike" cap="none">
                <a:solidFill>
                  <a:srgbClr val="0C0C0C"/>
                </a:solidFill>
                <a:latin typeface="Arial"/>
                <a:ea typeface="Arial"/>
                <a:cs typeface="Arial"/>
                <a:sym typeface="Arial"/>
              </a:defRPr>
            </a:lvl3pPr>
            <a:lvl4pPr marL="1371600" marR="0" lvl="3" indent="0" algn="l" rtl="0">
              <a:lnSpc>
                <a:spcPct val="120000"/>
              </a:lnSpc>
              <a:spcBef>
                <a:spcPts val="320"/>
              </a:spcBef>
              <a:spcAft>
                <a:spcPts val="0"/>
              </a:spcAft>
              <a:buClr>
                <a:srgbClr val="0C0C0C"/>
              </a:buClr>
              <a:buFont typeface="Arial"/>
              <a:buNone/>
              <a:defRPr sz="1600" b="1" i="0" u="none" strike="noStrike" cap="none">
                <a:solidFill>
                  <a:srgbClr val="0C0C0C"/>
                </a:solidFill>
                <a:latin typeface="Arial"/>
                <a:ea typeface="Arial"/>
                <a:cs typeface="Arial"/>
                <a:sym typeface="Arial"/>
              </a:defRPr>
            </a:lvl4pPr>
            <a:lvl5pPr marL="1828800" marR="0" lvl="4" indent="0" algn="l" rtl="0">
              <a:lnSpc>
                <a:spcPct val="120000"/>
              </a:lnSpc>
              <a:spcBef>
                <a:spcPts val="320"/>
              </a:spcBef>
              <a:spcAft>
                <a:spcPts val="0"/>
              </a:spcAft>
              <a:buClr>
                <a:srgbClr val="0C0C0C"/>
              </a:buClr>
              <a:buFont typeface="Arial"/>
              <a:buNone/>
              <a:defRPr sz="1600" b="1" i="0" u="none" strike="noStrike" cap="none">
                <a:solidFill>
                  <a:srgbClr val="0C0C0C"/>
                </a:solidFill>
                <a:latin typeface="Arial"/>
                <a:ea typeface="Arial"/>
                <a:cs typeface="Arial"/>
                <a:sym typeface="Arial"/>
              </a:defRPr>
            </a:lvl5pPr>
            <a:lvl6pPr marL="2286000" marR="0" lvl="5"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2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75260" algn="l" rtl="0">
              <a:lnSpc>
                <a:spcPct val="120000"/>
              </a:lnSpc>
              <a:spcBef>
                <a:spcPts val="480"/>
              </a:spcBef>
              <a:spcAft>
                <a:spcPts val="0"/>
              </a:spcAft>
              <a:buClr>
                <a:srgbClr val="C00000"/>
              </a:buClr>
              <a:buSzPct val="110000"/>
              <a:buFont typeface="Noto Sans Symbols"/>
              <a:buChar char="▪"/>
              <a:defRPr sz="2400" b="0" i="0" u="none" strike="noStrike" cap="none">
                <a:solidFill>
                  <a:srgbClr val="0C0C0C"/>
                </a:solidFill>
                <a:latin typeface="Arial"/>
                <a:ea typeface="Arial"/>
                <a:cs typeface="Arial"/>
                <a:sym typeface="Arial"/>
              </a:defRPr>
            </a:lvl1pPr>
            <a:lvl2pPr marL="742950" marR="0" lvl="1" indent="-171450" algn="l" rtl="0">
              <a:lnSpc>
                <a:spcPct val="120000"/>
              </a:lnSpc>
              <a:spcBef>
                <a:spcPts val="400"/>
              </a:spcBef>
              <a:spcAft>
                <a:spcPts val="0"/>
              </a:spcAft>
              <a:buClr>
                <a:srgbClr val="C00000"/>
              </a:buClr>
              <a:buSzPct val="90000"/>
              <a:buFont typeface="Arial"/>
              <a:buChar char="–"/>
              <a:defRPr sz="2000" b="0" i="0" u="none" strike="noStrike" cap="none">
                <a:solidFill>
                  <a:srgbClr val="0C0C0C"/>
                </a:solidFill>
                <a:latin typeface="Arial"/>
                <a:ea typeface="Arial"/>
                <a:cs typeface="Arial"/>
                <a:sym typeface="Arial"/>
              </a:defRPr>
            </a:lvl2pPr>
            <a:lvl3pPr marL="1143000" marR="0" lvl="2" indent="-114300" algn="l" rtl="0">
              <a:lnSpc>
                <a:spcPct val="120000"/>
              </a:lnSpc>
              <a:spcBef>
                <a:spcPts val="360"/>
              </a:spcBef>
              <a:spcAft>
                <a:spcPts val="0"/>
              </a:spcAft>
              <a:buClr>
                <a:srgbClr val="0C0C0C"/>
              </a:buClr>
              <a:buSzPct val="100000"/>
              <a:buFont typeface="Arial"/>
              <a:buChar char="•"/>
              <a:defRPr sz="1800" b="0" i="0" u="none" strike="noStrike" cap="none">
                <a:solidFill>
                  <a:srgbClr val="0C0C0C"/>
                </a:solidFill>
                <a:latin typeface="Arial"/>
                <a:ea typeface="Arial"/>
                <a:cs typeface="Arial"/>
                <a:sym typeface="Arial"/>
              </a:defRPr>
            </a:lvl3pPr>
            <a:lvl4pPr marL="1600200" marR="0" lvl="3" indent="-127000" algn="l" rtl="0">
              <a:lnSpc>
                <a:spcPct val="120000"/>
              </a:lnSpc>
              <a:spcBef>
                <a:spcPts val="320"/>
              </a:spcBef>
              <a:spcAft>
                <a:spcPts val="0"/>
              </a:spcAft>
              <a:buClr>
                <a:srgbClr val="0C0C0C"/>
              </a:buClr>
              <a:buSzPct val="100000"/>
              <a:buFont typeface="Arial"/>
              <a:buChar char="–"/>
              <a:defRPr sz="1600" b="0" i="0" u="none" strike="noStrike" cap="none">
                <a:solidFill>
                  <a:srgbClr val="0C0C0C"/>
                </a:solidFill>
                <a:latin typeface="Arial"/>
                <a:ea typeface="Arial"/>
                <a:cs typeface="Arial"/>
                <a:sym typeface="Arial"/>
              </a:defRPr>
            </a:lvl4pPr>
            <a:lvl5pPr marL="2057400" marR="0" lvl="4" indent="-127000" algn="l" rtl="0">
              <a:lnSpc>
                <a:spcPct val="120000"/>
              </a:lnSpc>
              <a:spcBef>
                <a:spcPts val="320"/>
              </a:spcBef>
              <a:spcAft>
                <a:spcPts val="0"/>
              </a:spcAft>
              <a:buClr>
                <a:srgbClr val="0C0C0C"/>
              </a:buClr>
              <a:buSzPct val="100000"/>
              <a:buFont typeface="Arial"/>
              <a:buChar char="»"/>
              <a:defRPr sz="1600" b="0" i="0" u="none" strike="noStrike" cap="none">
                <a:solidFill>
                  <a:srgbClr val="0C0C0C"/>
                </a:solidFill>
                <a:latin typeface="Arial"/>
                <a:ea typeface="Arial"/>
                <a:cs typeface="Arial"/>
                <a:sym typeface="Arial"/>
              </a:defRPr>
            </a:lvl5pPr>
            <a:lvl6pPr marL="2514600" marR="0" lvl="5"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2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
        <p:cNvGrpSpPr/>
        <p:nvPr/>
      </p:nvGrpSpPr>
      <p:grpSpPr>
        <a:xfrm>
          <a:off x="0" y="0"/>
          <a:ext cx="0" cy="0"/>
          <a:chOff x="0" y="0"/>
          <a:chExt cx="0" cy="0"/>
        </a:xfrm>
      </p:grpSpPr>
      <p:sp>
        <p:nvSpPr>
          <p:cNvPr id="47" name="Shape 47"/>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50" name="Shape 50"/>
          <p:cNvSpPr txBox="1">
            <a:spLocks noGrp="1"/>
          </p:cNvSpPr>
          <p:nvPr>
            <p:ph type="body" idx="1"/>
          </p:nvPr>
        </p:nvSpPr>
        <p:spPr>
          <a:xfrm>
            <a:off x="447675" y="933450"/>
            <a:ext cx="4038599"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body" idx="2"/>
          </p:nvPr>
        </p:nvSpPr>
        <p:spPr>
          <a:xfrm>
            <a:off x="4638675" y="933450"/>
            <a:ext cx="4038599"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55" name="Shape 55"/>
          <p:cNvSpPr txBox="1">
            <a:spLocks noGrp="1"/>
          </p:cNvSpPr>
          <p:nvPr>
            <p:ph type="body" idx="1"/>
          </p:nvPr>
        </p:nvSpPr>
        <p:spPr>
          <a:xfrm>
            <a:off x="447675" y="933450"/>
            <a:ext cx="4038599"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body" idx="2"/>
          </p:nvPr>
        </p:nvSpPr>
        <p:spPr>
          <a:xfrm>
            <a:off x="4638675" y="933450"/>
            <a:ext cx="4038599" cy="2476500"/>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3"/>
          </p:nvPr>
        </p:nvSpPr>
        <p:spPr>
          <a:xfrm>
            <a:off x="4638675" y="3562350"/>
            <a:ext cx="4038599" cy="2478088"/>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1">
            <a:alphaModFix/>
          </a:blip>
          <a:srcRect b="86227"/>
          <a:stretch/>
        </p:blipFill>
        <p:spPr>
          <a:xfrm rot="10800000" flipH="1">
            <a:off x="0" y="0"/>
            <a:ext cx="9144219" cy="1205802"/>
          </a:xfrm>
          <a:prstGeom prst="rect">
            <a:avLst/>
          </a:prstGeom>
          <a:noFill/>
          <a:ln>
            <a:noFill/>
          </a:ln>
        </p:spPr>
      </p:pic>
      <p:sp>
        <p:nvSpPr>
          <p:cNvPr id="11" name="Shape 11"/>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47675" y="933450"/>
            <a:ext cx="8229600"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3" name="Shape 13"/>
          <p:cNvCxnSpPr/>
          <p:nvPr/>
        </p:nvCxnSpPr>
        <p:spPr>
          <a:xfrm>
            <a:off x="911225" y="6400800"/>
            <a:ext cx="8232775" cy="0"/>
          </a:xfrm>
          <a:prstGeom prst="straightConnector1">
            <a:avLst/>
          </a:prstGeom>
          <a:noFill/>
          <a:ln w="25400" cap="flat" cmpd="sng">
            <a:solidFill>
              <a:srgbClr val="C00000"/>
            </a:solidFill>
            <a:prstDash val="solid"/>
            <a:round/>
            <a:headEnd type="none" w="med" len="med"/>
            <a:tailEnd type="none" w="med" len="med"/>
          </a:ln>
        </p:spPr>
      </p:cxnSp>
      <p:sp>
        <p:nvSpPr>
          <p:cNvPr id="14" name="Shape 14"/>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
        <p:nvSpPr>
          <p:cNvPr id="15" name="Shape 15"/>
          <p:cNvSpPr/>
          <p:nvPr/>
        </p:nvSpPr>
        <p:spPr>
          <a:xfrm>
            <a:off x="4501364" y="6486525"/>
            <a:ext cx="4422774" cy="371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600" b="1" i="0" u="none" strike="noStrike" cap="none">
                <a:solidFill>
                  <a:srgbClr val="808080"/>
                </a:solidFill>
                <a:latin typeface="Arial"/>
                <a:ea typeface="Arial"/>
                <a:cs typeface="Arial"/>
                <a:sym typeface="Arial"/>
              </a:rPr>
              <a:t>Arizona State University</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pic>
        <p:nvPicPr>
          <p:cNvPr id="60" name="Shape 60"/>
          <p:cNvPicPr preferRelativeResize="0"/>
          <p:nvPr/>
        </p:nvPicPr>
        <p:blipFill rotWithShape="1">
          <a:blip r:embed="rId11">
            <a:alphaModFix/>
          </a:blip>
          <a:srcRect b="86227"/>
          <a:stretch/>
        </p:blipFill>
        <p:spPr>
          <a:xfrm rot="10800000" flipH="1">
            <a:off x="0" y="0"/>
            <a:ext cx="9144219" cy="1205802"/>
          </a:xfrm>
          <a:prstGeom prst="rect">
            <a:avLst/>
          </a:prstGeom>
          <a:noFill/>
          <a:ln>
            <a:noFill/>
          </a:ln>
        </p:spPr>
      </p:pic>
      <p:sp>
        <p:nvSpPr>
          <p:cNvPr id="61" name="Shape 61"/>
          <p:cNvSpPr txBox="1">
            <a:spLocks noGrp="1"/>
          </p:cNvSpPr>
          <p:nvPr>
            <p:ph type="title"/>
          </p:nvPr>
        </p:nvSpPr>
        <p:spPr>
          <a:xfrm>
            <a:off x="446087" y="112713"/>
            <a:ext cx="8229600" cy="8000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rgbClr val="0C0C0C"/>
                </a:solidFill>
                <a:latin typeface="Arial"/>
                <a:ea typeface="Arial"/>
                <a:cs typeface="Arial"/>
                <a:sym typeface="Arial"/>
              </a:defRPr>
            </a:lvl1pPr>
            <a:lvl2pPr marL="0" marR="0" lvl="1" indent="0" algn="l" rtl="0">
              <a:spcBef>
                <a:spcPts val="0"/>
              </a:spcBef>
              <a:spcAft>
                <a:spcPts val="0"/>
              </a:spcAft>
              <a:buNone/>
              <a:defRPr sz="36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36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36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3600" b="1" i="0" u="none" strike="noStrike" cap="none">
                <a:solidFill>
                  <a:schemeClr val="dk2"/>
                </a:solidFill>
                <a:latin typeface="Arial"/>
                <a:ea typeface="Arial"/>
                <a:cs typeface="Arial"/>
                <a:sym typeface="Arial"/>
              </a:defRPr>
            </a:lvl5pPr>
            <a:lvl6pPr marL="457200" marR="0" lvl="5" indent="0" algn="l" rtl="0">
              <a:spcBef>
                <a:spcPts val="0"/>
              </a:spcBef>
              <a:spcAft>
                <a:spcPts val="0"/>
              </a:spcAft>
              <a:buNone/>
              <a:defRPr sz="36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None/>
              <a:defRPr sz="36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None/>
              <a:defRPr sz="36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None/>
              <a:defRPr sz="3600" b="1" i="0" u="none" strike="noStrike" cap="none">
                <a:solidFill>
                  <a:schemeClr val="dk2"/>
                </a:solidFill>
                <a:latin typeface="Arial"/>
                <a:ea typeface="Arial"/>
                <a:cs typeface="Arial"/>
                <a:sym typeface="Arial"/>
              </a:defRPr>
            </a:lvl9pPr>
          </a:lstStyle>
          <a:p>
            <a:endParaRPr/>
          </a:p>
        </p:txBody>
      </p:sp>
      <p:sp>
        <p:nvSpPr>
          <p:cNvPr id="62" name="Shape 62"/>
          <p:cNvSpPr txBox="1">
            <a:spLocks noGrp="1"/>
          </p:cNvSpPr>
          <p:nvPr>
            <p:ph type="body" idx="1"/>
          </p:nvPr>
        </p:nvSpPr>
        <p:spPr>
          <a:xfrm>
            <a:off x="447675" y="933450"/>
            <a:ext cx="8229600" cy="5106987"/>
          </a:xfrm>
          <a:prstGeom prst="rect">
            <a:avLst/>
          </a:prstGeom>
          <a:noFill/>
          <a:ln>
            <a:noFill/>
          </a:ln>
        </p:spPr>
        <p:txBody>
          <a:bodyPr lIns="91425" tIns="91425" rIns="91425" bIns="91425" anchor="t" anchorCtr="0"/>
          <a:lstStyle>
            <a:lvl1pPr marL="342900" marR="0" lvl="0" indent="-119379" algn="l" rtl="0">
              <a:lnSpc>
                <a:spcPct val="120000"/>
              </a:lnSpc>
              <a:spcBef>
                <a:spcPts val="640"/>
              </a:spcBef>
              <a:spcAft>
                <a:spcPts val="0"/>
              </a:spcAft>
              <a:buClr>
                <a:srgbClr val="C00000"/>
              </a:buClr>
              <a:buSzPct val="110000"/>
              <a:buFont typeface="Noto Sans Symbols"/>
              <a:buChar char="▪"/>
              <a:defRPr sz="3200" b="0" i="0" u="none" strike="noStrike" cap="none">
                <a:solidFill>
                  <a:srgbClr val="0C0C0C"/>
                </a:solidFill>
                <a:latin typeface="Arial"/>
                <a:ea typeface="Arial"/>
                <a:cs typeface="Arial"/>
                <a:sym typeface="Arial"/>
              </a:defRPr>
            </a:lvl1pPr>
            <a:lvl2pPr marL="742950" marR="0" lvl="1" indent="-125730" algn="l" rtl="0">
              <a:lnSpc>
                <a:spcPct val="120000"/>
              </a:lnSpc>
              <a:spcBef>
                <a:spcPts val="560"/>
              </a:spcBef>
              <a:spcAft>
                <a:spcPts val="0"/>
              </a:spcAft>
              <a:buClr>
                <a:srgbClr val="C00000"/>
              </a:buClr>
              <a:buSzPct val="90000"/>
              <a:buFont typeface="Arial"/>
              <a:buChar char="–"/>
              <a:defRPr sz="2800" b="0" i="0" u="none" strike="noStrike" cap="none">
                <a:solidFill>
                  <a:srgbClr val="0C0C0C"/>
                </a:solidFill>
                <a:latin typeface="Arial"/>
                <a:ea typeface="Arial"/>
                <a:cs typeface="Arial"/>
                <a:sym typeface="Arial"/>
              </a:defRPr>
            </a:lvl2pPr>
            <a:lvl3pPr marL="1143000" marR="0" lvl="2" indent="-76200" algn="l" rtl="0">
              <a:lnSpc>
                <a:spcPct val="120000"/>
              </a:lnSpc>
              <a:spcBef>
                <a:spcPts val="480"/>
              </a:spcBef>
              <a:spcAft>
                <a:spcPts val="0"/>
              </a:spcAft>
              <a:buClr>
                <a:srgbClr val="0C0C0C"/>
              </a:buClr>
              <a:buSzPct val="100000"/>
              <a:buFont typeface="Arial"/>
              <a:buChar char="•"/>
              <a:defRPr sz="2400" b="0" i="0" u="none" strike="noStrike" cap="none">
                <a:solidFill>
                  <a:srgbClr val="0C0C0C"/>
                </a:solidFill>
                <a:latin typeface="Arial"/>
                <a:ea typeface="Arial"/>
                <a:cs typeface="Arial"/>
                <a:sym typeface="Arial"/>
              </a:defRPr>
            </a:lvl3pPr>
            <a:lvl4pPr marL="1600200" marR="0" lvl="3"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4pPr>
            <a:lvl5pPr marL="2057400" marR="0" lvl="4" indent="-101600" algn="l" rtl="0">
              <a:lnSpc>
                <a:spcPct val="120000"/>
              </a:lnSpc>
              <a:spcBef>
                <a:spcPts val="400"/>
              </a:spcBef>
              <a:spcAft>
                <a:spcPts val="0"/>
              </a:spcAft>
              <a:buClr>
                <a:srgbClr val="0C0C0C"/>
              </a:buClr>
              <a:buSzPct val="100000"/>
              <a:buFont typeface="Arial"/>
              <a:buChar char="»"/>
              <a:defRPr sz="2000" b="0" i="0" u="none" strike="noStrike" cap="none">
                <a:solidFill>
                  <a:srgbClr val="0C0C0C"/>
                </a:solidFill>
                <a:latin typeface="Arial"/>
                <a:ea typeface="Arial"/>
                <a:cs typeface="Arial"/>
                <a:sym typeface="Arial"/>
              </a:defRPr>
            </a:lvl5pPr>
            <a:lvl6pPr marL="2514600" marR="0" lvl="5"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2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3" name="Shape 63"/>
          <p:cNvCxnSpPr/>
          <p:nvPr/>
        </p:nvCxnSpPr>
        <p:spPr>
          <a:xfrm>
            <a:off x="911225" y="6400800"/>
            <a:ext cx="8232775" cy="0"/>
          </a:xfrm>
          <a:prstGeom prst="straightConnector1">
            <a:avLst/>
          </a:prstGeom>
          <a:noFill/>
          <a:ln w="25400" cap="flat" cmpd="sng">
            <a:solidFill>
              <a:srgbClr val="C00000"/>
            </a:solidFill>
            <a:prstDash val="solid"/>
            <a:round/>
            <a:headEnd type="none" w="med" len="med"/>
            <a:tailEnd type="none" w="med" len="med"/>
          </a:ln>
        </p:spPr>
      </p:cxnSp>
      <p:sp>
        <p:nvSpPr>
          <p:cNvPr id="64" name="Shape 64"/>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a:t>
            </a:fld>
            <a:r>
              <a:rPr lang="en-US" sz="1600" b="1" i="0" u="none" strike="noStrike" cap="none">
                <a:solidFill>
                  <a:srgbClr val="808080"/>
                </a:solidFill>
                <a:latin typeface="Arial"/>
                <a:ea typeface="Arial"/>
                <a:cs typeface="Arial"/>
                <a:sym typeface="Arial"/>
              </a:rPr>
              <a:t> -</a:t>
            </a:r>
          </a:p>
        </p:txBody>
      </p:sp>
      <p:sp>
        <p:nvSpPr>
          <p:cNvPr id="65" name="Shape 65"/>
          <p:cNvSpPr/>
          <p:nvPr/>
        </p:nvSpPr>
        <p:spPr>
          <a:xfrm>
            <a:off x="4501364" y="6486525"/>
            <a:ext cx="4422774" cy="371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600" b="1" i="0" u="none" strike="noStrike" cap="none">
                <a:solidFill>
                  <a:srgbClr val="808080"/>
                </a:solidFill>
                <a:latin typeface="Arial"/>
                <a:ea typeface="Arial"/>
                <a:cs typeface="Arial"/>
                <a:sym typeface="Arial"/>
              </a:rPr>
              <a:t>Arizona State University</a:t>
            </a: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tonghanghang.org/pdfs/kdd14_lip.pdf"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ai.stanford.edu/~amaas/data/sentiment/"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605975" y="80900"/>
            <a:ext cx="7772400" cy="1470000"/>
          </a:xfrm>
          <a:prstGeom prst="rect">
            <a:avLst/>
          </a:prstGeom>
        </p:spPr>
        <p:txBody>
          <a:bodyPr lIns="91425" tIns="91425" rIns="91425" bIns="91425" anchor="ctr" anchorCtr="0">
            <a:noAutofit/>
          </a:bodyPr>
          <a:lstStyle/>
          <a:p>
            <a:pPr lvl="0" algn="ctr">
              <a:spcBef>
                <a:spcPts val="0"/>
              </a:spcBef>
              <a:buClr>
                <a:schemeClr val="dk1"/>
              </a:buClr>
              <a:buSzPct val="34375"/>
              <a:buFont typeface="Arial"/>
              <a:buNone/>
            </a:pPr>
            <a:r>
              <a:rPr lang="en-US" sz="3200" b="0">
                <a:solidFill>
                  <a:srgbClr val="C00000"/>
                </a:solidFill>
                <a:latin typeface="Calibri"/>
                <a:ea typeface="Calibri"/>
                <a:cs typeface="Calibri"/>
                <a:sym typeface="Calibri"/>
              </a:rPr>
              <a:t>CSE 575 Class Project Presentation</a:t>
            </a:r>
          </a:p>
          <a:p>
            <a:pPr lvl="0" algn="ctr">
              <a:spcBef>
                <a:spcPts val="0"/>
              </a:spcBef>
              <a:buNone/>
            </a:pPr>
            <a:r>
              <a:rPr lang="en-US" sz="5000" b="0">
                <a:solidFill>
                  <a:srgbClr val="C00000"/>
                </a:solidFill>
                <a:latin typeface="Calibri"/>
                <a:ea typeface="Calibri"/>
                <a:cs typeface="Calibri"/>
                <a:sym typeface="Calibri"/>
              </a:rPr>
              <a:t>LEARNING FROM CQA DATA </a:t>
            </a:r>
          </a:p>
        </p:txBody>
      </p:sp>
      <p:sp>
        <p:nvSpPr>
          <p:cNvPr id="111" name="Shape 111"/>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1</a:t>
            </a:fld>
            <a:r>
              <a:rPr lang="en-US"/>
              <a:t> -</a:t>
            </a:r>
          </a:p>
        </p:txBody>
      </p:sp>
      <p:graphicFrame>
        <p:nvGraphicFramePr>
          <p:cNvPr id="5" name="Shape 337"/>
          <p:cNvGraphicFramePr/>
          <p:nvPr>
            <p:extLst>
              <p:ext uri="{D42A27DB-BD31-4B8C-83A1-F6EECF244321}">
                <p14:modId xmlns:p14="http://schemas.microsoft.com/office/powerpoint/2010/main" val="834069870"/>
              </p:ext>
            </p:extLst>
          </p:nvPr>
        </p:nvGraphicFramePr>
        <p:xfrm>
          <a:off x="319812" y="1733005"/>
          <a:ext cx="8536806" cy="4435451"/>
        </p:xfrm>
        <a:graphic>
          <a:graphicData uri="http://schemas.openxmlformats.org/drawingml/2006/table">
            <a:tbl>
              <a:tblPr>
                <a:noFill/>
                <a:tableStyleId>{ED1F9A65-D7C2-48DE-9517-6ED686838760}</a:tableStyleId>
              </a:tblPr>
              <a:tblGrid>
                <a:gridCol w="1509962"/>
                <a:gridCol w="1130602"/>
                <a:gridCol w="1651027"/>
                <a:gridCol w="2991847"/>
                <a:gridCol w="1253368"/>
              </a:tblGrid>
              <a:tr h="746801">
                <a:tc>
                  <a:txBody>
                    <a:bodyPr/>
                    <a:lstStyle/>
                    <a:p>
                      <a:pPr lvl="0" rtl="0">
                        <a:spcBef>
                          <a:spcPts val="0"/>
                        </a:spcBef>
                        <a:buNone/>
                      </a:pPr>
                      <a:r>
                        <a:rPr lang="en-US" b="1" dirty="0"/>
                        <a:t>Name</a:t>
                      </a:r>
                    </a:p>
                  </a:txBody>
                  <a:tcPr marL="91425" marR="91425" marT="91425" marB="91425"/>
                </a:tc>
                <a:tc>
                  <a:txBody>
                    <a:bodyPr/>
                    <a:lstStyle/>
                    <a:p>
                      <a:pPr lvl="0" rtl="0">
                        <a:spcBef>
                          <a:spcPts val="0"/>
                        </a:spcBef>
                        <a:buNone/>
                      </a:pPr>
                      <a:r>
                        <a:rPr lang="en-US" b="1"/>
                        <a:t>ASU ID</a:t>
                      </a:r>
                    </a:p>
                  </a:txBody>
                  <a:tcPr marL="91425" marR="91425" marT="91425" marB="91425"/>
                </a:tc>
                <a:tc>
                  <a:txBody>
                    <a:bodyPr/>
                    <a:lstStyle/>
                    <a:p>
                      <a:pPr lvl="0" rtl="0">
                        <a:spcBef>
                          <a:spcPts val="0"/>
                        </a:spcBef>
                        <a:buNone/>
                      </a:pPr>
                      <a:r>
                        <a:rPr lang="en-US" b="1"/>
                        <a:t>Email</a:t>
                      </a:r>
                    </a:p>
                  </a:txBody>
                  <a:tcPr marL="91425" marR="91425" marT="91425" marB="91425"/>
                </a:tc>
                <a:tc>
                  <a:txBody>
                    <a:bodyPr/>
                    <a:lstStyle/>
                    <a:p>
                      <a:pPr lvl="0" rtl="0">
                        <a:spcBef>
                          <a:spcPts val="0"/>
                        </a:spcBef>
                        <a:buNone/>
                      </a:pPr>
                      <a:r>
                        <a:rPr lang="en-US" b="1" dirty="0"/>
                        <a:t>Contribution</a:t>
                      </a:r>
                    </a:p>
                  </a:txBody>
                  <a:tcPr marL="91425" marR="91425" marT="91425" marB="91425"/>
                </a:tc>
                <a:tc>
                  <a:txBody>
                    <a:bodyPr/>
                    <a:lstStyle/>
                    <a:p>
                      <a:pPr lvl="0" rtl="0">
                        <a:spcBef>
                          <a:spcPts val="0"/>
                        </a:spcBef>
                        <a:buNone/>
                      </a:pPr>
                      <a:r>
                        <a:rPr lang="en-US" b="1" dirty="0" smtClean="0"/>
                        <a:t>Contribution</a:t>
                      </a:r>
                      <a:endParaRPr lang="en-US" b="1" dirty="0"/>
                    </a:p>
                  </a:txBody>
                  <a:tcPr marL="91425" marR="91425" marT="91425" marB="91425"/>
                </a:tc>
              </a:tr>
              <a:tr h="614775">
                <a:tc>
                  <a:txBody>
                    <a:bodyPr/>
                    <a:lstStyle/>
                    <a:p>
                      <a:pPr lvl="0" rtl="0">
                        <a:lnSpc>
                          <a:spcPct val="115000"/>
                        </a:lnSpc>
                        <a:spcBef>
                          <a:spcPts val="0"/>
                        </a:spcBef>
                        <a:buNone/>
                      </a:pPr>
                      <a:r>
                        <a:rPr lang="en-US" sz="1200"/>
                        <a:t>Ashish Kumar</a:t>
                      </a:r>
                    </a:p>
                  </a:txBody>
                  <a:tcPr marL="91425" marR="91425" marT="91425" marB="91425"/>
                </a:tc>
                <a:tc>
                  <a:txBody>
                    <a:bodyPr/>
                    <a:lstStyle/>
                    <a:p>
                      <a:pPr lvl="0" rtl="0">
                        <a:lnSpc>
                          <a:spcPct val="115000"/>
                        </a:lnSpc>
                        <a:spcBef>
                          <a:spcPts val="0"/>
                        </a:spcBef>
                        <a:buNone/>
                      </a:pPr>
                      <a:r>
                        <a:rPr lang="en-US" sz="1200"/>
                        <a:t>1208657108</a:t>
                      </a:r>
                    </a:p>
                  </a:txBody>
                  <a:tcPr marL="91425" marR="91425" marT="91425" marB="91425"/>
                </a:tc>
                <a:tc>
                  <a:txBody>
                    <a:bodyPr/>
                    <a:lstStyle/>
                    <a:p>
                      <a:pPr lvl="0" rtl="0">
                        <a:lnSpc>
                          <a:spcPct val="115000"/>
                        </a:lnSpc>
                        <a:spcBef>
                          <a:spcPts val="0"/>
                        </a:spcBef>
                        <a:buNone/>
                      </a:pPr>
                      <a:r>
                        <a:rPr lang="en-US" sz="1200"/>
                        <a:t>akuma119@asu.edu</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Data preprocessing</a:t>
                      </a:r>
                    </a:p>
                  </a:txBody>
                  <a:tcPr marL="91425" marR="91425" marT="91425" marB="91425"/>
                </a:tc>
                <a:tc>
                  <a:txBody>
                    <a:bodyPr/>
                    <a:lstStyle/>
                    <a:p>
                      <a:pPr lvl="0" rtl="0">
                        <a:spcBef>
                          <a:spcPts val="0"/>
                        </a:spcBef>
                        <a:buNone/>
                      </a:pPr>
                      <a:r>
                        <a:rPr lang="en-US"/>
                        <a:t>16.66%</a:t>
                      </a:r>
                    </a:p>
                  </a:txBody>
                  <a:tcPr marL="91425" marR="91425" marT="91425" marB="91425"/>
                </a:tc>
              </a:tr>
              <a:tr h="614775">
                <a:tc>
                  <a:txBody>
                    <a:bodyPr/>
                    <a:lstStyle/>
                    <a:p>
                      <a:pPr lvl="0" rtl="0">
                        <a:lnSpc>
                          <a:spcPct val="115000"/>
                        </a:lnSpc>
                        <a:spcBef>
                          <a:spcPts val="0"/>
                        </a:spcBef>
                        <a:buNone/>
                      </a:pPr>
                      <a:r>
                        <a:rPr lang="en-US" sz="1200"/>
                        <a:t>Kavita Korgaonkar</a:t>
                      </a:r>
                    </a:p>
                  </a:txBody>
                  <a:tcPr marL="91425" marR="91425" marT="91425" marB="91425"/>
                </a:tc>
                <a:tc>
                  <a:txBody>
                    <a:bodyPr/>
                    <a:lstStyle/>
                    <a:p>
                      <a:pPr lvl="0" rtl="0">
                        <a:lnSpc>
                          <a:spcPct val="115000"/>
                        </a:lnSpc>
                        <a:spcBef>
                          <a:spcPts val="0"/>
                        </a:spcBef>
                        <a:buNone/>
                      </a:pPr>
                      <a:r>
                        <a:rPr lang="en-US" sz="1200"/>
                        <a:t>1209283721</a:t>
                      </a:r>
                    </a:p>
                  </a:txBody>
                  <a:tcPr marL="91425" marR="91425" marT="91425" marB="91425"/>
                </a:tc>
                <a:tc>
                  <a:txBody>
                    <a:bodyPr/>
                    <a:lstStyle/>
                    <a:p>
                      <a:pPr lvl="0" rtl="0">
                        <a:lnSpc>
                          <a:spcPct val="115000"/>
                        </a:lnSpc>
                        <a:spcBef>
                          <a:spcPts val="0"/>
                        </a:spcBef>
                        <a:buNone/>
                      </a:pPr>
                      <a:r>
                        <a:rPr lang="en-US" sz="1200"/>
                        <a:t>kkorgaon@asu.edu</a:t>
                      </a:r>
                    </a:p>
                  </a:txBody>
                  <a:tcPr marL="91425" marR="91425" marT="91425" marB="91425"/>
                </a:tc>
                <a:tc>
                  <a:txBody>
                    <a:bodyPr/>
                    <a:lstStyle/>
                    <a:p>
                      <a:pPr lvl="0">
                        <a:spcBef>
                          <a:spcPts val="0"/>
                        </a:spcBef>
                        <a:buNone/>
                      </a:pPr>
                      <a:r>
                        <a:rPr lang="en-US" dirty="0" smtClean="0">
                          <a:solidFill>
                            <a:schemeClr val="dk1"/>
                          </a:solidFill>
                        </a:rPr>
                        <a:t>Integration</a:t>
                      </a:r>
                      <a:r>
                        <a:rPr lang="en-US" baseline="0" dirty="0" smtClean="0">
                          <a:solidFill>
                            <a:schemeClr val="dk1"/>
                          </a:solidFill>
                        </a:rPr>
                        <a:t> and Evaluation</a:t>
                      </a:r>
                      <a:endParaRPr lang="en-US" dirty="0">
                        <a:solidFill>
                          <a:schemeClr val="dk1"/>
                        </a:solidFill>
                      </a:endParaRPr>
                    </a:p>
                  </a:txBody>
                  <a:tcPr marL="91425" marR="91425" marT="91425" marB="91425"/>
                </a:tc>
                <a:tc>
                  <a:txBody>
                    <a:bodyPr/>
                    <a:lstStyle/>
                    <a:p>
                      <a:pPr lvl="0" rtl="0">
                        <a:spcBef>
                          <a:spcPts val="0"/>
                        </a:spcBef>
                        <a:buNone/>
                      </a:pPr>
                      <a:r>
                        <a:rPr lang="en-US"/>
                        <a:t>16.66%</a:t>
                      </a:r>
                    </a:p>
                  </a:txBody>
                  <a:tcPr marL="91425" marR="91425" marT="91425" marB="91425"/>
                </a:tc>
              </a:tr>
              <a:tr h="614775">
                <a:tc>
                  <a:txBody>
                    <a:bodyPr/>
                    <a:lstStyle/>
                    <a:p>
                      <a:pPr lvl="0" rtl="0">
                        <a:lnSpc>
                          <a:spcPct val="115000"/>
                        </a:lnSpc>
                        <a:spcBef>
                          <a:spcPts val="0"/>
                        </a:spcBef>
                        <a:buNone/>
                      </a:pPr>
                      <a:r>
                        <a:rPr lang="en-US" sz="1200"/>
                        <a:t>Saurabh Singh</a:t>
                      </a:r>
                    </a:p>
                  </a:txBody>
                  <a:tcPr marL="91425" marR="91425" marT="91425" marB="91425"/>
                </a:tc>
                <a:tc>
                  <a:txBody>
                    <a:bodyPr/>
                    <a:lstStyle/>
                    <a:p>
                      <a:pPr lvl="0" rtl="0">
                        <a:lnSpc>
                          <a:spcPct val="115000"/>
                        </a:lnSpc>
                        <a:spcBef>
                          <a:spcPts val="0"/>
                        </a:spcBef>
                        <a:buNone/>
                      </a:pPr>
                      <a:r>
                        <a:rPr lang="en-US" sz="1200"/>
                        <a:t>1209404713</a:t>
                      </a:r>
                    </a:p>
                  </a:txBody>
                  <a:tcPr marL="91425" marR="91425" marT="91425" marB="91425"/>
                </a:tc>
                <a:tc>
                  <a:txBody>
                    <a:bodyPr/>
                    <a:lstStyle/>
                    <a:p>
                      <a:pPr lvl="0" rtl="0">
                        <a:lnSpc>
                          <a:spcPct val="115000"/>
                        </a:lnSpc>
                        <a:spcBef>
                          <a:spcPts val="0"/>
                        </a:spcBef>
                        <a:buNone/>
                      </a:pPr>
                      <a:r>
                        <a:rPr lang="en-US" sz="1200"/>
                        <a:t>ssing139@asu.edu</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Auto Tagging</a:t>
                      </a:r>
                    </a:p>
                  </a:txBody>
                  <a:tcPr marL="91425" marR="91425" marT="91425" marB="91425"/>
                </a:tc>
                <a:tc>
                  <a:txBody>
                    <a:bodyPr/>
                    <a:lstStyle/>
                    <a:p>
                      <a:pPr lvl="0" rtl="0">
                        <a:spcBef>
                          <a:spcPts val="0"/>
                        </a:spcBef>
                        <a:buNone/>
                      </a:pPr>
                      <a:r>
                        <a:rPr lang="en-US"/>
                        <a:t>16.66%</a:t>
                      </a:r>
                    </a:p>
                  </a:txBody>
                  <a:tcPr marL="91425" marR="91425" marT="91425" marB="91425"/>
                </a:tc>
              </a:tr>
              <a:tr h="614775">
                <a:tc>
                  <a:txBody>
                    <a:bodyPr/>
                    <a:lstStyle/>
                    <a:p>
                      <a:pPr lvl="0" rtl="0">
                        <a:lnSpc>
                          <a:spcPct val="115000"/>
                        </a:lnSpc>
                        <a:spcBef>
                          <a:spcPts val="0"/>
                        </a:spcBef>
                        <a:buNone/>
                      </a:pPr>
                      <a:r>
                        <a:rPr lang="en-US" sz="1200"/>
                        <a:t>Tejal Sabnis</a:t>
                      </a:r>
                    </a:p>
                  </a:txBody>
                  <a:tcPr marL="91425" marR="91425" marT="91425" marB="91425"/>
                </a:tc>
                <a:tc>
                  <a:txBody>
                    <a:bodyPr/>
                    <a:lstStyle/>
                    <a:p>
                      <a:pPr lvl="0" rtl="0">
                        <a:lnSpc>
                          <a:spcPct val="115000"/>
                        </a:lnSpc>
                        <a:spcBef>
                          <a:spcPts val="0"/>
                        </a:spcBef>
                        <a:buNone/>
                      </a:pPr>
                      <a:r>
                        <a:rPr lang="en-US" sz="1200"/>
                        <a:t>1209319614</a:t>
                      </a:r>
                    </a:p>
                  </a:txBody>
                  <a:tcPr marL="91425" marR="91425" marT="91425" marB="91425"/>
                </a:tc>
                <a:tc>
                  <a:txBody>
                    <a:bodyPr/>
                    <a:lstStyle/>
                    <a:p>
                      <a:pPr lvl="0" rtl="0">
                        <a:lnSpc>
                          <a:spcPct val="115000"/>
                        </a:lnSpc>
                        <a:spcBef>
                          <a:spcPts val="0"/>
                        </a:spcBef>
                        <a:buNone/>
                      </a:pPr>
                      <a:r>
                        <a:rPr lang="en-US" sz="1200"/>
                        <a:t>tsabnis@asu.edu</a:t>
                      </a:r>
                    </a:p>
                  </a:txBody>
                  <a:tcPr marL="91425" marR="91425" marT="91425" marB="91425"/>
                </a:tc>
                <a:tc>
                  <a:txBody>
                    <a:bodyPr/>
                    <a:lstStyle/>
                    <a:p>
                      <a:pPr lvl="0">
                        <a:spcBef>
                          <a:spcPts val="0"/>
                        </a:spcBef>
                        <a:buClr>
                          <a:schemeClr val="dk1"/>
                        </a:buClr>
                        <a:buSzPct val="78571"/>
                        <a:buFont typeface="Arial"/>
                        <a:buNone/>
                      </a:pPr>
                      <a:r>
                        <a:rPr lang="en-US" dirty="0" smtClean="0">
                          <a:solidFill>
                            <a:schemeClr val="dk1"/>
                          </a:solidFill>
                        </a:rPr>
                        <a:t>LDA</a:t>
                      </a:r>
                      <a:endParaRPr lang="en-US" dirty="0">
                        <a:solidFill>
                          <a:schemeClr val="dk1"/>
                        </a:solidFill>
                      </a:endParaRPr>
                    </a:p>
                  </a:txBody>
                  <a:tcPr marL="91425" marR="91425" marT="91425" marB="91425"/>
                </a:tc>
                <a:tc>
                  <a:txBody>
                    <a:bodyPr/>
                    <a:lstStyle/>
                    <a:p>
                      <a:pPr lvl="0" rtl="0">
                        <a:spcBef>
                          <a:spcPts val="0"/>
                        </a:spcBef>
                        <a:buNone/>
                      </a:pPr>
                      <a:r>
                        <a:rPr lang="en-US"/>
                        <a:t>16.66%</a:t>
                      </a:r>
                    </a:p>
                  </a:txBody>
                  <a:tcPr marL="91425" marR="91425" marT="91425" marB="91425"/>
                </a:tc>
              </a:tr>
              <a:tr h="614775">
                <a:tc>
                  <a:txBody>
                    <a:bodyPr/>
                    <a:lstStyle/>
                    <a:p>
                      <a:pPr lvl="0" rtl="0">
                        <a:lnSpc>
                          <a:spcPct val="115000"/>
                        </a:lnSpc>
                        <a:spcBef>
                          <a:spcPts val="0"/>
                        </a:spcBef>
                        <a:buNone/>
                      </a:pPr>
                      <a:r>
                        <a:rPr lang="en-US" sz="1200"/>
                        <a:t>Vatsal Mahajan</a:t>
                      </a:r>
                    </a:p>
                  </a:txBody>
                  <a:tcPr marL="91425" marR="91425" marT="91425" marB="91425"/>
                </a:tc>
                <a:tc>
                  <a:txBody>
                    <a:bodyPr/>
                    <a:lstStyle/>
                    <a:p>
                      <a:pPr lvl="0" rtl="0">
                        <a:lnSpc>
                          <a:spcPct val="115000"/>
                        </a:lnSpc>
                        <a:spcBef>
                          <a:spcPts val="0"/>
                        </a:spcBef>
                        <a:buNone/>
                      </a:pPr>
                      <a:r>
                        <a:rPr lang="en-US" sz="1200"/>
                        <a:t>1209373994</a:t>
                      </a:r>
                    </a:p>
                  </a:txBody>
                  <a:tcPr marL="91425" marR="91425" marT="91425" marB="91425"/>
                </a:tc>
                <a:tc>
                  <a:txBody>
                    <a:bodyPr/>
                    <a:lstStyle/>
                    <a:p>
                      <a:pPr lvl="0" rtl="0">
                        <a:lnSpc>
                          <a:spcPct val="115000"/>
                        </a:lnSpc>
                        <a:spcBef>
                          <a:spcPts val="0"/>
                        </a:spcBef>
                        <a:buNone/>
                      </a:pPr>
                      <a:r>
                        <a:rPr lang="en-US" sz="1200"/>
                        <a:t>vmahaja1@asu.edu</a:t>
                      </a:r>
                    </a:p>
                  </a:txBody>
                  <a:tcPr marL="91425" marR="91425" marT="91425" marB="91425"/>
                </a:tc>
                <a:tc>
                  <a:txBody>
                    <a:bodyPr/>
                    <a:lstStyle/>
                    <a:p>
                      <a:pPr lvl="0" rtl="0">
                        <a:spcBef>
                          <a:spcPts val="0"/>
                        </a:spcBef>
                        <a:buClr>
                          <a:schemeClr val="dk1"/>
                        </a:buClr>
                        <a:buSzPct val="78571"/>
                        <a:buFont typeface="Arial"/>
                        <a:buNone/>
                      </a:pPr>
                      <a:r>
                        <a:rPr lang="en-US" dirty="0" smtClean="0">
                          <a:solidFill>
                            <a:schemeClr val="dk1"/>
                          </a:solidFill>
                        </a:rPr>
                        <a:t>Opinion/Sentiment</a:t>
                      </a:r>
                      <a:r>
                        <a:rPr lang="en-US" baseline="0" dirty="0" smtClean="0">
                          <a:solidFill>
                            <a:schemeClr val="dk1"/>
                          </a:solidFill>
                        </a:rPr>
                        <a:t> mining </a:t>
                      </a:r>
                      <a:endParaRPr lang="en-US" dirty="0">
                        <a:solidFill>
                          <a:schemeClr val="dk1"/>
                        </a:solidFill>
                      </a:endParaRPr>
                    </a:p>
                  </a:txBody>
                  <a:tcPr marL="91425" marR="91425" marT="91425" marB="91425"/>
                </a:tc>
                <a:tc>
                  <a:txBody>
                    <a:bodyPr/>
                    <a:lstStyle/>
                    <a:p>
                      <a:pPr lvl="0" rtl="0">
                        <a:spcBef>
                          <a:spcPts val="0"/>
                        </a:spcBef>
                        <a:buNone/>
                      </a:pPr>
                      <a:r>
                        <a:rPr lang="en-US"/>
                        <a:t>16.66%</a:t>
                      </a:r>
                    </a:p>
                  </a:txBody>
                  <a:tcPr marL="91425" marR="91425" marT="91425" marB="91425"/>
                </a:tc>
              </a:tr>
              <a:tr h="614775">
                <a:tc>
                  <a:txBody>
                    <a:bodyPr/>
                    <a:lstStyle/>
                    <a:p>
                      <a:pPr lvl="0" rtl="0">
                        <a:lnSpc>
                          <a:spcPct val="115000"/>
                        </a:lnSpc>
                        <a:spcBef>
                          <a:spcPts val="0"/>
                        </a:spcBef>
                        <a:buNone/>
                      </a:pPr>
                      <a:r>
                        <a:rPr lang="en-US" sz="1200"/>
                        <a:t>Vivek Singh</a:t>
                      </a:r>
                    </a:p>
                  </a:txBody>
                  <a:tcPr marL="91425" marR="91425" marT="91425" marB="91425"/>
                </a:tc>
                <a:tc>
                  <a:txBody>
                    <a:bodyPr/>
                    <a:lstStyle/>
                    <a:p>
                      <a:pPr lvl="0" rtl="0">
                        <a:lnSpc>
                          <a:spcPct val="115000"/>
                        </a:lnSpc>
                        <a:spcBef>
                          <a:spcPts val="0"/>
                        </a:spcBef>
                        <a:buNone/>
                      </a:pPr>
                      <a:r>
                        <a:rPr lang="en-US" sz="1200"/>
                        <a:t>1209521349</a:t>
                      </a:r>
                    </a:p>
                  </a:txBody>
                  <a:tcPr marL="91425" marR="91425" marT="91425" marB="91425"/>
                </a:tc>
                <a:tc>
                  <a:txBody>
                    <a:bodyPr/>
                    <a:lstStyle/>
                    <a:p>
                      <a:pPr lvl="0" rtl="0">
                        <a:lnSpc>
                          <a:spcPct val="115000"/>
                        </a:lnSpc>
                        <a:spcBef>
                          <a:spcPts val="0"/>
                        </a:spcBef>
                        <a:buNone/>
                      </a:pPr>
                      <a:r>
                        <a:rPr lang="en-US" sz="1200"/>
                        <a:t>vsingh22@asu.edu</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Auto Tagging</a:t>
                      </a:r>
                    </a:p>
                  </a:txBody>
                  <a:tcPr marL="91425" marR="91425" marT="91425" marB="91425"/>
                </a:tc>
                <a:tc>
                  <a:txBody>
                    <a:bodyPr/>
                    <a:lstStyle/>
                    <a:p>
                      <a:pPr lvl="0" rtl="0">
                        <a:spcBef>
                          <a:spcPts val="0"/>
                        </a:spcBef>
                        <a:buNone/>
                      </a:pPr>
                      <a:r>
                        <a:rPr lang="en-US" dirty="0"/>
                        <a:t>16.66%</a:t>
                      </a:r>
                    </a:p>
                  </a:txBody>
                  <a:tcPr marL="91425" marR="91425" marT="91425" marB="91425"/>
                </a:tc>
              </a:tr>
            </a:tbl>
          </a:graphicData>
        </a:graphic>
      </p:graphicFrame>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Semantic Analysis - LDA</a:t>
            </a:r>
          </a:p>
        </p:txBody>
      </p:sp>
      <p:sp>
        <p:nvSpPr>
          <p:cNvPr id="202" name="Shape 202"/>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lvl="0">
              <a:spcBef>
                <a:spcPts val="0"/>
              </a:spcBef>
              <a:buNone/>
            </a:pPr>
            <a:r>
              <a:rPr lang="en-US"/>
              <a:t>Implementation Details:</a:t>
            </a:r>
          </a:p>
          <a:p>
            <a:pPr marL="457200" lvl="0" indent="-228600" rtl="0">
              <a:spcBef>
                <a:spcPts val="0"/>
              </a:spcBef>
            </a:pPr>
            <a:r>
              <a:rPr lang="en-US"/>
              <a:t>Acquire training data</a:t>
            </a:r>
          </a:p>
          <a:p>
            <a:pPr marL="914400" lvl="1" indent="-228600" rtl="0">
              <a:spcBef>
                <a:spcPts val="0"/>
              </a:spcBef>
            </a:pPr>
            <a:r>
              <a:rPr lang="en-US"/>
              <a:t>Question title and body</a:t>
            </a:r>
          </a:p>
          <a:p>
            <a:pPr marL="457200" lvl="0" indent="-228600" rtl="0">
              <a:spcBef>
                <a:spcPts val="0"/>
              </a:spcBef>
            </a:pPr>
            <a:r>
              <a:rPr lang="en-US"/>
              <a:t>Data Preprocessing</a:t>
            </a:r>
          </a:p>
          <a:p>
            <a:pPr marL="914400" lvl="1" indent="-228600" rtl="0">
              <a:spcBef>
                <a:spcPts val="0"/>
              </a:spcBef>
            </a:pPr>
            <a:r>
              <a:rPr lang="en-US"/>
              <a:t>Remove HTML tags</a:t>
            </a:r>
          </a:p>
          <a:p>
            <a:pPr marL="914400" lvl="1" indent="-228600" rtl="0">
              <a:spcBef>
                <a:spcPts val="0"/>
              </a:spcBef>
            </a:pPr>
            <a:r>
              <a:rPr lang="en-US"/>
              <a:t>Remove punctuation</a:t>
            </a:r>
          </a:p>
          <a:p>
            <a:pPr marL="914400" lvl="1" indent="-228600" rtl="0">
              <a:spcBef>
                <a:spcPts val="0"/>
              </a:spcBef>
            </a:pPr>
            <a:r>
              <a:rPr lang="en-US"/>
              <a:t>Remove stop words</a:t>
            </a:r>
          </a:p>
          <a:p>
            <a:pPr marL="0" lvl="0" indent="0">
              <a:spcBef>
                <a:spcPts val="0"/>
              </a:spcBef>
              <a:buNone/>
            </a:pPr>
            <a:endParaRPr/>
          </a:p>
        </p:txBody>
      </p:sp>
      <p:sp>
        <p:nvSpPr>
          <p:cNvPr id="203" name="Shape 203"/>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10</a:t>
            </a:fld>
            <a:r>
              <a:rPr lang="en-US"/>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rtl="0">
              <a:spcBef>
                <a:spcPts val="0"/>
              </a:spcBef>
              <a:buNone/>
            </a:pPr>
            <a:r>
              <a:rPr lang="en-US"/>
              <a:t>Semantic Analysis - LDA</a:t>
            </a:r>
          </a:p>
        </p:txBody>
      </p:sp>
      <p:sp>
        <p:nvSpPr>
          <p:cNvPr id="210" name="Shape 210"/>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lvl="0" rtl="0">
              <a:spcBef>
                <a:spcPts val="0"/>
              </a:spcBef>
              <a:buNone/>
            </a:pPr>
            <a:r>
              <a:rPr lang="en-US" sz="2200"/>
              <a:t>Implementation Details:</a:t>
            </a:r>
          </a:p>
          <a:p>
            <a:pPr marL="457200" lvl="0" indent="-368300" rtl="0">
              <a:spcBef>
                <a:spcPts val="0"/>
              </a:spcBef>
              <a:buSzPct val="100000"/>
            </a:pPr>
            <a:r>
              <a:rPr lang="en-US" sz="2200"/>
              <a:t>Calculate word frequencies</a:t>
            </a:r>
          </a:p>
          <a:p>
            <a:pPr marL="914400" lvl="1" indent="-368300" rtl="0">
              <a:spcBef>
                <a:spcPts val="0"/>
              </a:spcBef>
              <a:buSzPct val="100000"/>
            </a:pPr>
            <a:r>
              <a:rPr lang="en-US" sz="2200"/>
              <a:t>Two dimensional matrix </a:t>
            </a:r>
          </a:p>
          <a:p>
            <a:pPr marL="914400" lvl="1" indent="-368300" rtl="0">
              <a:spcBef>
                <a:spcPts val="0"/>
              </a:spcBef>
              <a:buSzPct val="100000"/>
            </a:pPr>
            <a:r>
              <a:rPr lang="en-US" sz="2200"/>
              <a:t>No. of questions * No. of unique words</a:t>
            </a:r>
          </a:p>
          <a:p>
            <a:pPr marL="914400" lvl="1" indent="-368300" rtl="0">
              <a:spcBef>
                <a:spcPts val="0"/>
              </a:spcBef>
              <a:buSzPct val="100000"/>
            </a:pPr>
            <a:r>
              <a:rPr lang="en-US" sz="2200"/>
              <a:t>Each element is the number of times that word occurs in that document</a:t>
            </a:r>
          </a:p>
          <a:p>
            <a:pPr marL="457200" lvl="0" indent="-368300" rtl="0">
              <a:spcBef>
                <a:spcPts val="0"/>
              </a:spcBef>
              <a:buSzPct val="100000"/>
            </a:pPr>
            <a:r>
              <a:rPr lang="en-US" sz="2200"/>
              <a:t>Document Topic Model</a:t>
            </a:r>
          </a:p>
          <a:p>
            <a:pPr marL="914400" lvl="1" indent="-368300" rtl="0">
              <a:spcBef>
                <a:spcPts val="0"/>
              </a:spcBef>
              <a:buSzPct val="100000"/>
            </a:pPr>
            <a:r>
              <a:rPr lang="en-US" sz="2200"/>
              <a:t>Two dimensional matrix </a:t>
            </a:r>
          </a:p>
          <a:p>
            <a:pPr marL="914400" lvl="1" indent="-368300" rtl="0">
              <a:spcBef>
                <a:spcPts val="0"/>
              </a:spcBef>
              <a:buSzPct val="100000"/>
            </a:pPr>
            <a:r>
              <a:rPr lang="en-US" sz="2200"/>
              <a:t>No. of questions * No. of topics</a:t>
            </a:r>
          </a:p>
          <a:p>
            <a:pPr marL="914400" lvl="1" indent="-368300" rtl="0">
              <a:spcBef>
                <a:spcPts val="0"/>
              </a:spcBef>
              <a:buSzPct val="100000"/>
            </a:pPr>
            <a:r>
              <a:rPr lang="en-US" sz="2200"/>
              <a:t>Each element is the probability with which that question belongs to the topic</a:t>
            </a:r>
          </a:p>
        </p:txBody>
      </p:sp>
      <p:sp>
        <p:nvSpPr>
          <p:cNvPr id="211" name="Shape 211"/>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rtl="0">
              <a:spcBef>
                <a:spcPts val="0"/>
              </a:spcBef>
              <a:buNone/>
            </a:pPr>
            <a:r>
              <a:rPr lang="en-US"/>
              <a:t>- </a:t>
            </a:r>
            <a:fld id="{00000000-1234-1234-1234-123412341234}" type="slidenum">
              <a:rPr lang="en-US"/>
              <a:t>11</a:t>
            </a:fld>
            <a:r>
              <a:rPr lang="en-US"/>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Experiments</a:t>
            </a:r>
          </a:p>
        </p:txBody>
      </p:sp>
      <p:sp>
        <p:nvSpPr>
          <p:cNvPr id="242" name="Shape 242"/>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lvl="0">
              <a:spcBef>
                <a:spcPts val="0"/>
              </a:spcBef>
              <a:buNone/>
            </a:pPr>
            <a:r>
              <a:rPr lang="en-US" sz="2400"/>
              <a:t>Classification with different models:</a:t>
            </a:r>
          </a:p>
          <a:p>
            <a:pPr lvl="0" rtl="0">
              <a:spcBef>
                <a:spcPts val="0"/>
              </a:spcBef>
              <a:buNone/>
            </a:pPr>
            <a:endParaRPr/>
          </a:p>
        </p:txBody>
      </p:sp>
      <p:sp>
        <p:nvSpPr>
          <p:cNvPr id="243" name="Shape 243"/>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12</a:t>
            </a:fld>
            <a:r>
              <a:rPr lang="en-US"/>
              <a:t> -</a:t>
            </a:r>
          </a:p>
        </p:txBody>
      </p:sp>
      <p:graphicFrame>
        <p:nvGraphicFramePr>
          <p:cNvPr id="244" name="Shape 244"/>
          <p:cNvGraphicFramePr/>
          <p:nvPr/>
        </p:nvGraphicFramePr>
        <p:xfrm>
          <a:off x="1093750" y="1566275"/>
          <a:ext cx="7239000" cy="4710354"/>
        </p:xfrm>
        <a:graphic>
          <a:graphicData uri="http://schemas.openxmlformats.org/drawingml/2006/table">
            <a:tbl>
              <a:tblPr>
                <a:noFill/>
                <a:tableStyleId>{ED1F9A65-D7C2-48DE-9517-6ED686838760}</a:tableStyleId>
              </a:tblPr>
              <a:tblGrid>
                <a:gridCol w="3619500"/>
                <a:gridCol w="3619500"/>
              </a:tblGrid>
              <a:tr h="381000">
                <a:tc>
                  <a:txBody>
                    <a:bodyPr/>
                    <a:lstStyle/>
                    <a:p>
                      <a:pPr lvl="0" rtl="0">
                        <a:spcBef>
                          <a:spcPts val="0"/>
                        </a:spcBef>
                        <a:buNone/>
                      </a:pPr>
                      <a:r>
                        <a:rPr lang="en-US"/>
                        <a:t>Linear SVM Accuracy</a:t>
                      </a:r>
                    </a:p>
                  </a:txBody>
                  <a:tcPr marL="91425" marR="91425" marT="91425" marB="91425"/>
                </a:tc>
                <a:tc>
                  <a:txBody>
                    <a:bodyPr/>
                    <a:lstStyle/>
                    <a:p>
                      <a:pPr lvl="0" algn="r" rtl="0">
                        <a:lnSpc>
                          <a:spcPct val="115000"/>
                        </a:lnSpc>
                        <a:spcBef>
                          <a:spcPts val="0"/>
                        </a:spcBef>
                        <a:buNone/>
                      </a:pPr>
                      <a:r>
                        <a:rPr lang="en-US"/>
                        <a:t>0.801</a:t>
                      </a:r>
                    </a:p>
                  </a:txBody>
                  <a:tcPr marL="91425" marR="91425" marT="91425" marB="91425"/>
                </a:tc>
              </a:tr>
              <a:tr h="381000">
                <a:tc>
                  <a:txBody>
                    <a:bodyPr/>
                    <a:lstStyle/>
                    <a:p>
                      <a:pPr lvl="0" rtl="0">
                        <a:spcBef>
                          <a:spcPts val="0"/>
                        </a:spcBef>
                        <a:buNone/>
                      </a:pPr>
                      <a:r>
                        <a:rPr lang="en-US"/>
                        <a:t>Logistic Regression</a:t>
                      </a:r>
                    </a:p>
                  </a:txBody>
                  <a:tcPr marL="91425" marR="91425" marT="91425" marB="91425"/>
                </a:tc>
                <a:tc>
                  <a:txBody>
                    <a:bodyPr/>
                    <a:lstStyle/>
                    <a:p>
                      <a:pPr lvl="0" algn="r" rtl="0">
                        <a:lnSpc>
                          <a:spcPct val="115000"/>
                        </a:lnSpc>
                        <a:spcBef>
                          <a:spcPts val="0"/>
                        </a:spcBef>
                        <a:buNone/>
                      </a:pPr>
                      <a:r>
                        <a:rPr lang="en-US"/>
                        <a:t>0.812</a:t>
                      </a:r>
                    </a:p>
                  </a:txBody>
                  <a:tcPr marL="91425" marR="91425" marT="91425" marB="91425"/>
                </a:tc>
              </a:tr>
              <a:tr h="381000">
                <a:tc>
                  <a:txBody>
                    <a:bodyPr/>
                    <a:lstStyle/>
                    <a:p>
                      <a:pPr lvl="0" rtl="0">
                        <a:spcBef>
                          <a:spcPts val="0"/>
                        </a:spcBef>
                        <a:buNone/>
                      </a:pPr>
                      <a:r>
                        <a:rPr lang="en-US"/>
                        <a:t>Gaussian NB </a:t>
                      </a:r>
                    </a:p>
                  </a:txBody>
                  <a:tcPr marL="91425" marR="91425" marT="91425" marB="91425"/>
                </a:tc>
                <a:tc>
                  <a:txBody>
                    <a:bodyPr/>
                    <a:lstStyle/>
                    <a:p>
                      <a:pPr lvl="0" algn="r" rtl="0">
                        <a:lnSpc>
                          <a:spcPct val="115000"/>
                        </a:lnSpc>
                        <a:spcBef>
                          <a:spcPts val="0"/>
                        </a:spcBef>
                        <a:buNone/>
                      </a:pPr>
                      <a:r>
                        <a:rPr lang="en-US"/>
                        <a:t>0.669</a:t>
                      </a:r>
                    </a:p>
                  </a:txBody>
                  <a:tcPr marL="91425" marR="91425" marT="91425" marB="91425"/>
                </a:tc>
              </a:tr>
              <a:tr h="381000">
                <a:tc>
                  <a:txBody>
                    <a:bodyPr/>
                    <a:lstStyle/>
                    <a:p>
                      <a:pPr lvl="0" rtl="0">
                        <a:spcBef>
                          <a:spcPts val="0"/>
                        </a:spcBef>
                        <a:buNone/>
                      </a:pPr>
                      <a:r>
                        <a:rPr lang="en-US"/>
                        <a:t>Ridge </a:t>
                      </a:r>
                    </a:p>
                  </a:txBody>
                  <a:tcPr marL="91425" marR="91425" marT="91425" marB="91425"/>
                </a:tc>
                <a:tc>
                  <a:txBody>
                    <a:bodyPr/>
                    <a:lstStyle/>
                    <a:p>
                      <a:pPr lvl="0" algn="r" rtl="0">
                        <a:lnSpc>
                          <a:spcPct val="115000"/>
                        </a:lnSpc>
                        <a:spcBef>
                          <a:spcPts val="0"/>
                        </a:spcBef>
                        <a:buNone/>
                      </a:pPr>
                      <a:r>
                        <a:rPr lang="en-US"/>
                        <a:t>0.22</a:t>
                      </a:r>
                    </a:p>
                  </a:txBody>
                  <a:tcPr marL="91425" marR="91425" marT="91425" marB="91425"/>
                </a:tc>
              </a:tr>
              <a:tr h="381000">
                <a:tc>
                  <a:txBody>
                    <a:bodyPr/>
                    <a:lstStyle/>
                    <a:p>
                      <a:pPr lvl="0" rtl="0">
                        <a:spcBef>
                          <a:spcPts val="0"/>
                        </a:spcBef>
                        <a:buNone/>
                      </a:pPr>
                      <a:r>
                        <a:rPr lang="en-US"/>
                        <a:t>KNeighbors Classifier</a:t>
                      </a:r>
                    </a:p>
                  </a:txBody>
                  <a:tcPr marL="91425" marR="91425" marT="91425" marB="91425"/>
                </a:tc>
                <a:tc>
                  <a:txBody>
                    <a:bodyPr/>
                    <a:lstStyle/>
                    <a:p>
                      <a:pPr lvl="0" algn="r" rtl="0">
                        <a:lnSpc>
                          <a:spcPct val="115000"/>
                        </a:lnSpc>
                        <a:spcBef>
                          <a:spcPts val="0"/>
                        </a:spcBef>
                        <a:buNone/>
                      </a:pPr>
                      <a:r>
                        <a:rPr lang="en-US"/>
                        <a:t>0.778</a:t>
                      </a:r>
                    </a:p>
                  </a:txBody>
                  <a:tcPr marL="91425" marR="91425" marT="91425" marB="91425"/>
                </a:tc>
              </a:tr>
              <a:tr h="381000">
                <a:tc>
                  <a:txBody>
                    <a:bodyPr/>
                    <a:lstStyle/>
                    <a:p>
                      <a:pPr lvl="0" rtl="0">
                        <a:spcBef>
                          <a:spcPts val="0"/>
                        </a:spcBef>
                        <a:buNone/>
                      </a:pPr>
                      <a:r>
                        <a:rPr lang="en-US"/>
                        <a:t>Decision Tree Classifier </a:t>
                      </a:r>
                    </a:p>
                  </a:txBody>
                  <a:tcPr marL="91425" marR="91425" marT="91425" marB="91425"/>
                </a:tc>
                <a:tc>
                  <a:txBody>
                    <a:bodyPr/>
                    <a:lstStyle/>
                    <a:p>
                      <a:pPr lvl="0" algn="r" rtl="0">
                        <a:lnSpc>
                          <a:spcPct val="115000"/>
                        </a:lnSpc>
                        <a:spcBef>
                          <a:spcPts val="0"/>
                        </a:spcBef>
                        <a:buNone/>
                      </a:pPr>
                      <a:r>
                        <a:rPr lang="en-US"/>
                        <a:t>0.718</a:t>
                      </a:r>
                    </a:p>
                  </a:txBody>
                  <a:tcPr marL="91425" marR="91425" marT="91425" marB="91425"/>
                </a:tc>
              </a:tr>
              <a:tr h="381000">
                <a:tc>
                  <a:txBody>
                    <a:bodyPr/>
                    <a:lstStyle/>
                    <a:p>
                      <a:pPr lvl="0" rtl="0">
                        <a:spcBef>
                          <a:spcPts val="0"/>
                        </a:spcBef>
                        <a:buNone/>
                      </a:pPr>
                      <a:r>
                        <a:rPr lang="en-US"/>
                        <a:t>Random Forest Classifier </a:t>
                      </a:r>
                    </a:p>
                  </a:txBody>
                  <a:tcPr marL="91425" marR="91425" marT="91425" marB="91425"/>
                </a:tc>
                <a:tc>
                  <a:txBody>
                    <a:bodyPr/>
                    <a:lstStyle/>
                    <a:p>
                      <a:pPr lvl="0" algn="r" rtl="0">
                        <a:lnSpc>
                          <a:spcPct val="115000"/>
                        </a:lnSpc>
                        <a:spcBef>
                          <a:spcPts val="0"/>
                        </a:spcBef>
                        <a:buNone/>
                      </a:pPr>
                      <a:r>
                        <a:rPr lang="en-US"/>
                        <a:t>0.766</a:t>
                      </a:r>
                    </a:p>
                  </a:txBody>
                  <a:tcPr marL="91425" marR="91425" marT="91425" marB="91425"/>
                </a:tc>
              </a:tr>
              <a:tr h="381000">
                <a:tc>
                  <a:txBody>
                    <a:bodyPr/>
                    <a:lstStyle/>
                    <a:p>
                      <a:pPr lvl="0" rtl="0">
                        <a:spcBef>
                          <a:spcPts val="0"/>
                        </a:spcBef>
                        <a:buNone/>
                      </a:pPr>
                      <a:r>
                        <a:rPr lang="en-US"/>
                        <a:t>Extra Trees Classifier </a:t>
                      </a:r>
                    </a:p>
                  </a:txBody>
                  <a:tcPr marL="91425" marR="91425" marT="91425" marB="91425"/>
                </a:tc>
                <a:tc>
                  <a:txBody>
                    <a:bodyPr/>
                    <a:lstStyle/>
                    <a:p>
                      <a:pPr lvl="0" algn="r" rtl="0">
                        <a:lnSpc>
                          <a:spcPct val="115000"/>
                        </a:lnSpc>
                        <a:spcBef>
                          <a:spcPts val="0"/>
                        </a:spcBef>
                        <a:buNone/>
                      </a:pPr>
                      <a:r>
                        <a:rPr lang="en-US"/>
                        <a:t>0.773</a:t>
                      </a:r>
                    </a:p>
                  </a:txBody>
                  <a:tcPr marL="91425" marR="91425" marT="91425" marB="91425"/>
                </a:tc>
              </a:tr>
              <a:tr h="381000">
                <a:tc>
                  <a:txBody>
                    <a:bodyPr/>
                    <a:lstStyle/>
                    <a:p>
                      <a:pPr lvl="0" rtl="0">
                        <a:spcBef>
                          <a:spcPts val="0"/>
                        </a:spcBef>
                        <a:buNone/>
                      </a:pPr>
                      <a:r>
                        <a:rPr lang="en-US"/>
                        <a:t>SGD Classifier </a:t>
                      </a:r>
                    </a:p>
                  </a:txBody>
                  <a:tcPr marL="91425" marR="91425" marT="91425" marB="91425"/>
                </a:tc>
                <a:tc>
                  <a:txBody>
                    <a:bodyPr/>
                    <a:lstStyle/>
                    <a:p>
                      <a:pPr lvl="0" algn="r" rtl="0">
                        <a:lnSpc>
                          <a:spcPct val="115000"/>
                        </a:lnSpc>
                        <a:spcBef>
                          <a:spcPts val="0"/>
                        </a:spcBef>
                        <a:buNone/>
                      </a:pPr>
                      <a:r>
                        <a:rPr lang="en-US"/>
                        <a:t>0.754</a:t>
                      </a:r>
                    </a:p>
                  </a:txBody>
                  <a:tcPr marL="91425" marR="91425" marT="91425" marB="91425"/>
                </a:tc>
              </a:tr>
              <a:tr h="381000">
                <a:tc>
                  <a:txBody>
                    <a:bodyPr/>
                    <a:lstStyle/>
                    <a:p>
                      <a:pPr lvl="0" rtl="0">
                        <a:spcBef>
                          <a:spcPts val="0"/>
                        </a:spcBef>
                        <a:buNone/>
                      </a:pPr>
                      <a:r>
                        <a:rPr lang="en-US"/>
                        <a:t>Ada Boost Classifier </a:t>
                      </a:r>
                    </a:p>
                  </a:txBody>
                  <a:tcPr marL="91425" marR="91425" marT="91425" marB="91425"/>
                </a:tc>
                <a:tc>
                  <a:txBody>
                    <a:bodyPr/>
                    <a:lstStyle/>
                    <a:p>
                      <a:pPr lvl="0" algn="r" rtl="0">
                        <a:lnSpc>
                          <a:spcPct val="115000"/>
                        </a:lnSpc>
                        <a:spcBef>
                          <a:spcPts val="0"/>
                        </a:spcBef>
                        <a:buNone/>
                      </a:pPr>
                      <a:r>
                        <a:rPr lang="en-US"/>
                        <a:t>0.756</a:t>
                      </a:r>
                    </a:p>
                  </a:txBody>
                  <a:tcPr marL="91425" marR="91425" marT="91425" marB="91425"/>
                </a:tc>
              </a:tr>
              <a:tr h="381000">
                <a:tc>
                  <a:txBody>
                    <a:bodyPr/>
                    <a:lstStyle/>
                    <a:p>
                      <a:pPr lvl="0" rtl="0">
                        <a:spcBef>
                          <a:spcPts val="0"/>
                        </a:spcBef>
                        <a:buNone/>
                      </a:pPr>
                      <a:r>
                        <a:rPr lang="en-US"/>
                        <a:t>Gradient Boosting Classifier </a:t>
                      </a:r>
                    </a:p>
                  </a:txBody>
                  <a:tcPr marL="91425" marR="91425" marT="91425" marB="91425"/>
                </a:tc>
                <a:tc>
                  <a:txBody>
                    <a:bodyPr/>
                    <a:lstStyle/>
                    <a:p>
                      <a:pPr lvl="0" algn="r" rtl="0">
                        <a:lnSpc>
                          <a:spcPct val="115000"/>
                        </a:lnSpc>
                        <a:spcBef>
                          <a:spcPts val="0"/>
                        </a:spcBef>
                        <a:buNone/>
                      </a:pPr>
                      <a:r>
                        <a:rPr lang="en-US"/>
                        <a:t>0.768</a:t>
                      </a:r>
                    </a:p>
                  </a:txBody>
                  <a:tcPr marL="91425" marR="91425" marT="91425" marB="91425"/>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Results</a:t>
            </a:r>
          </a:p>
        </p:txBody>
      </p:sp>
      <p:sp>
        <p:nvSpPr>
          <p:cNvPr id="251" name="Shape 251"/>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lvl="0">
              <a:spcBef>
                <a:spcPts val="0"/>
              </a:spcBef>
              <a:buNone/>
            </a:pPr>
            <a:r>
              <a:rPr lang="en-US"/>
              <a:t>Best Results:</a:t>
            </a:r>
          </a:p>
          <a:p>
            <a:pPr marL="457200" lvl="0" indent="-228600" rtl="0">
              <a:spcBef>
                <a:spcPts val="0"/>
              </a:spcBef>
            </a:pPr>
            <a:r>
              <a:rPr lang="en-US"/>
              <a:t>Linear SVM Accuracy = 80.1</a:t>
            </a:r>
          </a:p>
          <a:p>
            <a:pPr marL="457200" lvl="0" indent="-228600">
              <a:spcBef>
                <a:spcPts val="0"/>
              </a:spcBef>
            </a:pPr>
            <a:r>
              <a:rPr lang="en-US"/>
              <a:t>Logistic Regression = 81.2</a:t>
            </a:r>
          </a:p>
        </p:txBody>
      </p:sp>
      <p:sp>
        <p:nvSpPr>
          <p:cNvPr id="252" name="Shape 252"/>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13</a:t>
            </a:fld>
            <a:r>
              <a:rPr lang="en-US"/>
              <a: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marL="0" lvl="0" indent="0" rtl="0">
              <a:lnSpc>
                <a:spcPct val="115000"/>
              </a:lnSpc>
              <a:spcBef>
                <a:spcPts val="0"/>
              </a:spcBef>
              <a:spcAft>
                <a:spcPts val="1600"/>
              </a:spcAft>
              <a:buNone/>
            </a:pPr>
            <a:r>
              <a:rPr lang="en-US" sz="2200">
                <a:solidFill>
                  <a:srgbClr val="000000"/>
                </a:solidFill>
              </a:rPr>
              <a:t>Data is rapidly increasing in various question answer sites like stackoverflow, quora etc.We present an automatic way of grouping and classifying the information in form of tags so that it can be displayed to users in an intuitive way.</a:t>
            </a:r>
          </a:p>
          <a:p>
            <a:pPr marL="0" lvl="0" indent="-69850">
              <a:lnSpc>
                <a:spcPct val="115000"/>
              </a:lnSpc>
              <a:spcBef>
                <a:spcPts val="0"/>
              </a:spcBef>
              <a:spcAft>
                <a:spcPts val="1600"/>
              </a:spcAft>
              <a:buClr>
                <a:schemeClr val="dk1"/>
              </a:buClr>
              <a:buSzPct val="50000"/>
              <a:buFont typeface="Arial"/>
              <a:buNone/>
            </a:pPr>
            <a:r>
              <a:rPr lang="en-US" sz="2200">
                <a:solidFill>
                  <a:srgbClr val="000000"/>
                </a:solidFill>
              </a:rPr>
              <a:t>There can be various use cases for it such as</a:t>
            </a:r>
          </a:p>
          <a:p>
            <a:pPr marL="457200" lvl="0" indent="-368300" rtl="0">
              <a:lnSpc>
                <a:spcPct val="115000"/>
              </a:lnSpc>
              <a:spcBef>
                <a:spcPts val="0"/>
              </a:spcBef>
              <a:spcAft>
                <a:spcPts val="1600"/>
              </a:spcAft>
              <a:buClr>
                <a:srgbClr val="000000"/>
              </a:buClr>
              <a:buSzPct val="100000"/>
              <a:buFont typeface="Arial"/>
              <a:buChar char="●"/>
            </a:pPr>
            <a:r>
              <a:rPr lang="en-US" sz="2200">
                <a:solidFill>
                  <a:srgbClr val="000000"/>
                </a:solidFill>
              </a:rPr>
              <a:t>Grouping question about a common topic together</a:t>
            </a:r>
          </a:p>
          <a:p>
            <a:pPr marL="457200" lvl="0" indent="-368300" rtl="0">
              <a:lnSpc>
                <a:spcPct val="115000"/>
              </a:lnSpc>
              <a:spcBef>
                <a:spcPts val="0"/>
              </a:spcBef>
              <a:spcAft>
                <a:spcPts val="1600"/>
              </a:spcAft>
              <a:buClr>
                <a:srgbClr val="000000"/>
              </a:buClr>
              <a:buSzPct val="100000"/>
              <a:buFont typeface="Arial"/>
              <a:buChar char="●"/>
            </a:pPr>
            <a:r>
              <a:rPr lang="en-US" sz="2200">
                <a:solidFill>
                  <a:srgbClr val="000000"/>
                </a:solidFill>
              </a:rPr>
              <a:t>Show user posts related to question they input</a:t>
            </a:r>
          </a:p>
          <a:p>
            <a:pPr marL="457200" lvl="0" indent="-368300">
              <a:lnSpc>
                <a:spcPct val="115000"/>
              </a:lnSpc>
              <a:spcBef>
                <a:spcPts val="0"/>
              </a:spcBef>
              <a:spcAft>
                <a:spcPts val="1600"/>
              </a:spcAft>
              <a:buClr>
                <a:srgbClr val="000000"/>
              </a:buClr>
              <a:buSzPct val="100000"/>
              <a:buFont typeface="Arial"/>
              <a:buChar char="●"/>
            </a:pPr>
            <a:r>
              <a:rPr lang="en-US" sz="2200">
                <a:solidFill>
                  <a:srgbClr val="000000"/>
                </a:solidFill>
              </a:rPr>
              <a:t>Question routing to particular group of users</a:t>
            </a:r>
          </a:p>
          <a:p>
            <a:pPr lvl="0" rtl="0">
              <a:spcBef>
                <a:spcPts val="0"/>
              </a:spcBef>
              <a:buNone/>
            </a:pPr>
            <a:endParaRPr/>
          </a:p>
        </p:txBody>
      </p:sp>
      <p:sp>
        <p:nvSpPr>
          <p:cNvPr id="259" name="Shape 259"/>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rtl="0">
              <a:spcBef>
                <a:spcPts val="0"/>
              </a:spcBef>
              <a:buNone/>
            </a:pPr>
            <a:r>
              <a:rPr lang="en-US" dirty="0"/>
              <a:t>Autonomous Tagging</a:t>
            </a:r>
          </a:p>
        </p:txBody>
      </p:sp>
      <p:sp>
        <p:nvSpPr>
          <p:cNvPr id="260" name="Shape 260"/>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rtl="0">
              <a:spcBef>
                <a:spcPts val="0"/>
              </a:spcBef>
              <a:buNone/>
            </a:pPr>
            <a:r>
              <a:rPr lang="en-US"/>
              <a:t>- </a:t>
            </a:r>
            <a:fld id="{00000000-1234-1234-1234-123412341234}" type="slidenum">
              <a:rPr lang="en-US"/>
              <a:t>14</a:t>
            </a:fld>
            <a:r>
              <a:rPr lang="en-US"/>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Preprocessing</a:t>
            </a:r>
          </a:p>
        </p:txBody>
      </p:sp>
      <p:sp>
        <p:nvSpPr>
          <p:cNvPr id="267" name="Shape 267"/>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marL="457200" lvl="0" indent="-368300" rtl="0">
              <a:spcBef>
                <a:spcPts val="0"/>
              </a:spcBef>
              <a:buClr>
                <a:srgbClr val="000000"/>
              </a:buClr>
              <a:buSzPct val="100000"/>
            </a:pPr>
            <a:r>
              <a:rPr lang="en-US" sz="2200">
                <a:solidFill>
                  <a:srgbClr val="000000"/>
                </a:solidFill>
              </a:rPr>
              <a:t>The original data set contains various fields such owner id, title, body, tag1, tag2 etc.</a:t>
            </a:r>
          </a:p>
          <a:p>
            <a:pPr marL="0" lvl="0" indent="0" rtl="0">
              <a:spcBef>
                <a:spcPts val="0"/>
              </a:spcBef>
              <a:buNone/>
            </a:pPr>
            <a:endParaRPr sz="2200">
              <a:solidFill>
                <a:srgbClr val="000000"/>
              </a:solidFill>
            </a:endParaRPr>
          </a:p>
          <a:p>
            <a:pPr marL="457200" lvl="0" indent="-368300" rtl="0">
              <a:spcBef>
                <a:spcPts val="0"/>
              </a:spcBef>
              <a:buClr>
                <a:srgbClr val="000000"/>
              </a:buClr>
              <a:buSzPct val="100000"/>
            </a:pPr>
            <a:r>
              <a:rPr lang="en-US" sz="2200">
                <a:solidFill>
                  <a:srgbClr val="000000"/>
                </a:solidFill>
              </a:rPr>
              <a:t>We found that that terms in the title are more indicative of labels because a user usually attempts to summarize and categorize the question in the title.</a:t>
            </a:r>
          </a:p>
          <a:p>
            <a:pPr marL="0" lvl="0" indent="0" rtl="0">
              <a:spcBef>
                <a:spcPts val="0"/>
              </a:spcBef>
              <a:buNone/>
            </a:pPr>
            <a:endParaRPr sz="2200">
              <a:solidFill>
                <a:srgbClr val="000000"/>
              </a:solidFill>
            </a:endParaRPr>
          </a:p>
          <a:p>
            <a:pPr marL="457200" lvl="0" indent="-368300" rtl="0">
              <a:spcBef>
                <a:spcPts val="0"/>
              </a:spcBef>
              <a:buClr>
                <a:srgbClr val="000000"/>
              </a:buClr>
              <a:buSzPct val="100000"/>
            </a:pPr>
            <a:r>
              <a:rPr lang="en-US" sz="2200">
                <a:solidFill>
                  <a:srgbClr val="000000"/>
                </a:solidFill>
              </a:rPr>
              <a:t>We aim to enhance the performance by using top 50 tags among whole dataset to test and train our model</a:t>
            </a:r>
          </a:p>
          <a:p>
            <a:pPr marL="0" lvl="0" indent="0" rtl="0">
              <a:spcBef>
                <a:spcPts val="0"/>
              </a:spcBef>
              <a:buNone/>
            </a:pPr>
            <a:endParaRPr sz="2200">
              <a:solidFill>
                <a:srgbClr val="000000"/>
              </a:solidFill>
            </a:endParaRPr>
          </a:p>
          <a:p>
            <a:pPr marL="457200" lvl="0" indent="-368300" rtl="0">
              <a:spcBef>
                <a:spcPts val="0"/>
              </a:spcBef>
              <a:buClr>
                <a:srgbClr val="000000"/>
              </a:buClr>
              <a:buSzPct val="100000"/>
            </a:pPr>
            <a:r>
              <a:rPr lang="en-US" sz="2200">
                <a:solidFill>
                  <a:srgbClr val="000000"/>
                </a:solidFill>
              </a:rPr>
              <a:t>We used title to create feature and tag1 as label for learning</a:t>
            </a:r>
          </a:p>
          <a:p>
            <a:pPr marL="0" lvl="0" indent="0" rtl="0">
              <a:spcBef>
                <a:spcPts val="0"/>
              </a:spcBef>
              <a:buNone/>
            </a:pPr>
            <a:endParaRPr sz="2200">
              <a:solidFill>
                <a:srgbClr val="000000"/>
              </a:solidFill>
            </a:endParaRPr>
          </a:p>
        </p:txBody>
      </p:sp>
      <p:sp>
        <p:nvSpPr>
          <p:cNvPr id="268" name="Shape 268"/>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15</a:t>
            </a:fld>
            <a:r>
              <a:rPr lang="en-US"/>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Feature &amp; Classification Flow</a:t>
            </a:r>
          </a:p>
        </p:txBody>
      </p:sp>
      <p:sp>
        <p:nvSpPr>
          <p:cNvPr id="275" name="Shape 275"/>
          <p:cNvSpPr txBox="1">
            <a:spLocks noGrp="1"/>
          </p:cNvSpPr>
          <p:nvPr>
            <p:ph type="body" idx="1"/>
          </p:nvPr>
        </p:nvSpPr>
        <p:spPr>
          <a:xfrm>
            <a:off x="457200" y="974850"/>
            <a:ext cx="8229600" cy="5106900"/>
          </a:xfrm>
          <a:prstGeom prst="rect">
            <a:avLst/>
          </a:prstGeom>
        </p:spPr>
        <p:txBody>
          <a:bodyPr lIns="91425" tIns="91425" rIns="91425" bIns="91425" anchor="t" anchorCtr="0">
            <a:noAutofit/>
          </a:bodyPr>
          <a:lstStyle/>
          <a:p>
            <a:pPr marL="0" lvl="0" indent="0">
              <a:spcBef>
                <a:spcPts val="0"/>
              </a:spcBef>
              <a:buNone/>
            </a:pPr>
            <a:r>
              <a:rPr lang="en-US" sz="2200"/>
              <a:t>.</a:t>
            </a:r>
          </a:p>
        </p:txBody>
      </p:sp>
      <p:sp>
        <p:nvSpPr>
          <p:cNvPr id="276" name="Shape 276"/>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16</a:t>
            </a:fld>
            <a:r>
              <a:rPr lang="en-US"/>
              <a:t> -</a:t>
            </a:r>
          </a:p>
        </p:txBody>
      </p:sp>
      <p:sp>
        <p:nvSpPr>
          <p:cNvPr id="277" name="Shape 277"/>
          <p:cNvSpPr/>
          <p:nvPr/>
        </p:nvSpPr>
        <p:spPr>
          <a:xfrm>
            <a:off x="1718025" y="2606250"/>
            <a:ext cx="1228200" cy="662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sz="1800" b="1"/>
              <a:t>Title Text</a:t>
            </a:r>
          </a:p>
        </p:txBody>
      </p:sp>
      <p:sp>
        <p:nvSpPr>
          <p:cNvPr id="278" name="Shape 278"/>
          <p:cNvSpPr/>
          <p:nvPr/>
        </p:nvSpPr>
        <p:spPr>
          <a:xfrm>
            <a:off x="1228950" y="2709000"/>
            <a:ext cx="509700" cy="456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 name="Shape 279"/>
          <p:cNvSpPr/>
          <p:nvPr/>
        </p:nvSpPr>
        <p:spPr>
          <a:xfrm>
            <a:off x="5015025" y="2606250"/>
            <a:ext cx="890700" cy="662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sz="1800" b="1"/>
              <a:t>Tf-idf</a:t>
            </a:r>
          </a:p>
        </p:txBody>
      </p:sp>
      <p:sp>
        <p:nvSpPr>
          <p:cNvPr id="280" name="Shape 280"/>
          <p:cNvSpPr/>
          <p:nvPr/>
        </p:nvSpPr>
        <p:spPr>
          <a:xfrm>
            <a:off x="6415450" y="2595900"/>
            <a:ext cx="1284300" cy="662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b="1"/>
              <a:t>Classifier</a:t>
            </a:r>
          </a:p>
        </p:txBody>
      </p:sp>
      <p:sp>
        <p:nvSpPr>
          <p:cNvPr id="281" name="Shape 281"/>
          <p:cNvSpPr txBox="1"/>
          <p:nvPr/>
        </p:nvSpPr>
        <p:spPr>
          <a:xfrm>
            <a:off x="468750" y="2709000"/>
            <a:ext cx="772800" cy="456900"/>
          </a:xfrm>
          <a:prstGeom prst="rect">
            <a:avLst/>
          </a:prstGeom>
          <a:noFill/>
          <a:ln>
            <a:noFill/>
          </a:ln>
        </p:spPr>
        <p:txBody>
          <a:bodyPr lIns="91425" tIns="91425" rIns="91425" bIns="91425" anchor="t" anchorCtr="0">
            <a:noAutofit/>
          </a:bodyPr>
          <a:lstStyle/>
          <a:p>
            <a:pPr lvl="0">
              <a:spcBef>
                <a:spcPts val="0"/>
              </a:spcBef>
              <a:buNone/>
            </a:pPr>
            <a:r>
              <a:rPr lang="en-US" sz="1800" b="1"/>
              <a:t>Text </a:t>
            </a:r>
          </a:p>
        </p:txBody>
      </p:sp>
      <p:sp>
        <p:nvSpPr>
          <p:cNvPr id="282" name="Shape 282"/>
          <p:cNvSpPr txBox="1"/>
          <p:nvPr/>
        </p:nvSpPr>
        <p:spPr>
          <a:xfrm>
            <a:off x="6277800" y="3879300"/>
            <a:ext cx="1973400" cy="456900"/>
          </a:xfrm>
          <a:prstGeom prst="rect">
            <a:avLst/>
          </a:prstGeom>
          <a:noFill/>
          <a:ln>
            <a:noFill/>
          </a:ln>
        </p:spPr>
        <p:txBody>
          <a:bodyPr lIns="91425" tIns="91425" rIns="91425" bIns="91425" anchor="t" anchorCtr="0">
            <a:noAutofit/>
          </a:bodyPr>
          <a:lstStyle/>
          <a:p>
            <a:pPr lvl="0" rtl="0">
              <a:spcBef>
                <a:spcPts val="0"/>
              </a:spcBef>
              <a:buNone/>
            </a:pPr>
            <a:r>
              <a:rPr lang="en-US" sz="1800" b="1"/>
              <a:t>Label Prediction</a:t>
            </a:r>
          </a:p>
        </p:txBody>
      </p:sp>
      <p:sp>
        <p:nvSpPr>
          <p:cNvPr id="283" name="Shape 283"/>
          <p:cNvSpPr/>
          <p:nvPr/>
        </p:nvSpPr>
        <p:spPr>
          <a:xfrm>
            <a:off x="3428625" y="2606250"/>
            <a:ext cx="1076700" cy="662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b="1"/>
              <a:t>Bag of Words</a:t>
            </a:r>
          </a:p>
        </p:txBody>
      </p:sp>
      <p:sp>
        <p:nvSpPr>
          <p:cNvPr id="284" name="Shape 284"/>
          <p:cNvSpPr/>
          <p:nvPr/>
        </p:nvSpPr>
        <p:spPr>
          <a:xfrm>
            <a:off x="2932400" y="2709000"/>
            <a:ext cx="509700" cy="456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 name="Shape 285"/>
          <p:cNvSpPr/>
          <p:nvPr/>
        </p:nvSpPr>
        <p:spPr>
          <a:xfrm>
            <a:off x="4505325" y="2709000"/>
            <a:ext cx="509700" cy="456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286"/>
          <p:cNvSpPr/>
          <p:nvPr/>
        </p:nvSpPr>
        <p:spPr>
          <a:xfrm>
            <a:off x="5905750" y="2698650"/>
            <a:ext cx="509700" cy="456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 name="Shape 287"/>
          <p:cNvSpPr/>
          <p:nvPr/>
        </p:nvSpPr>
        <p:spPr>
          <a:xfrm>
            <a:off x="7009650" y="3268650"/>
            <a:ext cx="509700" cy="6003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Feature Extraction</a:t>
            </a:r>
          </a:p>
        </p:txBody>
      </p:sp>
      <p:sp>
        <p:nvSpPr>
          <p:cNvPr id="294" name="Shape 294"/>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lvl="0">
              <a:spcBef>
                <a:spcPts val="0"/>
              </a:spcBef>
              <a:buNone/>
            </a:pPr>
            <a:r>
              <a:rPr lang="en-US" sz="2200"/>
              <a:t>We have used each Title to construct following two columns which are used  </a:t>
            </a:r>
          </a:p>
          <a:p>
            <a:pPr marL="457200" lvl="0" indent="-368300" rtl="0">
              <a:spcBef>
                <a:spcPts val="0"/>
              </a:spcBef>
              <a:buSzPct val="100000"/>
            </a:pPr>
            <a:r>
              <a:rPr lang="en-US" sz="2200"/>
              <a:t>Bag of Words</a:t>
            </a:r>
          </a:p>
          <a:p>
            <a:pPr marL="457200" lvl="0" indent="0" rtl="0">
              <a:spcBef>
                <a:spcPts val="0"/>
              </a:spcBef>
              <a:buNone/>
            </a:pPr>
            <a:r>
              <a:rPr lang="en-US" sz="2200"/>
              <a:t>In this step we are splitting the title and counting the occurrence of each word per document.We removed common English words from it to improve accuracy  </a:t>
            </a:r>
          </a:p>
          <a:p>
            <a:pPr marL="0" lvl="0" indent="0" rtl="0">
              <a:spcBef>
                <a:spcPts val="0"/>
              </a:spcBef>
              <a:buNone/>
            </a:pPr>
            <a:endParaRPr sz="2200"/>
          </a:p>
          <a:p>
            <a:pPr marL="457200" lvl="0" indent="-368300" rtl="0">
              <a:spcBef>
                <a:spcPts val="0"/>
              </a:spcBef>
              <a:buSzPct val="100000"/>
            </a:pPr>
            <a:r>
              <a:rPr lang="en-US" sz="2200"/>
              <a:t>Tf-Idf</a:t>
            </a:r>
          </a:p>
          <a:p>
            <a:pPr marL="457200" lvl="0" indent="0" rtl="0">
              <a:spcBef>
                <a:spcPts val="0"/>
              </a:spcBef>
              <a:buNone/>
            </a:pPr>
            <a:r>
              <a:rPr lang="en-US" sz="2200"/>
              <a:t>It is short for term frequency-inverse document frequency</a:t>
            </a:r>
          </a:p>
          <a:p>
            <a:pPr marL="457200" lvl="0" indent="0" rtl="0">
              <a:spcBef>
                <a:spcPts val="0"/>
              </a:spcBef>
              <a:buNone/>
            </a:pPr>
            <a:r>
              <a:rPr lang="en-US" sz="2200"/>
              <a:t>It reflects importance of word for a document in a collection</a:t>
            </a:r>
          </a:p>
        </p:txBody>
      </p:sp>
      <p:sp>
        <p:nvSpPr>
          <p:cNvPr id="295" name="Shape 295"/>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17</a:t>
            </a:fld>
            <a:r>
              <a:rPr lang="en-US"/>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18</a:t>
            </a:fld>
            <a:r>
              <a:rPr lang="en-US"/>
              <a:t> -</a:t>
            </a:r>
          </a:p>
        </p:txBody>
      </p:sp>
      <p:sp>
        <p:nvSpPr>
          <p:cNvPr id="302" name="Shape 302"/>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lvl="0">
              <a:spcBef>
                <a:spcPts val="0"/>
              </a:spcBef>
              <a:buNone/>
            </a:pPr>
            <a:endParaRPr sz="2200"/>
          </a:p>
          <a:p>
            <a:pPr marL="0" lvl="0" indent="0" rtl="0">
              <a:spcBef>
                <a:spcPts val="0"/>
              </a:spcBef>
              <a:buNone/>
            </a:pPr>
            <a:r>
              <a:rPr lang="en-US" sz="2200"/>
              <a:t>We have used following classifiers for training the given sample             and predicting for test data:</a:t>
            </a:r>
          </a:p>
          <a:p>
            <a:pPr marL="457200" lvl="0" indent="-368300" rtl="0">
              <a:spcBef>
                <a:spcPts val="0"/>
              </a:spcBef>
              <a:buSzPct val="100000"/>
            </a:pPr>
            <a:r>
              <a:rPr lang="en-US" sz="2200"/>
              <a:t>Ridge Classifier</a:t>
            </a:r>
          </a:p>
          <a:p>
            <a:pPr marL="457200" lvl="0" indent="-368300" rtl="0">
              <a:spcBef>
                <a:spcPts val="0"/>
              </a:spcBef>
              <a:buSzPct val="100000"/>
            </a:pPr>
            <a:r>
              <a:rPr lang="en-US" sz="2200"/>
              <a:t>Linear Support Vector Classifier</a:t>
            </a:r>
          </a:p>
          <a:p>
            <a:pPr marL="457200" lvl="0" indent="-368300" rtl="0">
              <a:spcBef>
                <a:spcPts val="0"/>
              </a:spcBef>
              <a:buSzPct val="100000"/>
            </a:pPr>
            <a:r>
              <a:rPr lang="en-US" sz="2200"/>
              <a:t>Multinomial Naive Bayes</a:t>
            </a:r>
          </a:p>
          <a:p>
            <a:pPr marL="457200" lvl="0" indent="-368300" rtl="0">
              <a:spcBef>
                <a:spcPts val="0"/>
              </a:spcBef>
              <a:buSzPct val="100000"/>
            </a:pPr>
            <a:r>
              <a:rPr lang="en-US" sz="2200"/>
              <a:t>KNN classifier </a:t>
            </a:r>
          </a:p>
        </p:txBody>
      </p:sp>
      <p:sp>
        <p:nvSpPr>
          <p:cNvPr id="303" name="Shape 303"/>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rtl="0">
              <a:spcBef>
                <a:spcPts val="0"/>
              </a:spcBef>
              <a:buNone/>
            </a:pPr>
            <a:r>
              <a:rPr lang="en-US"/>
              <a:t>Classifier</a:t>
            </a:r>
          </a:p>
        </p:txBody>
      </p:sp>
      <p:sp>
        <p:nvSpPr>
          <p:cNvPr id="304" name="Shape 304"/>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rtl="0">
              <a:spcBef>
                <a:spcPts val="0"/>
              </a:spcBef>
              <a:buNone/>
            </a:pPr>
            <a:r>
              <a:rPr lang="en-US"/>
              <a:t>- </a:t>
            </a:r>
            <a:fld id="{00000000-1234-1234-1234-123412341234}" type="slidenum">
              <a:rPr lang="en-US"/>
              <a:t>18</a:t>
            </a:fld>
            <a:r>
              <a:rPr lang="en-US"/>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Performance Analysis</a:t>
            </a:r>
          </a:p>
        </p:txBody>
      </p:sp>
      <p:sp>
        <p:nvSpPr>
          <p:cNvPr id="311" name="Shape 311"/>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19</a:t>
            </a:fld>
            <a:r>
              <a:rPr lang="en-US"/>
              <a:t> -</a:t>
            </a:r>
          </a:p>
        </p:txBody>
      </p:sp>
      <p:pic>
        <p:nvPicPr>
          <p:cNvPr id="313" name="Shape 313"/>
          <p:cNvPicPr preferRelativeResize="0"/>
          <p:nvPr/>
        </p:nvPicPr>
        <p:blipFill>
          <a:blip r:embed="rId3">
            <a:alphaModFix/>
          </a:blip>
          <a:stretch>
            <a:fillRect/>
          </a:stretch>
        </p:blipFill>
        <p:spPr>
          <a:xfrm>
            <a:off x="447675" y="933449"/>
            <a:ext cx="8229599" cy="51069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dirty="0" smtClean="0"/>
              <a:t>Problem Description</a:t>
            </a:r>
            <a:endParaRPr lang="en-US" dirty="0"/>
          </a:p>
        </p:txBody>
      </p:sp>
      <p:sp>
        <p:nvSpPr>
          <p:cNvPr id="119" name="Shape 119"/>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lvl="0">
              <a:spcBef>
                <a:spcPts val="0"/>
              </a:spcBef>
              <a:buNone/>
            </a:pPr>
            <a:r>
              <a:rPr lang="en-US" sz="1800" b="1" dirty="0"/>
              <a:t>Predicting Question quality -  Good or Bad.</a:t>
            </a:r>
          </a:p>
          <a:p>
            <a:pPr lvl="0">
              <a:spcBef>
                <a:spcPts val="0"/>
              </a:spcBef>
              <a:buNone/>
            </a:pPr>
            <a:endParaRPr sz="1800" dirty="0"/>
          </a:p>
          <a:p>
            <a:pPr>
              <a:spcBef>
                <a:spcPts val="0"/>
              </a:spcBef>
            </a:pPr>
            <a:r>
              <a:rPr lang="en-US" sz="1800" dirty="0"/>
              <a:t>What is a Good question ?</a:t>
            </a:r>
          </a:p>
          <a:p>
            <a:pPr lvl="0">
              <a:spcBef>
                <a:spcPts val="0"/>
              </a:spcBef>
              <a:buNone/>
            </a:pPr>
            <a:r>
              <a:rPr lang="en-US" sz="1800" dirty="0"/>
              <a:t>In a community question-answering setting, a good question is not just </a:t>
            </a:r>
            <a:r>
              <a:rPr lang="en-US" sz="1800" dirty="0" smtClean="0"/>
              <a:t>one</a:t>
            </a:r>
          </a:p>
          <a:p>
            <a:pPr lvl="0">
              <a:spcBef>
                <a:spcPts val="0"/>
              </a:spcBef>
              <a:buNone/>
            </a:pPr>
            <a:r>
              <a:rPr lang="en-US" sz="1800" dirty="0" smtClean="0"/>
              <a:t>that </a:t>
            </a:r>
            <a:r>
              <a:rPr lang="en-US" sz="1800" dirty="0"/>
              <a:t>is found to </a:t>
            </a:r>
            <a:r>
              <a:rPr lang="en-US" sz="1800" dirty="0" smtClean="0"/>
              <a:t>be useful </a:t>
            </a:r>
            <a:r>
              <a:rPr lang="en-US" sz="1800" dirty="0"/>
              <a:t>by other people: a question is good if it is </a:t>
            </a:r>
            <a:r>
              <a:rPr lang="en-US" sz="1800" dirty="0" smtClean="0"/>
              <a:t>also</a:t>
            </a:r>
          </a:p>
          <a:p>
            <a:pPr lvl="0">
              <a:spcBef>
                <a:spcPts val="0"/>
              </a:spcBef>
              <a:buNone/>
            </a:pPr>
            <a:r>
              <a:rPr lang="en-US" sz="1800" dirty="0" smtClean="0"/>
              <a:t>presented </a:t>
            </a:r>
            <a:r>
              <a:rPr lang="en-US" sz="1800" dirty="0"/>
              <a:t>clearly and shows prior </a:t>
            </a:r>
            <a:r>
              <a:rPr lang="en-US" sz="1800" dirty="0" smtClean="0"/>
              <a:t>research effort</a:t>
            </a:r>
            <a:r>
              <a:rPr lang="en-US" sz="1800" dirty="0"/>
              <a:t>.</a:t>
            </a:r>
          </a:p>
          <a:p>
            <a:pPr lvl="0">
              <a:spcBef>
                <a:spcPts val="0"/>
              </a:spcBef>
              <a:buNone/>
            </a:pPr>
            <a:endParaRPr sz="1800" dirty="0"/>
          </a:p>
          <a:p>
            <a:pPr lvl="0">
              <a:spcBef>
                <a:spcPts val="0"/>
              </a:spcBef>
              <a:buNone/>
            </a:pPr>
            <a:endParaRPr lang="en-US" sz="1400" dirty="0" smtClean="0"/>
          </a:p>
          <a:p>
            <a:pPr lvl="0">
              <a:spcBef>
                <a:spcPts val="0"/>
              </a:spcBef>
              <a:buNone/>
            </a:pPr>
            <a:endParaRPr lang="en-US" sz="1400" dirty="0" smtClean="0"/>
          </a:p>
          <a:p>
            <a:pPr lvl="0">
              <a:spcBef>
                <a:spcPts val="0"/>
              </a:spcBef>
              <a:buNone/>
            </a:pPr>
            <a:endParaRPr lang="en-US" sz="1400" dirty="0"/>
          </a:p>
          <a:p>
            <a:pPr lvl="0">
              <a:spcBef>
                <a:spcPts val="0"/>
              </a:spcBef>
              <a:buNone/>
            </a:pPr>
            <a:endParaRPr lang="en-US" sz="1400" dirty="0" smtClean="0"/>
          </a:p>
          <a:p>
            <a:pPr lvl="0">
              <a:spcBef>
                <a:spcPts val="0"/>
              </a:spcBef>
              <a:buNone/>
            </a:pPr>
            <a:endParaRPr lang="en-US" sz="1400" dirty="0" smtClean="0"/>
          </a:p>
          <a:p>
            <a:pPr>
              <a:spcBef>
                <a:spcPts val="0"/>
              </a:spcBef>
            </a:pPr>
            <a:r>
              <a:rPr lang="en-US" sz="1800" dirty="0" smtClean="0"/>
              <a:t>Autonomous tagging of Question</a:t>
            </a:r>
          </a:p>
          <a:p>
            <a:pPr marL="223521" indent="0">
              <a:spcBef>
                <a:spcPts val="0"/>
              </a:spcBef>
              <a:buNone/>
            </a:pPr>
            <a:r>
              <a:rPr lang="en-US" sz="1800" dirty="0"/>
              <a:t> </a:t>
            </a:r>
            <a:r>
              <a:rPr lang="en-US" sz="1800" dirty="0" smtClean="0"/>
              <a:t>Predicting a single tag for a given question</a:t>
            </a:r>
            <a:endParaRPr sz="1800" dirty="0"/>
          </a:p>
        </p:txBody>
      </p:sp>
      <p:sp>
        <p:nvSpPr>
          <p:cNvPr id="120" name="Shape 120"/>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2</a:t>
            </a:fld>
            <a:r>
              <a:rPr lang="en-US"/>
              <a:t> -</a:t>
            </a:r>
          </a:p>
        </p:txBody>
      </p:sp>
      <p:pic>
        <p:nvPicPr>
          <p:cNvPr id="121" name="Shape 121"/>
          <p:cNvPicPr preferRelativeResize="0"/>
          <p:nvPr/>
        </p:nvPicPr>
        <p:blipFill>
          <a:blip r:embed="rId3">
            <a:alphaModFix/>
          </a:blip>
          <a:stretch>
            <a:fillRect/>
          </a:stretch>
        </p:blipFill>
        <p:spPr>
          <a:xfrm>
            <a:off x="1484312" y="3302449"/>
            <a:ext cx="6153150" cy="36195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Conclusion </a:t>
            </a:r>
          </a:p>
        </p:txBody>
      </p:sp>
      <p:sp>
        <p:nvSpPr>
          <p:cNvPr id="320" name="Shape 320"/>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20</a:t>
            </a:fld>
            <a:r>
              <a:rPr lang="en-US"/>
              <a:t> -</a:t>
            </a:r>
          </a:p>
        </p:txBody>
      </p:sp>
      <p:sp>
        <p:nvSpPr>
          <p:cNvPr id="321" name="Shape 321"/>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marL="457200" lvl="0" indent="-368300" rtl="0">
              <a:spcBef>
                <a:spcPts val="0"/>
              </a:spcBef>
              <a:buSzPct val="100000"/>
            </a:pPr>
            <a:r>
              <a:rPr lang="en-US" sz="2200" dirty="0" smtClean="0"/>
              <a:t>The </a:t>
            </a:r>
            <a:r>
              <a:rPr lang="en-US" sz="2200" dirty="0"/>
              <a:t>Linear Support Vector Classifier gives the maximum accuracy of 67.60% by using top 50 tags for </a:t>
            </a:r>
            <a:r>
              <a:rPr lang="en-US" sz="2200" b="1" dirty="0"/>
              <a:t>autonomous tagging.</a:t>
            </a:r>
          </a:p>
          <a:p>
            <a:pPr marL="0" lvl="0" indent="0" rtl="0">
              <a:spcBef>
                <a:spcPts val="0"/>
              </a:spcBef>
              <a:buNone/>
            </a:pPr>
            <a:endParaRPr sz="2200" dirty="0"/>
          </a:p>
          <a:p>
            <a:pPr marL="457200" lvl="0" indent="-368300" rtl="0">
              <a:spcBef>
                <a:spcPts val="0"/>
              </a:spcBef>
              <a:buSzPct val="100000"/>
            </a:pPr>
            <a:r>
              <a:rPr lang="en-US" sz="2200" dirty="0"/>
              <a:t>For improving the accuracy of </a:t>
            </a:r>
            <a:r>
              <a:rPr lang="en-US" sz="2200" b="1" dirty="0"/>
              <a:t>autonomous tagging</a:t>
            </a:r>
            <a:r>
              <a:rPr lang="en-US" sz="2200" dirty="0"/>
              <a:t> additional features need to be explored such body of the question</a:t>
            </a:r>
            <a:r>
              <a:rPr lang="en-US" sz="2200" dirty="0" smtClean="0"/>
              <a:t>, stripping </a:t>
            </a:r>
            <a:r>
              <a:rPr lang="en-US" sz="2200" dirty="0"/>
              <a:t>off the code portion from the body</a:t>
            </a:r>
            <a:r>
              <a:rPr lang="en-US" sz="2200" dirty="0" smtClean="0"/>
              <a:t>.</a:t>
            </a:r>
            <a:br>
              <a:rPr lang="en-US" sz="2200" dirty="0" smtClean="0"/>
            </a:br>
            <a:endParaRPr lang="en-US" sz="2200" dirty="0" smtClean="0"/>
          </a:p>
          <a:p>
            <a:pPr marL="457200" indent="-368300">
              <a:spcBef>
                <a:spcPts val="0"/>
              </a:spcBef>
              <a:buSzPct val="100000"/>
            </a:pPr>
            <a:r>
              <a:rPr lang="en-US" sz="2200" dirty="0" smtClean="0"/>
              <a:t>We get an accuracy of 81% for </a:t>
            </a:r>
            <a:r>
              <a:rPr lang="en-US" sz="2200" b="1" dirty="0" smtClean="0"/>
              <a:t>predicting the quality </a:t>
            </a:r>
            <a:r>
              <a:rPr lang="en-US" sz="2200" dirty="0" smtClean="0"/>
              <a:t>of the question using </a:t>
            </a:r>
            <a:r>
              <a:rPr lang="en-US" sz="2200" dirty="0"/>
              <a:t>L</a:t>
            </a:r>
            <a:r>
              <a:rPr lang="en-US" sz="2200" dirty="0" smtClean="0"/>
              <a:t>ogistic </a:t>
            </a:r>
            <a:r>
              <a:rPr lang="en-US" sz="2200" dirty="0"/>
              <a:t>R</a:t>
            </a:r>
            <a:r>
              <a:rPr lang="en-US" sz="2200" dirty="0" smtClean="0"/>
              <a:t>egression.</a:t>
            </a:r>
            <a:endParaRPr lang="en-US" sz="2200" dirty="0"/>
          </a:p>
          <a:p>
            <a:pPr marL="457200" lvl="0" indent="-368300" rtl="0">
              <a:spcBef>
                <a:spcPts val="0"/>
              </a:spcBef>
              <a:buSzPct val="100000"/>
            </a:pPr>
            <a:endParaRPr lang="en-US" sz="2200" dirty="0" smtClean="0"/>
          </a:p>
          <a:p>
            <a:pPr marL="457200" lvl="0" indent="-368300" rtl="0">
              <a:spcBef>
                <a:spcPts val="0"/>
              </a:spcBef>
              <a:buSzPct val="100000"/>
            </a:pPr>
            <a:endParaRPr lang="en-US" sz="2200" dirty="0"/>
          </a:p>
          <a:p>
            <a:pPr marL="0" lvl="0" indent="0" rtl="0">
              <a:spcBef>
                <a:spcPts val="0"/>
              </a:spcBef>
              <a:buNone/>
            </a:pPr>
            <a:endParaRPr sz="2200" dirty="0"/>
          </a:p>
          <a:p>
            <a:pPr marL="0" lvl="0" indent="0" rtl="0">
              <a:spcBef>
                <a:spcPts val="0"/>
              </a:spcBef>
              <a:buNone/>
            </a:pPr>
            <a:endParaRPr sz="2200" dirty="0"/>
          </a:p>
          <a:p>
            <a:pPr marL="0" lvl="0" indent="0" rtl="0">
              <a:spcBef>
                <a:spcPts val="0"/>
              </a:spcBef>
              <a:buNone/>
            </a:pPr>
            <a:endParaRPr sz="2200"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Reference </a:t>
            </a:r>
          </a:p>
        </p:txBody>
      </p:sp>
      <p:sp>
        <p:nvSpPr>
          <p:cNvPr id="328" name="Shape 328"/>
          <p:cNvSpPr txBox="1">
            <a:spLocks noGrp="1"/>
          </p:cNvSpPr>
          <p:nvPr>
            <p:ph type="body" idx="1"/>
          </p:nvPr>
        </p:nvSpPr>
        <p:spPr>
          <a:xfrm>
            <a:off x="457200" y="912825"/>
            <a:ext cx="8229600" cy="5106900"/>
          </a:xfrm>
          <a:prstGeom prst="rect">
            <a:avLst/>
          </a:prstGeom>
        </p:spPr>
        <p:txBody>
          <a:bodyPr lIns="91425" tIns="91425" rIns="91425" bIns="91425" anchor="t" anchorCtr="0">
            <a:noAutofit/>
          </a:bodyPr>
          <a:lstStyle/>
          <a:p>
            <a:pPr lvl="0">
              <a:spcBef>
                <a:spcPts val="0"/>
              </a:spcBef>
              <a:buNone/>
            </a:pPr>
            <a:r>
              <a:rPr lang="en-US" sz="2200" dirty="0"/>
              <a:t>[1] </a:t>
            </a:r>
            <a:r>
              <a:rPr lang="en-US" sz="2200" dirty="0">
                <a:solidFill>
                  <a:srgbClr val="000000"/>
                </a:solidFill>
              </a:rPr>
              <a:t>https://www.cs.cornell.edu/home/kleinber/kdd12-qa.pdf</a:t>
            </a:r>
          </a:p>
          <a:p>
            <a:pPr lvl="0">
              <a:spcBef>
                <a:spcPts val="0"/>
              </a:spcBef>
              <a:buNone/>
            </a:pPr>
            <a:r>
              <a:rPr lang="en-US" sz="2200" dirty="0">
                <a:solidFill>
                  <a:srgbClr val="000000"/>
                </a:solidFill>
              </a:rPr>
              <a:t>[2] http://static.googleusercontent.com/media/research.google</a:t>
            </a:r>
          </a:p>
          <a:p>
            <a:pPr lvl="0">
              <a:spcBef>
                <a:spcPts val="0"/>
              </a:spcBef>
              <a:buNone/>
            </a:pPr>
            <a:r>
              <a:rPr lang="en-US" sz="2200" dirty="0">
                <a:solidFill>
                  <a:srgbClr val="000000"/>
                </a:solidFill>
              </a:rPr>
              <a:t>.com/</a:t>
            </a:r>
            <a:r>
              <a:rPr lang="en-US" sz="2200" dirty="0" err="1">
                <a:solidFill>
                  <a:srgbClr val="000000"/>
                </a:solidFill>
              </a:rPr>
              <a:t>en</a:t>
            </a:r>
            <a:r>
              <a:rPr lang="en-US" sz="2200" dirty="0">
                <a:solidFill>
                  <a:srgbClr val="000000"/>
                </a:solidFill>
              </a:rPr>
              <a:t>//pubs/archive/42287.pdf</a:t>
            </a:r>
          </a:p>
          <a:p>
            <a:pPr lvl="0">
              <a:spcBef>
                <a:spcPts val="0"/>
              </a:spcBef>
              <a:buNone/>
            </a:pPr>
            <a:r>
              <a:rPr lang="en-US" sz="2200" dirty="0">
                <a:solidFill>
                  <a:srgbClr val="000000"/>
                </a:solidFill>
              </a:rPr>
              <a:t>[3] http://tonghanghang.org/pdfs/kdd14_lip.pdf</a:t>
            </a:r>
            <a:endParaRPr lang="en-US" sz="2200" dirty="0">
              <a:solidFill>
                <a:srgbClr val="000000"/>
              </a:solidFill>
              <a:hlinkClick r:id="rId3"/>
            </a:endParaRPr>
          </a:p>
          <a:p>
            <a:pPr lvl="0">
              <a:spcBef>
                <a:spcPts val="0"/>
              </a:spcBef>
              <a:buNone/>
            </a:pPr>
            <a:r>
              <a:rPr lang="en-US" sz="2200" dirty="0"/>
              <a:t>[4] </a:t>
            </a:r>
            <a:r>
              <a:rPr lang="en-US" sz="2200" dirty="0">
                <a:solidFill>
                  <a:schemeClr val="dk1"/>
                </a:solidFill>
              </a:rPr>
              <a:t>http://scikit-learn.org/stable/tutorial/index.html</a:t>
            </a:r>
          </a:p>
          <a:p>
            <a:pPr lvl="0">
              <a:spcBef>
                <a:spcPts val="0"/>
              </a:spcBef>
              <a:buNone/>
            </a:pPr>
            <a:endParaRPr sz="2200" dirty="0"/>
          </a:p>
        </p:txBody>
      </p:sp>
      <p:sp>
        <p:nvSpPr>
          <p:cNvPr id="329" name="Shape 329"/>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21</a:t>
            </a:fld>
            <a:r>
              <a:rPr lang="en-US"/>
              <a: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Contributions in project</a:t>
            </a:r>
          </a:p>
        </p:txBody>
      </p:sp>
      <p:sp>
        <p:nvSpPr>
          <p:cNvPr id="336" name="Shape 336"/>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22</a:t>
            </a:fld>
            <a:r>
              <a:rPr lang="en-US"/>
              <a:t> -</a:t>
            </a:r>
          </a:p>
        </p:txBody>
      </p:sp>
      <p:graphicFrame>
        <p:nvGraphicFramePr>
          <p:cNvPr id="337" name="Shape 337"/>
          <p:cNvGraphicFramePr/>
          <p:nvPr>
            <p:extLst>
              <p:ext uri="{D42A27DB-BD31-4B8C-83A1-F6EECF244321}">
                <p14:modId xmlns:p14="http://schemas.microsoft.com/office/powerpoint/2010/main" val="3812711383"/>
              </p:ext>
            </p:extLst>
          </p:nvPr>
        </p:nvGraphicFramePr>
        <p:xfrm>
          <a:off x="180475" y="1019109"/>
          <a:ext cx="8821825" cy="5149350"/>
        </p:xfrm>
        <a:graphic>
          <a:graphicData uri="http://schemas.openxmlformats.org/drawingml/2006/table">
            <a:tbl>
              <a:tblPr>
                <a:noFill/>
                <a:tableStyleId>{ED1F9A65-D7C2-48DE-9517-6ED686838760}</a:tableStyleId>
              </a:tblPr>
              <a:tblGrid>
                <a:gridCol w="1560375"/>
                <a:gridCol w="1168350"/>
                <a:gridCol w="1706150"/>
                <a:gridCol w="3091736"/>
                <a:gridCol w="1295214"/>
              </a:tblGrid>
              <a:tr h="867000">
                <a:tc>
                  <a:txBody>
                    <a:bodyPr/>
                    <a:lstStyle/>
                    <a:p>
                      <a:pPr lvl="0" rtl="0">
                        <a:spcBef>
                          <a:spcPts val="0"/>
                        </a:spcBef>
                        <a:buNone/>
                      </a:pPr>
                      <a:r>
                        <a:rPr lang="en-US" b="1" dirty="0"/>
                        <a:t>Name</a:t>
                      </a:r>
                    </a:p>
                  </a:txBody>
                  <a:tcPr marL="91425" marR="91425" marT="91425" marB="91425"/>
                </a:tc>
                <a:tc>
                  <a:txBody>
                    <a:bodyPr/>
                    <a:lstStyle/>
                    <a:p>
                      <a:pPr lvl="0" rtl="0">
                        <a:spcBef>
                          <a:spcPts val="0"/>
                        </a:spcBef>
                        <a:buNone/>
                      </a:pPr>
                      <a:r>
                        <a:rPr lang="en-US" b="1"/>
                        <a:t>ASU ID</a:t>
                      </a:r>
                    </a:p>
                  </a:txBody>
                  <a:tcPr marL="91425" marR="91425" marT="91425" marB="91425"/>
                </a:tc>
                <a:tc>
                  <a:txBody>
                    <a:bodyPr/>
                    <a:lstStyle/>
                    <a:p>
                      <a:pPr lvl="0" rtl="0">
                        <a:spcBef>
                          <a:spcPts val="0"/>
                        </a:spcBef>
                        <a:buNone/>
                      </a:pPr>
                      <a:r>
                        <a:rPr lang="en-US" b="1"/>
                        <a:t>Email</a:t>
                      </a:r>
                    </a:p>
                  </a:txBody>
                  <a:tcPr marL="91425" marR="91425" marT="91425" marB="91425"/>
                </a:tc>
                <a:tc>
                  <a:txBody>
                    <a:bodyPr/>
                    <a:lstStyle/>
                    <a:p>
                      <a:pPr lvl="0" rtl="0">
                        <a:spcBef>
                          <a:spcPts val="0"/>
                        </a:spcBef>
                        <a:buNone/>
                      </a:pPr>
                      <a:r>
                        <a:rPr lang="en-US" b="1" dirty="0"/>
                        <a:t>Contribution</a:t>
                      </a:r>
                    </a:p>
                  </a:txBody>
                  <a:tcPr marL="91425" marR="91425" marT="91425" marB="91425"/>
                </a:tc>
                <a:tc>
                  <a:txBody>
                    <a:bodyPr/>
                    <a:lstStyle/>
                    <a:p>
                      <a:pPr lvl="0" rtl="0">
                        <a:spcBef>
                          <a:spcPts val="0"/>
                        </a:spcBef>
                        <a:buNone/>
                      </a:pPr>
                      <a:r>
                        <a:rPr lang="en-US" b="1" dirty="0" smtClean="0"/>
                        <a:t>Contribution</a:t>
                      </a:r>
                      <a:endParaRPr lang="en-US" b="1" dirty="0"/>
                    </a:p>
                  </a:txBody>
                  <a:tcPr marL="91425" marR="91425" marT="91425" marB="91425"/>
                </a:tc>
              </a:tr>
              <a:tr h="713725">
                <a:tc>
                  <a:txBody>
                    <a:bodyPr/>
                    <a:lstStyle/>
                    <a:p>
                      <a:pPr lvl="0" rtl="0">
                        <a:lnSpc>
                          <a:spcPct val="115000"/>
                        </a:lnSpc>
                        <a:spcBef>
                          <a:spcPts val="0"/>
                        </a:spcBef>
                        <a:buNone/>
                      </a:pPr>
                      <a:r>
                        <a:rPr lang="en-US" sz="1200"/>
                        <a:t>Ashish Kumar</a:t>
                      </a:r>
                    </a:p>
                  </a:txBody>
                  <a:tcPr marL="91425" marR="91425" marT="91425" marB="91425"/>
                </a:tc>
                <a:tc>
                  <a:txBody>
                    <a:bodyPr/>
                    <a:lstStyle/>
                    <a:p>
                      <a:pPr lvl="0" rtl="0">
                        <a:lnSpc>
                          <a:spcPct val="115000"/>
                        </a:lnSpc>
                        <a:spcBef>
                          <a:spcPts val="0"/>
                        </a:spcBef>
                        <a:buNone/>
                      </a:pPr>
                      <a:r>
                        <a:rPr lang="en-US" sz="1200"/>
                        <a:t>1208657108</a:t>
                      </a:r>
                    </a:p>
                  </a:txBody>
                  <a:tcPr marL="91425" marR="91425" marT="91425" marB="91425"/>
                </a:tc>
                <a:tc>
                  <a:txBody>
                    <a:bodyPr/>
                    <a:lstStyle/>
                    <a:p>
                      <a:pPr lvl="0" rtl="0">
                        <a:lnSpc>
                          <a:spcPct val="115000"/>
                        </a:lnSpc>
                        <a:spcBef>
                          <a:spcPts val="0"/>
                        </a:spcBef>
                        <a:buNone/>
                      </a:pPr>
                      <a:r>
                        <a:rPr lang="en-US" sz="1200"/>
                        <a:t>akuma119@asu.edu</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Data preprocessing</a:t>
                      </a:r>
                    </a:p>
                  </a:txBody>
                  <a:tcPr marL="91425" marR="91425" marT="91425" marB="91425"/>
                </a:tc>
                <a:tc>
                  <a:txBody>
                    <a:bodyPr/>
                    <a:lstStyle/>
                    <a:p>
                      <a:pPr lvl="0" rtl="0">
                        <a:spcBef>
                          <a:spcPts val="0"/>
                        </a:spcBef>
                        <a:buNone/>
                      </a:pPr>
                      <a:r>
                        <a:rPr lang="en-US"/>
                        <a:t>16.66%</a:t>
                      </a:r>
                    </a:p>
                  </a:txBody>
                  <a:tcPr marL="91425" marR="91425" marT="91425" marB="91425"/>
                </a:tc>
              </a:tr>
              <a:tr h="713725">
                <a:tc>
                  <a:txBody>
                    <a:bodyPr/>
                    <a:lstStyle/>
                    <a:p>
                      <a:pPr lvl="0" rtl="0">
                        <a:lnSpc>
                          <a:spcPct val="115000"/>
                        </a:lnSpc>
                        <a:spcBef>
                          <a:spcPts val="0"/>
                        </a:spcBef>
                        <a:buNone/>
                      </a:pPr>
                      <a:r>
                        <a:rPr lang="en-US" sz="1200"/>
                        <a:t>Kavita Korgaonkar</a:t>
                      </a:r>
                    </a:p>
                  </a:txBody>
                  <a:tcPr marL="91425" marR="91425" marT="91425" marB="91425"/>
                </a:tc>
                <a:tc>
                  <a:txBody>
                    <a:bodyPr/>
                    <a:lstStyle/>
                    <a:p>
                      <a:pPr lvl="0" rtl="0">
                        <a:lnSpc>
                          <a:spcPct val="115000"/>
                        </a:lnSpc>
                        <a:spcBef>
                          <a:spcPts val="0"/>
                        </a:spcBef>
                        <a:buNone/>
                      </a:pPr>
                      <a:r>
                        <a:rPr lang="en-US" sz="1200"/>
                        <a:t>1209283721</a:t>
                      </a:r>
                    </a:p>
                  </a:txBody>
                  <a:tcPr marL="91425" marR="91425" marT="91425" marB="91425"/>
                </a:tc>
                <a:tc>
                  <a:txBody>
                    <a:bodyPr/>
                    <a:lstStyle/>
                    <a:p>
                      <a:pPr lvl="0" rtl="0">
                        <a:lnSpc>
                          <a:spcPct val="115000"/>
                        </a:lnSpc>
                        <a:spcBef>
                          <a:spcPts val="0"/>
                        </a:spcBef>
                        <a:buNone/>
                      </a:pPr>
                      <a:r>
                        <a:rPr lang="en-US" sz="1200"/>
                        <a:t>kkorgaon@asu.edu</a:t>
                      </a:r>
                    </a:p>
                  </a:txBody>
                  <a:tcPr marL="91425" marR="91425" marT="91425" marB="91425"/>
                </a:tc>
                <a:tc>
                  <a:txBody>
                    <a:bodyPr/>
                    <a:lstStyle/>
                    <a:p>
                      <a:pPr lvl="0">
                        <a:spcBef>
                          <a:spcPts val="0"/>
                        </a:spcBef>
                        <a:buNone/>
                      </a:pPr>
                      <a:r>
                        <a:rPr lang="en-US" dirty="0" smtClean="0">
                          <a:solidFill>
                            <a:schemeClr val="dk1"/>
                          </a:solidFill>
                        </a:rPr>
                        <a:t>Integration</a:t>
                      </a:r>
                      <a:r>
                        <a:rPr lang="en-US" baseline="0" dirty="0" smtClean="0">
                          <a:solidFill>
                            <a:schemeClr val="dk1"/>
                          </a:solidFill>
                        </a:rPr>
                        <a:t> and Evaluation</a:t>
                      </a:r>
                      <a:endParaRPr lang="en-US" dirty="0">
                        <a:solidFill>
                          <a:schemeClr val="dk1"/>
                        </a:solidFill>
                      </a:endParaRPr>
                    </a:p>
                  </a:txBody>
                  <a:tcPr marL="91425" marR="91425" marT="91425" marB="91425"/>
                </a:tc>
                <a:tc>
                  <a:txBody>
                    <a:bodyPr/>
                    <a:lstStyle/>
                    <a:p>
                      <a:pPr lvl="0" rtl="0">
                        <a:spcBef>
                          <a:spcPts val="0"/>
                        </a:spcBef>
                        <a:buNone/>
                      </a:pPr>
                      <a:r>
                        <a:rPr lang="en-US"/>
                        <a:t>16.66%</a:t>
                      </a:r>
                    </a:p>
                  </a:txBody>
                  <a:tcPr marL="91425" marR="91425" marT="91425" marB="91425"/>
                </a:tc>
              </a:tr>
              <a:tr h="713725">
                <a:tc>
                  <a:txBody>
                    <a:bodyPr/>
                    <a:lstStyle/>
                    <a:p>
                      <a:pPr lvl="0" rtl="0">
                        <a:lnSpc>
                          <a:spcPct val="115000"/>
                        </a:lnSpc>
                        <a:spcBef>
                          <a:spcPts val="0"/>
                        </a:spcBef>
                        <a:buNone/>
                      </a:pPr>
                      <a:r>
                        <a:rPr lang="en-US" sz="1200"/>
                        <a:t>Saurabh Singh</a:t>
                      </a:r>
                    </a:p>
                  </a:txBody>
                  <a:tcPr marL="91425" marR="91425" marT="91425" marB="91425"/>
                </a:tc>
                <a:tc>
                  <a:txBody>
                    <a:bodyPr/>
                    <a:lstStyle/>
                    <a:p>
                      <a:pPr lvl="0" rtl="0">
                        <a:lnSpc>
                          <a:spcPct val="115000"/>
                        </a:lnSpc>
                        <a:spcBef>
                          <a:spcPts val="0"/>
                        </a:spcBef>
                        <a:buNone/>
                      </a:pPr>
                      <a:r>
                        <a:rPr lang="en-US" sz="1200"/>
                        <a:t>1209404713</a:t>
                      </a:r>
                    </a:p>
                  </a:txBody>
                  <a:tcPr marL="91425" marR="91425" marT="91425" marB="91425"/>
                </a:tc>
                <a:tc>
                  <a:txBody>
                    <a:bodyPr/>
                    <a:lstStyle/>
                    <a:p>
                      <a:pPr lvl="0" rtl="0">
                        <a:lnSpc>
                          <a:spcPct val="115000"/>
                        </a:lnSpc>
                        <a:spcBef>
                          <a:spcPts val="0"/>
                        </a:spcBef>
                        <a:buNone/>
                      </a:pPr>
                      <a:r>
                        <a:rPr lang="en-US" sz="1200"/>
                        <a:t>ssing139@asu.edu</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Auto Tagging</a:t>
                      </a:r>
                    </a:p>
                  </a:txBody>
                  <a:tcPr marL="91425" marR="91425" marT="91425" marB="91425"/>
                </a:tc>
                <a:tc>
                  <a:txBody>
                    <a:bodyPr/>
                    <a:lstStyle/>
                    <a:p>
                      <a:pPr lvl="0" rtl="0">
                        <a:spcBef>
                          <a:spcPts val="0"/>
                        </a:spcBef>
                        <a:buNone/>
                      </a:pPr>
                      <a:r>
                        <a:rPr lang="en-US"/>
                        <a:t>16.66%</a:t>
                      </a:r>
                    </a:p>
                  </a:txBody>
                  <a:tcPr marL="91425" marR="91425" marT="91425" marB="91425"/>
                </a:tc>
              </a:tr>
              <a:tr h="713725">
                <a:tc>
                  <a:txBody>
                    <a:bodyPr/>
                    <a:lstStyle/>
                    <a:p>
                      <a:pPr lvl="0" rtl="0">
                        <a:lnSpc>
                          <a:spcPct val="115000"/>
                        </a:lnSpc>
                        <a:spcBef>
                          <a:spcPts val="0"/>
                        </a:spcBef>
                        <a:buNone/>
                      </a:pPr>
                      <a:r>
                        <a:rPr lang="en-US" sz="1200"/>
                        <a:t>Tejal Sabnis</a:t>
                      </a:r>
                    </a:p>
                  </a:txBody>
                  <a:tcPr marL="91425" marR="91425" marT="91425" marB="91425"/>
                </a:tc>
                <a:tc>
                  <a:txBody>
                    <a:bodyPr/>
                    <a:lstStyle/>
                    <a:p>
                      <a:pPr lvl="0" rtl="0">
                        <a:lnSpc>
                          <a:spcPct val="115000"/>
                        </a:lnSpc>
                        <a:spcBef>
                          <a:spcPts val="0"/>
                        </a:spcBef>
                        <a:buNone/>
                      </a:pPr>
                      <a:r>
                        <a:rPr lang="en-US" sz="1200"/>
                        <a:t>1209319614</a:t>
                      </a:r>
                    </a:p>
                  </a:txBody>
                  <a:tcPr marL="91425" marR="91425" marT="91425" marB="91425"/>
                </a:tc>
                <a:tc>
                  <a:txBody>
                    <a:bodyPr/>
                    <a:lstStyle/>
                    <a:p>
                      <a:pPr lvl="0" rtl="0">
                        <a:lnSpc>
                          <a:spcPct val="115000"/>
                        </a:lnSpc>
                        <a:spcBef>
                          <a:spcPts val="0"/>
                        </a:spcBef>
                        <a:buNone/>
                      </a:pPr>
                      <a:r>
                        <a:rPr lang="en-US" sz="1200"/>
                        <a:t>tsabnis@asu.edu</a:t>
                      </a:r>
                    </a:p>
                  </a:txBody>
                  <a:tcPr marL="91425" marR="91425" marT="91425" marB="91425"/>
                </a:tc>
                <a:tc>
                  <a:txBody>
                    <a:bodyPr/>
                    <a:lstStyle/>
                    <a:p>
                      <a:pPr lvl="0">
                        <a:spcBef>
                          <a:spcPts val="0"/>
                        </a:spcBef>
                        <a:buClr>
                          <a:schemeClr val="dk1"/>
                        </a:buClr>
                        <a:buSzPct val="78571"/>
                        <a:buFont typeface="Arial"/>
                        <a:buNone/>
                      </a:pPr>
                      <a:r>
                        <a:rPr lang="en-US" dirty="0" smtClean="0">
                          <a:solidFill>
                            <a:schemeClr val="dk1"/>
                          </a:solidFill>
                        </a:rPr>
                        <a:t>LDA</a:t>
                      </a:r>
                      <a:endParaRPr lang="en-US" dirty="0">
                        <a:solidFill>
                          <a:schemeClr val="dk1"/>
                        </a:solidFill>
                      </a:endParaRPr>
                    </a:p>
                  </a:txBody>
                  <a:tcPr marL="91425" marR="91425" marT="91425" marB="91425"/>
                </a:tc>
                <a:tc>
                  <a:txBody>
                    <a:bodyPr/>
                    <a:lstStyle/>
                    <a:p>
                      <a:pPr lvl="0" rtl="0">
                        <a:spcBef>
                          <a:spcPts val="0"/>
                        </a:spcBef>
                        <a:buNone/>
                      </a:pPr>
                      <a:r>
                        <a:rPr lang="en-US"/>
                        <a:t>16.66%</a:t>
                      </a:r>
                    </a:p>
                  </a:txBody>
                  <a:tcPr marL="91425" marR="91425" marT="91425" marB="91425"/>
                </a:tc>
              </a:tr>
              <a:tr h="713725">
                <a:tc>
                  <a:txBody>
                    <a:bodyPr/>
                    <a:lstStyle/>
                    <a:p>
                      <a:pPr lvl="0" rtl="0">
                        <a:lnSpc>
                          <a:spcPct val="115000"/>
                        </a:lnSpc>
                        <a:spcBef>
                          <a:spcPts val="0"/>
                        </a:spcBef>
                        <a:buNone/>
                      </a:pPr>
                      <a:r>
                        <a:rPr lang="en-US" sz="1200"/>
                        <a:t>Vatsal Mahajan</a:t>
                      </a:r>
                    </a:p>
                  </a:txBody>
                  <a:tcPr marL="91425" marR="91425" marT="91425" marB="91425"/>
                </a:tc>
                <a:tc>
                  <a:txBody>
                    <a:bodyPr/>
                    <a:lstStyle/>
                    <a:p>
                      <a:pPr lvl="0" rtl="0">
                        <a:lnSpc>
                          <a:spcPct val="115000"/>
                        </a:lnSpc>
                        <a:spcBef>
                          <a:spcPts val="0"/>
                        </a:spcBef>
                        <a:buNone/>
                      </a:pPr>
                      <a:r>
                        <a:rPr lang="en-US" sz="1200"/>
                        <a:t>1209373994</a:t>
                      </a:r>
                    </a:p>
                  </a:txBody>
                  <a:tcPr marL="91425" marR="91425" marT="91425" marB="91425"/>
                </a:tc>
                <a:tc>
                  <a:txBody>
                    <a:bodyPr/>
                    <a:lstStyle/>
                    <a:p>
                      <a:pPr lvl="0" rtl="0">
                        <a:lnSpc>
                          <a:spcPct val="115000"/>
                        </a:lnSpc>
                        <a:spcBef>
                          <a:spcPts val="0"/>
                        </a:spcBef>
                        <a:buNone/>
                      </a:pPr>
                      <a:r>
                        <a:rPr lang="en-US" sz="1200"/>
                        <a:t>vmahaja1@asu.edu</a:t>
                      </a:r>
                    </a:p>
                  </a:txBody>
                  <a:tcPr marL="91425" marR="91425" marT="91425" marB="91425"/>
                </a:tc>
                <a:tc>
                  <a:txBody>
                    <a:bodyPr/>
                    <a:lstStyle/>
                    <a:p>
                      <a:pPr lvl="0" rtl="0">
                        <a:spcBef>
                          <a:spcPts val="0"/>
                        </a:spcBef>
                        <a:buClr>
                          <a:schemeClr val="dk1"/>
                        </a:buClr>
                        <a:buSzPct val="78571"/>
                        <a:buFont typeface="Arial"/>
                        <a:buNone/>
                      </a:pPr>
                      <a:r>
                        <a:rPr lang="en-US" dirty="0" smtClean="0">
                          <a:solidFill>
                            <a:schemeClr val="dk1"/>
                          </a:solidFill>
                        </a:rPr>
                        <a:t>Opinion/Sentiment</a:t>
                      </a:r>
                      <a:r>
                        <a:rPr lang="en-US" baseline="0" dirty="0" smtClean="0">
                          <a:solidFill>
                            <a:schemeClr val="dk1"/>
                          </a:solidFill>
                        </a:rPr>
                        <a:t> mining </a:t>
                      </a:r>
                      <a:endParaRPr lang="en-US" dirty="0">
                        <a:solidFill>
                          <a:schemeClr val="dk1"/>
                        </a:solidFill>
                      </a:endParaRPr>
                    </a:p>
                  </a:txBody>
                  <a:tcPr marL="91425" marR="91425" marT="91425" marB="91425"/>
                </a:tc>
                <a:tc>
                  <a:txBody>
                    <a:bodyPr/>
                    <a:lstStyle/>
                    <a:p>
                      <a:pPr lvl="0" rtl="0">
                        <a:spcBef>
                          <a:spcPts val="0"/>
                        </a:spcBef>
                        <a:buNone/>
                      </a:pPr>
                      <a:r>
                        <a:rPr lang="en-US"/>
                        <a:t>16.66%</a:t>
                      </a:r>
                    </a:p>
                  </a:txBody>
                  <a:tcPr marL="91425" marR="91425" marT="91425" marB="91425"/>
                </a:tc>
              </a:tr>
              <a:tr h="713725">
                <a:tc>
                  <a:txBody>
                    <a:bodyPr/>
                    <a:lstStyle/>
                    <a:p>
                      <a:pPr lvl="0" rtl="0">
                        <a:lnSpc>
                          <a:spcPct val="115000"/>
                        </a:lnSpc>
                        <a:spcBef>
                          <a:spcPts val="0"/>
                        </a:spcBef>
                        <a:buNone/>
                      </a:pPr>
                      <a:r>
                        <a:rPr lang="en-US" sz="1200"/>
                        <a:t>Vivek Singh</a:t>
                      </a:r>
                    </a:p>
                  </a:txBody>
                  <a:tcPr marL="91425" marR="91425" marT="91425" marB="91425"/>
                </a:tc>
                <a:tc>
                  <a:txBody>
                    <a:bodyPr/>
                    <a:lstStyle/>
                    <a:p>
                      <a:pPr lvl="0" rtl="0">
                        <a:lnSpc>
                          <a:spcPct val="115000"/>
                        </a:lnSpc>
                        <a:spcBef>
                          <a:spcPts val="0"/>
                        </a:spcBef>
                        <a:buNone/>
                      </a:pPr>
                      <a:r>
                        <a:rPr lang="en-US" sz="1200"/>
                        <a:t>1209521349</a:t>
                      </a:r>
                    </a:p>
                  </a:txBody>
                  <a:tcPr marL="91425" marR="91425" marT="91425" marB="91425"/>
                </a:tc>
                <a:tc>
                  <a:txBody>
                    <a:bodyPr/>
                    <a:lstStyle/>
                    <a:p>
                      <a:pPr lvl="0" rtl="0">
                        <a:lnSpc>
                          <a:spcPct val="115000"/>
                        </a:lnSpc>
                        <a:spcBef>
                          <a:spcPts val="0"/>
                        </a:spcBef>
                        <a:buNone/>
                      </a:pPr>
                      <a:r>
                        <a:rPr lang="en-US" sz="1200"/>
                        <a:t>vsingh22@asu.edu</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Auto Tagging</a:t>
                      </a:r>
                    </a:p>
                  </a:txBody>
                  <a:tcPr marL="91425" marR="91425" marT="91425" marB="91425"/>
                </a:tc>
                <a:tc>
                  <a:txBody>
                    <a:bodyPr/>
                    <a:lstStyle/>
                    <a:p>
                      <a:pPr lvl="0" rtl="0">
                        <a:spcBef>
                          <a:spcPts val="0"/>
                        </a:spcBef>
                        <a:buNone/>
                      </a:pPr>
                      <a:r>
                        <a:rPr lang="en-US" dirty="0"/>
                        <a:t>16.66%</a:t>
                      </a:r>
                    </a:p>
                  </a:txBody>
                  <a:tcPr marL="91425" marR="91425" marT="91425" marB="91425"/>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Features</a:t>
            </a:r>
          </a:p>
        </p:txBody>
      </p:sp>
      <p:sp>
        <p:nvSpPr>
          <p:cNvPr id="128" name="Shape 128"/>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marL="457200" lvl="0" indent="-342900" rtl="0">
              <a:spcBef>
                <a:spcPts val="0"/>
              </a:spcBef>
              <a:buClr>
                <a:srgbClr val="000000"/>
              </a:buClr>
              <a:buSzPct val="100000"/>
              <a:buAutoNum type="arabicPeriod"/>
            </a:pPr>
            <a:r>
              <a:rPr lang="en-US" sz="1800" dirty="0"/>
              <a:t> Features arising from the community dynamics :</a:t>
            </a:r>
          </a:p>
          <a:p>
            <a:pPr marL="914400" lvl="1" indent="-317500" rtl="0">
              <a:spcBef>
                <a:spcPts val="0"/>
              </a:spcBef>
              <a:buClr>
                <a:srgbClr val="434343"/>
              </a:buClr>
              <a:buSzPct val="100000"/>
              <a:buAutoNum type="arabicPeriod"/>
            </a:pPr>
            <a:r>
              <a:rPr lang="en-US" sz="1400" dirty="0">
                <a:solidFill>
                  <a:srgbClr val="000000"/>
                </a:solidFill>
              </a:rPr>
              <a:t>Questioner reputation (log scale), </a:t>
            </a:r>
          </a:p>
          <a:p>
            <a:pPr marL="914400" lvl="1" indent="-317500" rtl="0">
              <a:spcBef>
                <a:spcPts val="0"/>
              </a:spcBef>
              <a:buClr>
                <a:srgbClr val="434343"/>
              </a:buClr>
              <a:buSzPct val="100000"/>
              <a:buAutoNum type="arabicPeriod"/>
            </a:pPr>
            <a:r>
              <a:rPr lang="en-US" sz="1400" dirty="0">
                <a:solidFill>
                  <a:srgbClr val="000000"/>
                </a:solidFill>
              </a:rPr>
              <a:t># of questions the questioner has asked (log scale) </a:t>
            </a:r>
          </a:p>
          <a:p>
            <a:pPr marL="914400" lvl="1" indent="-317500" rtl="0">
              <a:spcBef>
                <a:spcPts val="0"/>
              </a:spcBef>
              <a:buClr>
                <a:srgbClr val="434343"/>
              </a:buClr>
              <a:buSzPct val="100000"/>
              <a:buAutoNum type="arabicPeriod"/>
            </a:pPr>
            <a:r>
              <a:rPr lang="en-US" sz="1400" dirty="0">
                <a:solidFill>
                  <a:srgbClr val="000000"/>
                </a:solidFill>
              </a:rPr>
              <a:t># of answers on the question</a:t>
            </a:r>
          </a:p>
          <a:p>
            <a:pPr marL="914400" lvl="1" indent="-317500" rtl="0">
              <a:spcBef>
                <a:spcPts val="0"/>
              </a:spcBef>
              <a:buClr>
                <a:srgbClr val="434343"/>
              </a:buClr>
              <a:buSzPct val="100000"/>
              <a:buAutoNum type="arabicPeriod"/>
            </a:pPr>
            <a:r>
              <a:rPr lang="en-US" sz="1400" dirty="0">
                <a:solidFill>
                  <a:srgbClr val="000000"/>
                </a:solidFill>
              </a:rPr>
              <a:t>Sum of scores on answers to question, </a:t>
            </a:r>
          </a:p>
          <a:p>
            <a:pPr marL="914400" lvl="1" indent="-317500" rtl="0">
              <a:spcBef>
                <a:spcPts val="0"/>
              </a:spcBef>
              <a:buClr>
                <a:srgbClr val="434343"/>
              </a:buClr>
              <a:buSzPct val="100000"/>
              <a:buAutoNum type="arabicPeriod"/>
            </a:pPr>
            <a:r>
              <a:rPr lang="en-US" sz="1400" dirty="0">
                <a:solidFill>
                  <a:srgbClr val="000000"/>
                </a:solidFill>
              </a:rPr>
              <a:t># of comments on highest-reputation answerer, </a:t>
            </a:r>
          </a:p>
          <a:p>
            <a:pPr marL="914400" lvl="1" indent="-317500" rtl="0">
              <a:spcBef>
                <a:spcPts val="0"/>
              </a:spcBef>
              <a:buClr>
                <a:srgbClr val="434343"/>
              </a:buClr>
              <a:buSzPct val="100000"/>
              <a:buAutoNum type="arabicPeriod"/>
            </a:pPr>
            <a:r>
              <a:rPr lang="en-US" sz="1400" dirty="0">
                <a:solidFill>
                  <a:srgbClr val="000000"/>
                </a:solidFill>
              </a:rPr>
              <a:t>2</a:t>
            </a:r>
            <a:r>
              <a:rPr lang="en-US" sz="1400" dirty="0" smtClean="0">
                <a:solidFill>
                  <a:srgbClr val="000000"/>
                </a:solidFill>
              </a:rPr>
              <a:t> </a:t>
            </a:r>
            <a:r>
              <a:rPr lang="en-US" sz="1400" dirty="0">
                <a:solidFill>
                  <a:srgbClr val="000000"/>
                </a:solidFill>
              </a:rPr>
              <a:t>features of the highest-scoring answer: </a:t>
            </a:r>
          </a:p>
          <a:p>
            <a:pPr marL="1371600" lvl="2" indent="-317500" rtl="0">
              <a:spcBef>
                <a:spcPts val="0"/>
              </a:spcBef>
              <a:buClr>
                <a:srgbClr val="666666"/>
              </a:buClr>
              <a:buSzPct val="100000"/>
              <a:buAutoNum type="arabicPeriod"/>
            </a:pPr>
            <a:r>
              <a:rPr lang="en-US" sz="1400" dirty="0">
                <a:solidFill>
                  <a:srgbClr val="000000"/>
                </a:solidFill>
              </a:rPr>
              <a:t>Length, </a:t>
            </a:r>
          </a:p>
          <a:p>
            <a:pPr marL="1371600" lvl="2" indent="-317500" rtl="0">
              <a:spcBef>
                <a:spcPts val="0"/>
              </a:spcBef>
              <a:buClr>
                <a:srgbClr val="666666"/>
              </a:buClr>
              <a:buSzPct val="100000"/>
              <a:buAutoNum type="arabicPeriod"/>
            </a:pPr>
            <a:r>
              <a:rPr lang="en-US" sz="1400" dirty="0">
                <a:solidFill>
                  <a:srgbClr val="000000"/>
                </a:solidFill>
              </a:rPr>
              <a:t># of comments on </a:t>
            </a:r>
            <a:r>
              <a:rPr lang="en-US" sz="1400" dirty="0" smtClean="0">
                <a:solidFill>
                  <a:srgbClr val="000000"/>
                </a:solidFill>
              </a:rPr>
              <a:t>it</a:t>
            </a:r>
            <a:br>
              <a:rPr lang="en-US" sz="1400" dirty="0" smtClean="0">
                <a:solidFill>
                  <a:srgbClr val="000000"/>
                </a:solidFill>
              </a:rPr>
            </a:br>
            <a:endParaRPr lang="en-US" sz="1400" dirty="0" smtClean="0">
              <a:solidFill>
                <a:srgbClr val="000000"/>
              </a:solidFill>
            </a:endParaRPr>
          </a:p>
          <a:p>
            <a:pPr marL="0" lvl="0" indent="0" rtl="0">
              <a:spcBef>
                <a:spcPts val="0"/>
              </a:spcBef>
              <a:buNone/>
            </a:pPr>
            <a:r>
              <a:rPr lang="en-US" sz="1400" dirty="0" smtClean="0">
                <a:solidFill>
                  <a:schemeClr val="tx1"/>
                </a:solidFill>
              </a:rPr>
              <a:t>This </a:t>
            </a:r>
            <a:r>
              <a:rPr lang="en-US" sz="1400" dirty="0">
                <a:solidFill>
                  <a:schemeClr val="tx1"/>
                </a:solidFill>
              </a:rPr>
              <a:t>set is based on the results in : </a:t>
            </a:r>
            <a:r>
              <a:rPr lang="en-US" sz="1100" dirty="0">
                <a:solidFill>
                  <a:schemeClr val="tx1"/>
                </a:solidFill>
                <a:highlight>
                  <a:srgbClr val="FFFFFF"/>
                </a:highlight>
              </a:rPr>
              <a:t>Discovering Value from Community Activity on Focused. Question Answering Sites: A Case Study of Stack Overflow. Ashton Anderson. Daniel </a:t>
            </a:r>
            <a:r>
              <a:rPr lang="en-US" sz="1100" dirty="0" err="1">
                <a:solidFill>
                  <a:schemeClr val="tx1"/>
                </a:solidFill>
                <a:highlight>
                  <a:srgbClr val="FFFFFF"/>
                </a:highlight>
              </a:rPr>
              <a:t>Huttenlocher</a:t>
            </a:r>
            <a:r>
              <a:rPr lang="en-US" sz="1400" dirty="0">
                <a:solidFill>
                  <a:schemeClr val="tx1"/>
                </a:solidFill>
              </a:rPr>
              <a:t>.</a:t>
            </a:r>
          </a:p>
          <a:p>
            <a:pPr marL="0" lvl="0" indent="0" rtl="0">
              <a:spcBef>
                <a:spcPts val="0"/>
              </a:spcBef>
              <a:buNone/>
            </a:pPr>
            <a:endParaRPr sz="1400" dirty="0">
              <a:solidFill>
                <a:srgbClr val="000000"/>
              </a:solidFill>
            </a:endParaRPr>
          </a:p>
          <a:p>
            <a:pPr marL="457200" lvl="0" indent="-342900" rtl="0">
              <a:spcBef>
                <a:spcPts val="0"/>
              </a:spcBef>
              <a:buClr>
                <a:srgbClr val="000000"/>
              </a:buClr>
              <a:buSzPct val="100000"/>
              <a:buAutoNum type="arabicPeriod"/>
            </a:pPr>
            <a:r>
              <a:rPr lang="en-US" sz="1800" dirty="0"/>
              <a:t>Semantic Features :</a:t>
            </a:r>
          </a:p>
          <a:p>
            <a:pPr marL="914400" lvl="1" indent="-317500" rtl="0">
              <a:spcBef>
                <a:spcPts val="0"/>
              </a:spcBef>
              <a:buClr>
                <a:srgbClr val="434343"/>
              </a:buClr>
              <a:buSzPct val="100000"/>
              <a:buAutoNum type="arabicPeriod"/>
            </a:pPr>
            <a:r>
              <a:rPr lang="en-US" sz="1400" dirty="0"/>
              <a:t>Opinion / sentiment score for the comments on the question.</a:t>
            </a:r>
          </a:p>
          <a:p>
            <a:pPr marL="914400" lvl="1" indent="-317500" rtl="0">
              <a:spcBef>
                <a:spcPts val="0"/>
              </a:spcBef>
              <a:buClr>
                <a:srgbClr val="434343"/>
              </a:buClr>
              <a:buSzPct val="100000"/>
              <a:buAutoNum type="arabicPeriod"/>
            </a:pPr>
            <a:r>
              <a:rPr lang="en-US" sz="1400" dirty="0"/>
              <a:t>Score based on Auto - Tag prediction for the question.</a:t>
            </a:r>
          </a:p>
          <a:p>
            <a:pPr marL="914400" lvl="1" indent="-317500">
              <a:spcBef>
                <a:spcPts val="0"/>
              </a:spcBef>
              <a:buClr>
                <a:srgbClr val="434343"/>
              </a:buClr>
              <a:buSzPct val="100000"/>
              <a:buAutoNum type="arabicPeriod"/>
            </a:pPr>
            <a:r>
              <a:rPr lang="en-US" sz="1400" dirty="0"/>
              <a:t>LDA - Latent </a:t>
            </a:r>
            <a:r>
              <a:rPr lang="en-US" sz="1400" dirty="0" err="1"/>
              <a:t>Dirichlet</a:t>
            </a:r>
            <a:r>
              <a:rPr lang="en-US" sz="1400" dirty="0"/>
              <a:t> Allocation</a:t>
            </a:r>
          </a:p>
        </p:txBody>
      </p:sp>
      <p:sp>
        <p:nvSpPr>
          <p:cNvPr id="129" name="Shape 129"/>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3</a:t>
            </a:fld>
            <a:r>
              <a:rPr lang="en-US"/>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Labels</a:t>
            </a:r>
          </a:p>
        </p:txBody>
      </p:sp>
      <p:sp>
        <p:nvSpPr>
          <p:cNvPr id="136" name="Shape 136"/>
          <p:cNvSpPr txBox="1">
            <a:spLocks noGrp="1"/>
          </p:cNvSpPr>
          <p:nvPr>
            <p:ph type="body" idx="1"/>
          </p:nvPr>
        </p:nvSpPr>
        <p:spPr>
          <a:xfrm>
            <a:off x="447675" y="933450"/>
            <a:ext cx="8229600" cy="5106900"/>
          </a:xfrm>
          <a:prstGeom prst="rect">
            <a:avLst/>
          </a:prstGeom>
          <a:ln w="952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1600" dirty="0"/>
              <a:t>As the questions on </a:t>
            </a:r>
            <a:r>
              <a:rPr lang="en-US" sz="1600" dirty="0" smtClean="0"/>
              <a:t>stack overflow </a:t>
            </a:r>
            <a:r>
              <a:rPr lang="en-US" sz="1600" dirty="0"/>
              <a:t>do not have Good or Bad tag; hence we </a:t>
            </a:r>
            <a:r>
              <a:rPr lang="en-US" sz="1600" dirty="0" smtClean="0"/>
              <a:t>deduce</a:t>
            </a:r>
          </a:p>
          <a:p>
            <a:pPr lvl="0" rtl="0">
              <a:spcBef>
                <a:spcPts val="0"/>
              </a:spcBef>
              <a:buNone/>
            </a:pPr>
            <a:r>
              <a:rPr lang="en-US" sz="1600" dirty="0" smtClean="0"/>
              <a:t>labels </a:t>
            </a:r>
            <a:r>
              <a:rPr lang="en-US" sz="1600" dirty="0"/>
              <a:t>of questions based on the following formula (for questions at least 1 year old):</a:t>
            </a:r>
          </a:p>
          <a:p>
            <a:pPr marL="223520" lvl="0" indent="0">
              <a:spcBef>
                <a:spcPts val="0"/>
              </a:spcBef>
              <a:buNone/>
            </a:pPr>
            <a:endParaRPr sz="1600" dirty="0"/>
          </a:p>
          <a:p>
            <a:pPr lvl="0">
              <a:spcBef>
                <a:spcPts val="0"/>
              </a:spcBef>
              <a:buNone/>
            </a:pPr>
            <a:r>
              <a:rPr lang="en-US" sz="1600" dirty="0"/>
              <a:t>We consider the quantity    </a:t>
            </a:r>
            <a:r>
              <a:rPr lang="en-US" sz="1600" b="1" dirty="0"/>
              <a:t>p</a:t>
            </a:r>
            <a:r>
              <a:rPr lang="en-US" sz="1600" b="1" baseline="-25000" dirty="0"/>
              <a:t>i</a:t>
            </a:r>
            <a:r>
              <a:rPr lang="en-US" sz="1600" b="1" dirty="0"/>
              <a:t> = </a:t>
            </a:r>
            <a:r>
              <a:rPr lang="en-US" sz="1600" b="1" dirty="0" err="1"/>
              <a:t>s</a:t>
            </a:r>
            <a:r>
              <a:rPr lang="en-US" sz="1600" b="1" baseline="-25000" dirty="0" err="1"/>
              <a:t>i</a:t>
            </a:r>
            <a:r>
              <a:rPr lang="en-US" sz="1600" b="1" dirty="0"/>
              <a:t>/v</a:t>
            </a:r>
            <a:r>
              <a:rPr lang="en-US" sz="1600" b="1" baseline="-25000" dirty="0"/>
              <a:t>i</a:t>
            </a:r>
            <a:r>
              <a:rPr lang="en-US" sz="1600" dirty="0"/>
              <a:t>  </a:t>
            </a:r>
            <a:endParaRPr lang="en-US" sz="1600" dirty="0" smtClean="0"/>
          </a:p>
          <a:p>
            <a:pPr lvl="0">
              <a:spcBef>
                <a:spcPts val="0"/>
              </a:spcBef>
              <a:buNone/>
            </a:pPr>
            <a:r>
              <a:rPr lang="en-US" sz="1600" dirty="0" smtClean="0"/>
              <a:t>where;</a:t>
            </a:r>
          </a:p>
          <a:p>
            <a:pPr lvl="0">
              <a:spcBef>
                <a:spcPts val="0"/>
              </a:spcBef>
              <a:buNone/>
            </a:pPr>
            <a:r>
              <a:rPr lang="en-US" sz="1600" b="1" dirty="0" smtClean="0"/>
              <a:t>v</a:t>
            </a:r>
            <a:r>
              <a:rPr lang="en-US" sz="1600" b="1" baseline="-25000" dirty="0" smtClean="0"/>
              <a:t>i</a:t>
            </a:r>
            <a:r>
              <a:rPr lang="en-US" sz="1600" dirty="0" smtClean="0"/>
              <a:t> </a:t>
            </a:r>
            <a:r>
              <a:rPr lang="en-US" sz="1600" dirty="0"/>
              <a:t>is the </a:t>
            </a:r>
            <a:r>
              <a:rPr lang="en-US" sz="1600" dirty="0" smtClean="0"/>
              <a:t>View Count </a:t>
            </a:r>
            <a:r>
              <a:rPr lang="en-US" sz="1600" dirty="0"/>
              <a:t>for question </a:t>
            </a:r>
            <a:r>
              <a:rPr lang="en-US" sz="1600" b="1" dirty="0"/>
              <a:t>q</a:t>
            </a:r>
            <a:r>
              <a:rPr lang="en-US" sz="1600" b="1" baseline="-25000" dirty="0"/>
              <a:t>i</a:t>
            </a:r>
            <a:r>
              <a:rPr lang="en-US" sz="1600" dirty="0"/>
              <a:t> </a:t>
            </a:r>
            <a:r>
              <a:rPr lang="en-US" sz="1600" dirty="0" smtClean="0"/>
              <a:t>,</a:t>
            </a:r>
            <a:endParaRPr lang="en-US" sz="1600" dirty="0"/>
          </a:p>
          <a:p>
            <a:pPr lvl="0">
              <a:spcBef>
                <a:spcPts val="0"/>
              </a:spcBef>
              <a:buNone/>
            </a:pPr>
            <a:r>
              <a:rPr lang="en-US" sz="1600" b="1" dirty="0" err="1" smtClean="0"/>
              <a:t>s</a:t>
            </a:r>
            <a:r>
              <a:rPr lang="en-US" sz="1600" b="1" baseline="-25000" dirty="0" err="1" smtClean="0"/>
              <a:t>i</a:t>
            </a:r>
            <a:r>
              <a:rPr lang="en-US" sz="1600" dirty="0" smtClean="0"/>
              <a:t> </a:t>
            </a:r>
            <a:r>
              <a:rPr lang="en-US" sz="1600" b="1" dirty="0"/>
              <a:t>= </a:t>
            </a:r>
            <a:r>
              <a:rPr lang="en-US" sz="1600" b="1" dirty="0" err="1"/>
              <a:t>n</a:t>
            </a:r>
            <a:r>
              <a:rPr lang="en-US" sz="1600" b="1" baseline="30000" dirty="0" err="1"/>
              <a:t>+</a:t>
            </a:r>
            <a:r>
              <a:rPr lang="en-US" sz="1600" b="1" baseline="-25000" dirty="0" err="1"/>
              <a:t>i</a:t>
            </a:r>
            <a:r>
              <a:rPr lang="en-US" sz="1600" b="1" dirty="0"/>
              <a:t> − n</a:t>
            </a:r>
            <a:r>
              <a:rPr lang="en-US" sz="1600" b="1" baseline="30000" dirty="0"/>
              <a:t>−</a:t>
            </a:r>
            <a:r>
              <a:rPr lang="en-US" sz="1600" b="1" baseline="-25000" dirty="0" err="1"/>
              <a:t>i</a:t>
            </a:r>
            <a:r>
              <a:rPr lang="en-US" sz="1600" dirty="0"/>
              <a:t> , which is the Score prominently displayed right next to </a:t>
            </a:r>
            <a:r>
              <a:rPr lang="en-US" sz="1600" dirty="0" smtClean="0"/>
              <a:t>the question</a:t>
            </a:r>
            <a:r>
              <a:rPr lang="en-US" sz="1600" dirty="0"/>
              <a:t>. </a:t>
            </a:r>
          </a:p>
          <a:p>
            <a:pPr lvl="0">
              <a:spcBef>
                <a:spcPts val="0"/>
              </a:spcBef>
              <a:buNone/>
            </a:pPr>
            <a:endParaRPr sz="1600" dirty="0"/>
          </a:p>
          <a:p>
            <a:pPr lvl="0">
              <a:spcBef>
                <a:spcPts val="0"/>
              </a:spcBef>
              <a:buNone/>
            </a:pPr>
            <a:r>
              <a:rPr lang="en-US" sz="1600" dirty="0"/>
              <a:t>The average value of pi is about 0.002 (0.003 when conditioned on questions </a:t>
            </a:r>
            <a:r>
              <a:rPr lang="en-US" sz="1600" dirty="0" smtClean="0"/>
              <a:t>with</a:t>
            </a:r>
          </a:p>
          <a:p>
            <a:pPr lvl="0">
              <a:spcBef>
                <a:spcPts val="0"/>
              </a:spcBef>
              <a:buNone/>
            </a:pPr>
            <a:r>
              <a:rPr lang="en-US" sz="1600" dirty="0" smtClean="0"/>
              <a:t>positive </a:t>
            </a:r>
            <a:r>
              <a:rPr lang="en-US" sz="1600" dirty="0"/>
              <a:t>pi).</a:t>
            </a:r>
          </a:p>
          <a:p>
            <a:pPr lvl="0" rtl="0">
              <a:spcBef>
                <a:spcPts val="0"/>
              </a:spcBef>
              <a:buNone/>
            </a:pPr>
            <a:r>
              <a:rPr lang="en-US" sz="1600" b="1" dirty="0">
                <a:solidFill>
                  <a:srgbClr val="4A86E8"/>
                </a:solidFill>
              </a:rPr>
              <a:t>Hence we label questions with pi &lt;= 0.001 as bad and those with pi &gt; 0.001 </a:t>
            </a:r>
            <a:r>
              <a:rPr lang="en-US" sz="1600" b="1" dirty="0" smtClean="0">
                <a:solidFill>
                  <a:srgbClr val="4A86E8"/>
                </a:solidFill>
              </a:rPr>
              <a:t>as</a:t>
            </a:r>
          </a:p>
          <a:p>
            <a:pPr lvl="0" rtl="0">
              <a:spcBef>
                <a:spcPts val="0"/>
              </a:spcBef>
              <a:buNone/>
            </a:pPr>
            <a:r>
              <a:rPr lang="en-US" sz="1600" b="1" dirty="0" smtClean="0">
                <a:solidFill>
                  <a:srgbClr val="4A86E8"/>
                </a:solidFill>
              </a:rPr>
              <a:t>good</a:t>
            </a:r>
            <a:r>
              <a:rPr lang="en-US" sz="1600" b="1" dirty="0">
                <a:solidFill>
                  <a:srgbClr val="4A86E8"/>
                </a:solidFill>
              </a:rPr>
              <a:t>.</a:t>
            </a:r>
          </a:p>
          <a:p>
            <a:pPr marL="223520" lvl="0" indent="0" rtl="0">
              <a:spcBef>
                <a:spcPts val="0"/>
              </a:spcBef>
              <a:buNone/>
            </a:pPr>
            <a:endParaRPr sz="1600" b="1" dirty="0">
              <a:solidFill>
                <a:srgbClr val="4A86E8"/>
              </a:solidFill>
            </a:endParaRPr>
          </a:p>
          <a:p>
            <a:pPr marL="223520" lvl="0" indent="0" rtl="0">
              <a:spcBef>
                <a:spcPts val="0"/>
              </a:spcBef>
              <a:buNone/>
            </a:pPr>
            <a:r>
              <a:rPr lang="en-US" sz="1400" dirty="0">
                <a:solidFill>
                  <a:srgbClr val="000000"/>
                </a:solidFill>
              </a:rPr>
              <a:t>Ref :</a:t>
            </a:r>
            <a:r>
              <a:rPr lang="en-US" sz="1500" b="1" dirty="0">
                <a:solidFill>
                  <a:srgbClr val="4A86E8"/>
                </a:solidFill>
              </a:rPr>
              <a:t> </a:t>
            </a:r>
            <a:r>
              <a:rPr lang="en-US" sz="1100" b="1" dirty="0">
                <a:solidFill>
                  <a:srgbClr val="6A6A6A"/>
                </a:solidFill>
                <a:highlight>
                  <a:srgbClr val="FFFFFF"/>
                </a:highlight>
              </a:rPr>
              <a:t>Great Question</a:t>
            </a:r>
            <a:r>
              <a:rPr lang="en-US" sz="1100" dirty="0">
                <a:solidFill>
                  <a:srgbClr val="545454"/>
                </a:solidFill>
                <a:highlight>
                  <a:srgbClr val="FFFFFF"/>
                </a:highlight>
              </a:rPr>
              <a:t>! </a:t>
            </a:r>
            <a:r>
              <a:rPr lang="en-US" sz="1100" b="1" dirty="0">
                <a:solidFill>
                  <a:srgbClr val="6A6A6A"/>
                </a:solidFill>
                <a:highlight>
                  <a:srgbClr val="FFFFFF"/>
                </a:highlight>
              </a:rPr>
              <a:t>Question Quality in Community Q&amp;A</a:t>
            </a:r>
            <a:r>
              <a:rPr lang="en-US" sz="1100" dirty="0">
                <a:solidFill>
                  <a:srgbClr val="545454"/>
                </a:solidFill>
                <a:highlight>
                  <a:srgbClr val="FFFFFF"/>
                </a:highlight>
              </a:rPr>
              <a:t>. </a:t>
            </a:r>
            <a:r>
              <a:rPr lang="en-US" sz="1100" dirty="0" err="1">
                <a:solidFill>
                  <a:srgbClr val="545454"/>
                </a:solidFill>
                <a:highlight>
                  <a:srgbClr val="FFFFFF"/>
                </a:highlight>
              </a:rPr>
              <a:t>Sujith</a:t>
            </a:r>
            <a:r>
              <a:rPr lang="en-US" sz="1100" dirty="0">
                <a:solidFill>
                  <a:srgbClr val="545454"/>
                </a:solidFill>
                <a:highlight>
                  <a:srgbClr val="FFFFFF"/>
                </a:highlight>
              </a:rPr>
              <a:t> Ravi, Bo Pang, </a:t>
            </a:r>
            <a:r>
              <a:rPr lang="en-US" sz="1100" dirty="0" err="1">
                <a:solidFill>
                  <a:srgbClr val="545454"/>
                </a:solidFill>
                <a:highlight>
                  <a:srgbClr val="FFFFFF"/>
                </a:highlight>
              </a:rPr>
              <a:t>Vibhor</a:t>
            </a:r>
            <a:r>
              <a:rPr lang="en-US" sz="1100" dirty="0">
                <a:solidFill>
                  <a:srgbClr val="545454"/>
                </a:solidFill>
                <a:highlight>
                  <a:srgbClr val="FFFFFF"/>
                </a:highlight>
              </a:rPr>
              <a:t> </a:t>
            </a:r>
            <a:r>
              <a:rPr lang="en-US" sz="1100" dirty="0" err="1">
                <a:solidFill>
                  <a:srgbClr val="545454"/>
                </a:solidFill>
                <a:highlight>
                  <a:srgbClr val="FFFFFF"/>
                </a:highlight>
              </a:rPr>
              <a:t>Rastogi</a:t>
            </a:r>
            <a:r>
              <a:rPr lang="en-US" sz="1100" dirty="0">
                <a:solidFill>
                  <a:srgbClr val="545454"/>
                </a:solidFill>
                <a:highlight>
                  <a:srgbClr val="FFFFFF"/>
                </a:highlight>
              </a:rPr>
              <a:t>, Ravi Kumar.</a:t>
            </a:r>
          </a:p>
          <a:p>
            <a:pPr marL="223520" lvl="0" indent="0">
              <a:spcBef>
                <a:spcPts val="0"/>
              </a:spcBef>
              <a:buNone/>
            </a:pPr>
            <a:endParaRPr sz="1100" dirty="0">
              <a:solidFill>
                <a:srgbClr val="545454"/>
              </a:solidFill>
              <a:highlight>
                <a:srgbClr val="FFFFFF"/>
              </a:highlight>
            </a:endParaRPr>
          </a:p>
        </p:txBody>
      </p:sp>
      <p:sp>
        <p:nvSpPr>
          <p:cNvPr id="137" name="Shape 137"/>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4</a:t>
            </a:fld>
            <a:r>
              <a:rPr lang="en-US"/>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lgn="ctr">
              <a:spcBef>
                <a:spcPts val="0"/>
              </a:spcBef>
              <a:buNone/>
            </a:pPr>
            <a:r>
              <a:rPr lang="en-US"/>
              <a:t>Work-Flow Diagram</a:t>
            </a:r>
          </a:p>
        </p:txBody>
      </p:sp>
      <p:sp>
        <p:nvSpPr>
          <p:cNvPr id="144" name="Shape 144"/>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5</a:t>
            </a:fld>
            <a:r>
              <a:rPr lang="en-US"/>
              <a:t> -</a:t>
            </a:r>
          </a:p>
        </p:txBody>
      </p:sp>
      <p:pic>
        <p:nvPicPr>
          <p:cNvPr id="145" name="Shape 145"/>
          <p:cNvPicPr preferRelativeResize="0"/>
          <p:nvPr/>
        </p:nvPicPr>
        <p:blipFill rotWithShape="1">
          <a:blip r:embed="rId3">
            <a:alphaModFix/>
          </a:blip>
          <a:srcRect l="19898" t="28423" r="-423"/>
          <a:stretch/>
        </p:blipFill>
        <p:spPr>
          <a:xfrm>
            <a:off x="531225" y="2020385"/>
            <a:ext cx="8281623" cy="355284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46100" y="112725"/>
            <a:ext cx="8355900" cy="800100"/>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3400"/>
              <a:t>Opinion/Sentiment Mining on Comments</a:t>
            </a:r>
          </a:p>
        </p:txBody>
      </p:sp>
      <p:sp>
        <p:nvSpPr>
          <p:cNvPr id="151" name="Shape 151"/>
          <p:cNvSpPr txBox="1">
            <a:spLocks noGrp="1"/>
          </p:cNvSpPr>
          <p:nvPr>
            <p:ph type="body" idx="1"/>
          </p:nvPr>
        </p:nvSpPr>
        <p:spPr>
          <a:xfrm>
            <a:off x="447675" y="933450"/>
            <a:ext cx="8229600" cy="5106987"/>
          </a:xfrm>
          <a:prstGeom prst="rect">
            <a:avLst/>
          </a:prstGeom>
          <a:noFill/>
          <a:ln>
            <a:noFill/>
          </a:ln>
        </p:spPr>
        <p:txBody>
          <a:bodyPr lIns="91425" tIns="45700" rIns="91425" bIns="45700" anchor="t" anchorCtr="0">
            <a:noAutofit/>
          </a:bodyPr>
          <a:lstStyle/>
          <a:p>
            <a:pPr marL="342900" marR="0" lvl="0" indent="-342900" algn="l" rtl="0">
              <a:lnSpc>
                <a:spcPct val="120000"/>
              </a:lnSpc>
              <a:spcBef>
                <a:spcPts val="0"/>
              </a:spcBef>
              <a:spcAft>
                <a:spcPts val="0"/>
              </a:spcAft>
              <a:buClr>
                <a:srgbClr val="C00000"/>
              </a:buClr>
              <a:buSzPct val="195555"/>
              <a:buFont typeface="Noto Sans Symbols"/>
              <a:buNone/>
            </a:pPr>
            <a:r>
              <a:rPr lang="en-US" sz="1800" dirty="0"/>
              <a:t>Here we utilize the opinion expressed by comments on the questions as </a:t>
            </a:r>
            <a:r>
              <a:rPr lang="en-US" sz="1800" dirty="0" smtClean="0"/>
              <a:t>a</a:t>
            </a:r>
          </a:p>
          <a:p>
            <a:pPr marL="342900" marR="0" lvl="0" indent="-342900" algn="l" rtl="0">
              <a:lnSpc>
                <a:spcPct val="120000"/>
              </a:lnSpc>
              <a:spcBef>
                <a:spcPts val="0"/>
              </a:spcBef>
              <a:spcAft>
                <a:spcPts val="0"/>
              </a:spcAft>
              <a:buClr>
                <a:srgbClr val="C00000"/>
              </a:buClr>
              <a:buSzPct val="195555"/>
              <a:buFont typeface="Noto Sans Symbols"/>
              <a:buNone/>
            </a:pPr>
            <a:r>
              <a:rPr lang="en-US" sz="1800" dirty="0" smtClean="0"/>
              <a:t>parameter </a:t>
            </a:r>
            <a:r>
              <a:rPr lang="en-US" sz="1800" dirty="0"/>
              <a:t>to indicate the quality of the question.</a:t>
            </a:r>
            <a:br>
              <a:rPr lang="en-US" sz="1800" dirty="0"/>
            </a:br>
            <a:r>
              <a:rPr lang="en-US" sz="1800" dirty="0"/>
              <a:t> </a:t>
            </a:r>
          </a:p>
          <a:p>
            <a:pPr marL="342900" marR="0" lvl="0" indent="-342900" algn="l" rtl="0">
              <a:lnSpc>
                <a:spcPct val="120000"/>
              </a:lnSpc>
              <a:spcBef>
                <a:spcPts val="0"/>
              </a:spcBef>
              <a:spcAft>
                <a:spcPts val="0"/>
              </a:spcAft>
              <a:buClr>
                <a:srgbClr val="C00000"/>
              </a:buClr>
              <a:buSzPct val="195555"/>
              <a:buFont typeface="Noto Sans Symbols"/>
              <a:buNone/>
            </a:pPr>
            <a:r>
              <a:rPr lang="en-US" sz="1800" dirty="0"/>
              <a:t>Question :</a:t>
            </a:r>
          </a:p>
          <a:p>
            <a:pPr marL="342900" marR="0" lvl="0" indent="-342900" algn="l" rtl="0">
              <a:lnSpc>
                <a:spcPct val="120000"/>
              </a:lnSpc>
              <a:spcBef>
                <a:spcPts val="0"/>
              </a:spcBef>
              <a:spcAft>
                <a:spcPts val="0"/>
              </a:spcAft>
              <a:buClr>
                <a:srgbClr val="C00000"/>
              </a:buClr>
              <a:buSzPct val="195555"/>
              <a:buFont typeface="Noto Sans Symbols"/>
              <a:buNone/>
            </a:pPr>
            <a:endParaRPr sz="1800" dirty="0"/>
          </a:p>
          <a:p>
            <a:pPr marL="342900" marR="0" lvl="0" indent="-342900" algn="l" rtl="0">
              <a:lnSpc>
                <a:spcPct val="120000"/>
              </a:lnSpc>
              <a:spcBef>
                <a:spcPts val="0"/>
              </a:spcBef>
              <a:spcAft>
                <a:spcPts val="0"/>
              </a:spcAft>
              <a:buClr>
                <a:srgbClr val="C00000"/>
              </a:buClr>
              <a:buSzPct val="195555"/>
              <a:buFont typeface="Noto Sans Symbols"/>
              <a:buNone/>
            </a:pPr>
            <a:endParaRPr sz="1800" dirty="0"/>
          </a:p>
          <a:p>
            <a:pPr marL="342900" marR="0" lvl="0" indent="-342900" algn="l" rtl="0">
              <a:lnSpc>
                <a:spcPct val="120000"/>
              </a:lnSpc>
              <a:spcBef>
                <a:spcPts val="0"/>
              </a:spcBef>
              <a:spcAft>
                <a:spcPts val="0"/>
              </a:spcAft>
              <a:buClr>
                <a:srgbClr val="C00000"/>
              </a:buClr>
              <a:buSzPct val="195555"/>
              <a:buFont typeface="Noto Sans Symbols"/>
              <a:buNone/>
            </a:pPr>
            <a:endParaRPr sz="1800" dirty="0"/>
          </a:p>
          <a:p>
            <a:pPr marL="0" marR="0" lvl="0" indent="-223520" algn="l" rtl="0">
              <a:lnSpc>
                <a:spcPct val="120000"/>
              </a:lnSpc>
              <a:spcBef>
                <a:spcPts val="0"/>
              </a:spcBef>
              <a:spcAft>
                <a:spcPts val="0"/>
              </a:spcAft>
              <a:buClr>
                <a:srgbClr val="C00000"/>
              </a:buClr>
              <a:buSzPct val="195555"/>
              <a:buFont typeface="Noto Sans Symbols"/>
              <a:buNone/>
            </a:pPr>
            <a:endParaRPr sz="1800" dirty="0"/>
          </a:p>
          <a:p>
            <a:pPr marL="342900" marR="0" lvl="0" indent="-342900" algn="l" rtl="0">
              <a:lnSpc>
                <a:spcPct val="120000"/>
              </a:lnSpc>
              <a:spcBef>
                <a:spcPts val="0"/>
              </a:spcBef>
              <a:spcAft>
                <a:spcPts val="0"/>
              </a:spcAft>
              <a:buClr>
                <a:srgbClr val="C00000"/>
              </a:buClr>
              <a:buSzPct val="195555"/>
              <a:buFont typeface="Noto Sans Symbols"/>
              <a:buNone/>
            </a:pPr>
            <a:r>
              <a:rPr lang="en-US" sz="1800" dirty="0"/>
              <a:t>Comments :</a:t>
            </a:r>
          </a:p>
          <a:p>
            <a:pPr marL="342900" marR="0" lvl="0" indent="-342900" algn="l" rtl="0">
              <a:lnSpc>
                <a:spcPct val="120000"/>
              </a:lnSpc>
              <a:spcBef>
                <a:spcPts val="0"/>
              </a:spcBef>
              <a:spcAft>
                <a:spcPts val="0"/>
              </a:spcAft>
              <a:buClr>
                <a:srgbClr val="C00000"/>
              </a:buClr>
              <a:buSzPct val="195555"/>
              <a:buFont typeface="Noto Sans Symbols"/>
              <a:buNone/>
            </a:pPr>
            <a:endParaRPr sz="1800" dirty="0"/>
          </a:p>
        </p:txBody>
      </p:sp>
      <p:sp>
        <p:nvSpPr>
          <p:cNvPr id="152" name="Shape 152"/>
          <p:cNvSpPr txBox="1">
            <a:spLocks noGrp="1"/>
          </p:cNvSpPr>
          <p:nvPr>
            <p:ph type="sldNum" idx="12"/>
          </p:nvPr>
        </p:nvSpPr>
        <p:spPr>
          <a:xfrm>
            <a:off x="0" y="6486525"/>
            <a:ext cx="684213" cy="3714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i="0" u="none" strike="noStrike" cap="none">
                <a:solidFill>
                  <a:srgbClr val="808080"/>
                </a:solidFill>
                <a:latin typeface="Arial"/>
                <a:ea typeface="Arial"/>
                <a:cs typeface="Arial"/>
                <a:sym typeface="Arial"/>
              </a:rPr>
              <a:t>- </a:t>
            </a:r>
            <a:fld id="{00000000-1234-1234-1234-123412341234}" type="slidenum">
              <a:rPr lang="en-US" sz="1600" b="1" i="0" u="none" strike="noStrike" cap="none">
                <a:solidFill>
                  <a:srgbClr val="808080"/>
                </a:solidFill>
                <a:latin typeface="Arial"/>
                <a:ea typeface="Arial"/>
                <a:cs typeface="Arial"/>
                <a:sym typeface="Arial"/>
              </a:rPr>
              <a:t>6</a:t>
            </a:fld>
            <a:r>
              <a:rPr lang="en-US" sz="1600" b="1" i="0" u="none" strike="noStrike" cap="none">
                <a:solidFill>
                  <a:srgbClr val="808080"/>
                </a:solidFill>
                <a:latin typeface="Arial"/>
                <a:ea typeface="Arial"/>
                <a:cs typeface="Arial"/>
                <a:sym typeface="Arial"/>
              </a:rPr>
              <a:t> -</a:t>
            </a:r>
          </a:p>
        </p:txBody>
      </p:sp>
      <p:pic>
        <p:nvPicPr>
          <p:cNvPr id="153" name="Shape 153"/>
          <p:cNvPicPr preferRelativeResize="0"/>
          <p:nvPr/>
        </p:nvPicPr>
        <p:blipFill>
          <a:blip r:embed="rId3">
            <a:alphaModFix/>
          </a:blip>
          <a:stretch>
            <a:fillRect/>
          </a:stretch>
        </p:blipFill>
        <p:spPr>
          <a:xfrm>
            <a:off x="1489712" y="2288649"/>
            <a:ext cx="6142374" cy="1336225"/>
          </a:xfrm>
          <a:prstGeom prst="rect">
            <a:avLst/>
          </a:prstGeom>
          <a:noFill/>
          <a:ln w="9525" cap="flat" cmpd="sng">
            <a:solidFill>
              <a:srgbClr val="0000FF"/>
            </a:solidFill>
            <a:prstDash val="solid"/>
            <a:round/>
            <a:headEnd type="none" w="med" len="med"/>
            <a:tailEnd type="none" w="med" len="med"/>
          </a:ln>
        </p:spPr>
      </p:pic>
      <p:pic>
        <p:nvPicPr>
          <p:cNvPr id="154" name="Shape 154"/>
          <p:cNvPicPr preferRelativeResize="0"/>
          <p:nvPr/>
        </p:nvPicPr>
        <p:blipFill>
          <a:blip r:embed="rId4">
            <a:alphaModFix/>
          </a:blip>
          <a:stretch>
            <a:fillRect/>
          </a:stretch>
        </p:blipFill>
        <p:spPr>
          <a:xfrm>
            <a:off x="1096050" y="4002675"/>
            <a:ext cx="7372100" cy="2362150"/>
          </a:xfrm>
          <a:prstGeom prst="rect">
            <a:avLst/>
          </a:prstGeom>
          <a:noFill/>
          <a:ln w="9525" cap="flat" cmpd="sng">
            <a:solidFill>
              <a:srgbClr val="FF0000"/>
            </a:solidFill>
            <a:prstDash val="solid"/>
            <a:round/>
            <a:headEnd type="none" w="med" len="med"/>
            <a:tailEnd type="none" w="med" len="med"/>
          </a:ln>
        </p:spPr>
      </p:pic>
      <p:cxnSp>
        <p:nvCxnSpPr>
          <p:cNvPr id="155" name="Shape 155"/>
          <p:cNvCxnSpPr/>
          <p:nvPr/>
        </p:nvCxnSpPr>
        <p:spPr>
          <a:xfrm>
            <a:off x="2039500" y="4861425"/>
            <a:ext cx="381600" cy="0"/>
          </a:xfrm>
          <a:prstGeom prst="straightConnector1">
            <a:avLst/>
          </a:prstGeom>
          <a:noFill/>
          <a:ln w="9525" cap="flat" cmpd="sng">
            <a:solidFill>
              <a:schemeClr val="dk2"/>
            </a:solidFill>
            <a:prstDash val="solid"/>
            <a:round/>
            <a:headEnd type="none" w="lg" len="lg"/>
            <a:tailEnd type="none" w="lg" len="lg"/>
          </a:ln>
        </p:spPr>
      </p:cxnSp>
      <p:cxnSp>
        <p:nvCxnSpPr>
          <p:cNvPr id="156" name="Shape 156"/>
          <p:cNvCxnSpPr/>
          <p:nvPr/>
        </p:nvCxnSpPr>
        <p:spPr>
          <a:xfrm>
            <a:off x="3351475" y="5314650"/>
            <a:ext cx="739500" cy="0"/>
          </a:xfrm>
          <a:prstGeom prst="straightConnector1">
            <a:avLst/>
          </a:prstGeom>
          <a:noFill/>
          <a:ln w="9525" cap="flat" cmpd="sng">
            <a:solidFill>
              <a:schemeClr val="dk2"/>
            </a:solidFill>
            <a:prstDash val="solid"/>
            <a:round/>
            <a:headEnd type="none" w="lg" len="lg"/>
            <a:tailEnd type="none" w="lg" len="lg"/>
          </a:ln>
        </p:spPr>
      </p:cxnSp>
      <p:cxnSp>
        <p:nvCxnSpPr>
          <p:cNvPr id="157" name="Shape 157"/>
          <p:cNvCxnSpPr/>
          <p:nvPr/>
        </p:nvCxnSpPr>
        <p:spPr>
          <a:xfrm>
            <a:off x="1836750" y="5708250"/>
            <a:ext cx="441300" cy="0"/>
          </a:xfrm>
          <a:prstGeom prst="straightConnector1">
            <a:avLst/>
          </a:prstGeom>
          <a:noFill/>
          <a:ln w="9525" cap="flat" cmpd="sng">
            <a:solidFill>
              <a:schemeClr val="dk2"/>
            </a:solidFill>
            <a:prstDash val="solid"/>
            <a:round/>
            <a:headEnd type="none" w="lg" len="lg"/>
            <a:tailEnd type="none" w="lg" len="lg"/>
          </a:ln>
        </p:spPr>
      </p:cxnSp>
      <p:cxnSp>
        <p:nvCxnSpPr>
          <p:cNvPr id="158" name="Shape 158"/>
          <p:cNvCxnSpPr/>
          <p:nvPr/>
        </p:nvCxnSpPr>
        <p:spPr>
          <a:xfrm>
            <a:off x="5772650" y="5732100"/>
            <a:ext cx="137160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46100" y="112725"/>
            <a:ext cx="8594400" cy="800100"/>
          </a:xfrm>
          <a:prstGeom prst="rect">
            <a:avLst/>
          </a:prstGeom>
        </p:spPr>
        <p:txBody>
          <a:bodyPr lIns="91425" tIns="91425" rIns="91425" bIns="91425" anchor="ctr" anchorCtr="0">
            <a:noAutofit/>
          </a:bodyPr>
          <a:lstStyle/>
          <a:p>
            <a:pPr lvl="0">
              <a:spcBef>
                <a:spcPts val="0"/>
              </a:spcBef>
              <a:buNone/>
            </a:pPr>
            <a:endParaRPr sz="3400"/>
          </a:p>
          <a:p>
            <a:pPr lvl="0">
              <a:spcBef>
                <a:spcPts val="0"/>
              </a:spcBef>
              <a:buClr>
                <a:schemeClr val="dk1"/>
              </a:buClr>
              <a:buSzPct val="25000"/>
              <a:buFont typeface="Arial"/>
              <a:buNone/>
            </a:pPr>
            <a:r>
              <a:rPr lang="en-US" sz="3400"/>
              <a:t>Opinion/Sentiment Mining on Comments</a:t>
            </a:r>
          </a:p>
          <a:p>
            <a:pPr lvl="0">
              <a:spcBef>
                <a:spcPts val="0"/>
              </a:spcBef>
              <a:buNone/>
            </a:pPr>
            <a:endParaRPr/>
          </a:p>
        </p:txBody>
      </p:sp>
      <p:sp>
        <p:nvSpPr>
          <p:cNvPr id="165" name="Shape 165"/>
          <p:cNvSpPr txBox="1">
            <a:spLocks noGrp="1"/>
          </p:cNvSpPr>
          <p:nvPr>
            <p:ph type="body" idx="1"/>
          </p:nvPr>
        </p:nvSpPr>
        <p:spPr>
          <a:xfrm>
            <a:off x="447675" y="933450"/>
            <a:ext cx="8229600" cy="5106900"/>
          </a:xfrm>
          <a:prstGeom prst="rect">
            <a:avLst/>
          </a:prstGeom>
        </p:spPr>
        <p:txBody>
          <a:bodyPr lIns="91425" tIns="91425" rIns="91425" bIns="91425" anchor="t" anchorCtr="0">
            <a:noAutofit/>
          </a:bodyPr>
          <a:lstStyle/>
          <a:p>
            <a:pPr lvl="0">
              <a:spcBef>
                <a:spcPts val="0"/>
              </a:spcBef>
              <a:buNone/>
            </a:pPr>
            <a:r>
              <a:rPr lang="en-US" sz="1400" dirty="0"/>
              <a:t>We trained our model on the label data set from : </a:t>
            </a:r>
            <a:r>
              <a:rPr lang="en-US" sz="1400" u="sng" dirty="0">
                <a:solidFill>
                  <a:schemeClr val="hlink"/>
                </a:solidFill>
                <a:hlinkClick r:id="rId3"/>
              </a:rPr>
              <a:t>http://ai.stanford.edu/~amaas/data/sentiment/</a:t>
            </a:r>
          </a:p>
          <a:p>
            <a:pPr lvl="0">
              <a:spcBef>
                <a:spcPts val="0"/>
              </a:spcBef>
              <a:buNone/>
            </a:pPr>
            <a:endParaRPr sz="1400" dirty="0">
              <a:solidFill>
                <a:srgbClr val="000000"/>
              </a:solidFill>
            </a:endParaRPr>
          </a:p>
          <a:p>
            <a:pPr lvl="0">
              <a:spcBef>
                <a:spcPts val="0"/>
              </a:spcBef>
              <a:buNone/>
            </a:pPr>
            <a:r>
              <a:rPr lang="en-US" sz="1400" dirty="0">
                <a:solidFill>
                  <a:srgbClr val="000000"/>
                </a:solidFill>
              </a:rPr>
              <a:t>The following table shows the accuracy of the different models trained under different parameters:</a:t>
            </a:r>
          </a:p>
          <a:p>
            <a:pPr lvl="0">
              <a:spcBef>
                <a:spcPts val="0"/>
              </a:spcBef>
              <a:buNone/>
            </a:pPr>
            <a:endParaRPr sz="1400" dirty="0">
              <a:solidFill>
                <a:srgbClr val="000000"/>
              </a:solidFill>
            </a:endParaRPr>
          </a:p>
          <a:p>
            <a:pPr lvl="0">
              <a:spcBef>
                <a:spcPts val="0"/>
              </a:spcBef>
              <a:buNone/>
            </a:pPr>
            <a:endParaRPr sz="1400" dirty="0">
              <a:solidFill>
                <a:srgbClr val="000000"/>
              </a:solidFill>
            </a:endParaRPr>
          </a:p>
        </p:txBody>
      </p:sp>
      <p:sp>
        <p:nvSpPr>
          <p:cNvPr id="166" name="Shape 166"/>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7</a:t>
            </a:fld>
            <a:r>
              <a:rPr lang="en-US"/>
              <a:t> -</a:t>
            </a:r>
          </a:p>
        </p:txBody>
      </p:sp>
      <p:graphicFrame>
        <p:nvGraphicFramePr>
          <p:cNvPr id="167" name="Shape 167"/>
          <p:cNvGraphicFramePr/>
          <p:nvPr/>
        </p:nvGraphicFramePr>
        <p:xfrm>
          <a:off x="952475" y="2286325"/>
          <a:ext cx="7692275" cy="2752535"/>
        </p:xfrm>
        <a:graphic>
          <a:graphicData uri="http://schemas.openxmlformats.org/drawingml/2006/table">
            <a:tbl>
              <a:tblPr>
                <a:noFill/>
                <a:tableStyleId>{ED1F9A65-D7C2-48DE-9517-6ED686838760}</a:tableStyleId>
              </a:tblPr>
              <a:tblGrid>
                <a:gridCol w="1189200"/>
                <a:gridCol w="879100"/>
                <a:gridCol w="867175"/>
                <a:gridCol w="1093800"/>
                <a:gridCol w="1046075"/>
                <a:gridCol w="1511200"/>
                <a:gridCol w="1105725"/>
              </a:tblGrid>
              <a:tr h="590425">
                <a:tc>
                  <a:txBody>
                    <a:bodyPr/>
                    <a:lstStyle/>
                    <a:p>
                      <a:pPr lvl="0">
                        <a:spcBef>
                          <a:spcPts val="0"/>
                        </a:spcBef>
                        <a:buNone/>
                      </a:pPr>
                      <a:endParaRPr/>
                    </a:p>
                  </a:txBody>
                  <a:tcPr marL="91425" marR="91425" marT="91425" marB="91425"/>
                </a:tc>
                <a:tc>
                  <a:txBody>
                    <a:bodyPr/>
                    <a:lstStyle/>
                    <a:p>
                      <a:pPr lvl="0">
                        <a:spcBef>
                          <a:spcPts val="0"/>
                        </a:spcBef>
                        <a:buNone/>
                      </a:pPr>
                      <a:r>
                        <a:rPr lang="en-US"/>
                        <a:t>1-gram</a:t>
                      </a:r>
                    </a:p>
                  </a:txBody>
                  <a:tcPr marL="91425" marR="91425" marT="91425" marB="91425"/>
                </a:tc>
                <a:tc>
                  <a:txBody>
                    <a:bodyPr/>
                    <a:lstStyle/>
                    <a:p>
                      <a:pPr lvl="0">
                        <a:spcBef>
                          <a:spcPts val="0"/>
                        </a:spcBef>
                        <a:buNone/>
                      </a:pPr>
                      <a:r>
                        <a:rPr lang="en-US"/>
                        <a:t>2-gram</a:t>
                      </a:r>
                    </a:p>
                  </a:txBody>
                  <a:tcPr marL="91425" marR="91425" marT="91425" marB="91425"/>
                </a:tc>
                <a:tc>
                  <a:txBody>
                    <a:bodyPr/>
                    <a:lstStyle/>
                    <a:p>
                      <a:pPr lvl="0">
                        <a:spcBef>
                          <a:spcPts val="0"/>
                        </a:spcBef>
                        <a:buNone/>
                      </a:pPr>
                      <a:r>
                        <a:rPr lang="en-US"/>
                        <a:t>Stopwords</a:t>
                      </a:r>
                    </a:p>
                  </a:txBody>
                  <a:tcPr marL="91425" marR="91425" marT="91425" marB="91425"/>
                </a:tc>
                <a:tc>
                  <a:txBody>
                    <a:bodyPr/>
                    <a:lstStyle/>
                    <a:p>
                      <a:pPr lvl="0">
                        <a:spcBef>
                          <a:spcPts val="0"/>
                        </a:spcBef>
                        <a:buNone/>
                      </a:pPr>
                      <a:r>
                        <a:rPr lang="en-US"/>
                        <a:t>Stemming</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Regularization Parameter</a:t>
                      </a:r>
                    </a:p>
                  </a:txBody>
                  <a:tcPr marL="91425" marR="91425" marT="91425" marB="91425"/>
                </a:tc>
                <a:tc>
                  <a:txBody>
                    <a:bodyPr/>
                    <a:lstStyle/>
                    <a:p>
                      <a:pPr lvl="0">
                        <a:spcBef>
                          <a:spcPts val="0"/>
                        </a:spcBef>
                        <a:buNone/>
                      </a:pPr>
                      <a:r>
                        <a:rPr lang="en-US"/>
                        <a:t>Accuracy</a:t>
                      </a:r>
                    </a:p>
                  </a:txBody>
                  <a:tcPr marL="91425" marR="91425" marT="91425" marB="91425"/>
                </a:tc>
              </a:tr>
              <a:tr h="566550">
                <a:tc>
                  <a:txBody>
                    <a:bodyPr/>
                    <a:lstStyle/>
                    <a:p>
                      <a:pPr lvl="0">
                        <a:spcBef>
                          <a:spcPts val="0"/>
                        </a:spcBef>
                        <a:buNone/>
                      </a:pPr>
                      <a:r>
                        <a:rPr lang="en-US"/>
                        <a:t>Logistic - Regression</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lgn="ctr">
                        <a:spcBef>
                          <a:spcPts val="0"/>
                        </a:spcBef>
                        <a:buNone/>
                      </a:pPr>
                      <a:r>
                        <a:rPr lang="en-US"/>
                        <a:t>10.0</a:t>
                      </a:r>
                    </a:p>
                  </a:txBody>
                  <a:tcPr marL="91425" marR="91425" marT="91425" marB="91425"/>
                </a:tc>
                <a:tc>
                  <a:txBody>
                    <a:bodyPr/>
                    <a:lstStyle/>
                    <a:p>
                      <a:pPr lvl="0" algn="ctr">
                        <a:spcBef>
                          <a:spcPts val="0"/>
                        </a:spcBef>
                        <a:buNone/>
                      </a:pPr>
                      <a:r>
                        <a:rPr lang="en-US"/>
                        <a:t>0.896</a:t>
                      </a:r>
                    </a:p>
                  </a:txBody>
                  <a:tcPr marL="91425" marR="91425" marT="91425" marB="91425"/>
                </a:tc>
              </a:tr>
              <a:tr h="578500">
                <a:tc>
                  <a:txBody>
                    <a:bodyPr/>
                    <a:lstStyle/>
                    <a:p>
                      <a:pPr lvl="0">
                        <a:spcBef>
                          <a:spcPts val="0"/>
                        </a:spcBef>
                        <a:buClr>
                          <a:schemeClr val="dk1"/>
                        </a:buClr>
                        <a:buSzPct val="78571"/>
                        <a:buFont typeface="Arial"/>
                        <a:buNone/>
                      </a:pPr>
                      <a:r>
                        <a:rPr lang="en-US">
                          <a:solidFill>
                            <a:schemeClr val="dk1"/>
                          </a:solidFill>
                        </a:rPr>
                        <a:t>Logistic - Regression</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lgn="ctr">
                        <a:spcBef>
                          <a:spcPts val="0"/>
                        </a:spcBef>
                        <a:buNone/>
                      </a:pPr>
                      <a:r>
                        <a:rPr lang="en-US"/>
                        <a:t>100.0</a:t>
                      </a:r>
                    </a:p>
                  </a:txBody>
                  <a:tcPr marL="91425" marR="91425" marT="91425" marB="91425"/>
                </a:tc>
                <a:tc>
                  <a:txBody>
                    <a:bodyPr/>
                    <a:lstStyle/>
                    <a:p>
                      <a:pPr lvl="0" algn="ctr">
                        <a:spcBef>
                          <a:spcPts val="0"/>
                        </a:spcBef>
                        <a:buNone/>
                      </a:pPr>
                      <a:r>
                        <a:rPr lang="en-US"/>
                        <a:t>0.90</a:t>
                      </a:r>
                    </a:p>
                  </a:txBody>
                  <a:tcPr marL="91425" marR="91425" marT="91425" marB="91425"/>
                </a:tc>
              </a:tr>
              <a:tr h="450700">
                <a:tc>
                  <a:txBody>
                    <a:bodyPr/>
                    <a:lstStyle/>
                    <a:p>
                      <a:pPr lvl="0">
                        <a:spcBef>
                          <a:spcPts val="0"/>
                        </a:spcBef>
                        <a:buNone/>
                      </a:pPr>
                      <a:r>
                        <a:rPr lang="en-US"/>
                        <a:t>SVM</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lgn="ctr">
                        <a:spcBef>
                          <a:spcPts val="0"/>
                        </a:spcBef>
                        <a:buNone/>
                      </a:pPr>
                      <a:r>
                        <a:rPr lang="en-US"/>
                        <a:t>0.13</a:t>
                      </a:r>
                    </a:p>
                  </a:txBody>
                  <a:tcPr marL="91425" marR="91425" marT="91425" marB="91425"/>
                </a:tc>
                <a:tc>
                  <a:txBody>
                    <a:bodyPr/>
                    <a:lstStyle/>
                    <a:p>
                      <a:pPr lvl="0" algn="ctr" rtl="0">
                        <a:spcBef>
                          <a:spcPts val="0"/>
                        </a:spcBef>
                        <a:buClr>
                          <a:schemeClr val="dk1"/>
                        </a:buClr>
                        <a:buSzPct val="78571"/>
                        <a:buFont typeface="Arial"/>
                        <a:buNone/>
                      </a:pPr>
                      <a:r>
                        <a:rPr lang="en-US">
                          <a:solidFill>
                            <a:schemeClr val="dk1"/>
                          </a:solidFill>
                        </a:rPr>
                        <a:t>0.83</a:t>
                      </a:r>
                    </a:p>
                  </a:txBody>
                  <a:tcPr marL="91425" marR="91425" marT="91425" marB="91425"/>
                </a:tc>
              </a:tr>
              <a:tr h="473125">
                <a:tc>
                  <a:txBody>
                    <a:bodyPr/>
                    <a:lstStyle/>
                    <a:p>
                      <a:pPr lvl="0">
                        <a:spcBef>
                          <a:spcPts val="0"/>
                        </a:spcBef>
                        <a:buNone/>
                      </a:pPr>
                      <a:r>
                        <a:rPr lang="en-US"/>
                        <a:t>SVM</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lgn="ctr">
                        <a:spcBef>
                          <a:spcPts val="0"/>
                        </a:spcBef>
                        <a:buNone/>
                      </a:pPr>
                      <a:r>
                        <a:rPr lang="en-US"/>
                        <a:t>0.1</a:t>
                      </a:r>
                    </a:p>
                  </a:txBody>
                  <a:tcPr marL="91425" marR="91425" marT="91425" marB="91425"/>
                </a:tc>
                <a:tc>
                  <a:txBody>
                    <a:bodyPr/>
                    <a:lstStyle/>
                    <a:p>
                      <a:pPr lvl="0" algn="ctr">
                        <a:spcBef>
                          <a:spcPts val="0"/>
                        </a:spcBef>
                        <a:buClr>
                          <a:schemeClr val="dk1"/>
                        </a:buClr>
                        <a:buSzPct val="78571"/>
                        <a:buFont typeface="Arial"/>
                        <a:buNone/>
                      </a:pPr>
                      <a:r>
                        <a:rPr lang="en-US">
                          <a:solidFill>
                            <a:schemeClr val="dk1"/>
                          </a:solidFill>
                        </a:rPr>
                        <a:t>0.841</a:t>
                      </a:r>
                    </a:p>
                  </a:txBody>
                  <a:tcPr marL="91425" marR="91425" marT="91425" marB="91425"/>
                </a:tc>
              </a:tr>
            </a:tbl>
          </a:graphicData>
        </a:graphic>
      </p:graphicFrame>
      <p:pic>
        <p:nvPicPr>
          <p:cNvPr id="168" name="Shape 168"/>
          <p:cNvPicPr preferRelativeResize="0"/>
          <p:nvPr/>
        </p:nvPicPr>
        <p:blipFill>
          <a:blip r:embed="rId4">
            <a:alphaModFix/>
          </a:blip>
          <a:stretch>
            <a:fillRect/>
          </a:stretch>
        </p:blipFill>
        <p:spPr>
          <a:xfrm>
            <a:off x="2365149" y="3005575"/>
            <a:ext cx="371400" cy="371400"/>
          </a:xfrm>
          <a:prstGeom prst="rect">
            <a:avLst/>
          </a:prstGeom>
          <a:noFill/>
          <a:ln>
            <a:noFill/>
          </a:ln>
        </p:spPr>
      </p:pic>
      <p:pic>
        <p:nvPicPr>
          <p:cNvPr id="169" name="Shape 169"/>
          <p:cNvPicPr preferRelativeResize="0"/>
          <p:nvPr/>
        </p:nvPicPr>
        <p:blipFill>
          <a:blip r:embed="rId4">
            <a:alphaModFix/>
          </a:blip>
          <a:stretch>
            <a:fillRect/>
          </a:stretch>
        </p:blipFill>
        <p:spPr>
          <a:xfrm>
            <a:off x="3268274" y="3601925"/>
            <a:ext cx="371399" cy="371400"/>
          </a:xfrm>
          <a:prstGeom prst="rect">
            <a:avLst/>
          </a:prstGeom>
          <a:noFill/>
          <a:ln>
            <a:noFill/>
          </a:ln>
        </p:spPr>
      </p:pic>
      <p:pic>
        <p:nvPicPr>
          <p:cNvPr id="170" name="Shape 170"/>
          <p:cNvPicPr preferRelativeResize="0"/>
          <p:nvPr/>
        </p:nvPicPr>
        <p:blipFill>
          <a:blip r:embed="rId4">
            <a:alphaModFix/>
          </a:blip>
          <a:stretch>
            <a:fillRect/>
          </a:stretch>
        </p:blipFill>
        <p:spPr>
          <a:xfrm>
            <a:off x="2365149" y="4124050"/>
            <a:ext cx="371400" cy="371400"/>
          </a:xfrm>
          <a:prstGeom prst="rect">
            <a:avLst/>
          </a:prstGeom>
          <a:noFill/>
          <a:ln>
            <a:noFill/>
          </a:ln>
        </p:spPr>
      </p:pic>
      <p:pic>
        <p:nvPicPr>
          <p:cNvPr id="171" name="Shape 171"/>
          <p:cNvPicPr preferRelativeResize="0"/>
          <p:nvPr/>
        </p:nvPicPr>
        <p:blipFill>
          <a:blip r:embed="rId4">
            <a:alphaModFix/>
          </a:blip>
          <a:stretch>
            <a:fillRect/>
          </a:stretch>
        </p:blipFill>
        <p:spPr>
          <a:xfrm>
            <a:off x="3268274" y="4589225"/>
            <a:ext cx="371399" cy="371400"/>
          </a:xfrm>
          <a:prstGeom prst="rect">
            <a:avLst/>
          </a:prstGeom>
          <a:noFill/>
          <a:ln>
            <a:noFill/>
          </a:ln>
        </p:spPr>
      </p:pic>
      <p:pic>
        <p:nvPicPr>
          <p:cNvPr id="172" name="Shape 172"/>
          <p:cNvPicPr preferRelativeResize="0"/>
          <p:nvPr/>
        </p:nvPicPr>
        <p:blipFill>
          <a:blip r:embed="rId4">
            <a:alphaModFix/>
          </a:blip>
          <a:stretch>
            <a:fillRect/>
          </a:stretch>
        </p:blipFill>
        <p:spPr>
          <a:xfrm>
            <a:off x="5288574" y="3014850"/>
            <a:ext cx="371400" cy="371400"/>
          </a:xfrm>
          <a:prstGeom prst="rect">
            <a:avLst/>
          </a:prstGeom>
          <a:noFill/>
          <a:ln>
            <a:noFill/>
          </a:ln>
        </p:spPr>
      </p:pic>
      <p:pic>
        <p:nvPicPr>
          <p:cNvPr id="173" name="Shape 173"/>
          <p:cNvPicPr preferRelativeResize="0"/>
          <p:nvPr/>
        </p:nvPicPr>
        <p:blipFill>
          <a:blip r:embed="rId4">
            <a:alphaModFix/>
          </a:blip>
          <a:stretch>
            <a:fillRect/>
          </a:stretch>
        </p:blipFill>
        <p:spPr>
          <a:xfrm>
            <a:off x="5288574" y="3601925"/>
            <a:ext cx="371400" cy="3714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a:spcBef>
                <a:spcPts val="0"/>
              </a:spcBef>
              <a:buNone/>
            </a:pPr>
            <a:r>
              <a:rPr lang="en-US"/>
              <a:t>Semantic Analysis - LDA</a:t>
            </a:r>
          </a:p>
        </p:txBody>
      </p:sp>
      <p:sp>
        <p:nvSpPr>
          <p:cNvPr id="180" name="Shape 180"/>
          <p:cNvSpPr txBox="1">
            <a:spLocks noGrp="1"/>
          </p:cNvSpPr>
          <p:nvPr>
            <p:ph type="body" idx="1"/>
          </p:nvPr>
        </p:nvSpPr>
        <p:spPr>
          <a:xfrm>
            <a:off x="447675" y="933450"/>
            <a:ext cx="8229600" cy="5368500"/>
          </a:xfrm>
          <a:prstGeom prst="rect">
            <a:avLst/>
          </a:prstGeom>
        </p:spPr>
        <p:txBody>
          <a:bodyPr lIns="91425" tIns="91425" rIns="91425" bIns="91425" anchor="t" anchorCtr="0">
            <a:noAutofit/>
          </a:bodyPr>
          <a:lstStyle/>
          <a:p>
            <a:pPr marL="457200" lvl="0" indent="-368300" rtl="0">
              <a:spcBef>
                <a:spcPts val="0"/>
              </a:spcBef>
              <a:buSzPct val="100000"/>
            </a:pPr>
            <a:r>
              <a:rPr lang="en-US" sz="2200"/>
              <a:t>Notion of question quality goes beyond mere popularity (view count and upvotes)</a:t>
            </a:r>
          </a:p>
          <a:p>
            <a:pPr marL="457200" lvl="0" indent="-368300" rtl="0">
              <a:spcBef>
                <a:spcPts val="0"/>
              </a:spcBef>
              <a:buSzPct val="100000"/>
            </a:pPr>
            <a:r>
              <a:rPr lang="en-US" sz="2200"/>
              <a:t>Voting patterns differ based on question</a:t>
            </a:r>
          </a:p>
          <a:p>
            <a:pPr marL="914400" lvl="1" indent="-355600" rtl="0">
              <a:spcBef>
                <a:spcPts val="0"/>
              </a:spcBef>
              <a:buSzPct val="100000"/>
            </a:pPr>
            <a:r>
              <a:rPr lang="en-US" sz="2000"/>
              <a:t>communities interested in a certain topic might be more (or less) parsimonious about handing out up votes</a:t>
            </a:r>
          </a:p>
          <a:p>
            <a:pPr marL="914400" lvl="1" indent="-355600" rtl="0">
              <a:spcBef>
                <a:spcPts val="0"/>
              </a:spcBef>
              <a:buSzPct val="100000"/>
            </a:pPr>
            <a:r>
              <a:rPr lang="en-US" sz="2000"/>
              <a:t>a question about an arcane topic may not generate too much interest</a:t>
            </a:r>
          </a:p>
          <a:p>
            <a:pPr marL="457200" lvl="0" indent="-228600" rtl="0">
              <a:spcBef>
                <a:spcPts val="0"/>
              </a:spcBef>
            </a:pPr>
            <a:r>
              <a:rPr lang="en-US" sz="2200"/>
              <a:t>Relationship between question quality and question content based on latent topic models</a:t>
            </a:r>
            <a:r>
              <a:rPr lang="en-US"/>
              <a:t>.</a:t>
            </a:r>
          </a:p>
        </p:txBody>
      </p:sp>
      <p:sp>
        <p:nvSpPr>
          <p:cNvPr id="181" name="Shape 181"/>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a:t>
            </a:r>
            <a:fld id="{00000000-1234-1234-1234-123412341234}" type="slidenum">
              <a:rPr lang="en-US"/>
              <a:t>8</a:t>
            </a:fld>
            <a:r>
              <a:rPr lang="en-US"/>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46087" y="112712"/>
            <a:ext cx="8229600" cy="800100"/>
          </a:xfrm>
          <a:prstGeom prst="rect">
            <a:avLst/>
          </a:prstGeom>
        </p:spPr>
        <p:txBody>
          <a:bodyPr lIns="91425" tIns="91425" rIns="91425" bIns="91425" anchor="ctr" anchorCtr="0">
            <a:noAutofit/>
          </a:bodyPr>
          <a:lstStyle/>
          <a:p>
            <a:pPr lvl="0" rtl="0">
              <a:spcBef>
                <a:spcPts val="0"/>
              </a:spcBef>
              <a:buNone/>
            </a:pPr>
            <a:r>
              <a:rPr lang="en-US"/>
              <a:t>Semantic Analysis - LDA</a:t>
            </a:r>
          </a:p>
        </p:txBody>
      </p:sp>
      <p:sp>
        <p:nvSpPr>
          <p:cNvPr id="188" name="Shape 188"/>
          <p:cNvSpPr txBox="1">
            <a:spLocks noGrp="1"/>
          </p:cNvSpPr>
          <p:nvPr>
            <p:ph type="sldNum" idx="12"/>
          </p:nvPr>
        </p:nvSpPr>
        <p:spPr>
          <a:xfrm>
            <a:off x="0" y="6486525"/>
            <a:ext cx="684300" cy="371400"/>
          </a:xfrm>
          <a:prstGeom prst="rect">
            <a:avLst/>
          </a:prstGeom>
        </p:spPr>
        <p:txBody>
          <a:bodyPr lIns="91425" tIns="45700" rIns="91425" bIns="45700" anchor="t" anchorCtr="0">
            <a:noAutofit/>
          </a:bodyPr>
          <a:lstStyle/>
          <a:p>
            <a:pPr lvl="0" rtl="0">
              <a:spcBef>
                <a:spcPts val="0"/>
              </a:spcBef>
              <a:buNone/>
            </a:pPr>
            <a:r>
              <a:rPr lang="en-US"/>
              <a:t>- </a:t>
            </a:r>
            <a:fld id="{00000000-1234-1234-1234-123412341234}" type="slidenum">
              <a:rPr lang="en-US"/>
              <a:t>9</a:t>
            </a:fld>
            <a:r>
              <a:rPr lang="en-US"/>
              <a:t> -</a:t>
            </a:r>
          </a:p>
        </p:txBody>
      </p:sp>
      <p:sp>
        <p:nvSpPr>
          <p:cNvPr id="189" name="Shape 189"/>
          <p:cNvSpPr/>
          <p:nvPr/>
        </p:nvSpPr>
        <p:spPr>
          <a:xfrm>
            <a:off x="3238950" y="1169150"/>
            <a:ext cx="2666100" cy="800100"/>
          </a:xfrm>
          <a:prstGeom prst="roundRect">
            <a:avLst>
              <a:gd name="adj" fmla="val 16667"/>
            </a:avLst>
          </a:prstGeom>
          <a:solidFill>
            <a:srgbClr val="F3F3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a:t>Training Data: Question Title and Body</a:t>
            </a:r>
          </a:p>
        </p:txBody>
      </p:sp>
      <p:sp>
        <p:nvSpPr>
          <p:cNvPr id="190" name="Shape 190"/>
          <p:cNvSpPr/>
          <p:nvPr/>
        </p:nvSpPr>
        <p:spPr>
          <a:xfrm>
            <a:off x="3238950" y="2462175"/>
            <a:ext cx="2666100" cy="800100"/>
          </a:xfrm>
          <a:prstGeom prst="roundRect">
            <a:avLst>
              <a:gd name="adj" fmla="val 16667"/>
            </a:avLst>
          </a:prstGeom>
          <a:solidFill>
            <a:srgbClr val="F3F3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a:t>Data Preprocessing</a:t>
            </a:r>
          </a:p>
        </p:txBody>
      </p:sp>
      <p:sp>
        <p:nvSpPr>
          <p:cNvPr id="191" name="Shape 191"/>
          <p:cNvSpPr/>
          <p:nvPr/>
        </p:nvSpPr>
        <p:spPr>
          <a:xfrm>
            <a:off x="3227850" y="3755200"/>
            <a:ext cx="2666100" cy="800100"/>
          </a:xfrm>
          <a:prstGeom prst="roundRect">
            <a:avLst>
              <a:gd name="adj" fmla="val 16667"/>
            </a:avLst>
          </a:prstGeom>
          <a:solidFill>
            <a:srgbClr val="F3F3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a:t>Calculate word frequencies</a:t>
            </a:r>
          </a:p>
        </p:txBody>
      </p:sp>
      <p:sp>
        <p:nvSpPr>
          <p:cNvPr id="192" name="Shape 192"/>
          <p:cNvSpPr/>
          <p:nvPr/>
        </p:nvSpPr>
        <p:spPr>
          <a:xfrm>
            <a:off x="3238950" y="5019700"/>
            <a:ext cx="2666100" cy="800100"/>
          </a:xfrm>
          <a:prstGeom prst="roundRect">
            <a:avLst>
              <a:gd name="adj" fmla="val 16667"/>
            </a:avLst>
          </a:prstGeom>
          <a:solidFill>
            <a:srgbClr val="F3F3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a:t>Document Topic Model</a:t>
            </a:r>
          </a:p>
        </p:txBody>
      </p:sp>
      <p:cxnSp>
        <p:nvCxnSpPr>
          <p:cNvPr id="193" name="Shape 193"/>
          <p:cNvCxnSpPr>
            <a:stCxn id="189" idx="2"/>
            <a:endCxn id="190" idx="0"/>
          </p:cNvCxnSpPr>
          <p:nvPr/>
        </p:nvCxnSpPr>
        <p:spPr>
          <a:xfrm>
            <a:off x="4572000" y="1969250"/>
            <a:ext cx="0" cy="492900"/>
          </a:xfrm>
          <a:prstGeom prst="straightConnector1">
            <a:avLst/>
          </a:prstGeom>
          <a:noFill/>
          <a:ln w="9525" cap="flat" cmpd="sng">
            <a:solidFill>
              <a:schemeClr val="dk2"/>
            </a:solidFill>
            <a:prstDash val="solid"/>
            <a:round/>
            <a:headEnd type="none" w="lg" len="lg"/>
            <a:tailEnd type="triangle" w="lg" len="lg"/>
          </a:ln>
        </p:spPr>
      </p:cxnSp>
      <p:cxnSp>
        <p:nvCxnSpPr>
          <p:cNvPr id="194" name="Shape 194"/>
          <p:cNvCxnSpPr>
            <a:stCxn id="190" idx="2"/>
            <a:endCxn id="191" idx="0"/>
          </p:cNvCxnSpPr>
          <p:nvPr/>
        </p:nvCxnSpPr>
        <p:spPr>
          <a:xfrm flipH="1">
            <a:off x="4560900" y="3262275"/>
            <a:ext cx="11100" cy="492900"/>
          </a:xfrm>
          <a:prstGeom prst="straightConnector1">
            <a:avLst/>
          </a:prstGeom>
          <a:noFill/>
          <a:ln w="9525" cap="flat" cmpd="sng">
            <a:solidFill>
              <a:schemeClr val="dk2"/>
            </a:solidFill>
            <a:prstDash val="solid"/>
            <a:round/>
            <a:headEnd type="none" w="lg" len="lg"/>
            <a:tailEnd type="triangle" w="lg" len="lg"/>
          </a:ln>
        </p:spPr>
      </p:cxnSp>
      <p:cxnSp>
        <p:nvCxnSpPr>
          <p:cNvPr id="195" name="Shape 195"/>
          <p:cNvCxnSpPr>
            <a:stCxn id="191" idx="2"/>
            <a:endCxn id="192" idx="0"/>
          </p:cNvCxnSpPr>
          <p:nvPr/>
        </p:nvCxnSpPr>
        <p:spPr>
          <a:xfrm>
            <a:off x="4560900" y="4555300"/>
            <a:ext cx="11100" cy="4644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spd="slow">
    <p:cut/>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1135</Words>
  <Application>Microsoft Office PowerPoint</Application>
  <PresentationFormat>On-screen Show (4:3)</PresentationFormat>
  <Paragraphs>305</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Calibri</vt:lpstr>
      <vt:lpstr>Noto Sans Symbols</vt:lpstr>
      <vt:lpstr>1_Default Design</vt:lpstr>
      <vt:lpstr>Default Design</vt:lpstr>
      <vt:lpstr>CSE 575 Class Project Presentation LEARNING FROM CQA DATA </vt:lpstr>
      <vt:lpstr>Problem Description</vt:lpstr>
      <vt:lpstr>Features</vt:lpstr>
      <vt:lpstr>Labels</vt:lpstr>
      <vt:lpstr>Work-Flow Diagram</vt:lpstr>
      <vt:lpstr>Opinion/Sentiment Mining on Comments</vt:lpstr>
      <vt:lpstr> Opinion/Sentiment Mining on Comments </vt:lpstr>
      <vt:lpstr>Semantic Analysis - LDA</vt:lpstr>
      <vt:lpstr>Semantic Analysis - LDA</vt:lpstr>
      <vt:lpstr>Semantic Analysis - LDA</vt:lpstr>
      <vt:lpstr>Semantic Analysis - LDA</vt:lpstr>
      <vt:lpstr>Experiments</vt:lpstr>
      <vt:lpstr>Results</vt:lpstr>
      <vt:lpstr>Autonomous Tagging</vt:lpstr>
      <vt:lpstr>Preprocessing</vt:lpstr>
      <vt:lpstr>Feature &amp; Classification Flow</vt:lpstr>
      <vt:lpstr>Feature Extraction</vt:lpstr>
      <vt:lpstr>Classifier</vt:lpstr>
      <vt:lpstr>Performance Analysis</vt:lpstr>
      <vt:lpstr>Conclusion </vt:lpstr>
      <vt:lpstr>Reference </vt:lpstr>
      <vt:lpstr>Contributions in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575 Class Project Presentation LEARNING FROM CQA DATA </dc:title>
  <cp:lastModifiedBy>SAURABH SINGH (Student)</cp:lastModifiedBy>
  <cp:revision>3</cp:revision>
  <dcterms:modified xsi:type="dcterms:W3CDTF">2016-04-18T07:02:07Z</dcterms:modified>
</cp:coreProperties>
</file>