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9" r:id="rId3"/>
    <p:sldId id="266" r:id="rId4"/>
    <p:sldId id="268" r:id="rId5"/>
    <p:sldId id="267" r:id="rId6"/>
  </p:sldIdLst>
  <p:sldSz cx="1440021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3"/>
    <a:srgbClr val="FFEBEB"/>
    <a:srgbClr val="F2EBFF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4" autoAdjust="0"/>
    <p:restoredTop sz="93038" autoAdjust="0"/>
  </p:normalViewPr>
  <p:slideViewPr>
    <p:cSldViewPr snapToGrid="0">
      <p:cViewPr varScale="1">
        <p:scale>
          <a:sx n="110" d="100"/>
          <a:sy n="110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52810-26A9-40DA-8249-F444BD7C2EE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3696-B99F-4FC8-B6C7-8DFA2920F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43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63696-B99F-4FC8-B6C7-8DFA2920F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2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63696-B99F-4FC8-B6C7-8DFA2920F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531818"/>
            <a:ext cx="12240181" cy="3258632"/>
          </a:xfrm>
        </p:spPr>
        <p:txBody>
          <a:bodyPr anchor="b"/>
          <a:lstStyle>
            <a:lvl1pPr algn="ctr">
              <a:defRPr sz="81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916115"/>
            <a:ext cx="10800160" cy="2259809"/>
          </a:xfrm>
        </p:spPr>
        <p:txBody>
          <a:bodyPr/>
          <a:lstStyle>
            <a:lvl1pPr marL="0" indent="0" algn="ctr">
              <a:buNone/>
              <a:defRPr sz="3276"/>
            </a:lvl1pPr>
            <a:lvl2pPr marL="623987" indent="0" algn="ctr">
              <a:buNone/>
              <a:defRPr sz="2730"/>
            </a:lvl2pPr>
            <a:lvl3pPr marL="1247973" indent="0" algn="ctr">
              <a:buNone/>
              <a:defRPr sz="2457"/>
            </a:lvl3pPr>
            <a:lvl4pPr marL="1871960" indent="0" algn="ctr">
              <a:buNone/>
              <a:defRPr sz="2184"/>
            </a:lvl4pPr>
            <a:lvl5pPr marL="2495946" indent="0" algn="ctr">
              <a:buNone/>
              <a:defRPr sz="2184"/>
            </a:lvl5pPr>
            <a:lvl6pPr marL="3119933" indent="0" algn="ctr">
              <a:buNone/>
              <a:defRPr sz="2184"/>
            </a:lvl6pPr>
            <a:lvl7pPr marL="3743919" indent="0" algn="ctr">
              <a:buNone/>
              <a:defRPr sz="2184"/>
            </a:lvl7pPr>
            <a:lvl8pPr marL="4367906" indent="0" algn="ctr">
              <a:buNone/>
              <a:defRPr sz="2184"/>
            </a:lvl8pPr>
            <a:lvl9pPr marL="4991892" indent="0" algn="ctr">
              <a:buNone/>
              <a:defRPr sz="218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67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498328"/>
            <a:ext cx="3105046" cy="793208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98328"/>
            <a:ext cx="9135135" cy="793208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45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333478"/>
            <a:ext cx="12420184" cy="389345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6263769"/>
            <a:ext cx="12420184" cy="2047477"/>
          </a:xfrm>
        </p:spPr>
        <p:txBody>
          <a:bodyPr/>
          <a:lstStyle>
            <a:lvl1pPr marL="0" indent="0">
              <a:buNone/>
              <a:defRPr sz="3276">
                <a:solidFill>
                  <a:schemeClr val="tx1"/>
                </a:solidFill>
              </a:defRPr>
            </a:lvl1pPr>
            <a:lvl2pPr marL="623987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2pPr>
            <a:lvl3pPr marL="1247973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3pPr>
            <a:lvl4pPr marL="187196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49594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119933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3743919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36790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4991892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80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491640"/>
            <a:ext cx="6120091" cy="593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491640"/>
            <a:ext cx="6120091" cy="593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98330"/>
            <a:ext cx="12420184" cy="1809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294476"/>
            <a:ext cx="6091964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418964"/>
            <a:ext cx="6091964" cy="50287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294476"/>
            <a:ext cx="6121966" cy="1124487"/>
          </a:xfrm>
        </p:spPr>
        <p:txBody>
          <a:bodyPr anchor="b"/>
          <a:lstStyle>
            <a:lvl1pPr marL="0" indent="0">
              <a:buNone/>
              <a:defRPr sz="3276" b="1"/>
            </a:lvl1pPr>
            <a:lvl2pPr marL="623987" indent="0">
              <a:buNone/>
              <a:defRPr sz="2730" b="1"/>
            </a:lvl2pPr>
            <a:lvl3pPr marL="1247973" indent="0">
              <a:buNone/>
              <a:defRPr sz="2457" b="1"/>
            </a:lvl3pPr>
            <a:lvl4pPr marL="1871960" indent="0">
              <a:buNone/>
              <a:defRPr sz="2184" b="1"/>
            </a:lvl4pPr>
            <a:lvl5pPr marL="2495946" indent="0">
              <a:buNone/>
              <a:defRPr sz="2184" b="1"/>
            </a:lvl5pPr>
            <a:lvl6pPr marL="3119933" indent="0">
              <a:buNone/>
              <a:defRPr sz="2184" b="1"/>
            </a:lvl6pPr>
            <a:lvl7pPr marL="3743919" indent="0">
              <a:buNone/>
              <a:defRPr sz="2184" b="1"/>
            </a:lvl7pPr>
            <a:lvl8pPr marL="4367906" indent="0">
              <a:buNone/>
              <a:defRPr sz="2184" b="1"/>
            </a:lvl8pPr>
            <a:lvl9pPr marL="4991892" indent="0">
              <a:buNone/>
              <a:defRPr sz="218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418964"/>
            <a:ext cx="6121966" cy="502878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5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61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70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23993"/>
            <a:ext cx="4644444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347654"/>
            <a:ext cx="7290108" cy="6651596"/>
          </a:xfrm>
        </p:spPr>
        <p:txBody>
          <a:bodyPr/>
          <a:lstStyle>
            <a:lvl1pPr>
              <a:defRPr sz="4367"/>
            </a:lvl1pPr>
            <a:lvl2pPr>
              <a:defRPr sz="3821"/>
            </a:lvl2pPr>
            <a:lvl3pPr>
              <a:defRPr sz="3276"/>
            </a:lvl3pPr>
            <a:lvl4pPr>
              <a:defRPr sz="2730"/>
            </a:lvl4pPr>
            <a:lvl5pPr>
              <a:defRPr sz="2730"/>
            </a:lvl5pPr>
            <a:lvl6pPr>
              <a:defRPr sz="2730"/>
            </a:lvl6pPr>
            <a:lvl7pPr>
              <a:defRPr sz="2730"/>
            </a:lvl7pPr>
            <a:lvl8pPr>
              <a:defRPr sz="2730"/>
            </a:lvl8pPr>
            <a:lvl9pPr>
              <a:defRPr sz="27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807970"/>
            <a:ext cx="4644444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6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23993"/>
            <a:ext cx="4644444" cy="2183977"/>
          </a:xfrm>
        </p:spPr>
        <p:txBody>
          <a:bodyPr anchor="b"/>
          <a:lstStyle>
            <a:lvl1pPr>
              <a:defRPr sz="43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347654"/>
            <a:ext cx="7290108" cy="6651596"/>
          </a:xfrm>
        </p:spPr>
        <p:txBody>
          <a:bodyPr anchor="t"/>
          <a:lstStyle>
            <a:lvl1pPr marL="0" indent="0">
              <a:buNone/>
              <a:defRPr sz="4367"/>
            </a:lvl1pPr>
            <a:lvl2pPr marL="623987" indent="0">
              <a:buNone/>
              <a:defRPr sz="3821"/>
            </a:lvl2pPr>
            <a:lvl3pPr marL="1247973" indent="0">
              <a:buNone/>
              <a:defRPr sz="3276"/>
            </a:lvl3pPr>
            <a:lvl4pPr marL="1871960" indent="0">
              <a:buNone/>
              <a:defRPr sz="2730"/>
            </a:lvl4pPr>
            <a:lvl5pPr marL="2495946" indent="0">
              <a:buNone/>
              <a:defRPr sz="2730"/>
            </a:lvl5pPr>
            <a:lvl6pPr marL="3119933" indent="0">
              <a:buNone/>
              <a:defRPr sz="2730"/>
            </a:lvl6pPr>
            <a:lvl7pPr marL="3743919" indent="0">
              <a:buNone/>
              <a:defRPr sz="2730"/>
            </a:lvl7pPr>
            <a:lvl8pPr marL="4367906" indent="0">
              <a:buNone/>
              <a:defRPr sz="2730"/>
            </a:lvl8pPr>
            <a:lvl9pPr marL="4991892" indent="0">
              <a:buNone/>
              <a:defRPr sz="27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2807970"/>
            <a:ext cx="4644444" cy="5202112"/>
          </a:xfrm>
        </p:spPr>
        <p:txBody>
          <a:bodyPr/>
          <a:lstStyle>
            <a:lvl1pPr marL="0" indent="0">
              <a:buNone/>
              <a:defRPr sz="2184"/>
            </a:lvl1pPr>
            <a:lvl2pPr marL="623987" indent="0">
              <a:buNone/>
              <a:defRPr sz="1911"/>
            </a:lvl2pPr>
            <a:lvl3pPr marL="1247973" indent="0">
              <a:buNone/>
              <a:defRPr sz="1638"/>
            </a:lvl3pPr>
            <a:lvl4pPr marL="1871960" indent="0">
              <a:buNone/>
              <a:defRPr sz="1365"/>
            </a:lvl4pPr>
            <a:lvl5pPr marL="2495946" indent="0">
              <a:buNone/>
              <a:defRPr sz="1365"/>
            </a:lvl5pPr>
            <a:lvl6pPr marL="3119933" indent="0">
              <a:buNone/>
              <a:defRPr sz="1365"/>
            </a:lvl6pPr>
            <a:lvl7pPr marL="3743919" indent="0">
              <a:buNone/>
              <a:defRPr sz="1365"/>
            </a:lvl7pPr>
            <a:lvl8pPr marL="4367906" indent="0">
              <a:buNone/>
              <a:defRPr sz="1365"/>
            </a:lvl8pPr>
            <a:lvl9pPr marL="4991892" indent="0">
              <a:buNone/>
              <a:defRPr sz="136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6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98330"/>
            <a:ext cx="1242018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491640"/>
            <a:ext cx="1242018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675243"/>
            <a:ext cx="324004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AEAD-BED5-4858-A3F1-D44338CDCC09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675243"/>
            <a:ext cx="486007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675243"/>
            <a:ext cx="324004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80AE-BFA9-49AE-85BB-7DBEB7D7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7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47973" rtl="0" eaLnBrk="1" latinLnBrk="0" hangingPunct="1">
        <a:lnSpc>
          <a:spcPct val="90000"/>
        </a:lnSpc>
        <a:spcBef>
          <a:spcPct val="0"/>
        </a:spcBef>
        <a:buNone/>
        <a:defRPr sz="6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993" indent="-311993" algn="l" defTabSz="1247973" rtl="0" eaLnBrk="1" latinLnBrk="0" hangingPunct="1">
        <a:lnSpc>
          <a:spcPct val="90000"/>
        </a:lnSpc>
        <a:spcBef>
          <a:spcPts val="1365"/>
        </a:spcBef>
        <a:buFont typeface="Arial" panose="020B0604020202020204" pitchFamily="34" charset="0"/>
        <a:buChar char="•"/>
        <a:defRPr sz="3821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2pPr>
      <a:lvl3pPr marL="155996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3pPr>
      <a:lvl4pPr marL="218395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807940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43192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4055913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679899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indent="-311993" algn="l" defTabSz="1247973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623987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24797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3pPr>
      <a:lvl4pPr marL="1871960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49594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119933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3743919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367906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4991892" algn="l" defTabSz="1247973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: gefaltete Ecke 122">
            <a:extLst>
              <a:ext uri="{FF2B5EF4-FFF2-40B4-BE49-F238E27FC236}">
                <a16:creationId xmlns:a16="http://schemas.microsoft.com/office/drawing/2014/main" id="{865DE2D5-49A8-B12A-E7F4-E6F8DE21DD06}"/>
              </a:ext>
            </a:extLst>
          </p:cNvPr>
          <p:cNvSpPr/>
          <p:nvPr/>
        </p:nvSpPr>
        <p:spPr>
          <a:xfrm>
            <a:off x="-1695928" y="8047576"/>
            <a:ext cx="7768454" cy="1579254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800">
              <a:solidFill>
                <a:srgbClr val="0070C0"/>
              </a:solidFill>
              <a:sym typeface="Symbol" panose="05050102010706020507" pitchFamily="18" charset="2"/>
            </a:endParaRPr>
          </a:p>
        </p:txBody>
      </p:sp>
      <p:sp>
        <p:nvSpPr>
          <p:cNvPr id="112" name="Rechteck: gefaltete Ecke 111">
            <a:extLst>
              <a:ext uri="{FF2B5EF4-FFF2-40B4-BE49-F238E27FC236}">
                <a16:creationId xmlns:a16="http://schemas.microsoft.com/office/drawing/2014/main" id="{39BCB561-E9BB-D5B1-DA00-AE9190B52380}"/>
              </a:ext>
            </a:extLst>
          </p:cNvPr>
          <p:cNvSpPr/>
          <p:nvPr/>
        </p:nvSpPr>
        <p:spPr>
          <a:xfrm>
            <a:off x="175205" y="-376198"/>
            <a:ext cx="4015722" cy="1480112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>
              <a:solidFill>
                <a:srgbClr val="0070C0"/>
              </a:solidFill>
            </a:endParaRPr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0999812A-356B-7BB2-7BBC-970F7D490A7C}"/>
              </a:ext>
            </a:extLst>
          </p:cNvPr>
          <p:cNvSpPr/>
          <p:nvPr/>
        </p:nvSpPr>
        <p:spPr>
          <a:xfrm>
            <a:off x="10582165" y="2725447"/>
            <a:ext cx="3056604" cy="2398325"/>
          </a:xfrm>
          <a:prstGeom prst="roundRect">
            <a:avLst>
              <a:gd name="adj" fmla="val 1868"/>
            </a:avLst>
          </a:prstGeom>
          <a:solidFill>
            <a:srgbClr val="FFEBE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F04C3DD-E92D-A5BE-ECC7-A5FFEA98468A}"/>
              </a:ext>
            </a:extLst>
          </p:cNvPr>
          <p:cNvSpPr txBox="1"/>
          <p:nvPr/>
        </p:nvSpPr>
        <p:spPr>
          <a:xfrm>
            <a:off x="10622247" y="2704815"/>
            <a:ext cx="3016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Analysis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0812037-23C3-C634-6976-7710BD4F8803}"/>
              </a:ext>
            </a:extLst>
          </p:cNvPr>
          <p:cNvSpPr/>
          <p:nvPr/>
        </p:nvSpPr>
        <p:spPr>
          <a:xfrm>
            <a:off x="7342660" y="2701872"/>
            <a:ext cx="3056604" cy="3032797"/>
          </a:xfrm>
          <a:prstGeom prst="roundRect">
            <a:avLst>
              <a:gd name="adj" fmla="val 1868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ECFBE1A-0DB4-2C42-5DF9-FB578B874734}"/>
              </a:ext>
            </a:extLst>
          </p:cNvPr>
          <p:cNvSpPr/>
          <p:nvPr/>
        </p:nvSpPr>
        <p:spPr>
          <a:xfrm>
            <a:off x="3965886" y="2729881"/>
            <a:ext cx="3056604" cy="2813289"/>
          </a:xfrm>
          <a:prstGeom prst="roundRect">
            <a:avLst>
              <a:gd name="adj" fmla="val 1868"/>
            </a:avLst>
          </a:prstGeom>
          <a:solidFill>
            <a:srgbClr val="FFF6D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0D090B2-52A8-B88E-9DED-D6C3B5BBC578}"/>
              </a:ext>
            </a:extLst>
          </p:cNvPr>
          <p:cNvSpPr/>
          <p:nvPr/>
        </p:nvSpPr>
        <p:spPr>
          <a:xfrm>
            <a:off x="173147" y="1211550"/>
            <a:ext cx="4626994" cy="1450892"/>
          </a:xfrm>
          <a:prstGeom prst="roundRect">
            <a:avLst>
              <a:gd name="adj" fmla="val 186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97B73EA-8C26-134A-5530-2AD5374E8076}"/>
              </a:ext>
            </a:extLst>
          </p:cNvPr>
          <p:cNvSpPr/>
          <p:nvPr/>
        </p:nvSpPr>
        <p:spPr>
          <a:xfrm>
            <a:off x="320516" y="1670676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StaticListAutomationManagement</a:t>
            </a:r>
          </a:p>
        </p:txBody>
      </p:sp>
      <p:pic>
        <p:nvPicPr>
          <p:cNvPr id="8" name="Grafik 7" descr="Liste mit einfarbiger Füllung">
            <a:extLst>
              <a:ext uri="{FF2B5EF4-FFF2-40B4-BE49-F238E27FC236}">
                <a16:creationId xmlns:a16="http://schemas.microsoft.com/office/drawing/2014/main" id="{26B61A38-E64B-4453-9EE6-722E58363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9996" y="1656771"/>
            <a:ext cx="268091" cy="26809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A3A790-BCF4-941C-E5AA-0E50A8B68B1D}"/>
              </a:ext>
            </a:extLst>
          </p:cNvPr>
          <p:cNvCxnSpPr>
            <a:cxnSpLocks/>
          </p:cNvCxnSpPr>
          <p:nvPr/>
        </p:nvCxnSpPr>
        <p:spPr>
          <a:xfrm>
            <a:off x="2349550" y="1790815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7FF90-CCFB-7544-99F9-C732DF67A01F}"/>
              </a:ext>
            </a:extLst>
          </p:cNvPr>
          <p:cNvCxnSpPr>
            <a:cxnSpLocks/>
          </p:cNvCxnSpPr>
          <p:nvPr/>
        </p:nvCxnSpPr>
        <p:spPr>
          <a:xfrm flipH="1">
            <a:off x="2349550" y="1857559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0564C0A-6461-9ED4-39F5-E192A4D79764}"/>
              </a:ext>
            </a:extLst>
          </p:cNvPr>
          <p:cNvSpPr txBox="1"/>
          <p:nvPr/>
        </p:nvSpPr>
        <p:spPr>
          <a:xfrm>
            <a:off x="3038087" y="1323258"/>
            <a:ext cx="159519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800"/>
              <a:t>LinkList</a:t>
            </a:r>
          </a:p>
          <a:p>
            <a:pPr marL="171450" indent="-171450">
              <a:buFontTx/>
              <a:buChar char="-"/>
            </a:pPr>
            <a:r>
              <a:rPr lang="de-DE" sz="800"/>
              <a:t>Each link: none/one/multiple automations</a:t>
            </a:r>
          </a:p>
          <a:p>
            <a:pPr marL="171450" indent="-171450">
              <a:buFontTx/>
              <a:buChar char="-"/>
            </a:pPr>
            <a:r>
              <a:rPr lang="de-DE" sz="800"/>
              <a:t>File-based</a:t>
            </a:r>
          </a:p>
          <a:p>
            <a:pPr marL="171450" indent="-171450">
              <a:buFontTx/>
              <a:buChar char="-"/>
            </a:pPr>
            <a:r>
              <a:rPr lang="de-DE" sz="800"/>
              <a:t>Updates written back to file</a:t>
            </a:r>
          </a:p>
          <a:p>
            <a:pPr marL="171450" indent="-171450">
              <a:buFontTx/>
              <a:buChar char="-"/>
            </a:pPr>
            <a:r>
              <a:rPr lang="de-DE" sz="800"/>
              <a:t>fileName: fileProfileInstance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A609E8-2BC3-58A8-95F6-6786B0F3A728}"/>
              </a:ext>
            </a:extLst>
          </p:cNvPr>
          <p:cNvSpPr txBox="1"/>
          <p:nvPr/>
        </p:nvSpPr>
        <p:spPr>
          <a:xfrm>
            <a:off x="173147" y="1247786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Automation Management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530D81-CF08-3589-2358-2B674695471E}"/>
              </a:ext>
            </a:extLst>
          </p:cNvPr>
          <p:cNvSpPr/>
          <p:nvPr/>
        </p:nvSpPr>
        <p:spPr>
          <a:xfrm>
            <a:off x="4910379" y="899706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Visualization of Automation Management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4A9F8A-1343-749E-1ADE-4D56409EF4CB}"/>
              </a:ext>
            </a:extLst>
          </p:cNvPr>
          <p:cNvSpPr/>
          <p:nvPr/>
        </p:nvSpPr>
        <p:spPr>
          <a:xfrm>
            <a:off x="173147" y="2729880"/>
            <a:ext cx="3685895" cy="2254318"/>
          </a:xfrm>
          <a:prstGeom prst="roundRect">
            <a:avLst>
              <a:gd name="adj" fmla="val 186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44217-BE78-3D5E-FB92-64268358892B}"/>
              </a:ext>
            </a:extLst>
          </p:cNvPr>
          <p:cNvSpPr txBox="1"/>
          <p:nvPr/>
        </p:nvSpPr>
        <p:spPr>
          <a:xfrm>
            <a:off x="173147" y="2704815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automation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D7C8B1F-86C2-B51C-E4D9-7186CF21ED50}"/>
              </a:ext>
            </a:extLst>
          </p:cNvPr>
          <p:cNvSpPr/>
          <p:nvPr/>
        </p:nvSpPr>
        <p:spPr>
          <a:xfrm>
            <a:off x="284496" y="3118189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TimeBasedPowerSaving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AE504-5EE9-6653-9034-04FDAE2BD477}"/>
              </a:ext>
            </a:extLst>
          </p:cNvPr>
          <p:cNvSpPr txBox="1"/>
          <p:nvPr/>
        </p:nvSpPr>
        <p:spPr>
          <a:xfrm>
            <a:off x="284496" y="3372341"/>
            <a:ext cx="2865517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Switch power saving on/off depending on trigger occurence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Monitored parameter: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When trigger a is met prepare the list of links: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800"/>
              <a:t>read the list of links from StaticList filtered for an assigned TimeBasedPowerSaving automation, exclude all links from the BlackListManagement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Multiple triggers (StringProfiles) of types: 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de-DE" sz="800" b="1"/>
              <a:t>StartPowerSaving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de-DE" sz="800" b="1"/>
              <a:t>RestoreFullCapacity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800"/>
              <a:t>Times when to change between operation modes configurable (StringProfile)</a:t>
            </a:r>
            <a:endParaRPr lang="de-DE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E92769-B636-76D9-1AB6-2ECC3F898EA3}"/>
              </a:ext>
            </a:extLst>
          </p:cNvPr>
          <p:cNvSpPr txBox="1"/>
          <p:nvPr/>
        </p:nvSpPr>
        <p:spPr>
          <a:xfrm>
            <a:off x="3965885" y="2704816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switching operation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F43F32C-51D8-7487-B73D-20C55C9D18D5}"/>
              </a:ext>
            </a:extLst>
          </p:cNvPr>
          <p:cNvSpPr/>
          <p:nvPr/>
        </p:nvSpPr>
        <p:spPr>
          <a:xfrm>
            <a:off x="4368147" y="3311423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SimpleActivation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8C83D1-BD4F-716B-CE87-D19A99B81C4C}"/>
              </a:ext>
            </a:extLst>
          </p:cNvPr>
          <p:cNvSpPr/>
          <p:nvPr/>
        </p:nvSpPr>
        <p:spPr>
          <a:xfrm>
            <a:off x="4385841" y="4459691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PersistentDeactivation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B74FBF9C-C28C-8602-2E17-8E5AB921F538}"/>
              </a:ext>
            </a:extLst>
          </p:cNvPr>
          <p:cNvCxnSpPr>
            <a:cxnSpLocks/>
          </p:cNvCxnSpPr>
          <p:nvPr/>
        </p:nvCxnSpPr>
        <p:spPr>
          <a:xfrm flipV="1">
            <a:off x="1522984" y="3450623"/>
            <a:ext cx="2776570" cy="878626"/>
          </a:xfrm>
          <a:prstGeom prst="bentConnector3">
            <a:avLst>
              <a:gd name="adj1" fmla="val 631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EE9E4A9-41A4-FAF2-B2E0-D29193DD953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522984" y="4403887"/>
            <a:ext cx="2862857" cy="175944"/>
          </a:xfrm>
          <a:prstGeom prst="bentConnector3">
            <a:avLst>
              <a:gd name="adj1" fmla="val 612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7C36FCE-A9EF-C405-6B90-D74C6A864CBF}"/>
              </a:ext>
            </a:extLst>
          </p:cNvPr>
          <p:cNvSpPr txBox="1"/>
          <p:nvPr/>
        </p:nvSpPr>
        <p:spPr>
          <a:xfrm>
            <a:off x="3689715" y="3041356"/>
            <a:ext cx="4771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[list of links]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8A8051-6013-32B2-E5FA-777EAB99AF3F}"/>
              </a:ext>
            </a:extLst>
          </p:cNvPr>
          <p:cNvSpPr txBox="1"/>
          <p:nvPr/>
        </p:nvSpPr>
        <p:spPr>
          <a:xfrm>
            <a:off x="4402445" y="3551703"/>
            <a:ext cx="196044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Cyclic operation to iterate over input list of links, activates RedundantTransmittersOff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Sequential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No retries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B691098-B92B-749F-A786-393262D55085}"/>
              </a:ext>
            </a:extLst>
          </p:cNvPr>
          <p:cNvSpPr/>
          <p:nvPr/>
        </p:nvSpPr>
        <p:spPr>
          <a:xfrm>
            <a:off x="7735552" y="3310705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RedundantTransmittersOff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04A4399-50FC-C3D6-2333-F54C2364471B}"/>
              </a:ext>
            </a:extLst>
          </p:cNvPr>
          <p:cNvSpPr/>
          <p:nvPr/>
        </p:nvSpPr>
        <p:spPr>
          <a:xfrm>
            <a:off x="7761712" y="4603394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AllTransmittersOn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293F087-2EE2-74C7-40EB-5473C0DEB7EF}"/>
              </a:ext>
            </a:extLst>
          </p:cNvPr>
          <p:cNvCxnSpPr>
            <a:cxnSpLocks/>
            <a:stCxn id="36" idx="3"/>
            <a:endCxn id="61" idx="1"/>
          </p:cNvCxnSpPr>
          <p:nvPr/>
        </p:nvCxnSpPr>
        <p:spPr>
          <a:xfrm flipV="1">
            <a:off x="6397183" y="3430845"/>
            <a:ext cx="1338371" cy="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6C16A144-FFC4-94A2-4B14-366E82EAB8E1}"/>
              </a:ext>
            </a:extLst>
          </p:cNvPr>
          <p:cNvSpPr txBox="1"/>
          <p:nvPr/>
        </p:nvSpPr>
        <p:spPr>
          <a:xfrm>
            <a:off x="4420139" y="4701590"/>
            <a:ext cx="196044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Cyclic operation to iterate over input list of links, activates AllTransmittersOn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Sequential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No retries, maximum runtime (profile)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86015EE-6EE9-1CEE-FE96-6F9B18CC3F64}"/>
              </a:ext>
            </a:extLst>
          </p:cNvPr>
          <p:cNvSpPr txBox="1"/>
          <p:nvPr/>
        </p:nvSpPr>
        <p:spPr>
          <a:xfrm>
            <a:off x="7463578" y="2701872"/>
            <a:ext cx="2815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switching operation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61444FB9-7126-11A2-6A4B-4777D3F7D060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>
            <a:off x="6414875" y="4579831"/>
            <a:ext cx="1346837" cy="143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2569927C-946A-627D-31D6-6277C9E78524}"/>
              </a:ext>
            </a:extLst>
          </p:cNvPr>
          <p:cNvSpPr txBox="1"/>
          <p:nvPr/>
        </p:nvSpPr>
        <p:spPr>
          <a:xfrm>
            <a:off x="6432458" y="4143822"/>
            <a:ext cx="1180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[activate sequentially for each link in list]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8136FA-F453-4D63-CE6B-6574D32CDF8F}"/>
              </a:ext>
            </a:extLst>
          </p:cNvPr>
          <p:cNvSpPr txBox="1"/>
          <p:nvPr/>
        </p:nvSpPr>
        <p:spPr>
          <a:xfrm>
            <a:off x="7714991" y="3551705"/>
            <a:ext cx="246795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Activate power saving mode on a link after ensuring both transmitters of a parallel link are operating at their maximum configured modulation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Find required link information via BasisLinkAnalysis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1 rollback attempt; status reporting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3B52899-6C45-E7F5-DD62-62B51832B6AB}"/>
              </a:ext>
            </a:extLst>
          </p:cNvPr>
          <p:cNvSpPr/>
          <p:nvPr/>
        </p:nvSpPr>
        <p:spPr>
          <a:xfrm>
            <a:off x="10945228" y="3251029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BasicLinkAnalysis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01A6DDA0-B635-441C-4378-E029FA1ED075}"/>
              </a:ext>
            </a:extLst>
          </p:cNvPr>
          <p:cNvCxnSpPr>
            <a:cxnSpLocks/>
          </p:cNvCxnSpPr>
          <p:nvPr/>
        </p:nvCxnSpPr>
        <p:spPr>
          <a:xfrm flipV="1">
            <a:off x="10064611" y="4131880"/>
            <a:ext cx="855723" cy="804670"/>
          </a:xfrm>
          <a:prstGeom prst="bentConnector3">
            <a:avLst>
              <a:gd name="adj1" fmla="val 234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FFD5779-9B99-81E2-E31D-A62C95BB94E1}"/>
              </a:ext>
            </a:extLst>
          </p:cNvPr>
          <p:cNvSpPr txBox="1"/>
          <p:nvPr/>
        </p:nvSpPr>
        <p:spPr>
          <a:xfrm>
            <a:off x="10053876" y="3146165"/>
            <a:ext cx="5996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[link-ID]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705135-90E6-4CA0-5B3C-80F6C223E3C5}"/>
              </a:ext>
            </a:extLst>
          </p:cNvPr>
          <p:cNvSpPr txBox="1"/>
          <p:nvPr/>
        </p:nvSpPr>
        <p:spPr>
          <a:xfrm>
            <a:off x="3804056" y="4161106"/>
            <a:ext cx="4771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[list of links]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8284784-8A80-7317-E4D2-99866808C86D}"/>
              </a:ext>
            </a:extLst>
          </p:cNvPr>
          <p:cNvSpPr txBox="1"/>
          <p:nvPr/>
        </p:nvSpPr>
        <p:spPr>
          <a:xfrm>
            <a:off x="10943988" y="3493603"/>
            <a:ext cx="2467950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Translates passed link-ID into uuid of related AirLayer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Analyzes if there is a parallel AirLayerConnection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Determines mount names, uuids, local-Ids of ther Air Interface that terminate </a:t>
            </a:r>
          </a:p>
          <a:p>
            <a:pPr marL="358775" lvl="1" indent="-179388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sz="800"/>
              <a:t>the AirLayer connection</a:t>
            </a:r>
          </a:p>
          <a:p>
            <a:pPr marL="358775" lvl="1" indent="-179388">
              <a:buFont typeface="Arial" panose="020B0604020202020204" pitchFamily="34" charset="0"/>
              <a:buChar char="•"/>
              <a:tabLst>
                <a:tab pos="358775" algn="l"/>
              </a:tabLst>
            </a:pPr>
            <a:r>
              <a:rPr lang="de-DE" sz="800"/>
              <a:t>and parallel AirLayer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Reads transmitterIsOn, transmissionModeMax, transmissionModeCur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Returns all data in responseBody; if data incomplete returns error instead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0B4436F6-B0A9-4BAC-7C8F-0B02EFA71A69}"/>
              </a:ext>
            </a:extLst>
          </p:cNvPr>
          <p:cNvCxnSpPr>
            <a:cxnSpLocks/>
          </p:cNvCxnSpPr>
          <p:nvPr/>
        </p:nvCxnSpPr>
        <p:spPr>
          <a:xfrm flipH="1">
            <a:off x="10182941" y="4933315"/>
            <a:ext cx="766205" cy="114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707323E2-7B67-C51F-228F-6C124D0CE7E1}"/>
              </a:ext>
            </a:extLst>
          </p:cNvPr>
          <p:cNvSpPr txBox="1"/>
          <p:nvPr/>
        </p:nvSpPr>
        <p:spPr>
          <a:xfrm>
            <a:off x="10305240" y="4678100"/>
            <a:ext cx="531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[found info]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AB0FABE4-E8CC-DD4B-7378-F8FC4EE8548B}"/>
              </a:ext>
            </a:extLst>
          </p:cNvPr>
          <p:cNvSpPr/>
          <p:nvPr/>
        </p:nvSpPr>
        <p:spPr>
          <a:xfrm>
            <a:off x="3850678" y="6361795"/>
            <a:ext cx="3656745" cy="1363379"/>
          </a:xfrm>
          <a:prstGeom prst="roundRect">
            <a:avLst>
              <a:gd name="adj" fmla="val 186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899904A-0376-5F2D-F5F7-A6FDFF812B0B}"/>
              </a:ext>
            </a:extLst>
          </p:cNvPr>
          <p:cNvSpPr txBox="1"/>
          <p:nvPr/>
        </p:nvSpPr>
        <p:spPr>
          <a:xfrm>
            <a:off x="3896066" y="6340605"/>
            <a:ext cx="326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Power saving status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7961695-99F6-506C-1658-2D385A6DE7C0}"/>
              </a:ext>
            </a:extLst>
          </p:cNvPr>
          <p:cNvSpPr txBox="1"/>
          <p:nvPr/>
        </p:nvSpPr>
        <p:spPr>
          <a:xfrm>
            <a:off x="4077788" y="6881124"/>
            <a:ext cx="257293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Centrally documented &amp; made available information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For which links power saving mode is currently activated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Individual links/link-list filtered by status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08E5492F-C70F-D0C9-30E9-B5C24DFF9452}"/>
              </a:ext>
            </a:extLst>
          </p:cNvPr>
          <p:cNvSpPr/>
          <p:nvPr/>
        </p:nvSpPr>
        <p:spPr>
          <a:xfrm>
            <a:off x="4043492" y="6643986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BasicPowerSavingStatus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44138D4C-4AE6-1FE5-306F-8070BB068DF1}"/>
              </a:ext>
            </a:extLst>
          </p:cNvPr>
          <p:cNvSpPr/>
          <p:nvPr/>
        </p:nvSpPr>
        <p:spPr>
          <a:xfrm>
            <a:off x="7619733" y="6361794"/>
            <a:ext cx="3329415" cy="1487757"/>
          </a:xfrm>
          <a:prstGeom prst="roundRect">
            <a:avLst>
              <a:gd name="adj" fmla="val 186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611E591-5543-FE83-4877-2B5A91419497}"/>
              </a:ext>
            </a:extLst>
          </p:cNvPr>
          <p:cNvSpPr txBox="1"/>
          <p:nvPr/>
        </p:nvSpPr>
        <p:spPr>
          <a:xfrm>
            <a:off x="7619731" y="6352754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Logging of power saving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085A4A1A-823A-877B-8EA0-7C51B242ACF9}"/>
              </a:ext>
            </a:extLst>
          </p:cNvPr>
          <p:cNvSpPr/>
          <p:nvPr/>
        </p:nvSpPr>
        <p:spPr>
          <a:xfrm>
            <a:off x="7735554" y="6658881"/>
            <a:ext cx="2652828" cy="240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No module yet, in backlog for v1.0.0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DDD3256-DA84-E99D-BE38-A91DC67B7892}"/>
              </a:ext>
            </a:extLst>
          </p:cNvPr>
          <p:cNvSpPr txBox="1"/>
          <p:nvPr/>
        </p:nvSpPr>
        <p:spPr>
          <a:xfrm>
            <a:off x="7773778" y="6908201"/>
            <a:ext cx="257293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Would be good to log at least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when a power switching was triggered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And if it was successful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Data rentention can be configurable by IntegerProfile (days)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8F3419E-93FE-2683-D014-E3888EAF1380}"/>
              </a:ext>
            </a:extLst>
          </p:cNvPr>
          <p:cNvSpPr/>
          <p:nvPr/>
        </p:nvSpPr>
        <p:spPr>
          <a:xfrm>
            <a:off x="11098750" y="6369346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Performance of power savings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08887209-ED18-2DD5-C881-D1D2186501E8}"/>
              </a:ext>
            </a:extLst>
          </p:cNvPr>
          <p:cNvSpPr/>
          <p:nvPr/>
        </p:nvSpPr>
        <p:spPr>
          <a:xfrm>
            <a:off x="11098750" y="6703941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Alarm management of power savings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B9E5A64-E9F5-FB79-FED9-9B6D04A787F0}"/>
              </a:ext>
            </a:extLst>
          </p:cNvPr>
          <p:cNvCxnSpPr>
            <a:cxnSpLocks/>
          </p:cNvCxnSpPr>
          <p:nvPr/>
        </p:nvCxnSpPr>
        <p:spPr>
          <a:xfrm flipH="1">
            <a:off x="6638501" y="4403887"/>
            <a:ext cx="1097052" cy="24772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A57A899-7F4D-5655-68DC-1181F124FB02}"/>
              </a:ext>
            </a:extLst>
          </p:cNvPr>
          <p:cNvCxnSpPr>
            <a:cxnSpLocks/>
          </p:cNvCxnSpPr>
          <p:nvPr/>
        </p:nvCxnSpPr>
        <p:spPr>
          <a:xfrm flipH="1">
            <a:off x="7135737" y="5177114"/>
            <a:ext cx="598796" cy="59992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195804-B2E2-2A63-C3BE-AB7675D74BA8}"/>
              </a:ext>
            </a:extLst>
          </p:cNvPr>
          <p:cNvSpPr/>
          <p:nvPr/>
        </p:nvSpPr>
        <p:spPr>
          <a:xfrm>
            <a:off x="284496" y="2324428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BlackListManagement</a:t>
            </a:r>
          </a:p>
        </p:txBody>
      </p:sp>
      <p:pic>
        <p:nvPicPr>
          <p:cNvPr id="30" name="Grafik 29" descr="Liste mit einfarbiger Füllung">
            <a:extLst>
              <a:ext uri="{FF2B5EF4-FFF2-40B4-BE49-F238E27FC236}">
                <a16:creationId xmlns:a16="http://schemas.microsoft.com/office/drawing/2014/main" id="{DFAB7A0C-BE4A-B0EB-3B79-B6A4151A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9994" y="2286715"/>
            <a:ext cx="268091" cy="26809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D419FB5-9499-E871-F6D0-0A6581CA4C7D}"/>
              </a:ext>
            </a:extLst>
          </p:cNvPr>
          <p:cNvCxnSpPr>
            <a:cxnSpLocks/>
          </p:cNvCxnSpPr>
          <p:nvPr/>
        </p:nvCxnSpPr>
        <p:spPr>
          <a:xfrm>
            <a:off x="2349548" y="2420759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FA621F-1083-9104-C6E4-1A480A8DAE67}"/>
              </a:ext>
            </a:extLst>
          </p:cNvPr>
          <p:cNvCxnSpPr>
            <a:cxnSpLocks/>
          </p:cNvCxnSpPr>
          <p:nvPr/>
        </p:nvCxnSpPr>
        <p:spPr>
          <a:xfrm flipH="1">
            <a:off x="2349548" y="2487503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9274D3B-2DB7-9F63-5A96-2D4DDA80F74A}"/>
              </a:ext>
            </a:extLst>
          </p:cNvPr>
          <p:cNvSpPr txBox="1"/>
          <p:nvPr/>
        </p:nvSpPr>
        <p:spPr>
          <a:xfrm>
            <a:off x="3006459" y="2289475"/>
            <a:ext cx="15951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800"/>
              <a:t>for BlackList links power saving MUST not be configured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9856D72-69E5-0FE3-496D-94958731FAD0}"/>
              </a:ext>
            </a:extLst>
          </p:cNvPr>
          <p:cNvCxnSpPr/>
          <p:nvPr/>
        </p:nvCxnSpPr>
        <p:spPr>
          <a:xfrm>
            <a:off x="5862415" y="5409476"/>
            <a:ext cx="0" cy="1249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94705C7-289E-6A70-C05D-84251EBCEFE0}"/>
              </a:ext>
            </a:extLst>
          </p:cNvPr>
          <p:cNvCxnSpPr/>
          <p:nvPr/>
        </p:nvCxnSpPr>
        <p:spPr>
          <a:xfrm flipV="1">
            <a:off x="5973510" y="5409476"/>
            <a:ext cx="0" cy="12214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A35C3AD-D6AD-4EB4-0B31-2F8DB245A67B}"/>
              </a:ext>
            </a:extLst>
          </p:cNvPr>
          <p:cNvGrpSpPr/>
          <p:nvPr/>
        </p:nvGrpSpPr>
        <p:grpSpPr>
          <a:xfrm>
            <a:off x="12965273" y="5196758"/>
            <a:ext cx="961897" cy="537911"/>
            <a:chOff x="12596318" y="3860943"/>
            <a:chExt cx="961897" cy="537911"/>
          </a:xfrm>
        </p:grpSpPr>
        <p:sp>
          <p:nvSpPr>
            <p:cNvPr id="40" name="Flussdiagramm: Datenträger mit direktem Zugriff 39">
              <a:extLst>
                <a:ext uri="{FF2B5EF4-FFF2-40B4-BE49-F238E27FC236}">
                  <a16:creationId xmlns:a16="http://schemas.microsoft.com/office/drawing/2014/main" id="{26CE88AD-BD03-E204-7C6A-C21E9BF4EEAE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C6549A9-71F1-3F5E-6B23-D23C86DCD1BB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E416293-EC1D-87EF-C5FB-D7C506A64CBA}"/>
              </a:ext>
            </a:extLst>
          </p:cNvPr>
          <p:cNvCxnSpPr>
            <a:cxnSpLocks/>
          </p:cNvCxnSpPr>
          <p:nvPr/>
        </p:nvCxnSpPr>
        <p:spPr>
          <a:xfrm>
            <a:off x="13099955" y="4963212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8B48192-4185-5DED-137E-D8C3F0F7DCA5}"/>
              </a:ext>
            </a:extLst>
          </p:cNvPr>
          <p:cNvCxnSpPr>
            <a:cxnSpLocks/>
            <a:stCxn id="40" idx="4"/>
          </p:cNvCxnSpPr>
          <p:nvPr/>
        </p:nvCxnSpPr>
        <p:spPr>
          <a:xfrm flipH="1" flipV="1">
            <a:off x="13238418" y="4946166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E1EED84E-86CD-7547-69FF-8ED62401CAB3}"/>
              </a:ext>
            </a:extLst>
          </p:cNvPr>
          <p:cNvGrpSpPr/>
          <p:nvPr/>
        </p:nvGrpSpPr>
        <p:grpSpPr>
          <a:xfrm>
            <a:off x="6291872" y="7838008"/>
            <a:ext cx="961898" cy="537911"/>
            <a:chOff x="12596318" y="3860943"/>
            <a:chExt cx="961898" cy="537911"/>
          </a:xfrm>
        </p:grpSpPr>
        <p:sp>
          <p:nvSpPr>
            <p:cNvPr id="49" name="Flussdiagramm: Datenträger mit direktem Zugriff 48">
              <a:extLst>
                <a:ext uri="{FF2B5EF4-FFF2-40B4-BE49-F238E27FC236}">
                  <a16:creationId xmlns:a16="http://schemas.microsoft.com/office/drawing/2014/main" id="{4A376788-9B2D-0D29-AD28-1E2A6D37690B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12389DB-D630-2100-BAAD-B6BD5B9BE809}"/>
                </a:ext>
              </a:extLst>
            </p:cNvPr>
            <p:cNvSpPr txBox="1"/>
            <p:nvPr/>
          </p:nvSpPr>
          <p:spPr>
            <a:xfrm>
              <a:off x="12628153" y="405348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ElasticSearch</a:t>
              </a: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1DB5F7A-7147-B72E-DC66-25018E55FEEA}"/>
              </a:ext>
            </a:extLst>
          </p:cNvPr>
          <p:cNvCxnSpPr>
            <a:cxnSpLocks/>
          </p:cNvCxnSpPr>
          <p:nvPr/>
        </p:nvCxnSpPr>
        <p:spPr>
          <a:xfrm>
            <a:off x="6426554" y="7604462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F3F1A2B-07A7-85D2-0CB7-6975C8A9270A}"/>
              </a:ext>
            </a:extLst>
          </p:cNvPr>
          <p:cNvCxnSpPr>
            <a:cxnSpLocks/>
            <a:stCxn id="49" idx="4"/>
          </p:cNvCxnSpPr>
          <p:nvPr/>
        </p:nvCxnSpPr>
        <p:spPr>
          <a:xfrm flipH="1" flipV="1">
            <a:off x="6565017" y="7587416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ACC8135B-7A9B-E4DC-B74F-7BF10E17BCA4}"/>
              </a:ext>
            </a:extLst>
          </p:cNvPr>
          <p:cNvSpPr txBox="1"/>
          <p:nvPr/>
        </p:nvSpPr>
        <p:spPr>
          <a:xfrm>
            <a:off x="6439667" y="3008798"/>
            <a:ext cx="1180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[activate sequentially for each link in list]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14FCB8B-281D-A93F-FF35-37CD3D899BA2}"/>
              </a:ext>
            </a:extLst>
          </p:cNvPr>
          <p:cNvCxnSpPr/>
          <p:nvPr/>
        </p:nvCxnSpPr>
        <p:spPr>
          <a:xfrm>
            <a:off x="1187865" y="1924862"/>
            <a:ext cx="0" cy="39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019F37C-632A-2BAE-149A-0C4B84D1EB78}"/>
              </a:ext>
            </a:extLst>
          </p:cNvPr>
          <p:cNvCxnSpPr/>
          <p:nvPr/>
        </p:nvCxnSpPr>
        <p:spPr>
          <a:xfrm>
            <a:off x="1306082" y="1924862"/>
            <a:ext cx="0" cy="3995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772AD1B-DFC4-1F20-04F9-FBF2B5BB8EC4}"/>
              </a:ext>
            </a:extLst>
          </p:cNvPr>
          <p:cNvSpPr txBox="1"/>
          <p:nvPr/>
        </p:nvSpPr>
        <p:spPr>
          <a:xfrm>
            <a:off x="12574777" y="-104296"/>
            <a:ext cx="1825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rgbClr val="C00000"/>
                </a:solidFill>
              </a:rPr>
              <a:t>Module overview</a:t>
            </a:r>
          </a:p>
          <a:p>
            <a:pPr algn="r"/>
            <a:r>
              <a:rPr lang="de-DE" sz="1100">
                <a:solidFill>
                  <a:srgbClr val="C00000"/>
                </a:solidFill>
              </a:rPr>
              <a:t>(AIPS v1.0.0)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647B858-4454-149F-B45F-8A30B1F5DE46}"/>
              </a:ext>
            </a:extLst>
          </p:cNvPr>
          <p:cNvSpPr/>
          <p:nvPr/>
        </p:nvSpPr>
        <p:spPr>
          <a:xfrm>
            <a:off x="42682" y="7670119"/>
            <a:ext cx="3685895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Link-related automation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F34AC5-6FB4-5234-B1E2-B5849564DD32}"/>
              </a:ext>
            </a:extLst>
          </p:cNvPr>
          <p:cNvSpPr txBox="1"/>
          <p:nvPr/>
        </p:nvSpPr>
        <p:spPr>
          <a:xfrm>
            <a:off x="2183066" y="7693202"/>
            <a:ext cx="16200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i="1"/>
              <a:t>E.g. due to packet loss / utilization</a:t>
            </a:r>
            <a:endParaRPr lang="de-DE" sz="800" b="1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A91ADBF-4B32-69F1-FCDF-079F3DCBA9BD}"/>
              </a:ext>
            </a:extLst>
          </p:cNvPr>
          <p:cNvSpPr/>
          <p:nvPr/>
        </p:nvSpPr>
        <p:spPr>
          <a:xfrm>
            <a:off x="10684278" y="5451236"/>
            <a:ext cx="828943" cy="283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MWGW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491746-BED3-CCAE-FDD7-F5C53C72187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0408609" y="5317863"/>
            <a:ext cx="275669" cy="27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C9F055A-8925-5B3F-1688-66226FDABFC7}"/>
              </a:ext>
            </a:extLst>
          </p:cNvPr>
          <p:cNvCxnSpPr>
            <a:cxnSpLocks/>
          </p:cNvCxnSpPr>
          <p:nvPr/>
        </p:nvCxnSpPr>
        <p:spPr>
          <a:xfrm flipH="1" flipV="1">
            <a:off x="10399264" y="5184476"/>
            <a:ext cx="306617" cy="29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C5B3432-8859-0318-3B8A-A6F0B7E7897B}"/>
              </a:ext>
            </a:extLst>
          </p:cNvPr>
          <p:cNvCxnSpPr>
            <a:cxnSpLocks/>
          </p:cNvCxnSpPr>
          <p:nvPr/>
        </p:nvCxnSpPr>
        <p:spPr>
          <a:xfrm flipH="1" flipV="1">
            <a:off x="7156274" y="5764875"/>
            <a:ext cx="558717" cy="58962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D86F9E0F-EE74-6194-6309-84CEF3FD3D96}"/>
              </a:ext>
            </a:extLst>
          </p:cNvPr>
          <p:cNvSpPr/>
          <p:nvPr/>
        </p:nvSpPr>
        <p:spPr>
          <a:xfrm>
            <a:off x="7116159" y="5734392"/>
            <a:ext cx="61608" cy="4866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: gefaltete Ecke 78">
            <a:extLst>
              <a:ext uri="{FF2B5EF4-FFF2-40B4-BE49-F238E27FC236}">
                <a16:creationId xmlns:a16="http://schemas.microsoft.com/office/drawing/2014/main" id="{50320608-4B31-D00E-EF9E-F31BFDF98DB1}"/>
              </a:ext>
            </a:extLst>
          </p:cNvPr>
          <p:cNvSpPr/>
          <p:nvPr/>
        </p:nvSpPr>
        <p:spPr>
          <a:xfrm>
            <a:off x="4910379" y="1553604"/>
            <a:ext cx="2804612" cy="110321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StaticList: Removal of links or unassignments require to check if power savings need to be switched off </a:t>
            </a: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 call allTransmittersOn for all (previously) assigned automations</a:t>
            </a:r>
            <a:endParaRPr lang="de-DE" sz="800">
              <a:solidFill>
                <a:srgbClr val="0070C0"/>
              </a:solidFill>
            </a:endParaRP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BlackList: add link 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turn-off its power saving (if active)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doesn‘t change assignments in staticList, but link is skipped during later processing until removed from BlackList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1F9DC1A-4440-DF05-1BF1-6F20D828AEB6}"/>
              </a:ext>
            </a:extLst>
          </p:cNvPr>
          <p:cNvSpPr txBox="1"/>
          <p:nvPr/>
        </p:nvSpPr>
        <p:spPr>
          <a:xfrm>
            <a:off x="2581892" y="4114233"/>
            <a:ext cx="635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 i="1">
                <a:solidFill>
                  <a:srgbClr val="7030A0"/>
                </a:solidFill>
              </a:rPr>
              <a:t>Prep list of links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83392451-2935-E9CB-B0F9-C7F0D79A0895}"/>
              </a:ext>
            </a:extLst>
          </p:cNvPr>
          <p:cNvCxnSpPr>
            <a:cxnSpLocks/>
            <a:stCxn id="79" idx="1"/>
            <a:endCxn id="79" idx="1"/>
          </p:cNvCxnSpPr>
          <p:nvPr/>
        </p:nvCxnSpPr>
        <p:spPr>
          <a:xfrm>
            <a:off x="4910379" y="21052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76CF9EDB-028D-A23D-0530-241138500083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4800141" y="2105210"/>
            <a:ext cx="110238" cy="1657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EF12B26-0E1A-3BC1-095C-9B59EF750304}"/>
              </a:ext>
            </a:extLst>
          </p:cNvPr>
          <p:cNvCxnSpPr>
            <a:cxnSpLocks/>
          </p:cNvCxnSpPr>
          <p:nvPr/>
        </p:nvCxnSpPr>
        <p:spPr>
          <a:xfrm flipV="1">
            <a:off x="11775451" y="2505110"/>
            <a:ext cx="0" cy="213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gefaltete Ecke 127">
            <a:extLst>
              <a:ext uri="{FF2B5EF4-FFF2-40B4-BE49-F238E27FC236}">
                <a16:creationId xmlns:a16="http://schemas.microsoft.com/office/drawing/2014/main" id="{084F332B-EA19-1686-AEEB-7E95FB1FBEE3}"/>
              </a:ext>
            </a:extLst>
          </p:cNvPr>
          <p:cNvSpPr/>
          <p:nvPr/>
        </p:nvSpPr>
        <p:spPr>
          <a:xfrm>
            <a:off x="173147" y="5127882"/>
            <a:ext cx="3136652" cy="734138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Start/Stop services for TBPS are not started auomatically (with embed-yourself), but only on demand!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When input link list for SimpleActivation/PersistentDeactivation is determined, links on BlackList are skipped</a:t>
            </a:r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00F243FF-C83A-158B-B6AC-7E56C6660C8D}"/>
              </a:ext>
            </a:extLst>
          </p:cNvPr>
          <p:cNvCxnSpPr>
            <a:cxnSpLocks/>
          </p:cNvCxnSpPr>
          <p:nvPr/>
        </p:nvCxnSpPr>
        <p:spPr>
          <a:xfrm flipV="1">
            <a:off x="1547197" y="4984198"/>
            <a:ext cx="0" cy="1395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: gefaltete Ecke 138">
            <a:extLst>
              <a:ext uri="{FF2B5EF4-FFF2-40B4-BE49-F238E27FC236}">
                <a16:creationId xmlns:a16="http://schemas.microsoft.com/office/drawing/2014/main" id="{B1F6D544-F6AC-0B63-05AC-A527ED9FCB02}"/>
              </a:ext>
            </a:extLst>
          </p:cNvPr>
          <p:cNvSpPr/>
          <p:nvPr/>
        </p:nvSpPr>
        <p:spPr>
          <a:xfrm>
            <a:off x="173147" y="5948325"/>
            <a:ext cx="3573317" cy="1480112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SimpleActivation/PersistentDeactivation have own link queues. If power saving trigger is met, the link is added to the related queue together with the related automationName. A link can be there with multiple entries (same or different automationName); links are added at the end of the queue.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r>
              <a:rPr lang="de-DE" sz="800">
                <a:solidFill>
                  <a:srgbClr val="0070C0"/>
                </a:solidFill>
              </a:rPr>
              <a:t>purge services: just stop executing SA/PD actions for not yet processed links in queue (by emptying queue); no rollbacks performed here.</a:t>
            </a:r>
          </a:p>
          <a:p>
            <a:r>
              <a:rPr lang="de-DE" sz="800">
                <a:solidFill>
                  <a:srgbClr val="0070C0"/>
                </a:solidFill>
              </a:rPr>
              <a:t>E.g. in case TBPS end trigger is met: first stop all outstanding actions from SA (call SA-purge-queue), then call service to PD services to deactive the power saving.</a:t>
            </a:r>
          </a:p>
        </p:txBody>
      </p: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35FDF07-4187-6BB3-F214-5FE6575F2EF3}"/>
              </a:ext>
            </a:extLst>
          </p:cNvPr>
          <p:cNvCxnSpPr>
            <a:cxnSpLocks/>
          </p:cNvCxnSpPr>
          <p:nvPr/>
        </p:nvCxnSpPr>
        <p:spPr>
          <a:xfrm flipV="1">
            <a:off x="3742903" y="5541748"/>
            <a:ext cx="240228" cy="397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: gefaltete Ecke 144">
            <a:extLst>
              <a:ext uri="{FF2B5EF4-FFF2-40B4-BE49-F238E27FC236}">
                <a16:creationId xmlns:a16="http://schemas.microsoft.com/office/drawing/2014/main" id="{53076E30-4E1A-F1A3-E6A7-063E1760EC68}"/>
              </a:ext>
            </a:extLst>
          </p:cNvPr>
          <p:cNvSpPr/>
          <p:nvPr/>
        </p:nvSpPr>
        <p:spPr>
          <a:xfrm>
            <a:off x="10155839" y="5836033"/>
            <a:ext cx="2714764" cy="337591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Switching transmitter on/off requires writing to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Done via MicroWaveDeviceGateway</a:t>
            </a: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A209A583-F78A-22FB-B51D-EE9F88A8ACD9}"/>
              </a:ext>
            </a:extLst>
          </p:cNvPr>
          <p:cNvCxnSpPr>
            <a:cxnSpLocks/>
          </p:cNvCxnSpPr>
          <p:nvPr/>
        </p:nvCxnSpPr>
        <p:spPr>
          <a:xfrm flipH="1" flipV="1">
            <a:off x="10153221" y="5734392"/>
            <a:ext cx="125358" cy="108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352F7E4-D9C7-EF78-0474-25B46B249169}"/>
              </a:ext>
            </a:extLst>
          </p:cNvPr>
          <p:cNvGrpSpPr/>
          <p:nvPr/>
        </p:nvGrpSpPr>
        <p:grpSpPr>
          <a:xfrm>
            <a:off x="10573241" y="538496"/>
            <a:ext cx="4756998" cy="2055037"/>
            <a:chOff x="6863224" y="-1253100"/>
            <a:chExt cx="4756998" cy="2055037"/>
          </a:xfrm>
        </p:grpSpPr>
        <p:sp>
          <p:nvSpPr>
            <p:cNvPr id="122" name="Rechteck: gefaltete Ecke 121">
              <a:extLst>
                <a:ext uri="{FF2B5EF4-FFF2-40B4-BE49-F238E27FC236}">
                  <a16:creationId xmlns:a16="http://schemas.microsoft.com/office/drawing/2014/main" id="{89D46D64-13CB-9293-59DF-461FF0301CBC}"/>
                </a:ext>
              </a:extLst>
            </p:cNvPr>
            <p:cNvSpPr/>
            <p:nvPr/>
          </p:nvSpPr>
          <p:spPr>
            <a:xfrm>
              <a:off x="6863224" y="-1253100"/>
              <a:ext cx="3595671" cy="2055037"/>
            </a:xfrm>
            <a:prstGeom prst="foldedCorner">
              <a:avLst>
                <a:gd name="adj" fmla="val 61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A link L1 connects AirInterfaces (A1-B1) on 2 devices (A,B). It can have a parallel link L2, which also connectes A &amp; B, but from different AirInterfaces (e.g. A2-B3).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de-DE" sz="800">
                <a:solidFill>
                  <a:srgbClr val="0070C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BasicLinkAnalysis has a service to resolve the AirInterface address info (2 triplets) for a link: </a:t>
              </a:r>
            </a:p>
            <a:p>
              <a:pPr marL="361950" lvl="1" indent="-180975" defTabSz="3619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Input: linkID; Output: 2 triples (mount-name, uuid (airInterface), local-id (ltp)); 1 triple for each side of the link.</a:t>
              </a:r>
            </a:p>
            <a:p>
              <a:pPr marL="361950" lvl="1" indent="-180975" defTabSz="3619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It is called for L1; to find the parallel link L2, BLA needs to search on the same device A for other AirInterfaces that also have a connection to an AirInterface on device B. (Different AirfInterfaces than for L1). </a:t>
              </a:r>
            </a:p>
            <a:p>
              <a:endParaRPr lang="de-DE" sz="800">
                <a:solidFill>
                  <a:srgbClr val="0070C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If the parallel link is found, transmissionMode information can be retrieved for it (via its AirInterface address info).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800">
                  <a:solidFill>
                    <a:srgbClr val="0070C0"/>
                  </a:solidFill>
                </a:rPr>
                <a:t>BLA only returns the data, but does not perform checks on it.</a:t>
              </a:r>
            </a:p>
          </p:txBody>
        </p:sp>
        <p:sp>
          <p:nvSpPr>
            <p:cNvPr id="149" name="Rechteck: gefaltete Ecke 148">
              <a:extLst>
                <a:ext uri="{FF2B5EF4-FFF2-40B4-BE49-F238E27FC236}">
                  <a16:creationId xmlns:a16="http://schemas.microsoft.com/office/drawing/2014/main" id="{1D5FAEBD-A340-99CC-E1CD-42BFFFA9D02F}"/>
                </a:ext>
              </a:extLst>
            </p:cNvPr>
            <p:cNvSpPr/>
            <p:nvPr/>
          </p:nvSpPr>
          <p:spPr>
            <a:xfrm>
              <a:off x="10458895" y="-801306"/>
              <a:ext cx="1161327" cy="1496931"/>
            </a:xfrm>
            <a:prstGeom prst="foldedCorner">
              <a:avLst>
                <a:gd name="adj" fmla="val 611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>
                  <a:solidFill>
                    <a:srgbClr val="0070C0"/>
                  </a:solidFill>
                </a:rPr>
                <a:t>Find connection information not part of MWDI, but MWNI (MWDI will evolve to MWNI)</a:t>
              </a:r>
            </a:p>
            <a:p>
              <a:endParaRPr lang="de-DE" sz="800">
                <a:solidFill>
                  <a:srgbClr val="0070C0"/>
                </a:solidFill>
              </a:endParaRPr>
            </a:p>
            <a:p>
              <a:r>
                <a:rPr lang="de-DE" sz="800">
                  <a:solidFill>
                    <a:srgbClr val="0070C0"/>
                  </a:solidFill>
                </a:rPr>
                <a:t>But: MWDI will be extended already provide these required services for AIPS</a:t>
              </a:r>
            </a:p>
          </p:txBody>
        </p:sp>
      </p:grpSp>
      <p:sp>
        <p:nvSpPr>
          <p:cNvPr id="150" name="Textfeld 149">
            <a:extLst>
              <a:ext uri="{FF2B5EF4-FFF2-40B4-BE49-F238E27FC236}">
                <a16:creationId xmlns:a16="http://schemas.microsoft.com/office/drawing/2014/main" id="{788361AD-0CC8-BDAB-AB16-99960D5887AE}"/>
              </a:ext>
            </a:extLst>
          </p:cNvPr>
          <p:cNvSpPr txBox="1"/>
          <p:nvPr/>
        </p:nvSpPr>
        <p:spPr>
          <a:xfrm>
            <a:off x="4876056" y="5803078"/>
            <a:ext cx="9663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/>
              <a:t>is link in power saving mode?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64ED2AD-5AB0-A433-AFBB-83DBEA218B5D}"/>
              </a:ext>
            </a:extLst>
          </p:cNvPr>
          <p:cNvSpPr/>
          <p:nvPr/>
        </p:nvSpPr>
        <p:spPr>
          <a:xfrm>
            <a:off x="7086547" y="-2294118"/>
            <a:ext cx="161365" cy="1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6476331-8E0B-01DF-1A81-F9395C6CF7F9}"/>
              </a:ext>
            </a:extLst>
          </p:cNvPr>
          <p:cNvSpPr txBox="1"/>
          <p:nvPr/>
        </p:nvSpPr>
        <p:spPr>
          <a:xfrm>
            <a:off x="7714991" y="4843676"/>
            <a:ext cx="24679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Deactivates power saving mode for a link by switching on all transmitters of the link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(reads power saving status of the link from BasicPowerSavingStatus first to see if it needs to do anything)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/>
              <a:t>1 rollback attempt; status reporting </a:t>
            </a:r>
          </a:p>
        </p:txBody>
      </p: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1718321-BA9A-4A39-AB27-F5E51BCB64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64166" y="3531265"/>
            <a:ext cx="701035" cy="500194"/>
          </a:xfrm>
          <a:prstGeom prst="bentConnector3">
            <a:avLst>
              <a:gd name="adj1" fmla="val -1178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913E359-510C-1EAD-BD92-169184A348A4}"/>
              </a:ext>
            </a:extLst>
          </p:cNvPr>
          <p:cNvCxnSpPr/>
          <p:nvPr/>
        </p:nvCxnSpPr>
        <p:spPr>
          <a:xfrm flipH="1" flipV="1">
            <a:off x="9756037" y="3419440"/>
            <a:ext cx="1184560" cy="353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75471AC-2947-59EE-2481-3640937CA89E}"/>
              </a:ext>
            </a:extLst>
          </p:cNvPr>
          <p:cNvSpPr txBox="1"/>
          <p:nvPr/>
        </p:nvSpPr>
        <p:spPr>
          <a:xfrm>
            <a:off x="10388381" y="3582199"/>
            <a:ext cx="5319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chemeClr val="accent5">
                    <a:lumMod val="50000"/>
                  </a:schemeClr>
                </a:solidFill>
              </a:rPr>
              <a:t>[found info]</a:t>
            </a:r>
          </a:p>
        </p:txBody>
      </p:sp>
      <p:graphicFrame>
        <p:nvGraphicFramePr>
          <p:cNvPr id="91" name="Tabelle 91">
            <a:extLst>
              <a:ext uri="{FF2B5EF4-FFF2-40B4-BE49-F238E27FC236}">
                <a16:creationId xmlns:a16="http://schemas.microsoft.com/office/drawing/2014/main" id="{5622597B-99DA-3713-C1C3-956982BA3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58918"/>
              </p:ext>
            </p:extLst>
          </p:nvPr>
        </p:nvGraphicFramePr>
        <p:xfrm>
          <a:off x="295811" y="-97355"/>
          <a:ext cx="2895440" cy="114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18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  <a:gridCol w="2182922">
                  <a:extLst>
                    <a:ext uri="{9D8B030D-6E8A-4147-A177-3AD203B41FA5}">
                      <a16:colId xmlns:a16="http://schemas.microsoft.com/office/drawing/2014/main" val="2168564156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AutomationNames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DayBasedPowerSaving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205550004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TimeBasedPowerSaving;UtilizationBasedPowerSaving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206552300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41067"/>
                  </a:ext>
                </a:extLst>
              </a:tr>
            </a:tbl>
          </a:graphicData>
        </a:graphic>
      </p:graphicFrame>
      <p:sp>
        <p:nvSpPr>
          <p:cNvPr id="92" name="Textfeld 91">
            <a:extLst>
              <a:ext uri="{FF2B5EF4-FFF2-40B4-BE49-F238E27FC236}">
                <a16:creationId xmlns:a16="http://schemas.microsoft.com/office/drawing/2014/main" id="{30FA7634-6E82-B73D-907B-1F112F4738B3}"/>
              </a:ext>
            </a:extLst>
          </p:cNvPr>
          <p:cNvSpPr txBox="1"/>
          <p:nvPr/>
        </p:nvSpPr>
        <p:spPr>
          <a:xfrm>
            <a:off x="295811" y="-35896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StaticList</a:t>
            </a:r>
          </a:p>
        </p:txBody>
      </p:sp>
      <p:graphicFrame>
        <p:nvGraphicFramePr>
          <p:cNvPr id="100" name="Tabelle 91">
            <a:extLst>
              <a:ext uri="{FF2B5EF4-FFF2-40B4-BE49-F238E27FC236}">
                <a16:creationId xmlns:a16="http://schemas.microsoft.com/office/drawing/2014/main" id="{8A572BD0-F52B-EC29-FC44-E19E014B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71342"/>
              </p:ext>
            </p:extLst>
          </p:nvPr>
        </p:nvGraphicFramePr>
        <p:xfrm>
          <a:off x="3419894" y="-85262"/>
          <a:ext cx="712518" cy="91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518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>
                          <a:solidFill>
                            <a:srgbClr val="C00000"/>
                          </a:solidFill>
                        </a:rPr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>
                          <a:solidFill>
                            <a:srgbClr val="C00000"/>
                          </a:solidFill>
                        </a:rPr>
                        <a:t>601550002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</a:tbl>
          </a:graphicData>
        </a:graphic>
      </p:graphicFrame>
      <p:sp>
        <p:nvSpPr>
          <p:cNvPr id="109" name="Textfeld 108">
            <a:extLst>
              <a:ext uri="{FF2B5EF4-FFF2-40B4-BE49-F238E27FC236}">
                <a16:creationId xmlns:a16="http://schemas.microsoft.com/office/drawing/2014/main" id="{816B796B-E8B1-5907-7501-1A5133B58CD8}"/>
              </a:ext>
            </a:extLst>
          </p:cNvPr>
          <p:cNvSpPr txBox="1"/>
          <p:nvPr/>
        </p:nvSpPr>
        <p:spPr>
          <a:xfrm>
            <a:off x="3340762" y="-34687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BlackList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DB3D1E3-7D30-F5F5-37F7-15326D374AF3}"/>
              </a:ext>
            </a:extLst>
          </p:cNvPr>
          <p:cNvCxnSpPr/>
          <p:nvPr/>
        </p:nvCxnSpPr>
        <p:spPr>
          <a:xfrm flipH="1">
            <a:off x="3019589" y="257200"/>
            <a:ext cx="4447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elle 91">
            <a:extLst>
              <a:ext uri="{FF2B5EF4-FFF2-40B4-BE49-F238E27FC236}">
                <a16:creationId xmlns:a16="http://schemas.microsoft.com/office/drawing/2014/main" id="{4EE64946-46F4-570A-EB29-A3AC78123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26346"/>
              </p:ext>
            </p:extLst>
          </p:nvPr>
        </p:nvGraphicFramePr>
        <p:xfrm>
          <a:off x="-1533415" y="8299239"/>
          <a:ext cx="4081144" cy="122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344">
                  <a:extLst>
                    <a:ext uri="{9D8B030D-6E8A-4147-A177-3AD203B41FA5}">
                      <a16:colId xmlns:a16="http://schemas.microsoft.com/office/drawing/2014/main" val="2450566912"/>
                    </a:ext>
                  </a:extLst>
                </a:gridCol>
                <a:gridCol w="1598530">
                  <a:extLst>
                    <a:ext uri="{9D8B030D-6E8A-4147-A177-3AD203B41FA5}">
                      <a16:colId xmlns:a16="http://schemas.microsoft.com/office/drawing/2014/main" val="2168564156"/>
                    </a:ext>
                  </a:extLst>
                </a:gridCol>
                <a:gridCol w="1754270">
                  <a:extLst>
                    <a:ext uri="{9D8B030D-6E8A-4147-A177-3AD203B41FA5}">
                      <a16:colId xmlns:a16="http://schemas.microsoft.com/office/drawing/2014/main" val="2270347690"/>
                    </a:ext>
                  </a:extLst>
                </a:gridCol>
              </a:tblGrid>
              <a:tr h="229312">
                <a:tc>
                  <a:txBody>
                    <a:bodyPr/>
                    <a:lstStyle/>
                    <a:p>
                      <a:r>
                        <a:rPr lang="de-DE" sz="800" b="1"/>
                        <a:t>LinkId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deviationsFromOriginalState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modulesToRestoreOriginalState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1720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101550001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RedundantTransmittersOff; TransmitterPowerAdaption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AllTransmittersOn; RestoreTransmitterPower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7582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205550004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RedundantTransmittersOff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AllTransmittersOn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86184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206552300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&lt;empty, no powerSaving active&gt;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&lt;empty&gt;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991991"/>
                  </a:ext>
                </a:extLst>
              </a:tr>
              <a:tr h="229312">
                <a:tc>
                  <a:txBody>
                    <a:bodyPr/>
                    <a:lstStyle/>
                    <a:p>
                      <a:r>
                        <a:rPr lang="de-DE" sz="700"/>
                        <a:t>601550002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i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47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i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41067"/>
                  </a:ext>
                </a:extLst>
              </a:tr>
            </a:tbl>
          </a:graphicData>
        </a:graphic>
      </p:graphicFrame>
      <p:sp>
        <p:nvSpPr>
          <p:cNvPr id="120" name="Textfeld 119">
            <a:extLst>
              <a:ext uri="{FF2B5EF4-FFF2-40B4-BE49-F238E27FC236}">
                <a16:creationId xmlns:a16="http://schemas.microsoft.com/office/drawing/2014/main" id="{B7370E63-D57E-F456-D6BA-740D27D5EA6D}"/>
              </a:ext>
            </a:extLst>
          </p:cNvPr>
          <p:cNvSpPr txBox="1"/>
          <p:nvPr/>
        </p:nvSpPr>
        <p:spPr>
          <a:xfrm>
            <a:off x="-1533415" y="8037629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/>
              <a:t>PowerSavingStatus table</a:t>
            </a:r>
          </a:p>
        </p:txBody>
      </p:sp>
      <p:sp>
        <p:nvSpPr>
          <p:cNvPr id="121" name="Rechteck: gefaltete Ecke 120">
            <a:extLst>
              <a:ext uri="{FF2B5EF4-FFF2-40B4-BE49-F238E27FC236}">
                <a16:creationId xmlns:a16="http://schemas.microsoft.com/office/drawing/2014/main" id="{DA3129B1-285A-13F5-D2CF-63CDB05EB2DF}"/>
              </a:ext>
            </a:extLst>
          </p:cNvPr>
          <p:cNvSpPr/>
          <p:nvPr/>
        </p:nvSpPr>
        <p:spPr>
          <a:xfrm>
            <a:off x="2614404" y="8164319"/>
            <a:ext cx="3329415" cy="1222048"/>
          </a:xfrm>
          <a:prstGeom prst="foldedCorne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</a:rPr>
              <a:t>Status must indicate, a) which module has activated powerSavingStatus (i.e. why there is a deviation from the original state (= no powerSaving active)): deviantsFromOriginalState and b) how to bring the link back into original state (modulesToRestoreOriginalState)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3rd-party applications can use this information to restore the original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Original state (power-saving=off): both module lists are 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>
                <a:solidFill>
                  <a:srgbClr val="0070C0"/>
                </a:solidFill>
                <a:sym typeface="Symbol" panose="05050102010706020507" pitchFamily="18" charset="2"/>
              </a:rPr>
              <a:t>sync with staticList periodically to remove dead records</a:t>
            </a:r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BC3C44A-83B1-7929-651C-0F9844E153E1}"/>
              </a:ext>
            </a:extLst>
          </p:cNvPr>
          <p:cNvCxnSpPr>
            <a:cxnSpLocks/>
          </p:cNvCxnSpPr>
          <p:nvPr/>
        </p:nvCxnSpPr>
        <p:spPr>
          <a:xfrm flipH="1">
            <a:off x="4273365" y="7739431"/>
            <a:ext cx="141028" cy="298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9735020-06C1-7BD5-B79D-C00808D3AACB}"/>
              </a:ext>
            </a:extLst>
          </p:cNvPr>
          <p:cNvCxnSpPr>
            <a:cxnSpLocks/>
          </p:cNvCxnSpPr>
          <p:nvPr/>
        </p:nvCxnSpPr>
        <p:spPr>
          <a:xfrm>
            <a:off x="3393838" y="1113441"/>
            <a:ext cx="80938" cy="960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: gefaltete Ecke 131">
            <a:extLst>
              <a:ext uri="{FF2B5EF4-FFF2-40B4-BE49-F238E27FC236}">
                <a16:creationId xmlns:a16="http://schemas.microsoft.com/office/drawing/2014/main" id="{5F7B7E97-EA18-B680-1795-7AD0DFA36156}"/>
              </a:ext>
            </a:extLst>
          </p:cNvPr>
          <p:cNvSpPr/>
          <p:nvPr/>
        </p:nvSpPr>
        <p:spPr>
          <a:xfrm>
            <a:off x="7853971" y="590631"/>
            <a:ext cx="2642615" cy="1925946"/>
          </a:xfrm>
          <a:prstGeom prst="foldedCorner">
            <a:avLst>
              <a:gd name="adj" fmla="val 61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>
                <a:solidFill>
                  <a:srgbClr val="0070C0"/>
                </a:solidFill>
              </a:rPr>
              <a:t>Link related switching operations first call PowerSavingStatus for the given link to determine, if they even have to do something; if not they immediately return a „success“ </a:t>
            </a:r>
          </a:p>
          <a:p>
            <a:endParaRPr lang="de-DE" sz="80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b="1">
                <a:solidFill>
                  <a:srgbClr val="0070C0"/>
                </a:solidFill>
              </a:rPr>
              <a:t>RedundantTransmittersOff</a:t>
            </a:r>
            <a:r>
              <a:rPr lang="de-DE" sz="800">
                <a:solidFill>
                  <a:srgbClr val="0070C0"/>
                </a:solidFill>
              </a:rPr>
              <a:t>: asks PowerSavingStatus, if deviationsFromOriginalState has an entry for RedundantTransmittersOff; if yes: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40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b="1">
                <a:solidFill>
                  <a:srgbClr val="0070C0"/>
                </a:solidFill>
              </a:rPr>
              <a:t>AllTransmittersOn</a:t>
            </a:r>
            <a:r>
              <a:rPr lang="de-DE" sz="800">
                <a:solidFill>
                  <a:srgbClr val="0070C0"/>
                </a:solidFill>
              </a:rPr>
              <a:t>: asks PowerSavingStatus if modulesToRestoreOriginalState does NOT contain AllTransmittersOn; if not, then done.</a:t>
            </a:r>
          </a:p>
          <a:p>
            <a:pPr marL="180975"/>
            <a:r>
              <a:rPr lang="de-DE" sz="800" i="1">
                <a:solidFill>
                  <a:srgbClr val="0070C0"/>
                </a:solidFill>
              </a:rPr>
              <a:t>Note: might lead to issues if powerSavingStatus records could not be set properly due to DCN issues (might require some manual work to fix the status)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F586EA12-6552-EED1-2E5A-9E56A2A0806D}"/>
              </a:ext>
            </a:extLst>
          </p:cNvPr>
          <p:cNvCxnSpPr>
            <a:cxnSpLocks/>
          </p:cNvCxnSpPr>
          <p:nvPr/>
        </p:nvCxnSpPr>
        <p:spPr>
          <a:xfrm flipV="1">
            <a:off x="9546601" y="2498318"/>
            <a:ext cx="0" cy="213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0999812A-356B-7BB2-7BBC-970F7D490A7C}"/>
              </a:ext>
            </a:extLst>
          </p:cNvPr>
          <p:cNvSpPr/>
          <p:nvPr/>
        </p:nvSpPr>
        <p:spPr>
          <a:xfrm>
            <a:off x="10831567" y="2758416"/>
            <a:ext cx="3056604" cy="1359061"/>
          </a:xfrm>
          <a:prstGeom prst="roundRect">
            <a:avLst>
              <a:gd name="adj" fmla="val 1868"/>
            </a:avLst>
          </a:prstGeom>
          <a:solidFill>
            <a:srgbClr val="FFEBE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F04C3DD-E92D-A5BE-ECC7-A5FFEA98468A}"/>
              </a:ext>
            </a:extLst>
          </p:cNvPr>
          <p:cNvSpPr txBox="1"/>
          <p:nvPr/>
        </p:nvSpPr>
        <p:spPr>
          <a:xfrm>
            <a:off x="10839549" y="2754649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analysis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0812037-23C3-C634-6976-7710BD4F8803}"/>
              </a:ext>
            </a:extLst>
          </p:cNvPr>
          <p:cNvSpPr/>
          <p:nvPr/>
        </p:nvSpPr>
        <p:spPr>
          <a:xfrm>
            <a:off x="7160951" y="2749947"/>
            <a:ext cx="3532155" cy="2904250"/>
          </a:xfrm>
          <a:prstGeom prst="roundRect">
            <a:avLst>
              <a:gd name="adj" fmla="val 1868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ECFBE1A-0DB4-2C42-5DF9-FB578B874734}"/>
              </a:ext>
            </a:extLst>
          </p:cNvPr>
          <p:cNvSpPr/>
          <p:nvPr/>
        </p:nvSpPr>
        <p:spPr>
          <a:xfrm>
            <a:off x="2668227" y="2777956"/>
            <a:ext cx="4354263" cy="2864092"/>
          </a:xfrm>
          <a:prstGeom prst="roundRect">
            <a:avLst>
              <a:gd name="adj" fmla="val 1868"/>
            </a:avLst>
          </a:prstGeom>
          <a:solidFill>
            <a:srgbClr val="FFF6D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0D090B2-52A8-B88E-9DED-D6C3B5BBC578}"/>
              </a:ext>
            </a:extLst>
          </p:cNvPr>
          <p:cNvSpPr/>
          <p:nvPr/>
        </p:nvSpPr>
        <p:spPr>
          <a:xfrm>
            <a:off x="173146" y="115967"/>
            <a:ext cx="6849343" cy="2611859"/>
          </a:xfrm>
          <a:prstGeom prst="roundRect">
            <a:avLst>
              <a:gd name="adj" fmla="val 186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97B73EA-8C26-134A-5530-2AD5374E8076}"/>
              </a:ext>
            </a:extLst>
          </p:cNvPr>
          <p:cNvSpPr/>
          <p:nvPr/>
        </p:nvSpPr>
        <p:spPr>
          <a:xfrm>
            <a:off x="320516" y="522339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StaticListAutomationManagement</a:t>
            </a:r>
          </a:p>
        </p:txBody>
      </p:sp>
      <p:pic>
        <p:nvPicPr>
          <p:cNvPr id="8" name="Grafik 7" descr="Liste mit einfarbiger Füllung">
            <a:extLst>
              <a:ext uri="{FF2B5EF4-FFF2-40B4-BE49-F238E27FC236}">
                <a16:creationId xmlns:a16="http://schemas.microsoft.com/office/drawing/2014/main" id="{26B61A38-E64B-4453-9EE6-722E5836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9996" y="499888"/>
            <a:ext cx="268091" cy="26809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A3A790-BCF4-941C-E5AA-0E50A8B68B1D}"/>
              </a:ext>
            </a:extLst>
          </p:cNvPr>
          <p:cNvCxnSpPr>
            <a:cxnSpLocks/>
          </p:cNvCxnSpPr>
          <p:nvPr/>
        </p:nvCxnSpPr>
        <p:spPr>
          <a:xfrm>
            <a:off x="2349550" y="633932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7FF90-CCFB-7544-99F9-C732DF67A01F}"/>
              </a:ext>
            </a:extLst>
          </p:cNvPr>
          <p:cNvCxnSpPr>
            <a:cxnSpLocks/>
          </p:cNvCxnSpPr>
          <p:nvPr/>
        </p:nvCxnSpPr>
        <p:spPr>
          <a:xfrm flipH="1">
            <a:off x="2349550" y="700676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8D77ED1-3D66-C377-D257-5C3AD73EF90C}"/>
              </a:ext>
            </a:extLst>
          </p:cNvPr>
          <p:cNvSpPr txBox="1"/>
          <p:nvPr/>
        </p:nvSpPr>
        <p:spPr>
          <a:xfrm>
            <a:off x="320516" y="767927"/>
            <a:ext cx="2829497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addLinksToStaticList(linkIdList)</a:t>
            </a:r>
          </a:p>
          <a:p>
            <a:pPr marL="0" indent="0">
              <a:buNone/>
            </a:pPr>
            <a:r>
              <a:rPr lang="de-DE"/>
              <a:t>assignAutomationToLinks(automationName,linkIdList)</a:t>
            </a:r>
          </a:p>
          <a:p>
            <a:pPr marL="0" indent="0">
              <a:buNone/>
            </a:pPr>
            <a:r>
              <a:rPr lang="de-DE"/>
              <a:t>--------------------</a:t>
            </a:r>
          </a:p>
          <a:p>
            <a:pPr marL="0" indent="0">
              <a:buNone/>
            </a:pPr>
            <a:r>
              <a:rPr lang="de-DE"/>
              <a:t>removeLinksFromStaticList(linkIdList)</a:t>
            </a:r>
          </a:p>
          <a:p>
            <a:pPr marL="0" indent="0">
              <a:buNone/>
            </a:pPr>
            <a:r>
              <a:rPr lang="de-DE"/>
              <a:t>unassignAutomationFromLinks(automationName,linkIdList)</a:t>
            </a:r>
          </a:p>
          <a:p>
            <a:pPr marL="0" indent="0">
              <a:buNone/>
            </a:pPr>
            <a:r>
              <a:rPr lang="de-DE"/>
              <a:t>unassignAllAutomationsFromLinks(linkIdList)</a:t>
            </a:r>
          </a:p>
          <a:p>
            <a:pPr marL="0" indent="0">
              <a:buNone/>
            </a:pPr>
            <a:r>
              <a:rPr lang="de-DE"/>
              <a:t>unassignAutomationFromAllLinks(automationName)</a:t>
            </a:r>
          </a:p>
          <a:p>
            <a:pPr marL="0" indent="0">
              <a:buNone/>
            </a:pPr>
            <a:r>
              <a:rPr lang="de-DE"/>
              <a:t>-------------------</a:t>
            </a:r>
          </a:p>
          <a:p>
            <a:pPr marL="0" indent="0">
              <a:buNone/>
            </a:pPr>
            <a:r>
              <a:rPr lang="de-DE"/>
              <a:t>listLinks(</a:t>
            </a:r>
            <a:r>
              <a:rPr lang="de-DE">
                <a:highlight>
                  <a:srgbClr val="FFFF00"/>
                </a:highlight>
              </a:rPr>
              <a:t>optional: linkIdList</a:t>
            </a:r>
            <a:r>
              <a:rPr lang="de-DE"/>
              <a:t>)</a:t>
            </a:r>
          </a:p>
          <a:p>
            <a:pPr marL="0" indent="0">
              <a:buNone/>
            </a:pPr>
            <a:r>
              <a:rPr lang="de-DE"/>
              <a:t>listAutomationNames()</a:t>
            </a:r>
          </a:p>
          <a:p>
            <a:pPr marL="0" indent="0">
              <a:buNone/>
            </a:pPr>
            <a:r>
              <a:rPr lang="de-DE"/>
              <a:t>listAssignmentsForSpecificLink(linkId)</a:t>
            </a:r>
          </a:p>
          <a:p>
            <a:pPr marL="0" indent="0">
              <a:buNone/>
            </a:pPr>
            <a:r>
              <a:rPr lang="de-DE"/>
              <a:t>listLinksWithSpecificNumberOfAssignments(number) </a:t>
            </a:r>
          </a:p>
          <a:p>
            <a:pPr marL="0" indent="0">
              <a:buNone/>
            </a:pPr>
            <a:r>
              <a:rPr lang="de-DE"/>
              <a:t>listLinksWithSpecificAutomationAssigned(automationName)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A609E8-2BC3-58A8-95F6-6786B0F3A728}"/>
              </a:ext>
            </a:extLst>
          </p:cNvPr>
          <p:cNvSpPr txBox="1"/>
          <p:nvPr/>
        </p:nvSpPr>
        <p:spPr>
          <a:xfrm>
            <a:off x="173147" y="90903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Automation Management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530D81-CF08-3589-2358-2B674695471E}"/>
              </a:ext>
            </a:extLst>
          </p:cNvPr>
          <p:cNvSpPr/>
          <p:nvPr/>
        </p:nvSpPr>
        <p:spPr>
          <a:xfrm>
            <a:off x="7131090" y="115967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Visualization of Automation Management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4A9F8A-1343-749E-1ADE-4D56409EF4CB}"/>
              </a:ext>
            </a:extLst>
          </p:cNvPr>
          <p:cNvSpPr/>
          <p:nvPr/>
        </p:nvSpPr>
        <p:spPr>
          <a:xfrm>
            <a:off x="173148" y="2777954"/>
            <a:ext cx="2424027" cy="2813290"/>
          </a:xfrm>
          <a:prstGeom prst="roundRect">
            <a:avLst>
              <a:gd name="adj" fmla="val 186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44217-BE78-3D5E-FB92-64268358892B}"/>
              </a:ext>
            </a:extLst>
          </p:cNvPr>
          <p:cNvSpPr txBox="1"/>
          <p:nvPr/>
        </p:nvSpPr>
        <p:spPr>
          <a:xfrm>
            <a:off x="173147" y="2752889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automation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D7C8B1F-86C2-B51C-E4D9-7186CF21ED50}"/>
              </a:ext>
            </a:extLst>
          </p:cNvPr>
          <p:cNvSpPr/>
          <p:nvPr/>
        </p:nvSpPr>
        <p:spPr>
          <a:xfrm>
            <a:off x="279864" y="3179017"/>
            <a:ext cx="2033667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TimeBasedPowerSaving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AE504-5EE9-6653-9034-04FDAE2BD477}"/>
              </a:ext>
            </a:extLst>
          </p:cNvPr>
          <p:cNvSpPr txBox="1"/>
          <p:nvPr/>
        </p:nvSpPr>
        <p:spPr>
          <a:xfrm>
            <a:off x="284497" y="3420415"/>
            <a:ext cx="202903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addStartTrigger(time)</a:t>
            </a:r>
          </a:p>
          <a:p>
            <a:r>
              <a:rPr lang="de-DE" sz="800"/>
              <a:t>addEndTrigger(time)</a:t>
            </a:r>
          </a:p>
          <a:p>
            <a:r>
              <a:rPr lang="de-DE" sz="800"/>
              <a:t>removeStartTrigger(time)</a:t>
            </a:r>
          </a:p>
          <a:p>
            <a:r>
              <a:rPr lang="de-DE" sz="800"/>
              <a:t>removeEndTrigger(time)</a:t>
            </a:r>
          </a:p>
          <a:p>
            <a:r>
              <a:rPr lang="de-DE" sz="800"/>
              <a:t>removeAllTriggers()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listAllTriggers()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startTimeBasedPowerSaving()</a:t>
            </a:r>
          </a:p>
          <a:p>
            <a:r>
              <a:rPr lang="de-DE" sz="800"/>
              <a:t>stopTimeBasedPowerSaving()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647B858-4454-149F-B45F-8A30B1F5DE46}"/>
              </a:ext>
            </a:extLst>
          </p:cNvPr>
          <p:cNvSpPr/>
          <p:nvPr/>
        </p:nvSpPr>
        <p:spPr>
          <a:xfrm>
            <a:off x="173147" y="5671115"/>
            <a:ext cx="3685895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Link-related automation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F34AC5-6FB4-5234-B1E2-B5849564DD32}"/>
              </a:ext>
            </a:extLst>
          </p:cNvPr>
          <p:cNvSpPr txBox="1"/>
          <p:nvPr/>
        </p:nvSpPr>
        <p:spPr>
          <a:xfrm>
            <a:off x="2313531" y="5694198"/>
            <a:ext cx="16200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i="1"/>
              <a:t>E.g. due to packet loss / utilization</a:t>
            </a:r>
            <a:endParaRPr lang="de-DE" sz="800" b="1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E92769-B636-76D9-1AB6-2ECC3F898EA3}"/>
              </a:ext>
            </a:extLst>
          </p:cNvPr>
          <p:cNvSpPr txBox="1"/>
          <p:nvPr/>
        </p:nvSpPr>
        <p:spPr>
          <a:xfrm>
            <a:off x="3396019" y="2752890"/>
            <a:ext cx="374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switching operation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F43F32C-51D8-7487-B73D-20C55C9D18D5}"/>
              </a:ext>
            </a:extLst>
          </p:cNvPr>
          <p:cNvSpPr/>
          <p:nvPr/>
        </p:nvSpPr>
        <p:spPr>
          <a:xfrm>
            <a:off x="2712605" y="3378813"/>
            <a:ext cx="300116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SimpleActivation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8C83D1-BD4F-716B-CE87-D19A99B81C4C}"/>
              </a:ext>
            </a:extLst>
          </p:cNvPr>
          <p:cNvSpPr/>
          <p:nvPr/>
        </p:nvSpPr>
        <p:spPr>
          <a:xfrm>
            <a:off x="2714177" y="4577431"/>
            <a:ext cx="3018856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PersistentDeactivation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8A8051-6013-32B2-E5FA-777EAB99AF3F}"/>
              </a:ext>
            </a:extLst>
          </p:cNvPr>
          <p:cNvSpPr txBox="1"/>
          <p:nvPr/>
        </p:nvSpPr>
        <p:spPr>
          <a:xfrm>
            <a:off x="2711772" y="3613237"/>
            <a:ext cx="42295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addLinksToPowerSavingActivationQueue(linkIdList, automationName, switchingOperationName)</a:t>
            </a:r>
          </a:p>
          <a:p>
            <a:r>
              <a:rPr lang="de-DE" sz="800">
                <a:highlight>
                  <a:srgbClr val="FFFF00"/>
                </a:highlight>
              </a:rPr>
              <a:t>removeLinksFromPowerSavingActivationQueue(linkId, switchingAutomationName)</a:t>
            </a:r>
          </a:p>
          <a:p>
            <a:r>
              <a:rPr lang="de-DE" sz="800"/>
              <a:t>purgePowerSavingActivationQueue()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B691098-B92B-749F-A786-393262D55085}"/>
              </a:ext>
            </a:extLst>
          </p:cNvPr>
          <p:cNvSpPr/>
          <p:nvPr/>
        </p:nvSpPr>
        <p:spPr>
          <a:xfrm>
            <a:off x="7302402" y="3358779"/>
            <a:ext cx="246218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RedundantTransmittersOff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04A4399-50FC-C3D6-2333-F54C2364471B}"/>
              </a:ext>
            </a:extLst>
          </p:cNvPr>
          <p:cNvSpPr/>
          <p:nvPr/>
        </p:nvSpPr>
        <p:spPr>
          <a:xfrm>
            <a:off x="7302403" y="4508965"/>
            <a:ext cx="248834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AllTransmittersOn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C16A144-FFC4-94A2-4B14-366E82EAB8E1}"/>
              </a:ext>
            </a:extLst>
          </p:cNvPr>
          <p:cNvSpPr txBox="1"/>
          <p:nvPr/>
        </p:nvSpPr>
        <p:spPr>
          <a:xfrm>
            <a:off x="2714177" y="4819330"/>
            <a:ext cx="32300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addLinksToPowerSavingDeactivationQueue(linkIdList, automationName, switchingOperationName)</a:t>
            </a:r>
          </a:p>
          <a:p>
            <a:r>
              <a:rPr lang="de-DE" sz="800"/>
              <a:t>purgePowerSavingDeactivationQueue()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86015EE-6EE9-1CEE-FE96-6F9B18CC3F64}"/>
              </a:ext>
            </a:extLst>
          </p:cNvPr>
          <p:cNvSpPr txBox="1"/>
          <p:nvPr/>
        </p:nvSpPr>
        <p:spPr>
          <a:xfrm>
            <a:off x="7203820" y="2758416"/>
            <a:ext cx="26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switching operation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8136FA-F453-4D63-CE6B-6574D32CDF8F}"/>
              </a:ext>
            </a:extLst>
          </p:cNvPr>
          <p:cNvSpPr txBox="1"/>
          <p:nvPr/>
        </p:nvSpPr>
        <p:spPr>
          <a:xfrm>
            <a:off x="7302403" y="3599779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switchRedundantTransmitterPairOff(linkId, automationName)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3B52899-6C45-E7F5-DD62-62B51832B6AB}"/>
              </a:ext>
            </a:extLst>
          </p:cNvPr>
          <p:cNvSpPr/>
          <p:nvPr/>
        </p:nvSpPr>
        <p:spPr>
          <a:xfrm>
            <a:off x="10902619" y="3333203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BasicLinkAnalysis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8284784-8A80-7317-E4D2-99866808C86D}"/>
              </a:ext>
            </a:extLst>
          </p:cNvPr>
          <p:cNvSpPr txBox="1"/>
          <p:nvPr/>
        </p:nvSpPr>
        <p:spPr>
          <a:xfrm>
            <a:off x="10908256" y="3552390"/>
            <a:ext cx="202339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resolveAirInterfaceAddressTriples(linkId)</a:t>
            </a:r>
          </a:p>
          <a:p>
            <a:r>
              <a:rPr lang="de-DE" sz="800"/>
              <a:t>analyzeStatusOfParallelLink(linkId)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AB0FABE4-E8CC-DD4B-7378-F8FC4EE8548B}"/>
              </a:ext>
            </a:extLst>
          </p:cNvPr>
          <p:cNvSpPr/>
          <p:nvPr/>
        </p:nvSpPr>
        <p:spPr>
          <a:xfrm>
            <a:off x="1859280" y="6409868"/>
            <a:ext cx="5648143" cy="1835995"/>
          </a:xfrm>
          <a:prstGeom prst="roundRect">
            <a:avLst>
              <a:gd name="adj" fmla="val 186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899904A-0376-5F2D-F5F7-A6FDFF812B0B}"/>
              </a:ext>
            </a:extLst>
          </p:cNvPr>
          <p:cNvSpPr txBox="1"/>
          <p:nvPr/>
        </p:nvSpPr>
        <p:spPr>
          <a:xfrm>
            <a:off x="2016094" y="6409868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Power saving status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7961695-99F6-506C-1658-2D385A6DE7C0}"/>
              </a:ext>
            </a:extLst>
          </p:cNvPr>
          <p:cNvSpPr txBox="1"/>
          <p:nvPr/>
        </p:nvSpPr>
        <p:spPr>
          <a:xfrm>
            <a:off x="2016094" y="6932340"/>
            <a:ext cx="532656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recordPowerSavingStatus(linkId, addDeviationsFromOriginalState, removeDeviationsFromOriginalState, addModulesToRestoreOriginalState, removeModulesToRestoreOriginalState)</a:t>
            </a:r>
          </a:p>
          <a:p>
            <a:r>
              <a:rPr lang="de-DE" sz="800"/>
              <a:t>---------------------</a:t>
            </a:r>
          </a:p>
          <a:p>
            <a:r>
              <a:rPr lang="de-DE" sz="800"/>
              <a:t>listPowerSavingStatus()</a:t>
            </a:r>
          </a:p>
          <a:p>
            <a:r>
              <a:rPr lang="de-DE" sz="800"/>
              <a:t>listPowerSavingStatusOfLink(linkId)</a:t>
            </a:r>
          </a:p>
          <a:p>
            <a:r>
              <a:rPr lang="de-DE" sz="800"/>
              <a:t>listAffectedLinks(deviationFromOriginalState)</a:t>
            </a:r>
          </a:p>
          <a:p>
            <a:r>
              <a:rPr lang="de-DE" sz="800"/>
              <a:t>listToBeRestoredLinks(moduleToRestoreOriginalState)</a:t>
            </a:r>
          </a:p>
          <a:p>
            <a:r>
              <a:rPr lang="de-DE" sz="800"/>
              <a:t>-------------</a:t>
            </a:r>
          </a:p>
          <a:p>
            <a:r>
              <a:rPr lang="de-DE" sz="800"/>
              <a:t>syncPowerSavingStatusListWithStaticLinkList()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08E5492F-C70F-D0C9-30E9-B5C24DFF9452}"/>
              </a:ext>
            </a:extLst>
          </p:cNvPr>
          <p:cNvSpPr/>
          <p:nvPr/>
        </p:nvSpPr>
        <p:spPr>
          <a:xfrm>
            <a:off x="2016094" y="6692060"/>
            <a:ext cx="405643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BasicPowerSavingStatus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44138D4C-4AE6-1FE5-306F-8070BB068DF1}"/>
              </a:ext>
            </a:extLst>
          </p:cNvPr>
          <p:cNvSpPr/>
          <p:nvPr/>
        </p:nvSpPr>
        <p:spPr>
          <a:xfrm>
            <a:off x="7619733" y="6409869"/>
            <a:ext cx="3329415" cy="774358"/>
          </a:xfrm>
          <a:prstGeom prst="roundRect">
            <a:avLst>
              <a:gd name="adj" fmla="val 186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611E591-5543-FE83-4877-2B5A91419497}"/>
              </a:ext>
            </a:extLst>
          </p:cNvPr>
          <p:cNvSpPr txBox="1"/>
          <p:nvPr/>
        </p:nvSpPr>
        <p:spPr>
          <a:xfrm>
            <a:off x="7619731" y="6400828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Logging of power saving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085A4A1A-823A-877B-8EA0-7C51B242ACF9}"/>
              </a:ext>
            </a:extLst>
          </p:cNvPr>
          <p:cNvSpPr/>
          <p:nvPr/>
        </p:nvSpPr>
        <p:spPr>
          <a:xfrm>
            <a:off x="7735553" y="6706955"/>
            <a:ext cx="3101639" cy="240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module in backlog for v1.0.0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8F3419E-93FE-2683-D014-E3888EAF1380}"/>
              </a:ext>
            </a:extLst>
          </p:cNvPr>
          <p:cNvSpPr/>
          <p:nvPr/>
        </p:nvSpPr>
        <p:spPr>
          <a:xfrm>
            <a:off x="11098750" y="6417420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Performance of power savings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08887209-ED18-2DD5-C881-D1D2186501E8}"/>
              </a:ext>
            </a:extLst>
          </p:cNvPr>
          <p:cNvSpPr/>
          <p:nvPr/>
        </p:nvSpPr>
        <p:spPr>
          <a:xfrm>
            <a:off x="11098750" y="6752015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Alarm management of power savings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195804-B2E2-2A63-C3BE-AB7675D74BA8}"/>
              </a:ext>
            </a:extLst>
          </p:cNvPr>
          <p:cNvSpPr/>
          <p:nvPr/>
        </p:nvSpPr>
        <p:spPr>
          <a:xfrm>
            <a:off x="3488532" y="513792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BlackListManagement</a:t>
            </a:r>
          </a:p>
        </p:txBody>
      </p:sp>
      <p:pic>
        <p:nvPicPr>
          <p:cNvPr id="30" name="Grafik 29" descr="Liste mit einfarbiger Füllung">
            <a:extLst>
              <a:ext uri="{FF2B5EF4-FFF2-40B4-BE49-F238E27FC236}">
                <a16:creationId xmlns:a16="http://schemas.microsoft.com/office/drawing/2014/main" id="{DFAB7A0C-BE4A-B0EB-3B79-B6A4151A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4030" y="476079"/>
            <a:ext cx="268091" cy="26809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D419FB5-9499-E871-F6D0-0A6581CA4C7D}"/>
              </a:ext>
            </a:extLst>
          </p:cNvPr>
          <p:cNvCxnSpPr>
            <a:cxnSpLocks/>
          </p:cNvCxnSpPr>
          <p:nvPr/>
        </p:nvCxnSpPr>
        <p:spPr>
          <a:xfrm>
            <a:off x="5553584" y="610123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FA621F-1083-9104-C6E4-1A480A8DAE67}"/>
              </a:ext>
            </a:extLst>
          </p:cNvPr>
          <p:cNvCxnSpPr>
            <a:cxnSpLocks/>
          </p:cNvCxnSpPr>
          <p:nvPr/>
        </p:nvCxnSpPr>
        <p:spPr>
          <a:xfrm flipH="1">
            <a:off x="5553584" y="676867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EE745BE4-BA41-165F-58C9-8B8D8D947C21}"/>
              </a:ext>
            </a:extLst>
          </p:cNvPr>
          <p:cNvGrpSpPr/>
          <p:nvPr/>
        </p:nvGrpSpPr>
        <p:grpSpPr>
          <a:xfrm>
            <a:off x="12455980" y="4665903"/>
            <a:ext cx="961897" cy="537911"/>
            <a:chOff x="12596318" y="3860943"/>
            <a:chExt cx="961897" cy="537911"/>
          </a:xfrm>
        </p:grpSpPr>
        <p:sp>
          <p:nvSpPr>
            <p:cNvPr id="21" name="Flussdiagramm: Datenträger mit direktem Zugriff 20">
              <a:extLst>
                <a:ext uri="{FF2B5EF4-FFF2-40B4-BE49-F238E27FC236}">
                  <a16:creationId xmlns:a16="http://schemas.microsoft.com/office/drawing/2014/main" id="{98D73E05-9C6D-6298-0898-029930B8F4BC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8A81A39-C3DF-7D53-036F-15867364A4EF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BEAAA41-C496-5A65-4FE4-696CB1BB6095}"/>
              </a:ext>
            </a:extLst>
          </p:cNvPr>
          <p:cNvGrpSpPr/>
          <p:nvPr/>
        </p:nvGrpSpPr>
        <p:grpSpPr>
          <a:xfrm>
            <a:off x="5072635" y="8329623"/>
            <a:ext cx="961898" cy="537911"/>
            <a:chOff x="12596318" y="3860943"/>
            <a:chExt cx="961898" cy="537911"/>
          </a:xfrm>
        </p:grpSpPr>
        <p:sp>
          <p:nvSpPr>
            <p:cNvPr id="58" name="Flussdiagramm: Datenträger mit direktem Zugriff 57">
              <a:extLst>
                <a:ext uri="{FF2B5EF4-FFF2-40B4-BE49-F238E27FC236}">
                  <a16:creationId xmlns:a16="http://schemas.microsoft.com/office/drawing/2014/main" id="{78DF06F7-9560-90E7-0CF2-EC0756093986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6BA72B96-0AF7-1718-5BE4-B7AABF449CA8}"/>
                </a:ext>
              </a:extLst>
            </p:cNvPr>
            <p:cNvSpPr txBox="1"/>
            <p:nvPr/>
          </p:nvSpPr>
          <p:spPr>
            <a:xfrm>
              <a:off x="12628153" y="405348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ElasticSearch</a:t>
              </a:r>
            </a:p>
          </p:txBody>
        </p:sp>
      </p:grp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B40C93D-21AA-7A3B-30BB-A3E1B7763D7B}"/>
              </a:ext>
            </a:extLst>
          </p:cNvPr>
          <p:cNvCxnSpPr>
            <a:cxnSpLocks/>
          </p:cNvCxnSpPr>
          <p:nvPr/>
        </p:nvCxnSpPr>
        <p:spPr>
          <a:xfrm>
            <a:off x="5207317" y="8096077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9645F98-13F6-B52B-5AC2-CF5A4965FD31}"/>
              </a:ext>
            </a:extLst>
          </p:cNvPr>
          <p:cNvCxnSpPr>
            <a:cxnSpLocks/>
            <a:stCxn id="58" idx="4"/>
          </p:cNvCxnSpPr>
          <p:nvPr/>
        </p:nvCxnSpPr>
        <p:spPr>
          <a:xfrm flipH="1" flipV="1">
            <a:off x="5345780" y="8079031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76DB1ABE-A024-6EAF-2BFC-CC7B6EC9E5B5}"/>
              </a:ext>
            </a:extLst>
          </p:cNvPr>
          <p:cNvSpPr txBox="1"/>
          <p:nvPr/>
        </p:nvSpPr>
        <p:spPr>
          <a:xfrm>
            <a:off x="3478726" y="761321"/>
            <a:ext cx="26446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addLinksToBlackList(linkIdList)</a:t>
            </a:r>
          </a:p>
          <a:p>
            <a:pPr marL="0" indent="0">
              <a:buNone/>
            </a:pPr>
            <a:r>
              <a:rPr lang="de-DE"/>
              <a:t>----------------</a:t>
            </a:r>
          </a:p>
          <a:p>
            <a:pPr marL="0" indent="0">
              <a:buNone/>
            </a:pPr>
            <a:r>
              <a:rPr lang="de-DE"/>
              <a:t>removeLinksFromBlackList(linkIdList)</a:t>
            </a:r>
          </a:p>
          <a:p>
            <a:pPr marL="0" indent="0">
              <a:buNone/>
            </a:pPr>
            <a:r>
              <a:rPr lang="de-DE"/>
              <a:t>---------------</a:t>
            </a:r>
          </a:p>
          <a:p>
            <a:pPr marL="0" indent="0">
              <a:buNone/>
            </a:pPr>
            <a:r>
              <a:rPr lang="de-DE"/>
              <a:t>listLinksInBlackList()</a:t>
            </a:r>
          </a:p>
          <a:p>
            <a:pPr marL="0" indent="0">
              <a:buNone/>
            </a:pPr>
            <a:r>
              <a:rPr lang="de-DE"/>
              <a:t>isLinkBarred(linkId)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6C530A-45CB-DC8A-ED15-03231D6AD3C8}"/>
              </a:ext>
            </a:extLst>
          </p:cNvPr>
          <p:cNvSpPr txBox="1"/>
          <p:nvPr/>
        </p:nvSpPr>
        <p:spPr>
          <a:xfrm>
            <a:off x="12544946" y="0"/>
            <a:ext cx="171623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Offered Services</a:t>
            </a:r>
          </a:p>
          <a:p>
            <a:pPr algn="r"/>
            <a:r>
              <a:rPr lang="de-DE" sz="1100">
                <a:solidFill>
                  <a:srgbClr val="C00000"/>
                </a:solidFill>
              </a:rPr>
              <a:t>(AIPS v1.0.0)</a:t>
            </a:r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AB62C5E5-4DB3-D8B4-7C60-F48E02C8A960}"/>
              </a:ext>
            </a:extLst>
          </p:cNvPr>
          <p:cNvSpPr/>
          <p:nvPr/>
        </p:nvSpPr>
        <p:spPr>
          <a:xfrm>
            <a:off x="4909849" y="778834"/>
            <a:ext cx="1721898" cy="19651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active power savings to be deactivated</a:t>
            </a:r>
          </a:p>
        </p:txBody>
      </p:sp>
      <p:sp>
        <p:nvSpPr>
          <p:cNvPr id="3" name="Rechteck: gefaltete Ecke 2">
            <a:extLst>
              <a:ext uri="{FF2B5EF4-FFF2-40B4-BE49-F238E27FC236}">
                <a16:creationId xmlns:a16="http://schemas.microsoft.com/office/drawing/2014/main" id="{17AC426F-5C9E-B06B-6525-BC2E8A012C91}"/>
              </a:ext>
            </a:extLst>
          </p:cNvPr>
          <p:cNvSpPr/>
          <p:nvPr/>
        </p:nvSpPr>
        <p:spPr>
          <a:xfrm>
            <a:off x="-949382" y="1273621"/>
            <a:ext cx="1335624" cy="276060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Check if active power savings need to be deactivated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EAA6F5C-6A46-2C71-783F-DEA9C432D4E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111651" y="3785788"/>
            <a:ext cx="844638" cy="107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08E24E4-0205-1E0B-D0EC-5E5FF0261809}"/>
              </a:ext>
            </a:extLst>
          </p:cNvPr>
          <p:cNvCxnSpPr>
            <a:cxnSpLocks/>
          </p:cNvCxnSpPr>
          <p:nvPr/>
        </p:nvCxnSpPr>
        <p:spPr>
          <a:xfrm>
            <a:off x="9989490" y="4858054"/>
            <a:ext cx="966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2221F3D-DD73-D78E-AE5F-C5DD14088B5E}"/>
              </a:ext>
            </a:extLst>
          </p:cNvPr>
          <p:cNvCxnSpPr>
            <a:cxnSpLocks/>
          </p:cNvCxnSpPr>
          <p:nvPr/>
        </p:nvCxnSpPr>
        <p:spPr>
          <a:xfrm>
            <a:off x="12668367" y="4110131"/>
            <a:ext cx="146158" cy="55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5CC324E-F1FB-A4BC-2716-C216F4F11A98}"/>
              </a:ext>
            </a:extLst>
          </p:cNvPr>
          <p:cNvSpPr/>
          <p:nvPr/>
        </p:nvSpPr>
        <p:spPr>
          <a:xfrm>
            <a:off x="10956289" y="4721423"/>
            <a:ext cx="828943" cy="283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MWGW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3C09A3F-5DF2-A309-CE86-BCCE49FFAA52}"/>
              </a:ext>
            </a:extLst>
          </p:cNvPr>
          <p:cNvSpPr txBox="1"/>
          <p:nvPr/>
        </p:nvSpPr>
        <p:spPr>
          <a:xfrm>
            <a:off x="12790771" y="1043669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>
                <a:solidFill>
                  <a:srgbClr val="0070C0"/>
                </a:solidFill>
              </a:rPr>
              <a:t>Ggf.: add diagram names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6476331-8E0B-01DF-1A81-F9395C6CF7F9}"/>
              </a:ext>
            </a:extLst>
          </p:cNvPr>
          <p:cNvSpPr txBox="1"/>
          <p:nvPr/>
        </p:nvSpPr>
        <p:spPr>
          <a:xfrm>
            <a:off x="7302403" y="4750332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reactivateTransmittersOfLink(linkId, automationName)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81D65EC0-FC12-999D-B731-D79E38D3FB52}"/>
              </a:ext>
            </a:extLst>
          </p:cNvPr>
          <p:cNvCxnSpPr>
            <a:cxnSpLocks/>
          </p:cNvCxnSpPr>
          <p:nvPr/>
        </p:nvCxnSpPr>
        <p:spPr>
          <a:xfrm>
            <a:off x="12785495" y="4125822"/>
            <a:ext cx="146158" cy="5557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3CD06F2-C197-D95F-D1F9-06FDAEC12B15}"/>
              </a:ext>
            </a:extLst>
          </p:cNvPr>
          <p:cNvSpPr txBox="1"/>
          <p:nvPr/>
        </p:nvSpPr>
        <p:spPr>
          <a:xfrm>
            <a:off x="7861363" y="1075624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>
                <a:solidFill>
                  <a:srgbClr val="C00000"/>
                </a:solidFill>
                <a:highlight>
                  <a:srgbClr val="FFFF00"/>
                </a:highlight>
              </a:rPr>
              <a:t>Proposed changes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18DCB2-9847-0ABA-F72F-5B3067E76929}"/>
              </a:ext>
            </a:extLst>
          </p:cNvPr>
          <p:cNvSpPr/>
          <p:nvPr/>
        </p:nvSpPr>
        <p:spPr>
          <a:xfrm>
            <a:off x="7086547" y="-2408418"/>
            <a:ext cx="161365" cy="1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30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32E171BC-D560-B19E-C1CE-FBD3EB726679}"/>
              </a:ext>
            </a:extLst>
          </p:cNvPr>
          <p:cNvSpPr txBox="1"/>
          <p:nvPr/>
        </p:nvSpPr>
        <p:spPr>
          <a:xfrm>
            <a:off x="177003" y="1181535"/>
            <a:ext cx="2736040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removeLinksFromStaticList(linkIdList)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2D6CB85-B784-86D5-A57C-E1C88A0342F3}"/>
              </a:ext>
            </a:extLst>
          </p:cNvPr>
          <p:cNvSpPr txBox="1"/>
          <p:nvPr/>
        </p:nvSpPr>
        <p:spPr>
          <a:xfrm>
            <a:off x="177003" y="1795196"/>
            <a:ext cx="5729335" cy="19094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</a:t>
            </a:r>
            <a:r>
              <a:rPr lang="de-DE" sz="1181"/>
              <a:t>(linkIdList)</a:t>
            </a:r>
          </a:p>
          <a:p>
            <a:pPr marL="269999" indent="-269999">
              <a:buAutoNum type="arabicPeriod"/>
            </a:pPr>
            <a:r>
              <a:rPr lang="de-DE" sz="1181"/>
              <a:t>Remove linkIdList from file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for each linkId from linkIdList: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Extract the list of assigned automationNames for the linkId from (1)-data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For each found automationName</a:t>
            </a:r>
            <a:r>
              <a:rPr lang="de-DE" sz="1181"/>
              <a:t>: deactivate power saving with parameters (linkId, automationName):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automationName)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CD2808-C81E-3A96-127F-D206866B23E0}"/>
              </a:ext>
            </a:extLst>
          </p:cNvPr>
          <p:cNvSpPr txBox="1"/>
          <p:nvPr/>
        </p:nvSpPr>
        <p:spPr>
          <a:xfrm>
            <a:off x="177003" y="3883061"/>
            <a:ext cx="4098060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unassignAutomationFromLinks(automationName,linkIdList)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16EF8A-02F8-280B-69FC-20705F0B99E0}"/>
              </a:ext>
            </a:extLst>
          </p:cNvPr>
          <p:cNvSpPr txBox="1"/>
          <p:nvPr/>
        </p:nvSpPr>
        <p:spPr>
          <a:xfrm>
            <a:off x="177003" y="4180803"/>
            <a:ext cx="5729335" cy="1727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</a:t>
            </a:r>
            <a:r>
              <a:rPr lang="de-DE" sz="1181"/>
              <a:t>(linkIdList)</a:t>
            </a:r>
          </a:p>
          <a:p>
            <a:pPr marL="269999" indent="-269999">
              <a:buAutoNum type="arabicPeriod"/>
            </a:pPr>
            <a:r>
              <a:rPr lang="de-DE" sz="1181"/>
              <a:t>Remove automationName for all linkIds from linkIdList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for each linkId from linkIdList: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Check if automationName is found in (1)-data</a:t>
            </a:r>
            <a:r>
              <a:rPr lang="de-DE" sz="1181"/>
              <a:t>; if not skip link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/>
              <a:t>else: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automationName)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AFA62E-B707-579F-3740-D3C71B40A0CC}"/>
              </a:ext>
            </a:extLst>
          </p:cNvPr>
          <p:cNvSpPr txBox="1"/>
          <p:nvPr/>
        </p:nvSpPr>
        <p:spPr>
          <a:xfrm>
            <a:off x="177003" y="1495291"/>
            <a:ext cx="3164297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unassignAllAutomationsFromLinks(linkIdList)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4426C50-7351-C557-73CC-ABAD8EA3D8BE}"/>
              </a:ext>
            </a:extLst>
          </p:cNvPr>
          <p:cNvSpPr txBox="1"/>
          <p:nvPr/>
        </p:nvSpPr>
        <p:spPr>
          <a:xfrm>
            <a:off x="7200106" y="1190622"/>
            <a:ext cx="4098060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unassignAutomationFromAllLinks(automationName)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489C46-0284-1991-3FBA-D26BD1F3321B}"/>
              </a:ext>
            </a:extLst>
          </p:cNvPr>
          <p:cNvSpPr txBox="1"/>
          <p:nvPr/>
        </p:nvSpPr>
        <p:spPr>
          <a:xfrm>
            <a:off x="7200106" y="3413534"/>
            <a:ext cx="5729335" cy="2272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</a:t>
            </a:r>
            <a:r>
              <a:rPr lang="de-DE" sz="1181"/>
              <a:t>(linkIdList) </a:t>
            </a:r>
          </a:p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listLinksInBlackList</a:t>
            </a:r>
            <a:r>
              <a:rPr lang="de-DE" sz="1181"/>
              <a:t>()</a:t>
            </a:r>
          </a:p>
          <a:p>
            <a:pPr marL="269999" indent="-269999">
              <a:buAutoNum type="arabicPeriod"/>
            </a:pPr>
            <a:r>
              <a:rPr lang="de-DE" sz="1181"/>
              <a:t>Add links from linkIdList to the BlackList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for each linkId from linkIdList: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Skip linkId if found in list from (2)</a:t>
            </a:r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Else: find automationNames for the linkId in data from (1)</a:t>
            </a:r>
            <a:endParaRPr lang="de-DE" sz="1181"/>
          </a:p>
          <a:p>
            <a:pPr marL="528749" lvl="1" indent="-213750">
              <a:buFont typeface="+mj-lt"/>
              <a:buAutoNum type="alphaLcPeriod"/>
            </a:pPr>
            <a:r>
              <a:rPr lang="de-DE" sz="1181">
                <a:solidFill>
                  <a:schemeClr val="accent2">
                    <a:lumMod val="75000"/>
                  </a:schemeClr>
                </a:solidFill>
              </a:rPr>
              <a:t>For each found automationName</a:t>
            </a:r>
            <a:r>
              <a:rPr lang="de-DE" sz="1181"/>
              <a:t>: deactivate power saving with parameters (linkId, automationName):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automationName)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AC62EF6-7BF0-547E-C7AD-C4A325817B9A}"/>
              </a:ext>
            </a:extLst>
          </p:cNvPr>
          <p:cNvSpPr txBox="1"/>
          <p:nvPr/>
        </p:nvSpPr>
        <p:spPr>
          <a:xfrm>
            <a:off x="7200106" y="3113628"/>
            <a:ext cx="3164297" cy="28315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addLinksToBlackList(linkIdList)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7D32D0E-0D65-6607-C735-41BCC56826FB}"/>
              </a:ext>
            </a:extLst>
          </p:cNvPr>
          <p:cNvSpPr txBox="1"/>
          <p:nvPr/>
        </p:nvSpPr>
        <p:spPr>
          <a:xfrm>
            <a:off x="7200106" y="1461436"/>
            <a:ext cx="5729335" cy="13643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9999" indent="-269999">
              <a:buAutoNum type="arabicPeriod"/>
            </a:pPr>
            <a:r>
              <a:rPr lang="de-DE" sz="1181">
                <a:solidFill>
                  <a:srgbClr val="0070C0"/>
                </a:solidFill>
              </a:rPr>
              <a:t>listLinksWithSpecificAutomationAssigned</a:t>
            </a:r>
            <a:r>
              <a:rPr lang="de-DE" sz="1181"/>
              <a:t>(automationName) </a:t>
            </a:r>
            <a:endParaRPr lang="de-DE" sz="1181">
              <a:solidFill>
                <a:schemeClr val="accent2">
                  <a:lumMod val="75000"/>
                </a:schemeClr>
              </a:solidFill>
            </a:endParaRPr>
          </a:p>
          <a:p>
            <a:pPr marL="269999" indent="-269999">
              <a:buAutoNum type="arabicPeriod"/>
            </a:pPr>
            <a:r>
              <a:rPr lang="de-DE" sz="1181"/>
              <a:t>Remove automationName for all found linkIds from (1)</a:t>
            </a:r>
          </a:p>
          <a:p>
            <a:pPr marL="269999" indent="-269999">
              <a:buAutoNum type="arabicPeriod"/>
            </a:pPr>
            <a:r>
              <a:rPr lang="de-DE" sz="1181" b="1"/>
              <a:t>Async deactivation: </a:t>
            </a:r>
            <a:r>
              <a:rPr lang="de-DE" sz="1181" b="1">
                <a:solidFill>
                  <a:schemeClr val="accent2">
                    <a:lumMod val="75000"/>
                  </a:schemeClr>
                </a:solidFill>
              </a:rPr>
              <a:t>for each linkId from linkIdList returned by (1):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stop possibly ongoing SimpleActivations via </a:t>
            </a:r>
            <a:r>
              <a:rPr lang="de-DE" sz="1181">
                <a:solidFill>
                  <a:srgbClr val="0070C0"/>
                </a:solidFill>
              </a:rPr>
              <a:t>removeLinksFromPowerSavingActivationQueue(linkId, automationName)</a:t>
            </a:r>
          </a:p>
          <a:p>
            <a:pPr marL="742499" lvl="2" indent="-213750">
              <a:buFont typeface="+mj-lt"/>
              <a:buAutoNum type="romanLcPeriod"/>
            </a:pPr>
            <a:r>
              <a:rPr lang="de-DE" sz="1181"/>
              <a:t>Initiate PersistentDeactivation: </a:t>
            </a:r>
            <a:r>
              <a:rPr lang="de-DE" sz="1181">
                <a:solidFill>
                  <a:srgbClr val="0070C0"/>
                </a:solidFill>
              </a:rPr>
              <a:t>addLinksToPowerSavingDeactivationQueue(linkId, automationName</a:t>
            </a:r>
            <a:endParaRPr lang="de-DE" sz="1181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2C54A0-E603-B520-F90B-636465D144F2}"/>
              </a:ext>
            </a:extLst>
          </p:cNvPr>
          <p:cNvSpPr txBox="1"/>
          <p:nvPr/>
        </p:nvSpPr>
        <p:spPr>
          <a:xfrm>
            <a:off x="177003" y="518749"/>
            <a:ext cx="12752438" cy="2831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de-DE" sz="1240">
                <a:solidFill>
                  <a:schemeClr val="bg1"/>
                </a:solidFill>
              </a:rPr>
              <a:t>Concept for asynchronous power saving deactivation</a:t>
            </a:r>
          </a:p>
        </p:txBody>
      </p:sp>
    </p:spTree>
    <p:extLst>
      <p:ext uri="{BB962C8B-B14F-4D97-AF65-F5344CB8AC3E}">
        <p14:creationId xmlns:p14="http://schemas.microsoft.com/office/powerpoint/2010/main" val="328565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112ECF0-2929-8C05-4EF6-C78B34478426}"/>
              </a:ext>
            </a:extLst>
          </p:cNvPr>
          <p:cNvSpPr txBox="1"/>
          <p:nvPr/>
        </p:nvSpPr>
        <p:spPr>
          <a:xfrm>
            <a:off x="3429000" y="14859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Wip -&gt;</a:t>
            </a:r>
          </a:p>
        </p:txBody>
      </p:sp>
    </p:spTree>
    <p:extLst>
      <p:ext uri="{BB962C8B-B14F-4D97-AF65-F5344CB8AC3E}">
        <p14:creationId xmlns:p14="http://schemas.microsoft.com/office/powerpoint/2010/main" val="41787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0999812A-356B-7BB2-7BBC-970F7D490A7C}"/>
              </a:ext>
            </a:extLst>
          </p:cNvPr>
          <p:cNvSpPr/>
          <p:nvPr/>
        </p:nvSpPr>
        <p:spPr>
          <a:xfrm>
            <a:off x="10831567" y="2758416"/>
            <a:ext cx="3056604" cy="1359061"/>
          </a:xfrm>
          <a:prstGeom prst="roundRect">
            <a:avLst>
              <a:gd name="adj" fmla="val 1868"/>
            </a:avLst>
          </a:prstGeom>
          <a:solidFill>
            <a:srgbClr val="FFEBEB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F04C3DD-E92D-A5BE-ECC7-A5FFEA98468A}"/>
              </a:ext>
            </a:extLst>
          </p:cNvPr>
          <p:cNvSpPr txBox="1"/>
          <p:nvPr/>
        </p:nvSpPr>
        <p:spPr>
          <a:xfrm>
            <a:off x="10839549" y="2754649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analysis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0812037-23C3-C634-6976-7710BD4F8803}"/>
              </a:ext>
            </a:extLst>
          </p:cNvPr>
          <p:cNvSpPr/>
          <p:nvPr/>
        </p:nvSpPr>
        <p:spPr>
          <a:xfrm>
            <a:off x="7160951" y="2749947"/>
            <a:ext cx="3532155" cy="2904250"/>
          </a:xfrm>
          <a:prstGeom prst="roundRect">
            <a:avLst>
              <a:gd name="adj" fmla="val 1868"/>
            </a:avLst>
          </a:prstGeom>
          <a:solidFill>
            <a:srgbClr val="F2EBFF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ECFBE1A-0DB4-2C42-5DF9-FB578B874734}"/>
              </a:ext>
            </a:extLst>
          </p:cNvPr>
          <p:cNvSpPr/>
          <p:nvPr/>
        </p:nvSpPr>
        <p:spPr>
          <a:xfrm>
            <a:off x="2668227" y="2777956"/>
            <a:ext cx="4354263" cy="2864092"/>
          </a:xfrm>
          <a:prstGeom prst="roundRect">
            <a:avLst>
              <a:gd name="adj" fmla="val 1868"/>
            </a:avLst>
          </a:prstGeom>
          <a:solidFill>
            <a:srgbClr val="FFF6DD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0D090B2-52A8-B88E-9DED-D6C3B5BBC578}"/>
              </a:ext>
            </a:extLst>
          </p:cNvPr>
          <p:cNvSpPr/>
          <p:nvPr/>
        </p:nvSpPr>
        <p:spPr>
          <a:xfrm>
            <a:off x="173146" y="115967"/>
            <a:ext cx="6849343" cy="2611859"/>
          </a:xfrm>
          <a:prstGeom prst="roundRect">
            <a:avLst>
              <a:gd name="adj" fmla="val 186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97B73EA-8C26-134A-5530-2AD5374E8076}"/>
              </a:ext>
            </a:extLst>
          </p:cNvPr>
          <p:cNvSpPr/>
          <p:nvPr/>
        </p:nvSpPr>
        <p:spPr>
          <a:xfrm>
            <a:off x="320516" y="522339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StaticListAutomationManagement</a:t>
            </a:r>
          </a:p>
        </p:txBody>
      </p:sp>
      <p:pic>
        <p:nvPicPr>
          <p:cNvPr id="8" name="Grafik 7" descr="Liste mit einfarbiger Füllung">
            <a:extLst>
              <a:ext uri="{FF2B5EF4-FFF2-40B4-BE49-F238E27FC236}">
                <a16:creationId xmlns:a16="http://schemas.microsoft.com/office/drawing/2014/main" id="{26B61A38-E64B-4453-9EE6-722E5836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9996" y="499888"/>
            <a:ext cx="268091" cy="26809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A3A790-BCF4-941C-E5AA-0E50A8B68B1D}"/>
              </a:ext>
            </a:extLst>
          </p:cNvPr>
          <p:cNvCxnSpPr>
            <a:cxnSpLocks/>
          </p:cNvCxnSpPr>
          <p:nvPr/>
        </p:nvCxnSpPr>
        <p:spPr>
          <a:xfrm>
            <a:off x="2349550" y="633932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7FF90-CCFB-7544-99F9-C732DF67A01F}"/>
              </a:ext>
            </a:extLst>
          </p:cNvPr>
          <p:cNvCxnSpPr>
            <a:cxnSpLocks/>
          </p:cNvCxnSpPr>
          <p:nvPr/>
        </p:nvCxnSpPr>
        <p:spPr>
          <a:xfrm flipH="1">
            <a:off x="2349550" y="700676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8D77ED1-3D66-C377-D257-5C3AD73EF90C}"/>
              </a:ext>
            </a:extLst>
          </p:cNvPr>
          <p:cNvSpPr txBox="1"/>
          <p:nvPr/>
        </p:nvSpPr>
        <p:spPr>
          <a:xfrm>
            <a:off x="320516" y="767927"/>
            <a:ext cx="2829497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addLinksToStaticList(linkIdList)</a:t>
            </a:r>
          </a:p>
          <a:p>
            <a:pPr marL="0" indent="0">
              <a:buNone/>
            </a:pPr>
            <a:r>
              <a:rPr lang="de-DE"/>
              <a:t>assignAutomationToLinks(automationName,linkIdList)</a:t>
            </a:r>
          </a:p>
          <a:p>
            <a:pPr marL="0" indent="0">
              <a:buNone/>
            </a:pPr>
            <a:r>
              <a:rPr lang="de-DE"/>
              <a:t>--------------------</a:t>
            </a:r>
          </a:p>
          <a:p>
            <a:pPr marL="0" indent="0">
              <a:buNone/>
            </a:pPr>
            <a:r>
              <a:rPr lang="de-DE"/>
              <a:t>removeLinksFromStaticList(linkIdList)</a:t>
            </a:r>
          </a:p>
          <a:p>
            <a:pPr marL="0" indent="0">
              <a:buNone/>
            </a:pPr>
            <a:r>
              <a:rPr lang="de-DE"/>
              <a:t>unassignAutomationFromLinks(automationName,linkIdList)</a:t>
            </a:r>
          </a:p>
          <a:p>
            <a:pPr marL="0" indent="0">
              <a:buNone/>
            </a:pPr>
            <a:r>
              <a:rPr lang="de-DE"/>
              <a:t>unassignAllAutomationsFromLinks(linkIdList)</a:t>
            </a:r>
          </a:p>
          <a:p>
            <a:pPr marL="0" indent="0">
              <a:buNone/>
            </a:pPr>
            <a:r>
              <a:rPr lang="de-DE"/>
              <a:t>unassignAutomationFromAllLinks(automationName)</a:t>
            </a:r>
          </a:p>
          <a:p>
            <a:pPr marL="0" indent="0">
              <a:buNone/>
            </a:pPr>
            <a:r>
              <a:rPr lang="de-DE"/>
              <a:t>-------------------</a:t>
            </a:r>
          </a:p>
          <a:p>
            <a:pPr marL="0" indent="0">
              <a:buNone/>
            </a:pPr>
            <a:r>
              <a:rPr lang="de-DE"/>
              <a:t>listLinks(</a:t>
            </a:r>
            <a:r>
              <a:rPr lang="de-DE">
                <a:highlight>
                  <a:srgbClr val="FFFF00"/>
                </a:highlight>
              </a:rPr>
              <a:t>optional: linkIdList</a:t>
            </a:r>
            <a:r>
              <a:rPr lang="de-DE"/>
              <a:t>)</a:t>
            </a:r>
          </a:p>
          <a:p>
            <a:pPr marL="0" indent="0">
              <a:buNone/>
            </a:pPr>
            <a:r>
              <a:rPr lang="de-DE"/>
              <a:t>listAutomationNames()</a:t>
            </a:r>
          </a:p>
          <a:p>
            <a:pPr marL="0" indent="0">
              <a:buNone/>
            </a:pPr>
            <a:r>
              <a:rPr lang="de-DE"/>
              <a:t>listAssignmentsForSpecificLink(linkId)</a:t>
            </a:r>
          </a:p>
          <a:p>
            <a:pPr marL="0" indent="0">
              <a:buNone/>
            </a:pPr>
            <a:r>
              <a:rPr lang="de-DE"/>
              <a:t>listLinksWithSpecificNumberOfAssignments(number) </a:t>
            </a:r>
          </a:p>
          <a:p>
            <a:pPr marL="0" indent="0">
              <a:buNone/>
            </a:pPr>
            <a:r>
              <a:rPr lang="de-DE"/>
              <a:t>listLinksWithSpecificAutomationAssigned(automationName)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A609E8-2BC3-58A8-95F6-6786B0F3A728}"/>
              </a:ext>
            </a:extLst>
          </p:cNvPr>
          <p:cNvSpPr txBox="1"/>
          <p:nvPr/>
        </p:nvSpPr>
        <p:spPr>
          <a:xfrm>
            <a:off x="173147" y="90903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Automation Management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F530D81-CF08-3589-2358-2B674695471E}"/>
              </a:ext>
            </a:extLst>
          </p:cNvPr>
          <p:cNvSpPr/>
          <p:nvPr/>
        </p:nvSpPr>
        <p:spPr>
          <a:xfrm>
            <a:off x="7131090" y="115967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Visualization of Automation Management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D4A9F8A-1343-749E-1ADE-4D56409EF4CB}"/>
              </a:ext>
            </a:extLst>
          </p:cNvPr>
          <p:cNvSpPr/>
          <p:nvPr/>
        </p:nvSpPr>
        <p:spPr>
          <a:xfrm>
            <a:off x="173148" y="2777954"/>
            <a:ext cx="2424027" cy="2813290"/>
          </a:xfrm>
          <a:prstGeom prst="roundRect">
            <a:avLst>
              <a:gd name="adj" fmla="val 1868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44217-BE78-3D5E-FB92-64268358892B}"/>
              </a:ext>
            </a:extLst>
          </p:cNvPr>
          <p:cNvSpPr txBox="1"/>
          <p:nvPr/>
        </p:nvSpPr>
        <p:spPr>
          <a:xfrm>
            <a:off x="173147" y="2752889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automation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D7C8B1F-86C2-B51C-E4D9-7186CF21ED50}"/>
              </a:ext>
            </a:extLst>
          </p:cNvPr>
          <p:cNvSpPr/>
          <p:nvPr/>
        </p:nvSpPr>
        <p:spPr>
          <a:xfrm>
            <a:off x="279864" y="3179017"/>
            <a:ext cx="2033667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TimeBasedPowerSaving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AE504-5EE9-6653-9034-04FDAE2BD477}"/>
              </a:ext>
            </a:extLst>
          </p:cNvPr>
          <p:cNvSpPr txBox="1"/>
          <p:nvPr/>
        </p:nvSpPr>
        <p:spPr>
          <a:xfrm>
            <a:off x="284497" y="3420415"/>
            <a:ext cx="202903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addStartTrigger(time)</a:t>
            </a:r>
          </a:p>
          <a:p>
            <a:r>
              <a:rPr lang="de-DE" sz="800"/>
              <a:t>addEndTrigger(time)</a:t>
            </a:r>
          </a:p>
          <a:p>
            <a:r>
              <a:rPr lang="de-DE" sz="800"/>
              <a:t>removeStartTrigger(time)</a:t>
            </a:r>
          </a:p>
          <a:p>
            <a:r>
              <a:rPr lang="de-DE" sz="800"/>
              <a:t>removeEndTrigger(time)</a:t>
            </a:r>
          </a:p>
          <a:p>
            <a:r>
              <a:rPr lang="de-DE" sz="800"/>
              <a:t>removeAllTriggers()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listAllTriggers()</a:t>
            </a:r>
          </a:p>
          <a:p>
            <a:r>
              <a:rPr lang="de-DE" sz="800"/>
              <a:t>------------------</a:t>
            </a:r>
          </a:p>
          <a:p>
            <a:r>
              <a:rPr lang="de-DE" sz="800"/>
              <a:t>startTimeBasedPowerSaving()</a:t>
            </a:r>
          </a:p>
          <a:p>
            <a:r>
              <a:rPr lang="de-DE" sz="800"/>
              <a:t>stopTimeBasedPowerSaving()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647B858-4454-149F-B45F-8A30B1F5DE46}"/>
              </a:ext>
            </a:extLst>
          </p:cNvPr>
          <p:cNvSpPr/>
          <p:nvPr/>
        </p:nvSpPr>
        <p:spPr>
          <a:xfrm>
            <a:off x="173147" y="5671115"/>
            <a:ext cx="3685895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Link-related automation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F34AC5-6FB4-5234-B1E2-B5849564DD32}"/>
              </a:ext>
            </a:extLst>
          </p:cNvPr>
          <p:cNvSpPr txBox="1"/>
          <p:nvPr/>
        </p:nvSpPr>
        <p:spPr>
          <a:xfrm>
            <a:off x="2313531" y="5694198"/>
            <a:ext cx="16200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i="1"/>
              <a:t>E.g. due to packet loss / utilization</a:t>
            </a:r>
            <a:endParaRPr lang="de-DE" sz="800" b="1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E92769-B636-76D9-1AB6-2ECC3F898EA3}"/>
              </a:ext>
            </a:extLst>
          </p:cNvPr>
          <p:cNvSpPr txBox="1"/>
          <p:nvPr/>
        </p:nvSpPr>
        <p:spPr>
          <a:xfrm>
            <a:off x="3396019" y="2752890"/>
            <a:ext cx="374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group related switching operation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F43F32C-51D8-7487-B73D-20C55C9D18D5}"/>
              </a:ext>
            </a:extLst>
          </p:cNvPr>
          <p:cNvSpPr/>
          <p:nvPr/>
        </p:nvSpPr>
        <p:spPr>
          <a:xfrm>
            <a:off x="2712605" y="3378813"/>
            <a:ext cx="300116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SimpleActivation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8C83D1-BD4F-716B-CE87-D19A99B81C4C}"/>
              </a:ext>
            </a:extLst>
          </p:cNvPr>
          <p:cNvSpPr/>
          <p:nvPr/>
        </p:nvSpPr>
        <p:spPr>
          <a:xfrm>
            <a:off x="2714177" y="4577431"/>
            <a:ext cx="3018856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PersistentDeactivation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8A8051-6013-32B2-E5FA-777EAB99AF3F}"/>
              </a:ext>
            </a:extLst>
          </p:cNvPr>
          <p:cNvSpPr txBox="1"/>
          <p:nvPr/>
        </p:nvSpPr>
        <p:spPr>
          <a:xfrm>
            <a:off x="2711772" y="3613237"/>
            <a:ext cx="42295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addLinksToPowerSavingActivationQueue(linkIdList, automationName, switchingOperationName)</a:t>
            </a:r>
          </a:p>
          <a:p>
            <a:r>
              <a:rPr lang="de-DE" sz="800">
                <a:highlight>
                  <a:srgbClr val="FFFF00"/>
                </a:highlight>
              </a:rPr>
              <a:t>removeLinksFromPowerSavingActivationQueue(linkId, switchingAutomationName)</a:t>
            </a:r>
          </a:p>
          <a:p>
            <a:r>
              <a:rPr lang="de-DE" sz="800"/>
              <a:t>purgePowerSavingActivationQueue()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FB691098-B92B-749F-A786-393262D55085}"/>
              </a:ext>
            </a:extLst>
          </p:cNvPr>
          <p:cNvSpPr/>
          <p:nvPr/>
        </p:nvSpPr>
        <p:spPr>
          <a:xfrm>
            <a:off x="7302402" y="3358779"/>
            <a:ext cx="246218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RedundantTransmittersOff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704A4399-50FC-C3D6-2333-F54C2364471B}"/>
              </a:ext>
            </a:extLst>
          </p:cNvPr>
          <p:cNvSpPr/>
          <p:nvPr/>
        </p:nvSpPr>
        <p:spPr>
          <a:xfrm>
            <a:off x="7302403" y="4508965"/>
            <a:ext cx="2488343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AllTransmittersOn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C16A144-FFC4-94A2-4B14-366E82EAB8E1}"/>
              </a:ext>
            </a:extLst>
          </p:cNvPr>
          <p:cNvSpPr txBox="1"/>
          <p:nvPr/>
        </p:nvSpPr>
        <p:spPr>
          <a:xfrm>
            <a:off x="2714177" y="4819330"/>
            <a:ext cx="32300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addLinksToPowerSavingDeactivationQueue(linkIdList, automationName, switchingOperationName)</a:t>
            </a:r>
          </a:p>
          <a:p>
            <a:r>
              <a:rPr lang="de-DE" sz="800"/>
              <a:t>purgePowerSavingDeactivationQueue()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86015EE-6EE9-1CEE-FE96-6F9B18CC3F64}"/>
              </a:ext>
            </a:extLst>
          </p:cNvPr>
          <p:cNvSpPr txBox="1"/>
          <p:nvPr/>
        </p:nvSpPr>
        <p:spPr>
          <a:xfrm>
            <a:off x="7203820" y="2758416"/>
            <a:ext cx="26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Link related switching operation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8136FA-F453-4D63-CE6B-6574D32CDF8F}"/>
              </a:ext>
            </a:extLst>
          </p:cNvPr>
          <p:cNvSpPr txBox="1"/>
          <p:nvPr/>
        </p:nvSpPr>
        <p:spPr>
          <a:xfrm>
            <a:off x="7302403" y="3599779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switchRedundantTransmitterPairOff(linkId, automationName)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3B52899-6C45-E7F5-DD62-62B51832B6AB}"/>
              </a:ext>
            </a:extLst>
          </p:cNvPr>
          <p:cNvSpPr/>
          <p:nvPr/>
        </p:nvSpPr>
        <p:spPr>
          <a:xfrm>
            <a:off x="10902619" y="3333203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BasicLinkAnalysis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8284784-8A80-7317-E4D2-99866808C86D}"/>
              </a:ext>
            </a:extLst>
          </p:cNvPr>
          <p:cNvSpPr txBox="1"/>
          <p:nvPr/>
        </p:nvSpPr>
        <p:spPr>
          <a:xfrm>
            <a:off x="10908256" y="3552390"/>
            <a:ext cx="202339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resolveAirInterfaceAddressTriples(linkId)</a:t>
            </a:r>
          </a:p>
          <a:p>
            <a:r>
              <a:rPr lang="de-DE" sz="800"/>
              <a:t>analyzeStatusOfParallelLink(linkId)</a:t>
            </a:r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AB0FABE4-E8CC-DD4B-7378-F8FC4EE8548B}"/>
              </a:ext>
            </a:extLst>
          </p:cNvPr>
          <p:cNvSpPr/>
          <p:nvPr/>
        </p:nvSpPr>
        <p:spPr>
          <a:xfrm>
            <a:off x="1859280" y="6409868"/>
            <a:ext cx="5648143" cy="1835995"/>
          </a:xfrm>
          <a:prstGeom prst="roundRect">
            <a:avLst>
              <a:gd name="adj" fmla="val 186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899904A-0376-5F2D-F5F7-A6FDFF812B0B}"/>
              </a:ext>
            </a:extLst>
          </p:cNvPr>
          <p:cNvSpPr txBox="1"/>
          <p:nvPr/>
        </p:nvSpPr>
        <p:spPr>
          <a:xfrm>
            <a:off x="2016094" y="6409868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Power saving status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7961695-99F6-506C-1658-2D385A6DE7C0}"/>
              </a:ext>
            </a:extLst>
          </p:cNvPr>
          <p:cNvSpPr txBox="1"/>
          <p:nvPr/>
        </p:nvSpPr>
        <p:spPr>
          <a:xfrm>
            <a:off x="2016094" y="6932340"/>
            <a:ext cx="532656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recordPowerSavingStatus(linkId, addDeviationsFromOriginalState, removeDeviationsFromOriginalState, addModulesToRestoreOriginalState, removeModulesToRestoreOriginalState)</a:t>
            </a:r>
          </a:p>
          <a:p>
            <a:r>
              <a:rPr lang="de-DE" sz="800"/>
              <a:t>---------------------</a:t>
            </a:r>
          </a:p>
          <a:p>
            <a:r>
              <a:rPr lang="de-DE" sz="800"/>
              <a:t>listPowerSavingStatus()</a:t>
            </a:r>
          </a:p>
          <a:p>
            <a:r>
              <a:rPr lang="de-DE" sz="800"/>
              <a:t>listPowerSavingStatusOfLink(linkId)</a:t>
            </a:r>
          </a:p>
          <a:p>
            <a:r>
              <a:rPr lang="de-DE" sz="800"/>
              <a:t>listAffectedLinks(deviationFromOriginalState)</a:t>
            </a:r>
          </a:p>
          <a:p>
            <a:r>
              <a:rPr lang="de-DE" sz="800"/>
              <a:t>listToBeRestoredLinks(moduleToRestoreOriginalState)</a:t>
            </a:r>
          </a:p>
          <a:p>
            <a:r>
              <a:rPr lang="de-DE" sz="800"/>
              <a:t>-------------</a:t>
            </a:r>
          </a:p>
          <a:p>
            <a:r>
              <a:rPr lang="de-DE" sz="800"/>
              <a:t>syncPowerSavingStatusListWithStaticLinkList()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08E5492F-C70F-D0C9-30E9-B5C24DFF9452}"/>
              </a:ext>
            </a:extLst>
          </p:cNvPr>
          <p:cNvSpPr/>
          <p:nvPr/>
        </p:nvSpPr>
        <p:spPr>
          <a:xfrm>
            <a:off x="2016094" y="6692060"/>
            <a:ext cx="4056432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BasicPowerSavingStatus</a:t>
            </a:r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44138D4C-4AE6-1FE5-306F-8070BB068DF1}"/>
              </a:ext>
            </a:extLst>
          </p:cNvPr>
          <p:cNvSpPr/>
          <p:nvPr/>
        </p:nvSpPr>
        <p:spPr>
          <a:xfrm>
            <a:off x="7619733" y="6409869"/>
            <a:ext cx="3329415" cy="774358"/>
          </a:xfrm>
          <a:prstGeom prst="roundRect">
            <a:avLst>
              <a:gd name="adj" fmla="val 186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611E591-5543-FE83-4877-2B5A91419497}"/>
              </a:ext>
            </a:extLst>
          </p:cNvPr>
          <p:cNvSpPr txBox="1"/>
          <p:nvPr/>
        </p:nvSpPr>
        <p:spPr>
          <a:xfrm>
            <a:off x="7619731" y="6400828"/>
            <a:ext cx="317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>
                <a:latin typeface="Consolas" panose="020B0609020204030204" pitchFamily="49" charset="0"/>
              </a:rPr>
              <a:t>Logging of power saving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085A4A1A-823A-877B-8EA0-7C51B242ACF9}"/>
              </a:ext>
            </a:extLst>
          </p:cNvPr>
          <p:cNvSpPr/>
          <p:nvPr/>
        </p:nvSpPr>
        <p:spPr>
          <a:xfrm>
            <a:off x="7735553" y="6706955"/>
            <a:ext cx="3101639" cy="2402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module in backlog for v1.0.0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18F3419E-93FE-2683-D014-E3888EAF1380}"/>
              </a:ext>
            </a:extLst>
          </p:cNvPr>
          <p:cNvSpPr/>
          <p:nvPr/>
        </p:nvSpPr>
        <p:spPr>
          <a:xfrm>
            <a:off x="11098750" y="6417420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Performance of power savings</a:t>
            </a:r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08887209-ED18-2DD5-C881-D1D2186501E8}"/>
              </a:ext>
            </a:extLst>
          </p:cNvPr>
          <p:cNvSpPr/>
          <p:nvPr/>
        </p:nvSpPr>
        <p:spPr>
          <a:xfrm>
            <a:off x="11098750" y="6752015"/>
            <a:ext cx="2633496" cy="261610"/>
          </a:xfrm>
          <a:prstGeom prst="roundRect">
            <a:avLst>
              <a:gd name="adj" fmla="val 2227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b="1" i="1">
                <a:solidFill>
                  <a:schemeClr val="bg1"/>
                </a:solidFill>
                <a:latin typeface="Consolas" panose="020B0609020204030204" pitchFamily="49" charset="0"/>
              </a:rPr>
              <a:t>Alarm management of power savings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195804-B2E2-2A63-C3BE-AB7675D74BA8}"/>
              </a:ext>
            </a:extLst>
          </p:cNvPr>
          <p:cNvSpPr/>
          <p:nvPr/>
        </p:nvSpPr>
        <p:spPr>
          <a:xfrm>
            <a:off x="3488532" y="513792"/>
            <a:ext cx="2029034" cy="2402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/>
              <a:t>BlackListManagement</a:t>
            </a:r>
          </a:p>
        </p:txBody>
      </p:sp>
      <p:pic>
        <p:nvPicPr>
          <p:cNvPr id="30" name="Grafik 29" descr="Liste mit einfarbiger Füllung">
            <a:extLst>
              <a:ext uri="{FF2B5EF4-FFF2-40B4-BE49-F238E27FC236}">
                <a16:creationId xmlns:a16="http://schemas.microsoft.com/office/drawing/2014/main" id="{DFAB7A0C-BE4A-B0EB-3B79-B6A4151A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4030" y="476079"/>
            <a:ext cx="268091" cy="26809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D419FB5-9499-E871-F6D0-0A6581CA4C7D}"/>
              </a:ext>
            </a:extLst>
          </p:cNvPr>
          <p:cNvCxnSpPr>
            <a:cxnSpLocks/>
          </p:cNvCxnSpPr>
          <p:nvPr/>
        </p:nvCxnSpPr>
        <p:spPr>
          <a:xfrm>
            <a:off x="5553584" y="610123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FA621F-1083-9104-C6E4-1A480A8DAE67}"/>
              </a:ext>
            </a:extLst>
          </p:cNvPr>
          <p:cNvCxnSpPr>
            <a:cxnSpLocks/>
          </p:cNvCxnSpPr>
          <p:nvPr/>
        </p:nvCxnSpPr>
        <p:spPr>
          <a:xfrm flipH="1">
            <a:off x="5553584" y="676867"/>
            <a:ext cx="4204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EE745BE4-BA41-165F-58C9-8B8D8D947C21}"/>
              </a:ext>
            </a:extLst>
          </p:cNvPr>
          <p:cNvGrpSpPr/>
          <p:nvPr/>
        </p:nvGrpSpPr>
        <p:grpSpPr>
          <a:xfrm>
            <a:off x="12455980" y="4665903"/>
            <a:ext cx="961897" cy="537911"/>
            <a:chOff x="12596318" y="3860943"/>
            <a:chExt cx="961897" cy="537911"/>
          </a:xfrm>
        </p:grpSpPr>
        <p:sp>
          <p:nvSpPr>
            <p:cNvPr id="21" name="Flussdiagramm: Datenträger mit direktem Zugriff 20">
              <a:extLst>
                <a:ext uri="{FF2B5EF4-FFF2-40B4-BE49-F238E27FC236}">
                  <a16:creationId xmlns:a16="http://schemas.microsoft.com/office/drawing/2014/main" id="{98D73E05-9C6D-6298-0898-029930B8F4BC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8A81A39-C3DF-7D53-036F-15867364A4EF}"/>
                </a:ext>
              </a:extLst>
            </p:cNvPr>
            <p:cNvSpPr txBox="1"/>
            <p:nvPr/>
          </p:nvSpPr>
          <p:spPr>
            <a:xfrm>
              <a:off x="12801389" y="4055702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MWDI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5BEAAA41-C496-5A65-4FE4-696CB1BB6095}"/>
              </a:ext>
            </a:extLst>
          </p:cNvPr>
          <p:cNvGrpSpPr/>
          <p:nvPr/>
        </p:nvGrpSpPr>
        <p:grpSpPr>
          <a:xfrm>
            <a:off x="5072635" y="8329623"/>
            <a:ext cx="961898" cy="537911"/>
            <a:chOff x="12596318" y="3860943"/>
            <a:chExt cx="961898" cy="537911"/>
          </a:xfrm>
        </p:grpSpPr>
        <p:sp>
          <p:nvSpPr>
            <p:cNvPr id="58" name="Flussdiagramm: Datenträger mit direktem Zugriff 57">
              <a:extLst>
                <a:ext uri="{FF2B5EF4-FFF2-40B4-BE49-F238E27FC236}">
                  <a16:creationId xmlns:a16="http://schemas.microsoft.com/office/drawing/2014/main" id="{78DF06F7-9560-90E7-0CF2-EC0756093986}"/>
                </a:ext>
              </a:extLst>
            </p:cNvPr>
            <p:cNvSpPr/>
            <p:nvPr/>
          </p:nvSpPr>
          <p:spPr>
            <a:xfrm rot="16200000">
              <a:off x="12808311" y="3648950"/>
              <a:ext cx="537911" cy="961897"/>
            </a:xfrm>
            <a:prstGeom prst="flowChartMagneticDrum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6BA72B96-0AF7-1718-5BE4-B7AABF449CA8}"/>
                </a:ext>
              </a:extLst>
            </p:cNvPr>
            <p:cNvSpPr txBox="1"/>
            <p:nvPr/>
          </p:nvSpPr>
          <p:spPr>
            <a:xfrm>
              <a:off x="12628153" y="4053485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>
                  <a:solidFill>
                    <a:schemeClr val="bg1"/>
                  </a:solidFill>
                </a:rPr>
                <a:t>ElasticSearch</a:t>
              </a:r>
            </a:p>
          </p:txBody>
        </p:sp>
      </p:grp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B40C93D-21AA-7A3B-30BB-A3E1B7763D7B}"/>
              </a:ext>
            </a:extLst>
          </p:cNvPr>
          <p:cNvCxnSpPr>
            <a:cxnSpLocks/>
          </p:cNvCxnSpPr>
          <p:nvPr/>
        </p:nvCxnSpPr>
        <p:spPr>
          <a:xfrm>
            <a:off x="5207317" y="8096077"/>
            <a:ext cx="192208" cy="24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9645F98-13F6-B52B-5AC2-CF5A4965FD31}"/>
              </a:ext>
            </a:extLst>
          </p:cNvPr>
          <p:cNvCxnSpPr>
            <a:cxnSpLocks/>
            <a:stCxn id="58" idx="4"/>
          </p:cNvCxnSpPr>
          <p:nvPr/>
        </p:nvCxnSpPr>
        <p:spPr>
          <a:xfrm flipH="1" flipV="1">
            <a:off x="5345780" y="8079031"/>
            <a:ext cx="207804" cy="25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76DB1ABE-A024-6EAF-2BFC-CC7B6EC9E5B5}"/>
              </a:ext>
            </a:extLst>
          </p:cNvPr>
          <p:cNvSpPr txBox="1"/>
          <p:nvPr/>
        </p:nvSpPr>
        <p:spPr>
          <a:xfrm>
            <a:off x="3478726" y="761321"/>
            <a:ext cx="264467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marL="0" indent="0">
              <a:buNone/>
            </a:pPr>
            <a:r>
              <a:rPr lang="de-DE"/>
              <a:t>addLinksToBlackList(linkIdList)</a:t>
            </a:r>
          </a:p>
          <a:p>
            <a:pPr marL="0" indent="0">
              <a:buNone/>
            </a:pPr>
            <a:r>
              <a:rPr lang="de-DE"/>
              <a:t>----------------</a:t>
            </a:r>
          </a:p>
          <a:p>
            <a:pPr marL="0" indent="0">
              <a:buNone/>
            </a:pPr>
            <a:r>
              <a:rPr lang="de-DE"/>
              <a:t>removeLinksFromBlackList(linkIdList)</a:t>
            </a:r>
          </a:p>
          <a:p>
            <a:pPr marL="0" indent="0">
              <a:buNone/>
            </a:pPr>
            <a:r>
              <a:rPr lang="de-DE"/>
              <a:t>---------------</a:t>
            </a:r>
          </a:p>
          <a:p>
            <a:pPr marL="0" indent="0">
              <a:buNone/>
            </a:pPr>
            <a:r>
              <a:rPr lang="de-DE"/>
              <a:t>listLinksInBlackList()</a:t>
            </a:r>
          </a:p>
          <a:p>
            <a:pPr marL="0" indent="0">
              <a:buNone/>
            </a:pPr>
            <a:r>
              <a:rPr lang="de-DE"/>
              <a:t>isLinkBarred(linkId)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6C530A-45CB-DC8A-ED15-03231D6AD3C8}"/>
              </a:ext>
            </a:extLst>
          </p:cNvPr>
          <p:cNvSpPr txBox="1"/>
          <p:nvPr/>
        </p:nvSpPr>
        <p:spPr>
          <a:xfrm>
            <a:off x="12544946" y="0"/>
            <a:ext cx="171623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Offered Services</a:t>
            </a:r>
          </a:p>
          <a:p>
            <a:pPr algn="r"/>
            <a:r>
              <a:rPr lang="de-DE" sz="1100">
                <a:solidFill>
                  <a:srgbClr val="C00000"/>
                </a:solidFill>
              </a:rPr>
              <a:t>(AIPS v1.0.0)</a:t>
            </a:r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AB62C5E5-4DB3-D8B4-7C60-F48E02C8A960}"/>
              </a:ext>
            </a:extLst>
          </p:cNvPr>
          <p:cNvSpPr/>
          <p:nvPr/>
        </p:nvSpPr>
        <p:spPr>
          <a:xfrm>
            <a:off x="4909849" y="778834"/>
            <a:ext cx="1721898" cy="19651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active power savings to be deactivated</a:t>
            </a:r>
          </a:p>
        </p:txBody>
      </p:sp>
      <p:sp>
        <p:nvSpPr>
          <p:cNvPr id="3" name="Rechteck: gefaltete Ecke 2">
            <a:extLst>
              <a:ext uri="{FF2B5EF4-FFF2-40B4-BE49-F238E27FC236}">
                <a16:creationId xmlns:a16="http://schemas.microsoft.com/office/drawing/2014/main" id="{17AC426F-5C9E-B06B-6525-BC2E8A012C91}"/>
              </a:ext>
            </a:extLst>
          </p:cNvPr>
          <p:cNvSpPr/>
          <p:nvPr/>
        </p:nvSpPr>
        <p:spPr>
          <a:xfrm>
            <a:off x="-949382" y="1273621"/>
            <a:ext cx="1335624" cy="276060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>
                <a:solidFill>
                  <a:schemeClr val="tx1"/>
                </a:solidFill>
              </a:rPr>
              <a:t>Check if active power savings need to be deactivated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EAA6F5C-6A46-2C71-783F-DEA9C432D4E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111651" y="3785788"/>
            <a:ext cx="844638" cy="1077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08E24E4-0205-1E0B-D0EC-5E5FF0261809}"/>
              </a:ext>
            </a:extLst>
          </p:cNvPr>
          <p:cNvCxnSpPr>
            <a:cxnSpLocks/>
          </p:cNvCxnSpPr>
          <p:nvPr/>
        </p:nvCxnSpPr>
        <p:spPr>
          <a:xfrm>
            <a:off x="9989490" y="4858054"/>
            <a:ext cx="966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52221F3D-DD73-D78E-AE5F-C5DD14088B5E}"/>
              </a:ext>
            </a:extLst>
          </p:cNvPr>
          <p:cNvCxnSpPr>
            <a:cxnSpLocks/>
          </p:cNvCxnSpPr>
          <p:nvPr/>
        </p:nvCxnSpPr>
        <p:spPr>
          <a:xfrm>
            <a:off x="12668367" y="4110131"/>
            <a:ext cx="146158" cy="555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5CC324E-F1FB-A4BC-2716-C216F4F11A98}"/>
              </a:ext>
            </a:extLst>
          </p:cNvPr>
          <p:cNvSpPr/>
          <p:nvPr/>
        </p:nvSpPr>
        <p:spPr>
          <a:xfrm>
            <a:off x="10956289" y="4721423"/>
            <a:ext cx="828943" cy="2831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MWGW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3C09A3F-5DF2-A309-CE86-BCCE49FFAA52}"/>
              </a:ext>
            </a:extLst>
          </p:cNvPr>
          <p:cNvSpPr txBox="1"/>
          <p:nvPr/>
        </p:nvSpPr>
        <p:spPr>
          <a:xfrm>
            <a:off x="12790771" y="1043669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>
                <a:solidFill>
                  <a:srgbClr val="0070C0"/>
                </a:solidFill>
              </a:rPr>
              <a:t>Ggf.: add diagram names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6476331-8E0B-01DF-1A81-F9395C6CF7F9}"/>
              </a:ext>
            </a:extLst>
          </p:cNvPr>
          <p:cNvSpPr txBox="1"/>
          <p:nvPr/>
        </p:nvSpPr>
        <p:spPr>
          <a:xfrm>
            <a:off x="7302403" y="4750332"/>
            <a:ext cx="279019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/>
              <a:t>reactivateTransmittersOfLink(linkId, automationName)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81D65EC0-FC12-999D-B731-D79E38D3FB52}"/>
              </a:ext>
            </a:extLst>
          </p:cNvPr>
          <p:cNvCxnSpPr>
            <a:cxnSpLocks/>
          </p:cNvCxnSpPr>
          <p:nvPr/>
        </p:nvCxnSpPr>
        <p:spPr>
          <a:xfrm>
            <a:off x="12785495" y="4125822"/>
            <a:ext cx="146158" cy="5557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3CD06F2-C197-D95F-D1F9-06FDAEC12B15}"/>
              </a:ext>
            </a:extLst>
          </p:cNvPr>
          <p:cNvSpPr txBox="1"/>
          <p:nvPr/>
        </p:nvSpPr>
        <p:spPr>
          <a:xfrm>
            <a:off x="7861363" y="1075624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>
                <a:solidFill>
                  <a:srgbClr val="C00000"/>
                </a:solidFill>
                <a:highlight>
                  <a:srgbClr val="FFFF00"/>
                </a:highlight>
              </a:rPr>
              <a:t>Proposed changes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18DCB2-9847-0ABA-F72F-5B3067E76929}"/>
              </a:ext>
            </a:extLst>
          </p:cNvPr>
          <p:cNvSpPr/>
          <p:nvPr/>
        </p:nvSpPr>
        <p:spPr>
          <a:xfrm>
            <a:off x="7086547" y="-2408418"/>
            <a:ext cx="161365" cy="1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12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1875</Words>
  <Application>Microsoft Office PowerPoint</Application>
  <PresentationFormat>Benutzerdefiniert</PresentationFormat>
  <Paragraphs>331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589</cp:revision>
  <dcterms:created xsi:type="dcterms:W3CDTF">2023-09-18T12:10:36Z</dcterms:created>
  <dcterms:modified xsi:type="dcterms:W3CDTF">2023-09-25T14:30:34Z</dcterms:modified>
</cp:coreProperties>
</file>