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8"/>
  </p:notesMasterIdLst>
  <p:sldIdLst>
    <p:sldId id="281" r:id="rId2"/>
    <p:sldId id="276" r:id="rId3"/>
    <p:sldId id="266" r:id="rId4"/>
    <p:sldId id="280" r:id="rId5"/>
    <p:sldId id="273" r:id="rId6"/>
    <p:sldId id="282" r:id="rId7"/>
  </p:sldIdLst>
  <p:sldSz cx="21599525" cy="16200438"/>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EE5FF"/>
    <a:srgbClr val="E4D5FF"/>
    <a:srgbClr val="FFF3F3"/>
    <a:srgbClr val="FFEBEB"/>
    <a:srgbClr val="F2EBFF"/>
    <a:srgbClr val="FFF6D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746" autoAdjust="0"/>
    <p:restoredTop sz="93038" autoAdjust="0"/>
  </p:normalViewPr>
  <p:slideViewPr>
    <p:cSldViewPr snapToGrid="0">
      <p:cViewPr>
        <p:scale>
          <a:sx n="100" d="100"/>
          <a:sy n="100" d="100"/>
        </p:scale>
        <p:origin x="-1434" y="-26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452810-26A9-40DA-8249-F444BD7C2EE7}" type="datetimeFigureOut">
              <a:rPr lang="de-DE" smtClean="0"/>
              <a:t>16.10.2023</a:t>
            </a:fld>
            <a:endParaRPr lang="de-DE"/>
          </a:p>
        </p:txBody>
      </p:sp>
      <p:sp>
        <p:nvSpPr>
          <p:cNvPr id="4" name="Folienbildplatzhalter 3"/>
          <p:cNvSpPr>
            <a:spLocks noGrp="1" noRot="1" noChangeAspect="1"/>
          </p:cNvSpPr>
          <p:nvPr>
            <p:ph type="sldImg" idx="2"/>
          </p:nvPr>
        </p:nvSpPr>
        <p:spPr>
          <a:xfrm>
            <a:off x="1373188" y="1143000"/>
            <a:ext cx="4111625"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A63696-B99F-4FC8-B6C7-8DFA2920F24D}" type="slidenum">
              <a:rPr lang="de-DE" smtClean="0"/>
              <a:t>‹Nr.›</a:t>
            </a:fld>
            <a:endParaRPr lang="de-DE"/>
          </a:p>
        </p:txBody>
      </p:sp>
    </p:spTree>
    <p:extLst>
      <p:ext uri="{BB962C8B-B14F-4D97-AF65-F5344CB8AC3E}">
        <p14:creationId xmlns:p14="http://schemas.microsoft.com/office/powerpoint/2010/main" val="1365435335"/>
      </p:ext>
    </p:extLst>
  </p:cSld>
  <p:clrMap bg1="lt1" tx1="dk1" bg2="lt2" tx2="dk2" accent1="accent1" accent2="accent2" accent3="accent3" accent4="accent4" accent5="accent5" accent6="accent6" hlink="hlink" folHlink="folHlink"/>
  <p:notesStyle>
    <a:lvl1pPr marL="0" algn="l" defTabSz="1316148" rtl="0" eaLnBrk="1" latinLnBrk="0" hangingPunct="1">
      <a:defRPr sz="1727" kern="1200">
        <a:solidFill>
          <a:schemeClr val="tx1"/>
        </a:solidFill>
        <a:latin typeface="+mn-lt"/>
        <a:ea typeface="+mn-ea"/>
        <a:cs typeface="+mn-cs"/>
      </a:defRPr>
    </a:lvl1pPr>
    <a:lvl2pPr marL="658074" algn="l" defTabSz="1316148" rtl="0" eaLnBrk="1" latinLnBrk="0" hangingPunct="1">
      <a:defRPr sz="1727" kern="1200">
        <a:solidFill>
          <a:schemeClr val="tx1"/>
        </a:solidFill>
        <a:latin typeface="+mn-lt"/>
        <a:ea typeface="+mn-ea"/>
        <a:cs typeface="+mn-cs"/>
      </a:defRPr>
    </a:lvl2pPr>
    <a:lvl3pPr marL="1316148" algn="l" defTabSz="1316148" rtl="0" eaLnBrk="1" latinLnBrk="0" hangingPunct="1">
      <a:defRPr sz="1727" kern="1200">
        <a:solidFill>
          <a:schemeClr val="tx1"/>
        </a:solidFill>
        <a:latin typeface="+mn-lt"/>
        <a:ea typeface="+mn-ea"/>
        <a:cs typeface="+mn-cs"/>
      </a:defRPr>
    </a:lvl3pPr>
    <a:lvl4pPr marL="1974223" algn="l" defTabSz="1316148" rtl="0" eaLnBrk="1" latinLnBrk="0" hangingPunct="1">
      <a:defRPr sz="1727" kern="1200">
        <a:solidFill>
          <a:schemeClr val="tx1"/>
        </a:solidFill>
        <a:latin typeface="+mn-lt"/>
        <a:ea typeface="+mn-ea"/>
        <a:cs typeface="+mn-cs"/>
      </a:defRPr>
    </a:lvl4pPr>
    <a:lvl5pPr marL="2632297" algn="l" defTabSz="1316148" rtl="0" eaLnBrk="1" latinLnBrk="0" hangingPunct="1">
      <a:defRPr sz="1727" kern="1200">
        <a:solidFill>
          <a:schemeClr val="tx1"/>
        </a:solidFill>
        <a:latin typeface="+mn-lt"/>
        <a:ea typeface="+mn-ea"/>
        <a:cs typeface="+mn-cs"/>
      </a:defRPr>
    </a:lvl5pPr>
    <a:lvl6pPr marL="3290370" algn="l" defTabSz="1316148" rtl="0" eaLnBrk="1" latinLnBrk="0" hangingPunct="1">
      <a:defRPr sz="1727" kern="1200">
        <a:solidFill>
          <a:schemeClr val="tx1"/>
        </a:solidFill>
        <a:latin typeface="+mn-lt"/>
        <a:ea typeface="+mn-ea"/>
        <a:cs typeface="+mn-cs"/>
      </a:defRPr>
    </a:lvl6pPr>
    <a:lvl7pPr marL="3948444" algn="l" defTabSz="1316148" rtl="0" eaLnBrk="1" latinLnBrk="0" hangingPunct="1">
      <a:defRPr sz="1727" kern="1200">
        <a:solidFill>
          <a:schemeClr val="tx1"/>
        </a:solidFill>
        <a:latin typeface="+mn-lt"/>
        <a:ea typeface="+mn-ea"/>
        <a:cs typeface="+mn-cs"/>
      </a:defRPr>
    </a:lvl7pPr>
    <a:lvl8pPr marL="4606518" algn="l" defTabSz="1316148" rtl="0" eaLnBrk="1" latinLnBrk="0" hangingPunct="1">
      <a:defRPr sz="1727" kern="1200">
        <a:solidFill>
          <a:schemeClr val="tx1"/>
        </a:solidFill>
        <a:latin typeface="+mn-lt"/>
        <a:ea typeface="+mn-ea"/>
        <a:cs typeface="+mn-cs"/>
      </a:defRPr>
    </a:lvl8pPr>
    <a:lvl9pPr marL="5264592" algn="l" defTabSz="1316148" rtl="0" eaLnBrk="1" latinLnBrk="0" hangingPunct="1">
      <a:defRPr sz="1727"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373188" y="1143000"/>
            <a:ext cx="4111625" cy="3086100"/>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D1A63696-B99F-4FC8-B6C7-8DFA2920F24D}" type="slidenum">
              <a:rPr lang="de-DE" smtClean="0"/>
              <a:t>2</a:t>
            </a:fld>
            <a:endParaRPr lang="de-DE"/>
          </a:p>
        </p:txBody>
      </p:sp>
    </p:spTree>
    <p:extLst>
      <p:ext uri="{BB962C8B-B14F-4D97-AF65-F5344CB8AC3E}">
        <p14:creationId xmlns:p14="http://schemas.microsoft.com/office/powerpoint/2010/main" val="11652516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373188" y="1143000"/>
            <a:ext cx="4111625" cy="3086100"/>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D1A63696-B99F-4FC8-B6C7-8DFA2920F24D}" type="slidenum">
              <a:rPr lang="de-DE" smtClean="0"/>
              <a:t>6</a:t>
            </a:fld>
            <a:endParaRPr lang="de-DE"/>
          </a:p>
        </p:txBody>
      </p:sp>
    </p:spTree>
    <p:extLst>
      <p:ext uri="{BB962C8B-B14F-4D97-AF65-F5344CB8AC3E}">
        <p14:creationId xmlns:p14="http://schemas.microsoft.com/office/powerpoint/2010/main" val="33502558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1619965" y="2651323"/>
            <a:ext cx="18359596" cy="5640152"/>
          </a:xfrm>
        </p:spPr>
        <p:txBody>
          <a:bodyPr anchor="b"/>
          <a:lstStyle>
            <a:lvl1pPr algn="ctr">
              <a:defRPr sz="14173"/>
            </a:lvl1pPr>
          </a:lstStyle>
          <a:p>
            <a:r>
              <a:rPr lang="de-DE"/>
              <a:t>Mastertitelformat bearbeiten</a:t>
            </a:r>
            <a:endParaRPr lang="en-US" dirty="0"/>
          </a:p>
        </p:txBody>
      </p:sp>
      <p:sp>
        <p:nvSpPr>
          <p:cNvPr id="3" name="Subtitle 2"/>
          <p:cNvSpPr>
            <a:spLocks noGrp="1"/>
          </p:cNvSpPr>
          <p:nvPr>
            <p:ph type="subTitle" idx="1"/>
          </p:nvPr>
        </p:nvSpPr>
        <p:spPr>
          <a:xfrm>
            <a:off x="2699941" y="8508981"/>
            <a:ext cx="16199644" cy="3911355"/>
          </a:xfrm>
        </p:spPr>
        <p:txBody>
          <a:bodyPr/>
          <a:lstStyle>
            <a:lvl1pPr marL="0" indent="0" algn="ctr">
              <a:buNone/>
              <a:defRPr sz="5669"/>
            </a:lvl1pPr>
            <a:lvl2pPr marL="1079998" indent="0" algn="ctr">
              <a:buNone/>
              <a:defRPr sz="4724"/>
            </a:lvl2pPr>
            <a:lvl3pPr marL="2159996" indent="0" algn="ctr">
              <a:buNone/>
              <a:defRPr sz="4252"/>
            </a:lvl3pPr>
            <a:lvl4pPr marL="3239994" indent="0" algn="ctr">
              <a:buNone/>
              <a:defRPr sz="3780"/>
            </a:lvl4pPr>
            <a:lvl5pPr marL="4319991" indent="0" algn="ctr">
              <a:buNone/>
              <a:defRPr sz="3780"/>
            </a:lvl5pPr>
            <a:lvl6pPr marL="5399989" indent="0" algn="ctr">
              <a:buNone/>
              <a:defRPr sz="3780"/>
            </a:lvl6pPr>
            <a:lvl7pPr marL="6479987" indent="0" algn="ctr">
              <a:buNone/>
              <a:defRPr sz="3780"/>
            </a:lvl7pPr>
            <a:lvl8pPr marL="7559985" indent="0" algn="ctr">
              <a:buNone/>
              <a:defRPr sz="3780"/>
            </a:lvl8pPr>
            <a:lvl9pPr marL="8639983" indent="0" algn="ctr">
              <a:buNone/>
              <a:defRPr sz="3780"/>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131BAEAD-BED5-4858-A3F1-D44338CDCC09}" type="datetimeFigureOut">
              <a:rPr lang="de-DE" smtClean="0"/>
              <a:t>16.10.2023</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3DD080AE-BFA9-49AE-85BB-7DBEB7D7EEE8}" type="slidenum">
              <a:rPr lang="de-DE" smtClean="0"/>
              <a:t>‹Nr.›</a:t>
            </a:fld>
            <a:endParaRPr lang="de-DE"/>
          </a:p>
        </p:txBody>
      </p:sp>
    </p:spTree>
    <p:extLst>
      <p:ext uri="{BB962C8B-B14F-4D97-AF65-F5344CB8AC3E}">
        <p14:creationId xmlns:p14="http://schemas.microsoft.com/office/powerpoint/2010/main" val="39408091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131BAEAD-BED5-4858-A3F1-D44338CDCC09}" type="datetimeFigureOut">
              <a:rPr lang="de-DE" smtClean="0"/>
              <a:t>16.10.2023</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3DD080AE-BFA9-49AE-85BB-7DBEB7D7EEE8}" type="slidenum">
              <a:rPr lang="de-DE" smtClean="0"/>
              <a:t>‹Nr.›</a:t>
            </a:fld>
            <a:endParaRPr lang="de-DE"/>
          </a:p>
        </p:txBody>
      </p:sp>
    </p:spTree>
    <p:extLst>
      <p:ext uri="{BB962C8B-B14F-4D97-AF65-F5344CB8AC3E}">
        <p14:creationId xmlns:p14="http://schemas.microsoft.com/office/powerpoint/2010/main" val="29548584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457161" y="862524"/>
            <a:ext cx="4657398" cy="13729122"/>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1484968" y="862524"/>
            <a:ext cx="13702199" cy="13729122"/>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131BAEAD-BED5-4858-A3F1-D44338CDCC09}" type="datetimeFigureOut">
              <a:rPr lang="de-DE" smtClean="0"/>
              <a:t>16.10.2023</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3DD080AE-BFA9-49AE-85BB-7DBEB7D7EEE8}" type="slidenum">
              <a:rPr lang="de-DE" smtClean="0"/>
              <a:t>‹Nr.›</a:t>
            </a:fld>
            <a:endParaRPr lang="de-DE"/>
          </a:p>
        </p:txBody>
      </p:sp>
    </p:spTree>
    <p:extLst>
      <p:ext uri="{BB962C8B-B14F-4D97-AF65-F5344CB8AC3E}">
        <p14:creationId xmlns:p14="http://schemas.microsoft.com/office/powerpoint/2010/main" val="25256062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131BAEAD-BED5-4858-A3F1-D44338CDCC09}" type="datetimeFigureOut">
              <a:rPr lang="de-DE" smtClean="0"/>
              <a:t>16.10.2023</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3DD080AE-BFA9-49AE-85BB-7DBEB7D7EEE8}" type="slidenum">
              <a:rPr lang="de-DE" smtClean="0"/>
              <a:t>‹Nr.›</a:t>
            </a:fld>
            <a:endParaRPr lang="de-DE"/>
          </a:p>
        </p:txBody>
      </p:sp>
    </p:spTree>
    <p:extLst>
      <p:ext uri="{BB962C8B-B14F-4D97-AF65-F5344CB8AC3E}">
        <p14:creationId xmlns:p14="http://schemas.microsoft.com/office/powerpoint/2010/main" val="28393130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473719" y="4038864"/>
            <a:ext cx="18629590" cy="6738931"/>
          </a:xfrm>
        </p:spPr>
        <p:txBody>
          <a:bodyPr anchor="b"/>
          <a:lstStyle>
            <a:lvl1pPr>
              <a:defRPr sz="14173"/>
            </a:lvl1pPr>
          </a:lstStyle>
          <a:p>
            <a:r>
              <a:rPr lang="de-DE"/>
              <a:t>Mastertitelformat bearbeiten</a:t>
            </a:r>
            <a:endParaRPr lang="en-US" dirty="0"/>
          </a:p>
        </p:txBody>
      </p:sp>
      <p:sp>
        <p:nvSpPr>
          <p:cNvPr id="3" name="Text Placeholder 2"/>
          <p:cNvSpPr>
            <a:spLocks noGrp="1"/>
          </p:cNvSpPr>
          <p:nvPr>
            <p:ph type="body" idx="1"/>
          </p:nvPr>
        </p:nvSpPr>
        <p:spPr>
          <a:xfrm>
            <a:off x="1473719" y="10841548"/>
            <a:ext cx="18629590" cy="3543845"/>
          </a:xfrm>
        </p:spPr>
        <p:txBody>
          <a:bodyPr/>
          <a:lstStyle>
            <a:lvl1pPr marL="0" indent="0">
              <a:buNone/>
              <a:defRPr sz="5669">
                <a:solidFill>
                  <a:schemeClr val="tx1"/>
                </a:solidFill>
              </a:defRPr>
            </a:lvl1pPr>
            <a:lvl2pPr marL="1079998" indent="0">
              <a:buNone/>
              <a:defRPr sz="4724">
                <a:solidFill>
                  <a:schemeClr val="tx1">
                    <a:tint val="75000"/>
                  </a:schemeClr>
                </a:solidFill>
              </a:defRPr>
            </a:lvl2pPr>
            <a:lvl3pPr marL="2159996" indent="0">
              <a:buNone/>
              <a:defRPr sz="4252">
                <a:solidFill>
                  <a:schemeClr val="tx1">
                    <a:tint val="75000"/>
                  </a:schemeClr>
                </a:solidFill>
              </a:defRPr>
            </a:lvl3pPr>
            <a:lvl4pPr marL="3239994" indent="0">
              <a:buNone/>
              <a:defRPr sz="3780">
                <a:solidFill>
                  <a:schemeClr val="tx1">
                    <a:tint val="75000"/>
                  </a:schemeClr>
                </a:solidFill>
              </a:defRPr>
            </a:lvl4pPr>
            <a:lvl5pPr marL="4319991" indent="0">
              <a:buNone/>
              <a:defRPr sz="3780">
                <a:solidFill>
                  <a:schemeClr val="tx1">
                    <a:tint val="75000"/>
                  </a:schemeClr>
                </a:solidFill>
              </a:defRPr>
            </a:lvl5pPr>
            <a:lvl6pPr marL="5399989" indent="0">
              <a:buNone/>
              <a:defRPr sz="3780">
                <a:solidFill>
                  <a:schemeClr val="tx1">
                    <a:tint val="75000"/>
                  </a:schemeClr>
                </a:solidFill>
              </a:defRPr>
            </a:lvl6pPr>
            <a:lvl7pPr marL="6479987" indent="0">
              <a:buNone/>
              <a:defRPr sz="3780">
                <a:solidFill>
                  <a:schemeClr val="tx1">
                    <a:tint val="75000"/>
                  </a:schemeClr>
                </a:solidFill>
              </a:defRPr>
            </a:lvl7pPr>
            <a:lvl8pPr marL="7559985" indent="0">
              <a:buNone/>
              <a:defRPr sz="3780">
                <a:solidFill>
                  <a:schemeClr val="tx1">
                    <a:tint val="75000"/>
                  </a:schemeClr>
                </a:solidFill>
              </a:defRPr>
            </a:lvl8pPr>
            <a:lvl9pPr marL="8639983" indent="0">
              <a:buNone/>
              <a:defRPr sz="378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131BAEAD-BED5-4858-A3F1-D44338CDCC09}" type="datetimeFigureOut">
              <a:rPr lang="de-DE" smtClean="0"/>
              <a:t>16.10.2023</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3DD080AE-BFA9-49AE-85BB-7DBEB7D7EEE8}" type="slidenum">
              <a:rPr lang="de-DE" smtClean="0"/>
              <a:t>‹Nr.›</a:t>
            </a:fld>
            <a:endParaRPr lang="de-DE"/>
          </a:p>
        </p:txBody>
      </p:sp>
    </p:spTree>
    <p:extLst>
      <p:ext uri="{BB962C8B-B14F-4D97-AF65-F5344CB8AC3E}">
        <p14:creationId xmlns:p14="http://schemas.microsoft.com/office/powerpoint/2010/main" val="8814437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1484967" y="4312617"/>
            <a:ext cx="9179798" cy="10279029"/>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10934760" y="4312617"/>
            <a:ext cx="9179798" cy="10279029"/>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131BAEAD-BED5-4858-A3F1-D44338CDCC09}" type="datetimeFigureOut">
              <a:rPr lang="de-DE" smtClean="0"/>
              <a:t>16.10.2023</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3DD080AE-BFA9-49AE-85BB-7DBEB7D7EEE8}" type="slidenum">
              <a:rPr lang="de-DE" smtClean="0"/>
              <a:t>‹Nr.›</a:t>
            </a:fld>
            <a:endParaRPr lang="de-DE"/>
          </a:p>
        </p:txBody>
      </p:sp>
    </p:spTree>
    <p:extLst>
      <p:ext uri="{BB962C8B-B14F-4D97-AF65-F5344CB8AC3E}">
        <p14:creationId xmlns:p14="http://schemas.microsoft.com/office/powerpoint/2010/main" val="14639661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1487781" y="862527"/>
            <a:ext cx="18629590" cy="3131336"/>
          </a:xfrm>
        </p:spPr>
        <p:txBody>
          <a:bodyPr/>
          <a:lstStyle/>
          <a:p>
            <a:r>
              <a:rPr lang="de-DE"/>
              <a:t>Mastertitelformat bearbeiten</a:t>
            </a:r>
            <a:endParaRPr lang="en-US" dirty="0"/>
          </a:p>
        </p:txBody>
      </p:sp>
      <p:sp>
        <p:nvSpPr>
          <p:cNvPr id="3" name="Text Placeholder 2"/>
          <p:cNvSpPr>
            <a:spLocks noGrp="1"/>
          </p:cNvSpPr>
          <p:nvPr>
            <p:ph type="body" idx="1"/>
          </p:nvPr>
        </p:nvSpPr>
        <p:spPr>
          <a:xfrm>
            <a:off x="1487783" y="3971359"/>
            <a:ext cx="9137610" cy="1946301"/>
          </a:xfrm>
        </p:spPr>
        <p:txBody>
          <a:bodyPr anchor="b"/>
          <a:lstStyle>
            <a:lvl1pPr marL="0" indent="0">
              <a:buNone/>
              <a:defRPr sz="5669" b="1"/>
            </a:lvl1pPr>
            <a:lvl2pPr marL="1079998" indent="0">
              <a:buNone/>
              <a:defRPr sz="4724" b="1"/>
            </a:lvl2pPr>
            <a:lvl3pPr marL="2159996" indent="0">
              <a:buNone/>
              <a:defRPr sz="4252" b="1"/>
            </a:lvl3pPr>
            <a:lvl4pPr marL="3239994" indent="0">
              <a:buNone/>
              <a:defRPr sz="3780" b="1"/>
            </a:lvl4pPr>
            <a:lvl5pPr marL="4319991" indent="0">
              <a:buNone/>
              <a:defRPr sz="3780" b="1"/>
            </a:lvl5pPr>
            <a:lvl6pPr marL="5399989" indent="0">
              <a:buNone/>
              <a:defRPr sz="3780" b="1"/>
            </a:lvl6pPr>
            <a:lvl7pPr marL="6479987" indent="0">
              <a:buNone/>
              <a:defRPr sz="3780" b="1"/>
            </a:lvl7pPr>
            <a:lvl8pPr marL="7559985" indent="0">
              <a:buNone/>
              <a:defRPr sz="3780" b="1"/>
            </a:lvl8pPr>
            <a:lvl9pPr marL="8639983" indent="0">
              <a:buNone/>
              <a:defRPr sz="3780" b="1"/>
            </a:lvl9pPr>
          </a:lstStyle>
          <a:p>
            <a:pPr lvl="0"/>
            <a:r>
              <a:rPr lang="de-DE"/>
              <a:t>Mastertextformat bearbeiten</a:t>
            </a:r>
          </a:p>
        </p:txBody>
      </p:sp>
      <p:sp>
        <p:nvSpPr>
          <p:cNvPr id="4" name="Content Placeholder 3"/>
          <p:cNvSpPr>
            <a:spLocks noGrp="1"/>
          </p:cNvSpPr>
          <p:nvPr>
            <p:ph sz="half" idx="2"/>
          </p:nvPr>
        </p:nvSpPr>
        <p:spPr>
          <a:xfrm>
            <a:off x="1487783" y="5917660"/>
            <a:ext cx="9137610" cy="8703987"/>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10934761" y="3971359"/>
            <a:ext cx="9182611" cy="1946301"/>
          </a:xfrm>
        </p:spPr>
        <p:txBody>
          <a:bodyPr anchor="b"/>
          <a:lstStyle>
            <a:lvl1pPr marL="0" indent="0">
              <a:buNone/>
              <a:defRPr sz="5669" b="1"/>
            </a:lvl1pPr>
            <a:lvl2pPr marL="1079998" indent="0">
              <a:buNone/>
              <a:defRPr sz="4724" b="1"/>
            </a:lvl2pPr>
            <a:lvl3pPr marL="2159996" indent="0">
              <a:buNone/>
              <a:defRPr sz="4252" b="1"/>
            </a:lvl3pPr>
            <a:lvl4pPr marL="3239994" indent="0">
              <a:buNone/>
              <a:defRPr sz="3780" b="1"/>
            </a:lvl4pPr>
            <a:lvl5pPr marL="4319991" indent="0">
              <a:buNone/>
              <a:defRPr sz="3780" b="1"/>
            </a:lvl5pPr>
            <a:lvl6pPr marL="5399989" indent="0">
              <a:buNone/>
              <a:defRPr sz="3780" b="1"/>
            </a:lvl6pPr>
            <a:lvl7pPr marL="6479987" indent="0">
              <a:buNone/>
              <a:defRPr sz="3780" b="1"/>
            </a:lvl7pPr>
            <a:lvl8pPr marL="7559985" indent="0">
              <a:buNone/>
              <a:defRPr sz="3780" b="1"/>
            </a:lvl8pPr>
            <a:lvl9pPr marL="8639983" indent="0">
              <a:buNone/>
              <a:defRPr sz="3780" b="1"/>
            </a:lvl9pPr>
          </a:lstStyle>
          <a:p>
            <a:pPr lvl="0"/>
            <a:r>
              <a:rPr lang="de-DE"/>
              <a:t>Mastertextformat bearbeiten</a:t>
            </a:r>
          </a:p>
        </p:txBody>
      </p:sp>
      <p:sp>
        <p:nvSpPr>
          <p:cNvPr id="6" name="Content Placeholder 5"/>
          <p:cNvSpPr>
            <a:spLocks noGrp="1"/>
          </p:cNvSpPr>
          <p:nvPr>
            <p:ph sz="quarter" idx="4"/>
          </p:nvPr>
        </p:nvSpPr>
        <p:spPr>
          <a:xfrm>
            <a:off x="10934761" y="5917660"/>
            <a:ext cx="9182611" cy="8703987"/>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131BAEAD-BED5-4858-A3F1-D44338CDCC09}" type="datetimeFigureOut">
              <a:rPr lang="de-DE" smtClean="0"/>
              <a:t>16.10.2023</a:t>
            </a:fld>
            <a:endParaRPr lang="de-DE"/>
          </a:p>
        </p:txBody>
      </p:sp>
      <p:sp>
        <p:nvSpPr>
          <p:cNvPr id="8" name="Footer Placeholder 7"/>
          <p:cNvSpPr>
            <a:spLocks noGrp="1"/>
          </p:cNvSpPr>
          <p:nvPr>
            <p:ph type="ftr" sz="quarter" idx="11"/>
          </p:nvPr>
        </p:nvSpPr>
        <p:spPr/>
        <p:txBody>
          <a:bodyPr/>
          <a:lstStyle/>
          <a:p>
            <a:endParaRPr lang="de-DE"/>
          </a:p>
        </p:txBody>
      </p:sp>
      <p:sp>
        <p:nvSpPr>
          <p:cNvPr id="9" name="Slide Number Placeholder 8"/>
          <p:cNvSpPr>
            <a:spLocks noGrp="1"/>
          </p:cNvSpPr>
          <p:nvPr>
            <p:ph type="sldNum" sz="quarter" idx="12"/>
          </p:nvPr>
        </p:nvSpPr>
        <p:spPr/>
        <p:txBody>
          <a:bodyPr/>
          <a:lstStyle/>
          <a:p>
            <a:fld id="{3DD080AE-BFA9-49AE-85BB-7DBEB7D7EEE8}" type="slidenum">
              <a:rPr lang="de-DE" smtClean="0"/>
              <a:t>‹Nr.›</a:t>
            </a:fld>
            <a:endParaRPr lang="de-DE"/>
          </a:p>
        </p:txBody>
      </p:sp>
    </p:spTree>
    <p:extLst>
      <p:ext uri="{BB962C8B-B14F-4D97-AF65-F5344CB8AC3E}">
        <p14:creationId xmlns:p14="http://schemas.microsoft.com/office/powerpoint/2010/main" val="35655691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131BAEAD-BED5-4858-A3F1-D44338CDCC09}" type="datetimeFigureOut">
              <a:rPr lang="de-DE" smtClean="0"/>
              <a:t>16.10.2023</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3DD080AE-BFA9-49AE-85BB-7DBEB7D7EEE8}" type="slidenum">
              <a:rPr lang="de-DE" smtClean="0"/>
              <a:t>‹Nr.›</a:t>
            </a:fld>
            <a:endParaRPr lang="de-DE"/>
          </a:p>
        </p:txBody>
      </p:sp>
    </p:spTree>
    <p:extLst>
      <p:ext uri="{BB962C8B-B14F-4D97-AF65-F5344CB8AC3E}">
        <p14:creationId xmlns:p14="http://schemas.microsoft.com/office/powerpoint/2010/main" val="25757462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31BAEAD-BED5-4858-A3F1-D44338CDCC09}" type="datetimeFigureOut">
              <a:rPr lang="de-DE" smtClean="0"/>
              <a:t>16.10.2023</a:t>
            </a:fld>
            <a:endParaRPr lang="de-DE"/>
          </a:p>
        </p:txBody>
      </p:sp>
      <p:sp>
        <p:nvSpPr>
          <p:cNvPr id="3" name="Footer Placeholder 2"/>
          <p:cNvSpPr>
            <a:spLocks noGrp="1"/>
          </p:cNvSpPr>
          <p:nvPr>
            <p:ph type="ftr" sz="quarter" idx="11"/>
          </p:nvPr>
        </p:nvSpPr>
        <p:spPr/>
        <p:txBody>
          <a:bodyPr/>
          <a:lstStyle/>
          <a:p>
            <a:endParaRPr lang="de-DE"/>
          </a:p>
        </p:txBody>
      </p:sp>
      <p:sp>
        <p:nvSpPr>
          <p:cNvPr id="4" name="Slide Number Placeholder 3"/>
          <p:cNvSpPr>
            <a:spLocks noGrp="1"/>
          </p:cNvSpPr>
          <p:nvPr>
            <p:ph type="sldNum" sz="quarter" idx="12"/>
          </p:nvPr>
        </p:nvSpPr>
        <p:spPr/>
        <p:txBody>
          <a:bodyPr/>
          <a:lstStyle/>
          <a:p>
            <a:fld id="{3DD080AE-BFA9-49AE-85BB-7DBEB7D7EEE8}" type="slidenum">
              <a:rPr lang="de-DE" smtClean="0"/>
              <a:t>‹Nr.›</a:t>
            </a:fld>
            <a:endParaRPr lang="de-DE"/>
          </a:p>
        </p:txBody>
      </p:sp>
    </p:spTree>
    <p:extLst>
      <p:ext uri="{BB962C8B-B14F-4D97-AF65-F5344CB8AC3E}">
        <p14:creationId xmlns:p14="http://schemas.microsoft.com/office/powerpoint/2010/main" val="18068376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487781" y="1080029"/>
            <a:ext cx="6966409" cy="3780102"/>
          </a:xfrm>
        </p:spPr>
        <p:txBody>
          <a:bodyPr anchor="b"/>
          <a:lstStyle>
            <a:lvl1pPr>
              <a:defRPr sz="7559"/>
            </a:lvl1pPr>
          </a:lstStyle>
          <a:p>
            <a:r>
              <a:rPr lang="de-DE"/>
              <a:t>Mastertitelformat bearbeiten</a:t>
            </a:r>
            <a:endParaRPr lang="en-US" dirty="0"/>
          </a:p>
        </p:txBody>
      </p:sp>
      <p:sp>
        <p:nvSpPr>
          <p:cNvPr id="3" name="Content Placeholder 2"/>
          <p:cNvSpPr>
            <a:spLocks noGrp="1"/>
          </p:cNvSpPr>
          <p:nvPr>
            <p:ph idx="1"/>
          </p:nvPr>
        </p:nvSpPr>
        <p:spPr>
          <a:xfrm>
            <a:off x="9182611" y="2332567"/>
            <a:ext cx="10934760" cy="11512811"/>
          </a:xfrm>
        </p:spPr>
        <p:txBody>
          <a:bodyPr/>
          <a:lstStyle>
            <a:lvl1pPr>
              <a:defRPr sz="7559"/>
            </a:lvl1pPr>
            <a:lvl2pPr>
              <a:defRPr sz="6614"/>
            </a:lvl2pPr>
            <a:lvl3pPr>
              <a:defRPr sz="5669"/>
            </a:lvl3pPr>
            <a:lvl4pPr>
              <a:defRPr sz="4724"/>
            </a:lvl4pPr>
            <a:lvl5pPr>
              <a:defRPr sz="4724"/>
            </a:lvl5pPr>
            <a:lvl6pPr>
              <a:defRPr sz="4724"/>
            </a:lvl6pPr>
            <a:lvl7pPr>
              <a:defRPr sz="4724"/>
            </a:lvl7pPr>
            <a:lvl8pPr>
              <a:defRPr sz="4724"/>
            </a:lvl8pPr>
            <a:lvl9pPr>
              <a:defRPr sz="4724"/>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1487781" y="4860131"/>
            <a:ext cx="6966409" cy="9003995"/>
          </a:xfrm>
        </p:spPr>
        <p:txBody>
          <a:bodyPr/>
          <a:lstStyle>
            <a:lvl1pPr marL="0" indent="0">
              <a:buNone/>
              <a:defRPr sz="3780"/>
            </a:lvl1pPr>
            <a:lvl2pPr marL="1079998" indent="0">
              <a:buNone/>
              <a:defRPr sz="3307"/>
            </a:lvl2pPr>
            <a:lvl3pPr marL="2159996" indent="0">
              <a:buNone/>
              <a:defRPr sz="2835"/>
            </a:lvl3pPr>
            <a:lvl4pPr marL="3239994" indent="0">
              <a:buNone/>
              <a:defRPr sz="2362"/>
            </a:lvl4pPr>
            <a:lvl5pPr marL="4319991" indent="0">
              <a:buNone/>
              <a:defRPr sz="2362"/>
            </a:lvl5pPr>
            <a:lvl6pPr marL="5399989" indent="0">
              <a:buNone/>
              <a:defRPr sz="2362"/>
            </a:lvl6pPr>
            <a:lvl7pPr marL="6479987" indent="0">
              <a:buNone/>
              <a:defRPr sz="2362"/>
            </a:lvl7pPr>
            <a:lvl8pPr marL="7559985" indent="0">
              <a:buNone/>
              <a:defRPr sz="2362"/>
            </a:lvl8pPr>
            <a:lvl9pPr marL="8639983" indent="0">
              <a:buNone/>
              <a:defRPr sz="2362"/>
            </a:lvl9pPr>
          </a:lstStyle>
          <a:p>
            <a:pPr lvl="0"/>
            <a:r>
              <a:rPr lang="de-DE"/>
              <a:t>Mastertextformat bearbeiten</a:t>
            </a:r>
          </a:p>
        </p:txBody>
      </p:sp>
      <p:sp>
        <p:nvSpPr>
          <p:cNvPr id="5" name="Date Placeholder 4"/>
          <p:cNvSpPr>
            <a:spLocks noGrp="1"/>
          </p:cNvSpPr>
          <p:nvPr>
            <p:ph type="dt" sz="half" idx="10"/>
          </p:nvPr>
        </p:nvSpPr>
        <p:spPr/>
        <p:txBody>
          <a:bodyPr/>
          <a:lstStyle/>
          <a:p>
            <a:fld id="{131BAEAD-BED5-4858-A3F1-D44338CDCC09}" type="datetimeFigureOut">
              <a:rPr lang="de-DE" smtClean="0"/>
              <a:t>16.10.2023</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3DD080AE-BFA9-49AE-85BB-7DBEB7D7EEE8}" type="slidenum">
              <a:rPr lang="de-DE" smtClean="0"/>
              <a:t>‹Nr.›</a:t>
            </a:fld>
            <a:endParaRPr lang="de-DE"/>
          </a:p>
        </p:txBody>
      </p:sp>
    </p:spTree>
    <p:extLst>
      <p:ext uri="{BB962C8B-B14F-4D97-AF65-F5344CB8AC3E}">
        <p14:creationId xmlns:p14="http://schemas.microsoft.com/office/powerpoint/2010/main" val="18761919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487781" y="1080029"/>
            <a:ext cx="6966409" cy="3780102"/>
          </a:xfrm>
        </p:spPr>
        <p:txBody>
          <a:bodyPr anchor="b"/>
          <a:lstStyle>
            <a:lvl1pPr>
              <a:defRPr sz="7559"/>
            </a:lvl1pPr>
          </a:lstStyle>
          <a:p>
            <a:r>
              <a:rPr lang="de-DE"/>
              <a:t>Mastertitelformat bearbeiten</a:t>
            </a:r>
            <a:endParaRPr lang="en-US" dirty="0"/>
          </a:p>
        </p:txBody>
      </p:sp>
      <p:sp>
        <p:nvSpPr>
          <p:cNvPr id="3" name="Picture Placeholder 2"/>
          <p:cNvSpPr>
            <a:spLocks noGrp="1" noChangeAspect="1"/>
          </p:cNvSpPr>
          <p:nvPr>
            <p:ph type="pic" idx="1"/>
          </p:nvPr>
        </p:nvSpPr>
        <p:spPr>
          <a:xfrm>
            <a:off x="9182611" y="2332567"/>
            <a:ext cx="10934760" cy="11512811"/>
          </a:xfrm>
        </p:spPr>
        <p:txBody>
          <a:bodyPr anchor="t"/>
          <a:lstStyle>
            <a:lvl1pPr marL="0" indent="0">
              <a:buNone/>
              <a:defRPr sz="7559"/>
            </a:lvl1pPr>
            <a:lvl2pPr marL="1079998" indent="0">
              <a:buNone/>
              <a:defRPr sz="6614"/>
            </a:lvl2pPr>
            <a:lvl3pPr marL="2159996" indent="0">
              <a:buNone/>
              <a:defRPr sz="5669"/>
            </a:lvl3pPr>
            <a:lvl4pPr marL="3239994" indent="0">
              <a:buNone/>
              <a:defRPr sz="4724"/>
            </a:lvl4pPr>
            <a:lvl5pPr marL="4319991" indent="0">
              <a:buNone/>
              <a:defRPr sz="4724"/>
            </a:lvl5pPr>
            <a:lvl6pPr marL="5399989" indent="0">
              <a:buNone/>
              <a:defRPr sz="4724"/>
            </a:lvl6pPr>
            <a:lvl7pPr marL="6479987" indent="0">
              <a:buNone/>
              <a:defRPr sz="4724"/>
            </a:lvl7pPr>
            <a:lvl8pPr marL="7559985" indent="0">
              <a:buNone/>
              <a:defRPr sz="4724"/>
            </a:lvl8pPr>
            <a:lvl9pPr marL="8639983" indent="0">
              <a:buNone/>
              <a:defRPr sz="4724"/>
            </a:lvl9pPr>
          </a:lstStyle>
          <a:p>
            <a:r>
              <a:rPr lang="de-DE"/>
              <a:t>Bild durch Klicken auf Symbol hinzufügen</a:t>
            </a:r>
            <a:endParaRPr lang="en-US" dirty="0"/>
          </a:p>
        </p:txBody>
      </p:sp>
      <p:sp>
        <p:nvSpPr>
          <p:cNvPr id="4" name="Text Placeholder 3"/>
          <p:cNvSpPr>
            <a:spLocks noGrp="1"/>
          </p:cNvSpPr>
          <p:nvPr>
            <p:ph type="body" sz="half" idx="2"/>
          </p:nvPr>
        </p:nvSpPr>
        <p:spPr>
          <a:xfrm>
            <a:off x="1487781" y="4860131"/>
            <a:ext cx="6966409" cy="9003995"/>
          </a:xfrm>
        </p:spPr>
        <p:txBody>
          <a:bodyPr/>
          <a:lstStyle>
            <a:lvl1pPr marL="0" indent="0">
              <a:buNone/>
              <a:defRPr sz="3780"/>
            </a:lvl1pPr>
            <a:lvl2pPr marL="1079998" indent="0">
              <a:buNone/>
              <a:defRPr sz="3307"/>
            </a:lvl2pPr>
            <a:lvl3pPr marL="2159996" indent="0">
              <a:buNone/>
              <a:defRPr sz="2835"/>
            </a:lvl3pPr>
            <a:lvl4pPr marL="3239994" indent="0">
              <a:buNone/>
              <a:defRPr sz="2362"/>
            </a:lvl4pPr>
            <a:lvl5pPr marL="4319991" indent="0">
              <a:buNone/>
              <a:defRPr sz="2362"/>
            </a:lvl5pPr>
            <a:lvl6pPr marL="5399989" indent="0">
              <a:buNone/>
              <a:defRPr sz="2362"/>
            </a:lvl6pPr>
            <a:lvl7pPr marL="6479987" indent="0">
              <a:buNone/>
              <a:defRPr sz="2362"/>
            </a:lvl7pPr>
            <a:lvl8pPr marL="7559985" indent="0">
              <a:buNone/>
              <a:defRPr sz="2362"/>
            </a:lvl8pPr>
            <a:lvl9pPr marL="8639983" indent="0">
              <a:buNone/>
              <a:defRPr sz="2362"/>
            </a:lvl9pPr>
          </a:lstStyle>
          <a:p>
            <a:pPr lvl="0"/>
            <a:r>
              <a:rPr lang="de-DE"/>
              <a:t>Mastertextformat bearbeiten</a:t>
            </a:r>
          </a:p>
        </p:txBody>
      </p:sp>
      <p:sp>
        <p:nvSpPr>
          <p:cNvPr id="5" name="Date Placeholder 4"/>
          <p:cNvSpPr>
            <a:spLocks noGrp="1"/>
          </p:cNvSpPr>
          <p:nvPr>
            <p:ph type="dt" sz="half" idx="10"/>
          </p:nvPr>
        </p:nvSpPr>
        <p:spPr/>
        <p:txBody>
          <a:bodyPr/>
          <a:lstStyle/>
          <a:p>
            <a:fld id="{131BAEAD-BED5-4858-A3F1-D44338CDCC09}" type="datetimeFigureOut">
              <a:rPr lang="de-DE" smtClean="0"/>
              <a:t>16.10.2023</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3DD080AE-BFA9-49AE-85BB-7DBEB7D7EEE8}" type="slidenum">
              <a:rPr lang="de-DE" smtClean="0"/>
              <a:t>‹Nr.›</a:t>
            </a:fld>
            <a:endParaRPr lang="de-DE"/>
          </a:p>
        </p:txBody>
      </p:sp>
    </p:spTree>
    <p:extLst>
      <p:ext uri="{BB962C8B-B14F-4D97-AF65-F5344CB8AC3E}">
        <p14:creationId xmlns:p14="http://schemas.microsoft.com/office/powerpoint/2010/main" val="34783733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84968" y="862527"/>
            <a:ext cx="18629590" cy="3131336"/>
          </a:xfrm>
          <a:prstGeom prst="rect">
            <a:avLst/>
          </a:prstGeom>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1484968" y="4312617"/>
            <a:ext cx="18629590" cy="10279029"/>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1484967" y="15015410"/>
            <a:ext cx="4859893" cy="862523"/>
          </a:xfrm>
          <a:prstGeom prst="rect">
            <a:avLst/>
          </a:prstGeom>
        </p:spPr>
        <p:txBody>
          <a:bodyPr vert="horz" lIns="91440" tIns="45720" rIns="91440" bIns="45720" rtlCol="0" anchor="ctr"/>
          <a:lstStyle>
            <a:lvl1pPr algn="l">
              <a:defRPr sz="2835">
                <a:solidFill>
                  <a:schemeClr val="tx1">
                    <a:tint val="75000"/>
                  </a:schemeClr>
                </a:solidFill>
              </a:defRPr>
            </a:lvl1pPr>
          </a:lstStyle>
          <a:p>
            <a:fld id="{131BAEAD-BED5-4858-A3F1-D44338CDCC09}" type="datetimeFigureOut">
              <a:rPr lang="de-DE" smtClean="0"/>
              <a:t>16.10.2023</a:t>
            </a:fld>
            <a:endParaRPr lang="de-DE"/>
          </a:p>
        </p:txBody>
      </p:sp>
      <p:sp>
        <p:nvSpPr>
          <p:cNvPr id="5" name="Footer Placeholder 4"/>
          <p:cNvSpPr>
            <a:spLocks noGrp="1"/>
          </p:cNvSpPr>
          <p:nvPr>
            <p:ph type="ftr" sz="quarter" idx="3"/>
          </p:nvPr>
        </p:nvSpPr>
        <p:spPr>
          <a:xfrm>
            <a:off x="7154843" y="15015410"/>
            <a:ext cx="7289840" cy="862523"/>
          </a:xfrm>
          <a:prstGeom prst="rect">
            <a:avLst/>
          </a:prstGeom>
        </p:spPr>
        <p:txBody>
          <a:bodyPr vert="horz" lIns="91440" tIns="45720" rIns="91440" bIns="45720" rtlCol="0" anchor="ctr"/>
          <a:lstStyle>
            <a:lvl1pPr algn="ctr">
              <a:defRPr sz="2835">
                <a:solidFill>
                  <a:schemeClr val="tx1">
                    <a:tint val="75000"/>
                  </a:schemeClr>
                </a:solidFill>
              </a:defRPr>
            </a:lvl1pPr>
          </a:lstStyle>
          <a:p>
            <a:endParaRPr lang="de-DE"/>
          </a:p>
        </p:txBody>
      </p:sp>
      <p:sp>
        <p:nvSpPr>
          <p:cNvPr id="6" name="Slide Number Placeholder 5"/>
          <p:cNvSpPr>
            <a:spLocks noGrp="1"/>
          </p:cNvSpPr>
          <p:nvPr>
            <p:ph type="sldNum" sz="quarter" idx="4"/>
          </p:nvPr>
        </p:nvSpPr>
        <p:spPr>
          <a:xfrm>
            <a:off x="15254665" y="15015410"/>
            <a:ext cx="4859893" cy="862523"/>
          </a:xfrm>
          <a:prstGeom prst="rect">
            <a:avLst/>
          </a:prstGeom>
        </p:spPr>
        <p:txBody>
          <a:bodyPr vert="horz" lIns="91440" tIns="45720" rIns="91440" bIns="45720" rtlCol="0" anchor="ctr"/>
          <a:lstStyle>
            <a:lvl1pPr algn="r">
              <a:defRPr sz="2835">
                <a:solidFill>
                  <a:schemeClr val="tx1">
                    <a:tint val="75000"/>
                  </a:schemeClr>
                </a:solidFill>
              </a:defRPr>
            </a:lvl1pPr>
          </a:lstStyle>
          <a:p>
            <a:fld id="{3DD080AE-BFA9-49AE-85BB-7DBEB7D7EEE8}" type="slidenum">
              <a:rPr lang="de-DE" smtClean="0"/>
              <a:t>‹Nr.›</a:t>
            </a:fld>
            <a:endParaRPr lang="de-DE"/>
          </a:p>
        </p:txBody>
      </p:sp>
    </p:spTree>
    <p:extLst>
      <p:ext uri="{BB962C8B-B14F-4D97-AF65-F5344CB8AC3E}">
        <p14:creationId xmlns:p14="http://schemas.microsoft.com/office/powerpoint/2010/main" val="4006891172"/>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2159996" rtl="0" eaLnBrk="1" latinLnBrk="0" hangingPunct="1">
        <a:lnSpc>
          <a:spcPct val="90000"/>
        </a:lnSpc>
        <a:spcBef>
          <a:spcPct val="0"/>
        </a:spcBef>
        <a:buNone/>
        <a:defRPr sz="10394" kern="1200">
          <a:solidFill>
            <a:schemeClr val="tx1"/>
          </a:solidFill>
          <a:latin typeface="+mj-lt"/>
          <a:ea typeface="+mj-ea"/>
          <a:cs typeface="+mj-cs"/>
        </a:defRPr>
      </a:lvl1pPr>
    </p:titleStyle>
    <p:bodyStyle>
      <a:lvl1pPr marL="539999" indent="-539999" algn="l" defTabSz="2159996" rtl="0" eaLnBrk="1" latinLnBrk="0" hangingPunct="1">
        <a:lnSpc>
          <a:spcPct val="90000"/>
        </a:lnSpc>
        <a:spcBef>
          <a:spcPts val="2362"/>
        </a:spcBef>
        <a:buFont typeface="Arial" panose="020B0604020202020204" pitchFamily="34" charset="0"/>
        <a:buChar char="•"/>
        <a:defRPr sz="6614" kern="1200">
          <a:solidFill>
            <a:schemeClr val="tx1"/>
          </a:solidFill>
          <a:latin typeface="+mn-lt"/>
          <a:ea typeface="+mn-ea"/>
          <a:cs typeface="+mn-cs"/>
        </a:defRPr>
      </a:lvl1pPr>
      <a:lvl2pPr marL="1619997" indent="-539999" algn="l" defTabSz="2159996" rtl="0" eaLnBrk="1" latinLnBrk="0" hangingPunct="1">
        <a:lnSpc>
          <a:spcPct val="90000"/>
        </a:lnSpc>
        <a:spcBef>
          <a:spcPts val="1181"/>
        </a:spcBef>
        <a:buFont typeface="Arial" panose="020B0604020202020204" pitchFamily="34" charset="0"/>
        <a:buChar char="•"/>
        <a:defRPr sz="5669" kern="1200">
          <a:solidFill>
            <a:schemeClr val="tx1"/>
          </a:solidFill>
          <a:latin typeface="+mn-lt"/>
          <a:ea typeface="+mn-ea"/>
          <a:cs typeface="+mn-cs"/>
        </a:defRPr>
      </a:lvl2pPr>
      <a:lvl3pPr marL="2699995" indent="-539999" algn="l" defTabSz="2159996" rtl="0" eaLnBrk="1" latinLnBrk="0" hangingPunct="1">
        <a:lnSpc>
          <a:spcPct val="90000"/>
        </a:lnSpc>
        <a:spcBef>
          <a:spcPts val="1181"/>
        </a:spcBef>
        <a:buFont typeface="Arial" panose="020B0604020202020204" pitchFamily="34" charset="0"/>
        <a:buChar char="•"/>
        <a:defRPr sz="4724" kern="1200">
          <a:solidFill>
            <a:schemeClr val="tx1"/>
          </a:solidFill>
          <a:latin typeface="+mn-lt"/>
          <a:ea typeface="+mn-ea"/>
          <a:cs typeface="+mn-cs"/>
        </a:defRPr>
      </a:lvl3pPr>
      <a:lvl4pPr marL="3779992"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4pPr>
      <a:lvl5pPr marL="4859990"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5pPr>
      <a:lvl6pPr marL="5939988"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6pPr>
      <a:lvl7pPr marL="7019986"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7pPr>
      <a:lvl8pPr marL="8099984"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8pPr>
      <a:lvl9pPr marL="9179982"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9pPr>
    </p:bodyStyle>
    <p:otherStyle>
      <a:defPPr>
        <a:defRPr lang="en-US"/>
      </a:defPPr>
      <a:lvl1pPr marL="0" algn="l" defTabSz="2159996" rtl="0" eaLnBrk="1" latinLnBrk="0" hangingPunct="1">
        <a:defRPr sz="4252" kern="1200">
          <a:solidFill>
            <a:schemeClr val="tx1"/>
          </a:solidFill>
          <a:latin typeface="+mn-lt"/>
          <a:ea typeface="+mn-ea"/>
          <a:cs typeface="+mn-cs"/>
        </a:defRPr>
      </a:lvl1pPr>
      <a:lvl2pPr marL="1079998" algn="l" defTabSz="2159996" rtl="0" eaLnBrk="1" latinLnBrk="0" hangingPunct="1">
        <a:defRPr sz="4252" kern="1200">
          <a:solidFill>
            <a:schemeClr val="tx1"/>
          </a:solidFill>
          <a:latin typeface="+mn-lt"/>
          <a:ea typeface="+mn-ea"/>
          <a:cs typeface="+mn-cs"/>
        </a:defRPr>
      </a:lvl2pPr>
      <a:lvl3pPr marL="2159996" algn="l" defTabSz="2159996" rtl="0" eaLnBrk="1" latinLnBrk="0" hangingPunct="1">
        <a:defRPr sz="4252" kern="1200">
          <a:solidFill>
            <a:schemeClr val="tx1"/>
          </a:solidFill>
          <a:latin typeface="+mn-lt"/>
          <a:ea typeface="+mn-ea"/>
          <a:cs typeface="+mn-cs"/>
        </a:defRPr>
      </a:lvl3pPr>
      <a:lvl4pPr marL="3239994" algn="l" defTabSz="2159996" rtl="0" eaLnBrk="1" latinLnBrk="0" hangingPunct="1">
        <a:defRPr sz="4252" kern="1200">
          <a:solidFill>
            <a:schemeClr val="tx1"/>
          </a:solidFill>
          <a:latin typeface="+mn-lt"/>
          <a:ea typeface="+mn-ea"/>
          <a:cs typeface="+mn-cs"/>
        </a:defRPr>
      </a:lvl4pPr>
      <a:lvl5pPr marL="4319991" algn="l" defTabSz="2159996" rtl="0" eaLnBrk="1" latinLnBrk="0" hangingPunct="1">
        <a:defRPr sz="4252" kern="1200">
          <a:solidFill>
            <a:schemeClr val="tx1"/>
          </a:solidFill>
          <a:latin typeface="+mn-lt"/>
          <a:ea typeface="+mn-ea"/>
          <a:cs typeface="+mn-cs"/>
        </a:defRPr>
      </a:lvl5pPr>
      <a:lvl6pPr marL="5399989" algn="l" defTabSz="2159996" rtl="0" eaLnBrk="1" latinLnBrk="0" hangingPunct="1">
        <a:defRPr sz="4252" kern="1200">
          <a:solidFill>
            <a:schemeClr val="tx1"/>
          </a:solidFill>
          <a:latin typeface="+mn-lt"/>
          <a:ea typeface="+mn-ea"/>
          <a:cs typeface="+mn-cs"/>
        </a:defRPr>
      </a:lvl6pPr>
      <a:lvl7pPr marL="6479987" algn="l" defTabSz="2159996" rtl="0" eaLnBrk="1" latinLnBrk="0" hangingPunct="1">
        <a:defRPr sz="4252" kern="1200">
          <a:solidFill>
            <a:schemeClr val="tx1"/>
          </a:solidFill>
          <a:latin typeface="+mn-lt"/>
          <a:ea typeface="+mn-ea"/>
          <a:cs typeface="+mn-cs"/>
        </a:defRPr>
      </a:lvl7pPr>
      <a:lvl8pPr marL="7559985" algn="l" defTabSz="2159996" rtl="0" eaLnBrk="1" latinLnBrk="0" hangingPunct="1">
        <a:defRPr sz="4252" kern="1200">
          <a:solidFill>
            <a:schemeClr val="tx1"/>
          </a:solidFill>
          <a:latin typeface="+mn-lt"/>
          <a:ea typeface="+mn-ea"/>
          <a:cs typeface="+mn-cs"/>
        </a:defRPr>
      </a:lvl8pPr>
      <a:lvl9pPr marL="8639983" algn="l" defTabSz="2159996" rtl="0" eaLnBrk="1" latinLnBrk="0" hangingPunct="1">
        <a:defRPr sz="425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Rechteck: gefaltete Ecke 122">
            <a:extLst>
              <a:ext uri="{FF2B5EF4-FFF2-40B4-BE49-F238E27FC236}">
                <a16:creationId xmlns:a16="http://schemas.microsoft.com/office/drawing/2014/main" id="{865DE2D5-49A8-B12A-E7F4-E6F8DE21DD06}"/>
              </a:ext>
            </a:extLst>
          </p:cNvPr>
          <p:cNvSpPr/>
          <p:nvPr/>
        </p:nvSpPr>
        <p:spPr>
          <a:xfrm>
            <a:off x="7469016" y="9268442"/>
            <a:ext cx="7768454" cy="1579254"/>
          </a:xfrm>
          <a:prstGeom prst="foldedCorner">
            <a:avLst>
              <a:gd name="adj" fmla="val 6114"/>
            </a:avLst>
          </a:prstGeom>
          <a:solidFill>
            <a:schemeClr val="bg1">
              <a:lumMod val="95000"/>
            </a:schemeClr>
          </a:solidFill>
          <a:ln>
            <a:solidFill>
              <a:schemeClr val="tx1">
                <a:lumMod val="50000"/>
                <a:lumOff val="50000"/>
              </a:schemeClr>
            </a:solidFill>
            <a:prstDash val="sysDash"/>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171450" indent="-171450">
              <a:buFont typeface="Arial" panose="020B0604020202020204" pitchFamily="34" charset="0"/>
              <a:buChar char="•"/>
            </a:pPr>
            <a:endParaRPr lang="de-DE" sz="800">
              <a:solidFill>
                <a:srgbClr val="0070C0"/>
              </a:solidFill>
              <a:sym typeface="Symbol" panose="05050102010706020507" pitchFamily="18" charset="2"/>
            </a:endParaRPr>
          </a:p>
        </p:txBody>
      </p:sp>
      <p:sp>
        <p:nvSpPr>
          <p:cNvPr id="112" name="Rechteck: gefaltete Ecke 111">
            <a:extLst>
              <a:ext uri="{FF2B5EF4-FFF2-40B4-BE49-F238E27FC236}">
                <a16:creationId xmlns:a16="http://schemas.microsoft.com/office/drawing/2014/main" id="{39BCB561-E9BB-D5B1-DA00-AE9190B52380}"/>
              </a:ext>
            </a:extLst>
          </p:cNvPr>
          <p:cNvSpPr/>
          <p:nvPr/>
        </p:nvSpPr>
        <p:spPr>
          <a:xfrm>
            <a:off x="2521891" y="300165"/>
            <a:ext cx="4015722" cy="1480112"/>
          </a:xfrm>
          <a:prstGeom prst="foldedCorner">
            <a:avLst>
              <a:gd name="adj" fmla="val 6114"/>
            </a:avLst>
          </a:prstGeom>
          <a:solidFill>
            <a:schemeClr val="bg1">
              <a:lumMod val="95000"/>
            </a:schemeClr>
          </a:solidFill>
          <a:ln>
            <a:solidFill>
              <a:schemeClr val="tx1">
                <a:lumMod val="50000"/>
                <a:lumOff val="50000"/>
              </a:schemeClr>
            </a:solidFill>
            <a:prstDash val="sysDash"/>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endParaRPr lang="de-DE" sz="800">
              <a:solidFill>
                <a:srgbClr val="0070C0"/>
              </a:solidFill>
            </a:endParaRPr>
          </a:p>
        </p:txBody>
      </p:sp>
      <p:sp>
        <p:nvSpPr>
          <p:cNvPr id="98" name="Rechteck: abgerundete Ecken 97">
            <a:extLst>
              <a:ext uri="{FF2B5EF4-FFF2-40B4-BE49-F238E27FC236}">
                <a16:creationId xmlns:a16="http://schemas.microsoft.com/office/drawing/2014/main" id="{0999812A-356B-7BB2-7BBC-970F7D490A7C}"/>
              </a:ext>
            </a:extLst>
          </p:cNvPr>
          <p:cNvSpPr/>
          <p:nvPr/>
        </p:nvSpPr>
        <p:spPr>
          <a:xfrm>
            <a:off x="12937221" y="3948619"/>
            <a:ext cx="3056604" cy="2398325"/>
          </a:xfrm>
          <a:prstGeom prst="roundRect">
            <a:avLst>
              <a:gd name="adj" fmla="val 1868"/>
            </a:avLst>
          </a:prstGeom>
          <a:solidFill>
            <a:srgbClr val="FFEBEB"/>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solidFill>
                <a:schemeClr val="tx1"/>
              </a:solidFill>
            </a:endParaRPr>
          </a:p>
        </p:txBody>
      </p:sp>
      <p:sp>
        <p:nvSpPr>
          <p:cNvPr id="99" name="Textfeld 98">
            <a:extLst>
              <a:ext uri="{FF2B5EF4-FFF2-40B4-BE49-F238E27FC236}">
                <a16:creationId xmlns:a16="http://schemas.microsoft.com/office/drawing/2014/main" id="{8F04C3DD-E92D-A5BE-ECC7-A5FFEA98468A}"/>
              </a:ext>
            </a:extLst>
          </p:cNvPr>
          <p:cNvSpPr txBox="1"/>
          <p:nvPr/>
        </p:nvSpPr>
        <p:spPr>
          <a:xfrm>
            <a:off x="12977303" y="3927984"/>
            <a:ext cx="3016522" cy="261610"/>
          </a:xfrm>
          <a:prstGeom prst="rect">
            <a:avLst/>
          </a:prstGeom>
          <a:noFill/>
        </p:spPr>
        <p:txBody>
          <a:bodyPr wrap="square" rtlCol="0">
            <a:spAutoFit/>
          </a:bodyPr>
          <a:lstStyle/>
          <a:p>
            <a:r>
              <a:rPr lang="de-DE" sz="1100" b="1" i="1">
                <a:latin typeface="Consolas" panose="020B0609020204030204" pitchFamily="49" charset="0"/>
              </a:rPr>
              <a:t>Link Analysis</a:t>
            </a:r>
          </a:p>
        </p:txBody>
      </p:sp>
      <p:sp>
        <p:nvSpPr>
          <p:cNvPr id="71" name="Rechteck: abgerundete Ecken 70">
            <a:extLst>
              <a:ext uri="{FF2B5EF4-FFF2-40B4-BE49-F238E27FC236}">
                <a16:creationId xmlns:a16="http://schemas.microsoft.com/office/drawing/2014/main" id="{30812037-23C3-C634-6976-7710BD4F8803}"/>
              </a:ext>
            </a:extLst>
          </p:cNvPr>
          <p:cNvSpPr/>
          <p:nvPr/>
        </p:nvSpPr>
        <p:spPr>
          <a:xfrm>
            <a:off x="9697716" y="3925044"/>
            <a:ext cx="3056604" cy="3391016"/>
          </a:xfrm>
          <a:prstGeom prst="roundRect">
            <a:avLst>
              <a:gd name="adj" fmla="val 1868"/>
            </a:avLst>
          </a:prstGeom>
          <a:solidFill>
            <a:srgbClr val="F2EBFF"/>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solidFill>
                <a:schemeClr val="tx1"/>
              </a:solidFill>
            </a:endParaRPr>
          </a:p>
        </p:txBody>
      </p:sp>
      <p:sp>
        <p:nvSpPr>
          <p:cNvPr id="34" name="Rechteck: abgerundete Ecken 33">
            <a:extLst>
              <a:ext uri="{FF2B5EF4-FFF2-40B4-BE49-F238E27FC236}">
                <a16:creationId xmlns:a16="http://schemas.microsoft.com/office/drawing/2014/main" id="{4ECFBE1A-0DB4-2C42-5DF9-FB578B874734}"/>
              </a:ext>
            </a:extLst>
          </p:cNvPr>
          <p:cNvSpPr/>
          <p:nvPr/>
        </p:nvSpPr>
        <p:spPr>
          <a:xfrm>
            <a:off x="6320942" y="3953053"/>
            <a:ext cx="3056604" cy="2813289"/>
          </a:xfrm>
          <a:prstGeom prst="roundRect">
            <a:avLst>
              <a:gd name="adj" fmla="val 1868"/>
            </a:avLst>
          </a:prstGeom>
          <a:solidFill>
            <a:srgbClr val="FFF6DD"/>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solidFill>
                <a:schemeClr val="tx1"/>
              </a:solidFill>
            </a:endParaRPr>
          </a:p>
        </p:txBody>
      </p:sp>
      <p:sp>
        <p:nvSpPr>
          <p:cNvPr id="4" name="Rechteck: abgerundete Ecken 3">
            <a:extLst>
              <a:ext uri="{FF2B5EF4-FFF2-40B4-BE49-F238E27FC236}">
                <a16:creationId xmlns:a16="http://schemas.microsoft.com/office/drawing/2014/main" id="{80D090B2-52A8-B88E-9DED-D6C3B5BBC578}"/>
              </a:ext>
            </a:extLst>
          </p:cNvPr>
          <p:cNvSpPr/>
          <p:nvPr/>
        </p:nvSpPr>
        <p:spPr>
          <a:xfrm>
            <a:off x="2528203" y="1939418"/>
            <a:ext cx="4626994" cy="1942885"/>
          </a:xfrm>
          <a:prstGeom prst="roundRect">
            <a:avLst>
              <a:gd name="adj" fmla="val 1868"/>
            </a:avLst>
          </a:prstGeom>
          <a:solidFill>
            <a:schemeClr val="accent1">
              <a:lumMod val="20000"/>
              <a:lumOff val="80000"/>
            </a:schemeClr>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solidFill>
                <a:schemeClr val="tx1"/>
              </a:solidFill>
            </a:endParaRPr>
          </a:p>
        </p:txBody>
      </p:sp>
      <p:sp>
        <p:nvSpPr>
          <p:cNvPr id="5" name="Rechteck: abgerundete Ecken 4">
            <a:extLst>
              <a:ext uri="{FF2B5EF4-FFF2-40B4-BE49-F238E27FC236}">
                <a16:creationId xmlns:a16="http://schemas.microsoft.com/office/drawing/2014/main" id="{997B73EA-8C26-134A-5530-2AD5374E8076}"/>
              </a:ext>
            </a:extLst>
          </p:cNvPr>
          <p:cNvSpPr/>
          <p:nvPr/>
        </p:nvSpPr>
        <p:spPr>
          <a:xfrm>
            <a:off x="2675572" y="2398545"/>
            <a:ext cx="2029034" cy="240280"/>
          </a:xfrm>
          <a:prstGeom prst="roundRect">
            <a:avLst/>
          </a:prstGeom>
          <a:solidFill>
            <a:schemeClr val="accent5">
              <a:lumMod val="50000"/>
            </a:schemeClr>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a:t>StaticListAutomationManagement</a:t>
            </a:r>
          </a:p>
        </p:txBody>
      </p:sp>
      <p:pic>
        <p:nvPicPr>
          <p:cNvPr id="8" name="Grafik 7" descr="Liste mit einfarbiger Füllung">
            <a:extLst>
              <a:ext uri="{FF2B5EF4-FFF2-40B4-BE49-F238E27FC236}">
                <a16:creationId xmlns:a16="http://schemas.microsoft.com/office/drawing/2014/main" id="{26B61A38-E64B-4453-9EE6-722E583638E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125055" y="2384643"/>
            <a:ext cx="268091" cy="268091"/>
          </a:xfrm>
          <a:prstGeom prst="rect">
            <a:avLst/>
          </a:prstGeom>
        </p:spPr>
      </p:pic>
      <p:cxnSp>
        <p:nvCxnSpPr>
          <p:cNvPr id="10" name="Gerade Verbindung mit Pfeil 9">
            <a:extLst>
              <a:ext uri="{FF2B5EF4-FFF2-40B4-BE49-F238E27FC236}">
                <a16:creationId xmlns:a16="http://schemas.microsoft.com/office/drawing/2014/main" id="{CEA3A790-BCF4-941C-E5AA-0E50A8B68B1D}"/>
              </a:ext>
            </a:extLst>
          </p:cNvPr>
          <p:cNvCxnSpPr>
            <a:cxnSpLocks/>
          </p:cNvCxnSpPr>
          <p:nvPr/>
        </p:nvCxnSpPr>
        <p:spPr>
          <a:xfrm>
            <a:off x="4704606" y="2518684"/>
            <a:ext cx="420444" cy="0"/>
          </a:xfrm>
          <a:prstGeom prst="straightConnector1">
            <a:avLst/>
          </a:prstGeom>
          <a:ln>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Gerade Verbindung mit Pfeil 11">
            <a:extLst>
              <a:ext uri="{FF2B5EF4-FFF2-40B4-BE49-F238E27FC236}">
                <a16:creationId xmlns:a16="http://schemas.microsoft.com/office/drawing/2014/main" id="{C7C7FF90-CCFB-7544-99F9-C732DF67A01F}"/>
              </a:ext>
            </a:extLst>
          </p:cNvPr>
          <p:cNvCxnSpPr>
            <a:cxnSpLocks/>
          </p:cNvCxnSpPr>
          <p:nvPr/>
        </p:nvCxnSpPr>
        <p:spPr>
          <a:xfrm flipH="1">
            <a:off x="4704606" y="2585428"/>
            <a:ext cx="420444" cy="0"/>
          </a:xfrm>
          <a:prstGeom prst="straightConnector1">
            <a:avLst/>
          </a:prstGeom>
          <a:ln>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 name="Textfeld 12">
            <a:extLst>
              <a:ext uri="{FF2B5EF4-FFF2-40B4-BE49-F238E27FC236}">
                <a16:creationId xmlns:a16="http://schemas.microsoft.com/office/drawing/2014/main" id="{B0564C0A-6461-9ED4-39F5-E192A4D79764}"/>
              </a:ext>
            </a:extLst>
          </p:cNvPr>
          <p:cNvSpPr txBox="1"/>
          <p:nvPr/>
        </p:nvSpPr>
        <p:spPr>
          <a:xfrm>
            <a:off x="5393146" y="2051130"/>
            <a:ext cx="1595193" cy="830997"/>
          </a:xfrm>
          <a:prstGeom prst="rect">
            <a:avLst/>
          </a:prstGeom>
          <a:solidFill>
            <a:schemeClr val="bg1"/>
          </a:solidFill>
          <a:ln>
            <a:solidFill>
              <a:schemeClr val="tx1">
                <a:lumMod val="65000"/>
                <a:lumOff val="35000"/>
              </a:schemeClr>
            </a:solidFill>
            <a:prstDash val="dash"/>
          </a:ln>
        </p:spPr>
        <p:txBody>
          <a:bodyPr wrap="square" rtlCol="0">
            <a:spAutoFit/>
          </a:bodyPr>
          <a:lstStyle/>
          <a:p>
            <a:r>
              <a:rPr lang="de-DE" sz="800"/>
              <a:t>LinkList</a:t>
            </a:r>
          </a:p>
          <a:p>
            <a:pPr marL="171450" indent="-171450">
              <a:buFontTx/>
              <a:buChar char="-"/>
            </a:pPr>
            <a:r>
              <a:rPr lang="de-DE" sz="800"/>
              <a:t>Each link: none/one/multiple automations</a:t>
            </a:r>
          </a:p>
          <a:p>
            <a:pPr marL="171450" indent="-171450">
              <a:buFontTx/>
              <a:buChar char="-"/>
            </a:pPr>
            <a:r>
              <a:rPr lang="de-DE" sz="800"/>
              <a:t>File-based</a:t>
            </a:r>
          </a:p>
          <a:p>
            <a:pPr marL="171450" indent="-171450">
              <a:buFontTx/>
              <a:buChar char="-"/>
            </a:pPr>
            <a:r>
              <a:rPr lang="de-DE" sz="800"/>
              <a:t>Updates written back to file</a:t>
            </a:r>
          </a:p>
          <a:p>
            <a:pPr marL="171450" indent="-171450">
              <a:buFontTx/>
              <a:buChar char="-"/>
            </a:pPr>
            <a:r>
              <a:rPr lang="de-DE" sz="800"/>
              <a:t>fileName: fileProfileInstance</a:t>
            </a:r>
          </a:p>
        </p:txBody>
      </p:sp>
      <p:sp>
        <p:nvSpPr>
          <p:cNvPr id="15" name="Textfeld 14">
            <a:extLst>
              <a:ext uri="{FF2B5EF4-FFF2-40B4-BE49-F238E27FC236}">
                <a16:creationId xmlns:a16="http://schemas.microsoft.com/office/drawing/2014/main" id="{58A609E8-2BC3-58A8-95F6-6786B0F3A728}"/>
              </a:ext>
            </a:extLst>
          </p:cNvPr>
          <p:cNvSpPr txBox="1"/>
          <p:nvPr/>
        </p:nvSpPr>
        <p:spPr>
          <a:xfrm>
            <a:off x="2528206" y="1975655"/>
            <a:ext cx="1800493" cy="261610"/>
          </a:xfrm>
          <a:prstGeom prst="rect">
            <a:avLst/>
          </a:prstGeom>
          <a:noFill/>
        </p:spPr>
        <p:txBody>
          <a:bodyPr wrap="none" rtlCol="0">
            <a:spAutoFit/>
          </a:bodyPr>
          <a:lstStyle/>
          <a:p>
            <a:r>
              <a:rPr lang="de-DE" sz="1100" b="1" i="1">
                <a:latin typeface="Consolas" panose="020B0609020204030204" pitchFamily="49" charset="0"/>
              </a:rPr>
              <a:t>Automation Management</a:t>
            </a:r>
          </a:p>
        </p:txBody>
      </p:sp>
      <p:sp>
        <p:nvSpPr>
          <p:cNvPr id="16" name="Rechteck: abgerundete Ecken 15">
            <a:extLst>
              <a:ext uri="{FF2B5EF4-FFF2-40B4-BE49-F238E27FC236}">
                <a16:creationId xmlns:a16="http://schemas.microsoft.com/office/drawing/2014/main" id="{CF530D81-CF08-3589-2358-2B674695471E}"/>
              </a:ext>
            </a:extLst>
          </p:cNvPr>
          <p:cNvSpPr/>
          <p:nvPr/>
        </p:nvSpPr>
        <p:spPr>
          <a:xfrm>
            <a:off x="2649921" y="3557789"/>
            <a:ext cx="2633496" cy="261610"/>
          </a:xfrm>
          <a:prstGeom prst="roundRect">
            <a:avLst>
              <a:gd name="adj" fmla="val 22278"/>
            </a:avLst>
          </a:prstGeom>
          <a:solidFill>
            <a:schemeClr val="bg1">
              <a:lumMod val="65000"/>
            </a:schemeClr>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a:t>Visualization of Automation Management</a:t>
            </a:r>
          </a:p>
        </p:txBody>
      </p:sp>
      <p:sp>
        <p:nvSpPr>
          <p:cNvPr id="24" name="Rechteck: abgerundete Ecken 23">
            <a:extLst>
              <a:ext uri="{FF2B5EF4-FFF2-40B4-BE49-F238E27FC236}">
                <a16:creationId xmlns:a16="http://schemas.microsoft.com/office/drawing/2014/main" id="{9D4A9F8A-1343-749E-1ADE-4D56409EF4CB}"/>
              </a:ext>
            </a:extLst>
          </p:cNvPr>
          <p:cNvSpPr/>
          <p:nvPr/>
        </p:nvSpPr>
        <p:spPr>
          <a:xfrm>
            <a:off x="2528206" y="3953049"/>
            <a:ext cx="3685895" cy="2254318"/>
          </a:xfrm>
          <a:prstGeom prst="roundRect">
            <a:avLst>
              <a:gd name="adj" fmla="val 1868"/>
            </a:avLst>
          </a:prstGeom>
          <a:solidFill>
            <a:schemeClr val="accent4">
              <a:lumMod val="20000"/>
              <a:lumOff val="80000"/>
            </a:schemeClr>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solidFill>
                <a:schemeClr val="tx1"/>
              </a:solidFill>
            </a:endParaRPr>
          </a:p>
        </p:txBody>
      </p:sp>
      <p:sp>
        <p:nvSpPr>
          <p:cNvPr id="25" name="Textfeld 24">
            <a:extLst>
              <a:ext uri="{FF2B5EF4-FFF2-40B4-BE49-F238E27FC236}">
                <a16:creationId xmlns:a16="http://schemas.microsoft.com/office/drawing/2014/main" id="{AFD44217-BE78-3D5E-FB92-64268358892B}"/>
              </a:ext>
            </a:extLst>
          </p:cNvPr>
          <p:cNvSpPr txBox="1"/>
          <p:nvPr/>
        </p:nvSpPr>
        <p:spPr>
          <a:xfrm>
            <a:off x="2528203" y="3927984"/>
            <a:ext cx="2416046" cy="261610"/>
          </a:xfrm>
          <a:prstGeom prst="rect">
            <a:avLst/>
          </a:prstGeom>
          <a:noFill/>
        </p:spPr>
        <p:txBody>
          <a:bodyPr wrap="none" rtlCol="0">
            <a:spAutoFit/>
          </a:bodyPr>
          <a:lstStyle/>
          <a:p>
            <a:r>
              <a:rPr lang="de-DE" sz="1100" b="1" i="1">
                <a:latin typeface="Consolas" panose="020B0609020204030204" pitchFamily="49" charset="0"/>
              </a:rPr>
              <a:t>Link group related automation</a:t>
            </a:r>
          </a:p>
        </p:txBody>
      </p:sp>
      <p:sp>
        <p:nvSpPr>
          <p:cNvPr id="26" name="Rechteck: abgerundete Ecken 25">
            <a:extLst>
              <a:ext uri="{FF2B5EF4-FFF2-40B4-BE49-F238E27FC236}">
                <a16:creationId xmlns:a16="http://schemas.microsoft.com/office/drawing/2014/main" id="{9D7C8B1F-86C2-B51C-E4D9-7186CF21ED50}"/>
              </a:ext>
            </a:extLst>
          </p:cNvPr>
          <p:cNvSpPr/>
          <p:nvPr/>
        </p:nvSpPr>
        <p:spPr>
          <a:xfrm>
            <a:off x="2639552" y="4341358"/>
            <a:ext cx="2029034" cy="240280"/>
          </a:xfrm>
          <a:prstGeom prst="roundRect">
            <a:avLst/>
          </a:prstGeom>
          <a:solidFill>
            <a:schemeClr val="accent5">
              <a:lumMod val="50000"/>
            </a:schemeClr>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a:t>TimeBasedPowerSaving</a:t>
            </a:r>
          </a:p>
        </p:txBody>
      </p:sp>
      <p:sp>
        <p:nvSpPr>
          <p:cNvPr id="27" name="Textfeld 26">
            <a:extLst>
              <a:ext uri="{FF2B5EF4-FFF2-40B4-BE49-F238E27FC236}">
                <a16:creationId xmlns:a16="http://schemas.microsoft.com/office/drawing/2014/main" id="{5DFAE504-5EE9-6653-9034-04FDAE2BD477}"/>
              </a:ext>
            </a:extLst>
          </p:cNvPr>
          <p:cNvSpPr txBox="1"/>
          <p:nvPr/>
        </p:nvSpPr>
        <p:spPr>
          <a:xfrm>
            <a:off x="2639555" y="4595510"/>
            <a:ext cx="2865517" cy="1446550"/>
          </a:xfrm>
          <a:prstGeom prst="rect">
            <a:avLst/>
          </a:prstGeom>
          <a:solidFill>
            <a:schemeClr val="bg1"/>
          </a:solidFill>
          <a:ln>
            <a:solidFill>
              <a:schemeClr val="tx1">
                <a:lumMod val="65000"/>
                <a:lumOff val="35000"/>
              </a:schemeClr>
            </a:solidFill>
          </a:ln>
        </p:spPr>
        <p:txBody>
          <a:bodyPr wrap="square" rtlCol="0">
            <a:spAutoFit/>
          </a:bodyPr>
          <a:lstStyle/>
          <a:p>
            <a:pPr marL="171450" indent="-171450">
              <a:buFont typeface="Arial" panose="020B0604020202020204" pitchFamily="34" charset="0"/>
              <a:buChar char="•"/>
            </a:pPr>
            <a:r>
              <a:rPr lang="de-DE" sz="800"/>
              <a:t>Switch power saving on/off depending on trigger occurence</a:t>
            </a:r>
          </a:p>
          <a:p>
            <a:pPr marL="171450" indent="-171450">
              <a:buFont typeface="Arial" panose="020B0604020202020204" pitchFamily="34" charset="0"/>
              <a:buChar char="•"/>
            </a:pPr>
            <a:r>
              <a:rPr lang="de-DE" sz="800"/>
              <a:t>Monitored parameter: time</a:t>
            </a:r>
          </a:p>
          <a:p>
            <a:pPr marL="171450" indent="-171450">
              <a:buFont typeface="Arial" panose="020B0604020202020204" pitchFamily="34" charset="0"/>
              <a:buChar char="•"/>
            </a:pPr>
            <a:r>
              <a:rPr lang="de-DE" sz="800"/>
              <a:t>When trigger a is met prepare the list of links: </a:t>
            </a:r>
          </a:p>
          <a:p>
            <a:pPr marL="358775" lvl="1" indent="-171450">
              <a:buFont typeface="Arial" panose="020B0604020202020204" pitchFamily="34" charset="0"/>
              <a:buChar char="•"/>
            </a:pPr>
            <a:r>
              <a:rPr lang="de-DE" sz="800"/>
              <a:t>read the list of links from StaticList filtered for an assigned TimeBasedPowerSaving automation, exclude all links from the BlackListManagement</a:t>
            </a:r>
          </a:p>
          <a:p>
            <a:pPr marL="171450" indent="-171450">
              <a:buFont typeface="Arial" panose="020B0604020202020204" pitchFamily="34" charset="0"/>
              <a:buChar char="•"/>
            </a:pPr>
            <a:r>
              <a:rPr lang="de-DE" sz="800"/>
              <a:t>Multiple triggers (StringProfiles) of types: </a:t>
            </a:r>
          </a:p>
          <a:p>
            <a:pPr marL="266700" lvl="1" indent="-85725">
              <a:buFont typeface="Arial" panose="020B0604020202020204" pitchFamily="34" charset="0"/>
              <a:buChar char="•"/>
            </a:pPr>
            <a:r>
              <a:rPr lang="de-DE" sz="800" b="1"/>
              <a:t>StartPowerSaving</a:t>
            </a:r>
          </a:p>
          <a:p>
            <a:pPr marL="266700" lvl="1" indent="-85725">
              <a:buFont typeface="Arial" panose="020B0604020202020204" pitchFamily="34" charset="0"/>
              <a:buChar char="•"/>
            </a:pPr>
            <a:r>
              <a:rPr lang="de-DE" sz="800" b="1"/>
              <a:t>RestoreFullCapacity</a:t>
            </a:r>
          </a:p>
          <a:p>
            <a:pPr marL="180975" indent="-180975">
              <a:buFont typeface="Arial" panose="020B0604020202020204" pitchFamily="34" charset="0"/>
              <a:buChar char="•"/>
            </a:pPr>
            <a:r>
              <a:rPr lang="de-DE" sz="800"/>
              <a:t>Times when to change between operation modes configurable (StringProfile)</a:t>
            </a:r>
            <a:endParaRPr lang="de-DE" sz="800">
              <a:solidFill>
                <a:schemeClr val="bg1">
                  <a:lumMod val="75000"/>
                </a:schemeClr>
              </a:solidFill>
            </a:endParaRPr>
          </a:p>
        </p:txBody>
      </p:sp>
      <p:sp>
        <p:nvSpPr>
          <p:cNvPr id="35" name="Textfeld 34">
            <a:extLst>
              <a:ext uri="{FF2B5EF4-FFF2-40B4-BE49-F238E27FC236}">
                <a16:creationId xmlns:a16="http://schemas.microsoft.com/office/drawing/2014/main" id="{61E92769-B636-76D9-1AB6-2ECC3F898EA3}"/>
              </a:ext>
            </a:extLst>
          </p:cNvPr>
          <p:cNvSpPr txBox="1"/>
          <p:nvPr/>
        </p:nvSpPr>
        <p:spPr>
          <a:xfrm>
            <a:off x="6320941" y="3927985"/>
            <a:ext cx="3177522" cy="261610"/>
          </a:xfrm>
          <a:prstGeom prst="rect">
            <a:avLst/>
          </a:prstGeom>
          <a:noFill/>
        </p:spPr>
        <p:txBody>
          <a:bodyPr wrap="square" rtlCol="0">
            <a:spAutoFit/>
          </a:bodyPr>
          <a:lstStyle/>
          <a:p>
            <a:r>
              <a:rPr lang="de-DE" sz="1100" b="1" i="1">
                <a:latin typeface="Consolas" panose="020B0609020204030204" pitchFamily="49" charset="0"/>
              </a:rPr>
              <a:t>Link group related switching operation</a:t>
            </a:r>
          </a:p>
        </p:txBody>
      </p:sp>
      <p:sp>
        <p:nvSpPr>
          <p:cNvPr id="36" name="Rechteck: abgerundete Ecken 35">
            <a:extLst>
              <a:ext uri="{FF2B5EF4-FFF2-40B4-BE49-F238E27FC236}">
                <a16:creationId xmlns:a16="http://schemas.microsoft.com/office/drawing/2014/main" id="{1F43F32C-51D8-7487-B73D-20C55C9D18D5}"/>
              </a:ext>
            </a:extLst>
          </p:cNvPr>
          <p:cNvSpPr/>
          <p:nvPr/>
        </p:nvSpPr>
        <p:spPr>
          <a:xfrm>
            <a:off x="6723203" y="4534592"/>
            <a:ext cx="2029034" cy="240280"/>
          </a:xfrm>
          <a:prstGeom prst="roundRect">
            <a:avLst/>
          </a:prstGeom>
          <a:solidFill>
            <a:schemeClr val="accent5">
              <a:lumMod val="50000"/>
            </a:schemeClr>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a:t>SimpleActivation</a:t>
            </a:r>
          </a:p>
        </p:txBody>
      </p:sp>
      <p:sp>
        <p:nvSpPr>
          <p:cNvPr id="37" name="Rechteck: abgerundete Ecken 36">
            <a:extLst>
              <a:ext uri="{FF2B5EF4-FFF2-40B4-BE49-F238E27FC236}">
                <a16:creationId xmlns:a16="http://schemas.microsoft.com/office/drawing/2014/main" id="{178C83D1-BD4F-716B-CE87-D19A99B81C4C}"/>
              </a:ext>
            </a:extLst>
          </p:cNvPr>
          <p:cNvSpPr/>
          <p:nvPr/>
        </p:nvSpPr>
        <p:spPr>
          <a:xfrm>
            <a:off x="6740897" y="5682860"/>
            <a:ext cx="2029034" cy="240280"/>
          </a:xfrm>
          <a:prstGeom prst="roundRect">
            <a:avLst/>
          </a:prstGeom>
          <a:solidFill>
            <a:schemeClr val="accent5">
              <a:lumMod val="50000"/>
            </a:schemeClr>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a:t>PersistentDeactivation</a:t>
            </a:r>
          </a:p>
        </p:txBody>
      </p:sp>
      <p:cxnSp>
        <p:nvCxnSpPr>
          <p:cNvPr id="41" name="Verbinder: gewinkelt 40">
            <a:extLst>
              <a:ext uri="{FF2B5EF4-FFF2-40B4-BE49-F238E27FC236}">
                <a16:creationId xmlns:a16="http://schemas.microsoft.com/office/drawing/2014/main" id="{B74FBF9C-C28C-8602-2E17-8E5AB921F538}"/>
              </a:ext>
            </a:extLst>
          </p:cNvPr>
          <p:cNvCxnSpPr>
            <a:cxnSpLocks/>
          </p:cNvCxnSpPr>
          <p:nvPr/>
        </p:nvCxnSpPr>
        <p:spPr>
          <a:xfrm flipV="1">
            <a:off x="3878040" y="4673792"/>
            <a:ext cx="2776570" cy="878626"/>
          </a:xfrm>
          <a:prstGeom prst="bentConnector3">
            <a:avLst>
              <a:gd name="adj1" fmla="val 63173"/>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Verbinder: gewinkelt 43">
            <a:extLst>
              <a:ext uri="{FF2B5EF4-FFF2-40B4-BE49-F238E27FC236}">
                <a16:creationId xmlns:a16="http://schemas.microsoft.com/office/drawing/2014/main" id="{5EE9E4A9-41A4-FAF2-B2E0-D29193DD9532}"/>
              </a:ext>
            </a:extLst>
          </p:cNvPr>
          <p:cNvCxnSpPr>
            <a:cxnSpLocks/>
            <a:endCxn id="37" idx="1"/>
          </p:cNvCxnSpPr>
          <p:nvPr/>
        </p:nvCxnSpPr>
        <p:spPr>
          <a:xfrm>
            <a:off x="3878043" y="5627056"/>
            <a:ext cx="2862857" cy="175944"/>
          </a:xfrm>
          <a:prstGeom prst="bentConnector3">
            <a:avLst>
              <a:gd name="adj1" fmla="val 61255"/>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5" name="Textfeld 44">
            <a:extLst>
              <a:ext uri="{FF2B5EF4-FFF2-40B4-BE49-F238E27FC236}">
                <a16:creationId xmlns:a16="http://schemas.microsoft.com/office/drawing/2014/main" id="{D7C36FCE-A9EF-C405-6B90-D74C6A864CBF}"/>
              </a:ext>
            </a:extLst>
          </p:cNvPr>
          <p:cNvSpPr txBox="1"/>
          <p:nvPr/>
        </p:nvSpPr>
        <p:spPr>
          <a:xfrm>
            <a:off x="6044771" y="4264525"/>
            <a:ext cx="477118" cy="369332"/>
          </a:xfrm>
          <a:prstGeom prst="rect">
            <a:avLst/>
          </a:prstGeom>
          <a:solidFill>
            <a:schemeClr val="bg1"/>
          </a:solidFill>
          <a:ln>
            <a:solidFill>
              <a:schemeClr val="bg1">
                <a:lumMod val="75000"/>
              </a:schemeClr>
            </a:solidFill>
            <a:prstDash val="sysDash"/>
          </a:ln>
        </p:spPr>
        <p:txBody>
          <a:bodyPr wrap="square" rtlCol="0">
            <a:spAutoFit/>
          </a:bodyPr>
          <a:lstStyle>
            <a:defPPr>
              <a:defRPr lang="de-DE"/>
            </a:defPPr>
            <a:lvl1pPr>
              <a:defRPr sz="900">
                <a:solidFill>
                  <a:schemeClr val="accent5">
                    <a:lumMod val="50000"/>
                  </a:schemeClr>
                </a:solidFill>
              </a:defRPr>
            </a:lvl1pPr>
          </a:lstStyle>
          <a:p>
            <a:pPr algn="ctr"/>
            <a:r>
              <a:rPr lang="de-DE"/>
              <a:t>[list of links]</a:t>
            </a:r>
          </a:p>
        </p:txBody>
      </p:sp>
      <p:sp>
        <p:nvSpPr>
          <p:cNvPr id="47" name="Textfeld 46">
            <a:extLst>
              <a:ext uri="{FF2B5EF4-FFF2-40B4-BE49-F238E27FC236}">
                <a16:creationId xmlns:a16="http://schemas.microsoft.com/office/drawing/2014/main" id="{118A8051-6013-32B2-E5FA-777EAB99AF3F}"/>
              </a:ext>
            </a:extLst>
          </p:cNvPr>
          <p:cNvSpPr txBox="1"/>
          <p:nvPr/>
        </p:nvSpPr>
        <p:spPr>
          <a:xfrm>
            <a:off x="6757504" y="4774872"/>
            <a:ext cx="1960441" cy="707886"/>
          </a:xfrm>
          <a:prstGeom prst="rect">
            <a:avLst/>
          </a:prstGeom>
          <a:solidFill>
            <a:schemeClr val="bg1"/>
          </a:solidFill>
          <a:ln>
            <a:solidFill>
              <a:schemeClr val="tx1">
                <a:lumMod val="65000"/>
                <a:lumOff val="35000"/>
              </a:schemeClr>
            </a:solidFill>
          </a:ln>
        </p:spPr>
        <p:txBody>
          <a:bodyPr wrap="square" rtlCol="0">
            <a:spAutoFit/>
          </a:bodyPr>
          <a:lstStyle/>
          <a:p>
            <a:pPr marL="171450" indent="-171450">
              <a:buFont typeface="Arial" panose="020B0604020202020204" pitchFamily="34" charset="0"/>
              <a:buChar char="•"/>
            </a:pPr>
            <a:r>
              <a:rPr lang="de-DE" sz="800"/>
              <a:t>Cyclic operation to iterate over input list of links, activates RedundantTransmittersOff</a:t>
            </a:r>
          </a:p>
          <a:p>
            <a:pPr marL="171450" indent="-171450">
              <a:buFont typeface="Arial" panose="020B0604020202020204" pitchFamily="34" charset="0"/>
              <a:buChar char="•"/>
            </a:pPr>
            <a:r>
              <a:rPr lang="de-DE" sz="800"/>
              <a:t>Sequential</a:t>
            </a:r>
          </a:p>
          <a:p>
            <a:pPr marL="171450" indent="-171450">
              <a:buFont typeface="Arial" panose="020B0604020202020204" pitchFamily="34" charset="0"/>
              <a:buChar char="•"/>
            </a:pPr>
            <a:r>
              <a:rPr lang="de-DE" sz="800"/>
              <a:t>No retries</a:t>
            </a:r>
          </a:p>
        </p:txBody>
      </p:sp>
      <p:sp>
        <p:nvSpPr>
          <p:cNvPr id="61" name="Rechteck: abgerundete Ecken 60">
            <a:extLst>
              <a:ext uri="{FF2B5EF4-FFF2-40B4-BE49-F238E27FC236}">
                <a16:creationId xmlns:a16="http://schemas.microsoft.com/office/drawing/2014/main" id="{FB691098-B92B-749F-A786-393262D55085}"/>
              </a:ext>
            </a:extLst>
          </p:cNvPr>
          <p:cNvSpPr/>
          <p:nvPr/>
        </p:nvSpPr>
        <p:spPr>
          <a:xfrm>
            <a:off x="10090608" y="4533874"/>
            <a:ext cx="2029034" cy="240280"/>
          </a:xfrm>
          <a:prstGeom prst="roundRect">
            <a:avLst/>
          </a:prstGeom>
          <a:solidFill>
            <a:schemeClr val="accent5">
              <a:lumMod val="50000"/>
            </a:schemeClr>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a:t>RedundantTransmittersOff</a:t>
            </a:r>
          </a:p>
        </p:txBody>
      </p:sp>
      <p:sp>
        <p:nvSpPr>
          <p:cNvPr id="62" name="Rechteck: abgerundete Ecken 61">
            <a:extLst>
              <a:ext uri="{FF2B5EF4-FFF2-40B4-BE49-F238E27FC236}">
                <a16:creationId xmlns:a16="http://schemas.microsoft.com/office/drawing/2014/main" id="{704A4399-50FC-C3D6-2333-F54C2364471B}"/>
              </a:ext>
            </a:extLst>
          </p:cNvPr>
          <p:cNvSpPr/>
          <p:nvPr/>
        </p:nvSpPr>
        <p:spPr>
          <a:xfrm>
            <a:off x="10106263" y="6113459"/>
            <a:ext cx="2029034" cy="240280"/>
          </a:xfrm>
          <a:prstGeom prst="roundRect">
            <a:avLst/>
          </a:prstGeom>
          <a:solidFill>
            <a:schemeClr val="accent5">
              <a:lumMod val="50000"/>
            </a:schemeClr>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a:t>AllTransmittersOn</a:t>
            </a:r>
          </a:p>
        </p:txBody>
      </p:sp>
      <p:cxnSp>
        <p:nvCxnSpPr>
          <p:cNvPr id="64" name="Gerade Verbindung mit Pfeil 63">
            <a:extLst>
              <a:ext uri="{FF2B5EF4-FFF2-40B4-BE49-F238E27FC236}">
                <a16:creationId xmlns:a16="http://schemas.microsoft.com/office/drawing/2014/main" id="{C293F087-2EE2-74C7-40EB-5473C0DEB7EF}"/>
              </a:ext>
            </a:extLst>
          </p:cNvPr>
          <p:cNvCxnSpPr>
            <a:cxnSpLocks/>
            <a:stCxn id="36" idx="3"/>
            <a:endCxn id="61" idx="1"/>
          </p:cNvCxnSpPr>
          <p:nvPr/>
        </p:nvCxnSpPr>
        <p:spPr>
          <a:xfrm flipV="1">
            <a:off x="8752242" y="4654014"/>
            <a:ext cx="1338371" cy="71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0" name="Textfeld 69">
            <a:extLst>
              <a:ext uri="{FF2B5EF4-FFF2-40B4-BE49-F238E27FC236}">
                <a16:creationId xmlns:a16="http://schemas.microsoft.com/office/drawing/2014/main" id="{6C16A144-FFC4-94A2-4B14-366E82EAB8E1}"/>
              </a:ext>
            </a:extLst>
          </p:cNvPr>
          <p:cNvSpPr txBox="1"/>
          <p:nvPr/>
        </p:nvSpPr>
        <p:spPr>
          <a:xfrm>
            <a:off x="6775198" y="5924759"/>
            <a:ext cx="1960441" cy="707886"/>
          </a:xfrm>
          <a:prstGeom prst="rect">
            <a:avLst/>
          </a:prstGeom>
          <a:solidFill>
            <a:schemeClr val="bg1"/>
          </a:solidFill>
          <a:ln>
            <a:solidFill>
              <a:schemeClr val="tx1">
                <a:lumMod val="65000"/>
                <a:lumOff val="35000"/>
              </a:schemeClr>
            </a:solidFill>
          </a:ln>
        </p:spPr>
        <p:txBody>
          <a:bodyPr wrap="square" rtlCol="0">
            <a:spAutoFit/>
          </a:bodyPr>
          <a:lstStyle/>
          <a:p>
            <a:pPr marL="171450" indent="-171450">
              <a:buFont typeface="Arial" panose="020B0604020202020204" pitchFamily="34" charset="0"/>
              <a:buChar char="•"/>
            </a:pPr>
            <a:r>
              <a:rPr lang="de-DE" sz="800"/>
              <a:t>Cyclic operation to iterate over input list of links, activates AllTransmittersOn</a:t>
            </a:r>
          </a:p>
          <a:p>
            <a:pPr marL="171450" indent="-171450">
              <a:buFont typeface="Arial" panose="020B0604020202020204" pitchFamily="34" charset="0"/>
              <a:buChar char="•"/>
            </a:pPr>
            <a:r>
              <a:rPr lang="de-DE" sz="800"/>
              <a:t>Sequential</a:t>
            </a:r>
          </a:p>
          <a:p>
            <a:pPr marL="171450" indent="-171450">
              <a:buFont typeface="Arial" panose="020B0604020202020204" pitchFamily="34" charset="0"/>
              <a:buChar char="•"/>
            </a:pPr>
            <a:r>
              <a:rPr lang="de-DE" sz="800"/>
              <a:t>No retries, maximum runtime (profile)</a:t>
            </a:r>
          </a:p>
        </p:txBody>
      </p:sp>
      <p:sp>
        <p:nvSpPr>
          <p:cNvPr id="72" name="Textfeld 71">
            <a:extLst>
              <a:ext uri="{FF2B5EF4-FFF2-40B4-BE49-F238E27FC236}">
                <a16:creationId xmlns:a16="http://schemas.microsoft.com/office/drawing/2014/main" id="{686015EE-6EE9-1CEE-FE96-6F9B18CC3F64}"/>
              </a:ext>
            </a:extLst>
          </p:cNvPr>
          <p:cNvSpPr txBox="1"/>
          <p:nvPr/>
        </p:nvSpPr>
        <p:spPr>
          <a:xfrm>
            <a:off x="9818634" y="3925041"/>
            <a:ext cx="2815002" cy="261610"/>
          </a:xfrm>
          <a:prstGeom prst="rect">
            <a:avLst/>
          </a:prstGeom>
          <a:noFill/>
        </p:spPr>
        <p:txBody>
          <a:bodyPr wrap="square" rtlCol="0">
            <a:spAutoFit/>
          </a:bodyPr>
          <a:lstStyle/>
          <a:p>
            <a:r>
              <a:rPr lang="de-DE" sz="1100" b="1" i="1">
                <a:latin typeface="Consolas" panose="020B0609020204030204" pitchFamily="49" charset="0"/>
              </a:rPr>
              <a:t>Link related switching operation</a:t>
            </a:r>
          </a:p>
        </p:txBody>
      </p:sp>
      <p:cxnSp>
        <p:nvCxnSpPr>
          <p:cNvPr id="78" name="Gerade Verbindung mit Pfeil 77">
            <a:extLst>
              <a:ext uri="{FF2B5EF4-FFF2-40B4-BE49-F238E27FC236}">
                <a16:creationId xmlns:a16="http://schemas.microsoft.com/office/drawing/2014/main" id="{61444FB9-7126-11A2-6A4B-4777D3F7D060}"/>
              </a:ext>
            </a:extLst>
          </p:cNvPr>
          <p:cNvCxnSpPr>
            <a:cxnSpLocks/>
            <a:stCxn id="37" idx="3"/>
            <a:endCxn id="62" idx="1"/>
          </p:cNvCxnSpPr>
          <p:nvPr/>
        </p:nvCxnSpPr>
        <p:spPr>
          <a:xfrm>
            <a:off x="8769931" y="5803000"/>
            <a:ext cx="1336332" cy="43059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1" name="Textfeld 80">
            <a:extLst>
              <a:ext uri="{FF2B5EF4-FFF2-40B4-BE49-F238E27FC236}">
                <a16:creationId xmlns:a16="http://schemas.microsoft.com/office/drawing/2014/main" id="{2569927C-946A-627D-31D6-6277C9E78524}"/>
              </a:ext>
            </a:extLst>
          </p:cNvPr>
          <p:cNvSpPr txBox="1"/>
          <p:nvPr/>
        </p:nvSpPr>
        <p:spPr>
          <a:xfrm>
            <a:off x="8787514" y="5366991"/>
            <a:ext cx="1180064" cy="369332"/>
          </a:xfrm>
          <a:prstGeom prst="rect">
            <a:avLst/>
          </a:prstGeom>
          <a:solidFill>
            <a:schemeClr val="bg1"/>
          </a:solidFill>
          <a:ln>
            <a:solidFill>
              <a:schemeClr val="bg1">
                <a:lumMod val="75000"/>
              </a:schemeClr>
            </a:solidFill>
            <a:prstDash val="sysDash"/>
          </a:ln>
        </p:spPr>
        <p:txBody>
          <a:bodyPr wrap="square" rtlCol="0">
            <a:spAutoFit/>
          </a:bodyPr>
          <a:lstStyle/>
          <a:p>
            <a:pPr algn="ctr"/>
            <a:r>
              <a:rPr lang="de-DE" sz="900">
                <a:solidFill>
                  <a:schemeClr val="accent5">
                    <a:lumMod val="50000"/>
                  </a:schemeClr>
                </a:solidFill>
              </a:rPr>
              <a:t>[activate sequentially for each link in list]</a:t>
            </a:r>
          </a:p>
        </p:txBody>
      </p:sp>
      <p:sp>
        <p:nvSpPr>
          <p:cNvPr id="85" name="Textfeld 84">
            <a:extLst>
              <a:ext uri="{FF2B5EF4-FFF2-40B4-BE49-F238E27FC236}">
                <a16:creationId xmlns:a16="http://schemas.microsoft.com/office/drawing/2014/main" id="{898136FA-F453-4D63-CE6B-6574D32CDF8F}"/>
              </a:ext>
            </a:extLst>
          </p:cNvPr>
          <p:cNvSpPr txBox="1"/>
          <p:nvPr/>
        </p:nvSpPr>
        <p:spPr>
          <a:xfrm>
            <a:off x="10070047" y="4774877"/>
            <a:ext cx="2467950" cy="954107"/>
          </a:xfrm>
          <a:prstGeom prst="rect">
            <a:avLst/>
          </a:prstGeom>
          <a:solidFill>
            <a:schemeClr val="bg1"/>
          </a:solidFill>
          <a:ln>
            <a:solidFill>
              <a:schemeClr val="tx1">
                <a:lumMod val="65000"/>
                <a:lumOff val="35000"/>
              </a:schemeClr>
            </a:solidFill>
          </a:ln>
        </p:spPr>
        <p:txBody>
          <a:bodyPr wrap="square" rtlCol="0">
            <a:spAutoFit/>
          </a:bodyPr>
          <a:lstStyle/>
          <a:p>
            <a:pPr marL="171450" indent="-171450">
              <a:buFont typeface="Arial" panose="020B0604020202020204" pitchFamily="34" charset="0"/>
              <a:buChar char="•"/>
            </a:pPr>
            <a:r>
              <a:rPr lang="de-DE" sz="800"/>
              <a:t>Activate power saving mode on a link after ensuring both transmitters of a parallel link are operating at their maximum configured modulation</a:t>
            </a:r>
          </a:p>
          <a:p>
            <a:pPr marL="171450" indent="-171450">
              <a:buFont typeface="Arial" panose="020B0604020202020204" pitchFamily="34" charset="0"/>
              <a:buChar char="•"/>
            </a:pPr>
            <a:r>
              <a:rPr lang="de-DE" sz="800"/>
              <a:t>Find required link information via BasisLinkAnalysis</a:t>
            </a:r>
          </a:p>
          <a:p>
            <a:pPr marL="171450" indent="-171450">
              <a:buFont typeface="Arial" panose="020B0604020202020204" pitchFamily="34" charset="0"/>
              <a:buChar char="•"/>
            </a:pPr>
            <a:r>
              <a:rPr lang="de-DE" sz="800"/>
              <a:t>1 rollback attempt; status reporting</a:t>
            </a:r>
          </a:p>
        </p:txBody>
      </p:sp>
      <p:sp>
        <p:nvSpPr>
          <p:cNvPr id="86" name="Rechteck: abgerundete Ecken 85">
            <a:extLst>
              <a:ext uri="{FF2B5EF4-FFF2-40B4-BE49-F238E27FC236}">
                <a16:creationId xmlns:a16="http://schemas.microsoft.com/office/drawing/2014/main" id="{03B52899-6C45-E7F5-DD62-62B51832B6AB}"/>
              </a:ext>
            </a:extLst>
          </p:cNvPr>
          <p:cNvSpPr/>
          <p:nvPr/>
        </p:nvSpPr>
        <p:spPr>
          <a:xfrm>
            <a:off x="13287099" y="4238476"/>
            <a:ext cx="2029034" cy="240280"/>
          </a:xfrm>
          <a:prstGeom prst="roundRect">
            <a:avLst/>
          </a:prstGeom>
          <a:solidFill>
            <a:schemeClr val="accent5">
              <a:lumMod val="50000"/>
            </a:schemeClr>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a:t>BasicLinkAnalysis</a:t>
            </a:r>
          </a:p>
        </p:txBody>
      </p:sp>
      <p:cxnSp>
        <p:nvCxnSpPr>
          <p:cNvPr id="88" name="Verbinder: gewinkelt 87">
            <a:extLst>
              <a:ext uri="{FF2B5EF4-FFF2-40B4-BE49-F238E27FC236}">
                <a16:creationId xmlns:a16="http://schemas.microsoft.com/office/drawing/2014/main" id="{01A6DDA0-B635-441C-4378-E029FA1ED075}"/>
              </a:ext>
            </a:extLst>
          </p:cNvPr>
          <p:cNvCxnSpPr>
            <a:cxnSpLocks/>
          </p:cNvCxnSpPr>
          <p:nvPr/>
        </p:nvCxnSpPr>
        <p:spPr>
          <a:xfrm flipV="1">
            <a:off x="12392073" y="5631603"/>
            <a:ext cx="855723" cy="804670"/>
          </a:xfrm>
          <a:prstGeom prst="bentConnector3">
            <a:avLst>
              <a:gd name="adj1" fmla="val 23407"/>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5" name="Textfeld 94">
            <a:extLst>
              <a:ext uri="{FF2B5EF4-FFF2-40B4-BE49-F238E27FC236}">
                <a16:creationId xmlns:a16="http://schemas.microsoft.com/office/drawing/2014/main" id="{AFFD5779-9B99-81E2-E31D-A62C95BB94E1}"/>
              </a:ext>
            </a:extLst>
          </p:cNvPr>
          <p:cNvSpPr txBox="1"/>
          <p:nvPr/>
        </p:nvSpPr>
        <p:spPr>
          <a:xfrm>
            <a:off x="12408935" y="4369334"/>
            <a:ext cx="599647" cy="230832"/>
          </a:xfrm>
          <a:prstGeom prst="rect">
            <a:avLst/>
          </a:prstGeom>
          <a:solidFill>
            <a:schemeClr val="bg1"/>
          </a:solidFill>
          <a:ln>
            <a:solidFill>
              <a:schemeClr val="bg1">
                <a:lumMod val="75000"/>
              </a:schemeClr>
            </a:solidFill>
            <a:prstDash val="sysDash"/>
          </a:ln>
        </p:spPr>
        <p:txBody>
          <a:bodyPr wrap="square" rtlCol="0">
            <a:spAutoFit/>
          </a:bodyPr>
          <a:lstStyle/>
          <a:p>
            <a:r>
              <a:rPr lang="de-DE" sz="900">
                <a:solidFill>
                  <a:schemeClr val="accent5">
                    <a:lumMod val="50000"/>
                  </a:schemeClr>
                </a:solidFill>
              </a:rPr>
              <a:t>[link-ID]</a:t>
            </a:r>
          </a:p>
        </p:txBody>
      </p:sp>
      <p:sp>
        <p:nvSpPr>
          <p:cNvPr id="96" name="Textfeld 95">
            <a:extLst>
              <a:ext uri="{FF2B5EF4-FFF2-40B4-BE49-F238E27FC236}">
                <a16:creationId xmlns:a16="http://schemas.microsoft.com/office/drawing/2014/main" id="{FB705135-90E6-4CA0-5B3C-80F6C223E3C5}"/>
              </a:ext>
            </a:extLst>
          </p:cNvPr>
          <p:cNvSpPr txBox="1"/>
          <p:nvPr/>
        </p:nvSpPr>
        <p:spPr>
          <a:xfrm>
            <a:off x="6159112" y="5384275"/>
            <a:ext cx="477118" cy="369332"/>
          </a:xfrm>
          <a:prstGeom prst="rect">
            <a:avLst/>
          </a:prstGeom>
          <a:solidFill>
            <a:schemeClr val="bg1"/>
          </a:solidFill>
          <a:ln>
            <a:solidFill>
              <a:schemeClr val="bg1">
                <a:lumMod val="75000"/>
              </a:schemeClr>
            </a:solidFill>
            <a:prstDash val="sysDash"/>
          </a:ln>
        </p:spPr>
        <p:txBody>
          <a:bodyPr wrap="square" rtlCol="0">
            <a:spAutoFit/>
          </a:bodyPr>
          <a:lstStyle>
            <a:defPPr>
              <a:defRPr lang="de-DE"/>
            </a:defPPr>
            <a:lvl1pPr>
              <a:defRPr sz="900">
                <a:solidFill>
                  <a:schemeClr val="accent5">
                    <a:lumMod val="50000"/>
                  </a:schemeClr>
                </a:solidFill>
              </a:defRPr>
            </a:lvl1pPr>
          </a:lstStyle>
          <a:p>
            <a:pPr algn="ctr"/>
            <a:r>
              <a:rPr lang="de-DE"/>
              <a:t>[list of links]</a:t>
            </a:r>
          </a:p>
        </p:txBody>
      </p:sp>
      <p:sp>
        <p:nvSpPr>
          <p:cNvPr id="97" name="Textfeld 96">
            <a:extLst>
              <a:ext uri="{FF2B5EF4-FFF2-40B4-BE49-F238E27FC236}">
                <a16:creationId xmlns:a16="http://schemas.microsoft.com/office/drawing/2014/main" id="{C8284784-8A80-7317-E4D2-99866808C86D}"/>
              </a:ext>
            </a:extLst>
          </p:cNvPr>
          <p:cNvSpPr txBox="1"/>
          <p:nvPr/>
        </p:nvSpPr>
        <p:spPr>
          <a:xfrm>
            <a:off x="13285859" y="4481050"/>
            <a:ext cx="2467950" cy="1446550"/>
          </a:xfrm>
          <a:prstGeom prst="rect">
            <a:avLst/>
          </a:prstGeom>
          <a:solidFill>
            <a:schemeClr val="bg1"/>
          </a:solidFill>
          <a:ln>
            <a:solidFill>
              <a:schemeClr val="tx1">
                <a:lumMod val="65000"/>
                <a:lumOff val="35000"/>
              </a:schemeClr>
            </a:solidFill>
          </a:ln>
        </p:spPr>
        <p:txBody>
          <a:bodyPr wrap="square" rtlCol="0">
            <a:spAutoFit/>
          </a:bodyPr>
          <a:lstStyle/>
          <a:p>
            <a:pPr marL="171450" indent="-171450">
              <a:buFont typeface="Arial" panose="020B0604020202020204" pitchFamily="34" charset="0"/>
              <a:buChar char="•"/>
            </a:pPr>
            <a:r>
              <a:rPr lang="de-DE" sz="800"/>
              <a:t>Translates passed link-ID into uuid of related AirLayer connection</a:t>
            </a:r>
          </a:p>
          <a:p>
            <a:pPr marL="171450" indent="-171450">
              <a:buFont typeface="Arial" panose="020B0604020202020204" pitchFamily="34" charset="0"/>
              <a:buChar char="•"/>
            </a:pPr>
            <a:r>
              <a:rPr lang="de-DE" sz="800"/>
              <a:t>Analyzes if there is a parallel AirLayerConnection</a:t>
            </a:r>
          </a:p>
          <a:p>
            <a:pPr marL="171450" indent="-171450">
              <a:buFont typeface="Arial" panose="020B0604020202020204" pitchFamily="34" charset="0"/>
              <a:buChar char="•"/>
            </a:pPr>
            <a:r>
              <a:rPr lang="de-DE" sz="800"/>
              <a:t>Determines mount names, uuids, local-Ids of ther Air Interface that terminate </a:t>
            </a:r>
          </a:p>
          <a:p>
            <a:pPr marL="358775" lvl="1" indent="-179388">
              <a:buFont typeface="Arial" panose="020B0604020202020204" pitchFamily="34" charset="0"/>
              <a:buChar char="•"/>
              <a:tabLst>
                <a:tab pos="358775" algn="l"/>
              </a:tabLst>
            </a:pPr>
            <a:r>
              <a:rPr lang="de-DE" sz="800"/>
              <a:t>the AirLayer connection</a:t>
            </a:r>
          </a:p>
          <a:p>
            <a:pPr marL="358775" lvl="1" indent="-179388">
              <a:buFont typeface="Arial" panose="020B0604020202020204" pitchFamily="34" charset="0"/>
              <a:buChar char="•"/>
              <a:tabLst>
                <a:tab pos="358775" algn="l"/>
              </a:tabLst>
            </a:pPr>
            <a:r>
              <a:rPr lang="de-DE" sz="800"/>
              <a:t>and parallel AirLayer connection</a:t>
            </a:r>
          </a:p>
          <a:p>
            <a:pPr marL="171450" indent="-171450">
              <a:buFont typeface="Arial" panose="020B0604020202020204" pitchFamily="34" charset="0"/>
              <a:buChar char="•"/>
            </a:pPr>
            <a:r>
              <a:rPr lang="de-DE" sz="800"/>
              <a:t>Reads transmitterIsOn, transmissionModeMax, transmissionModeCur</a:t>
            </a:r>
          </a:p>
          <a:p>
            <a:pPr marL="171450" indent="-171450">
              <a:buFont typeface="Arial" panose="020B0604020202020204" pitchFamily="34" charset="0"/>
              <a:buChar char="•"/>
            </a:pPr>
            <a:r>
              <a:rPr lang="de-DE" sz="800"/>
              <a:t>Returns all data in responseBody; if data incomplete returns error instead</a:t>
            </a:r>
          </a:p>
        </p:txBody>
      </p:sp>
      <p:cxnSp>
        <p:nvCxnSpPr>
          <p:cNvPr id="101" name="Gerade Verbindung mit Pfeil 100">
            <a:extLst>
              <a:ext uri="{FF2B5EF4-FFF2-40B4-BE49-F238E27FC236}">
                <a16:creationId xmlns:a16="http://schemas.microsoft.com/office/drawing/2014/main" id="{0B4436F6-B0A9-4BAC-7C8F-0B02EFA71A69}"/>
              </a:ext>
            </a:extLst>
          </p:cNvPr>
          <p:cNvCxnSpPr>
            <a:cxnSpLocks/>
          </p:cNvCxnSpPr>
          <p:nvPr/>
        </p:nvCxnSpPr>
        <p:spPr>
          <a:xfrm flipH="1">
            <a:off x="12527492" y="5911039"/>
            <a:ext cx="776715" cy="64793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103" name="Textfeld 102">
            <a:extLst>
              <a:ext uri="{FF2B5EF4-FFF2-40B4-BE49-F238E27FC236}">
                <a16:creationId xmlns:a16="http://schemas.microsoft.com/office/drawing/2014/main" id="{707323E2-7B67-C51F-228F-6C124D0CE7E1}"/>
              </a:ext>
            </a:extLst>
          </p:cNvPr>
          <p:cNvSpPr txBox="1"/>
          <p:nvPr/>
        </p:nvSpPr>
        <p:spPr>
          <a:xfrm>
            <a:off x="12660299" y="5901269"/>
            <a:ext cx="531953" cy="369332"/>
          </a:xfrm>
          <a:prstGeom prst="rect">
            <a:avLst/>
          </a:prstGeom>
          <a:solidFill>
            <a:schemeClr val="bg1"/>
          </a:solidFill>
          <a:ln>
            <a:solidFill>
              <a:schemeClr val="bg1">
                <a:lumMod val="75000"/>
              </a:schemeClr>
            </a:solidFill>
            <a:prstDash val="sysDash"/>
          </a:ln>
        </p:spPr>
        <p:txBody>
          <a:bodyPr wrap="square" rtlCol="0">
            <a:spAutoFit/>
          </a:bodyPr>
          <a:lstStyle/>
          <a:p>
            <a:pPr algn="ctr"/>
            <a:r>
              <a:rPr lang="de-DE" sz="900">
                <a:solidFill>
                  <a:schemeClr val="accent5">
                    <a:lumMod val="50000"/>
                  </a:schemeClr>
                </a:solidFill>
              </a:rPr>
              <a:t>[found info]</a:t>
            </a:r>
          </a:p>
        </p:txBody>
      </p:sp>
      <p:sp>
        <p:nvSpPr>
          <p:cNvPr id="105" name="Rechteck: abgerundete Ecken 104">
            <a:extLst>
              <a:ext uri="{FF2B5EF4-FFF2-40B4-BE49-F238E27FC236}">
                <a16:creationId xmlns:a16="http://schemas.microsoft.com/office/drawing/2014/main" id="{AB0FABE4-E8CC-DD4B-7378-F8FC4EE8548B}"/>
              </a:ext>
            </a:extLst>
          </p:cNvPr>
          <p:cNvSpPr/>
          <p:nvPr/>
        </p:nvSpPr>
        <p:spPr>
          <a:xfrm>
            <a:off x="6205737" y="7584967"/>
            <a:ext cx="3656745" cy="1363379"/>
          </a:xfrm>
          <a:prstGeom prst="roundRect">
            <a:avLst>
              <a:gd name="adj" fmla="val 1868"/>
            </a:avLst>
          </a:prstGeom>
          <a:solidFill>
            <a:schemeClr val="accent6">
              <a:lumMod val="20000"/>
              <a:lumOff val="80000"/>
            </a:schemeClr>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solidFill>
                <a:schemeClr val="tx1"/>
              </a:solidFill>
            </a:endParaRPr>
          </a:p>
        </p:txBody>
      </p:sp>
      <p:sp>
        <p:nvSpPr>
          <p:cNvPr id="106" name="Textfeld 105">
            <a:extLst>
              <a:ext uri="{FF2B5EF4-FFF2-40B4-BE49-F238E27FC236}">
                <a16:creationId xmlns:a16="http://schemas.microsoft.com/office/drawing/2014/main" id="{0899904A-0376-5F2D-F5F7-A6FDFF812B0B}"/>
              </a:ext>
            </a:extLst>
          </p:cNvPr>
          <p:cNvSpPr txBox="1"/>
          <p:nvPr/>
        </p:nvSpPr>
        <p:spPr>
          <a:xfrm>
            <a:off x="6251122" y="7563774"/>
            <a:ext cx="3260208" cy="261610"/>
          </a:xfrm>
          <a:prstGeom prst="rect">
            <a:avLst/>
          </a:prstGeom>
          <a:noFill/>
        </p:spPr>
        <p:txBody>
          <a:bodyPr wrap="square" rtlCol="0">
            <a:spAutoFit/>
          </a:bodyPr>
          <a:lstStyle/>
          <a:p>
            <a:r>
              <a:rPr lang="de-DE" sz="1100" b="1" i="1">
                <a:latin typeface="Consolas" panose="020B0609020204030204" pitchFamily="49" charset="0"/>
              </a:rPr>
              <a:t>Power saving status</a:t>
            </a:r>
          </a:p>
        </p:txBody>
      </p:sp>
      <p:sp>
        <p:nvSpPr>
          <p:cNvPr id="107" name="Textfeld 106">
            <a:extLst>
              <a:ext uri="{FF2B5EF4-FFF2-40B4-BE49-F238E27FC236}">
                <a16:creationId xmlns:a16="http://schemas.microsoft.com/office/drawing/2014/main" id="{07961695-99F6-506C-1658-2D385A6DE7C0}"/>
              </a:ext>
            </a:extLst>
          </p:cNvPr>
          <p:cNvSpPr txBox="1"/>
          <p:nvPr/>
        </p:nvSpPr>
        <p:spPr>
          <a:xfrm>
            <a:off x="6432844" y="8104293"/>
            <a:ext cx="2572932" cy="707886"/>
          </a:xfrm>
          <a:prstGeom prst="rect">
            <a:avLst/>
          </a:prstGeom>
          <a:solidFill>
            <a:schemeClr val="bg1"/>
          </a:solidFill>
          <a:ln>
            <a:solidFill>
              <a:schemeClr val="tx1">
                <a:lumMod val="65000"/>
                <a:lumOff val="35000"/>
              </a:schemeClr>
            </a:solidFill>
          </a:ln>
        </p:spPr>
        <p:txBody>
          <a:bodyPr wrap="square" rtlCol="0">
            <a:spAutoFit/>
          </a:bodyPr>
          <a:lstStyle/>
          <a:p>
            <a:r>
              <a:rPr lang="de-DE" sz="800"/>
              <a:t>Centrally documented &amp; made available information about:</a:t>
            </a:r>
          </a:p>
          <a:p>
            <a:pPr marL="171450" indent="-171450">
              <a:buFont typeface="Arial" panose="020B0604020202020204" pitchFamily="34" charset="0"/>
              <a:buChar char="•"/>
            </a:pPr>
            <a:r>
              <a:rPr lang="de-DE" sz="800"/>
              <a:t>For which links power saving mode is currently activated</a:t>
            </a:r>
          </a:p>
          <a:p>
            <a:pPr marL="171450" indent="-171450">
              <a:buFont typeface="Arial" panose="020B0604020202020204" pitchFamily="34" charset="0"/>
              <a:buChar char="•"/>
            </a:pPr>
            <a:r>
              <a:rPr lang="de-DE" sz="800"/>
              <a:t>Individual links/link-list filtered by status</a:t>
            </a:r>
          </a:p>
        </p:txBody>
      </p:sp>
      <p:sp>
        <p:nvSpPr>
          <p:cNvPr id="108" name="Rechteck: abgerundete Ecken 107">
            <a:extLst>
              <a:ext uri="{FF2B5EF4-FFF2-40B4-BE49-F238E27FC236}">
                <a16:creationId xmlns:a16="http://schemas.microsoft.com/office/drawing/2014/main" id="{08E5492F-C70F-D0C9-30E9-B5C24DFF9452}"/>
              </a:ext>
            </a:extLst>
          </p:cNvPr>
          <p:cNvSpPr/>
          <p:nvPr/>
        </p:nvSpPr>
        <p:spPr>
          <a:xfrm>
            <a:off x="6398548" y="7867155"/>
            <a:ext cx="2029034" cy="240280"/>
          </a:xfrm>
          <a:prstGeom prst="roundRect">
            <a:avLst/>
          </a:prstGeom>
          <a:solidFill>
            <a:schemeClr val="accent5">
              <a:lumMod val="50000"/>
            </a:schemeClr>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a:t>BasicPowerSavingStatus</a:t>
            </a:r>
          </a:p>
        </p:txBody>
      </p:sp>
      <p:sp>
        <p:nvSpPr>
          <p:cNvPr id="114" name="Rechteck: abgerundete Ecken 113">
            <a:extLst>
              <a:ext uri="{FF2B5EF4-FFF2-40B4-BE49-F238E27FC236}">
                <a16:creationId xmlns:a16="http://schemas.microsoft.com/office/drawing/2014/main" id="{44138D4C-4AE6-1FE5-306F-8070BB068DF1}"/>
              </a:ext>
            </a:extLst>
          </p:cNvPr>
          <p:cNvSpPr/>
          <p:nvPr/>
        </p:nvSpPr>
        <p:spPr>
          <a:xfrm>
            <a:off x="9974792" y="7584966"/>
            <a:ext cx="3329415" cy="1487757"/>
          </a:xfrm>
          <a:prstGeom prst="roundRect">
            <a:avLst>
              <a:gd name="adj" fmla="val 1868"/>
            </a:avLst>
          </a:prstGeom>
          <a:solidFill>
            <a:schemeClr val="bg1">
              <a:lumMod val="85000"/>
            </a:schemeClr>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solidFill>
                <a:schemeClr val="tx1"/>
              </a:solidFill>
            </a:endParaRPr>
          </a:p>
        </p:txBody>
      </p:sp>
      <p:sp>
        <p:nvSpPr>
          <p:cNvPr id="115" name="Textfeld 114">
            <a:extLst>
              <a:ext uri="{FF2B5EF4-FFF2-40B4-BE49-F238E27FC236}">
                <a16:creationId xmlns:a16="http://schemas.microsoft.com/office/drawing/2014/main" id="{9611E591-5543-FE83-4877-2B5A91419497}"/>
              </a:ext>
            </a:extLst>
          </p:cNvPr>
          <p:cNvSpPr txBox="1"/>
          <p:nvPr/>
        </p:nvSpPr>
        <p:spPr>
          <a:xfrm>
            <a:off x="9974787" y="7575923"/>
            <a:ext cx="3177522" cy="261610"/>
          </a:xfrm>
          <a:prstGeom prst="rect">
            <a:avLst/>
          </a:prstGeom>
          <a:noFill/>
        </p:spPr>
        <p:txBody>
          <a:bodyPr wrap="square" rtlCol="0">
            <a:spAutoFit/>
          </a:bodyPr>
          <a:lstStyle/>
          <a:p>
            <a:r>
              <a:rPr lang="de-DE" sz="1100" b="1" i="1">
                <a:latin typeface="Consolas" panose="020B0609020204030204" pitchFamily="49" charset="0"/>
              </a:rPr>
              <a:t>Logging of power saving</a:t>
            </a:r>
          </a:p>
        </p:txBody>
      </p:sp>
      <p:sp>
        <p:nvSpPr>
          <p:cNvPr id="116" name="Rechteck: abgerundete Ecken 115">
            <a:extLst>
              <a:ext uri="{FF2B5EF4-FFF2-40B4-BE49-F238E27FC236}">
                <a16:creationId xmlns:a16="http://schemas.microsoft.com/office/drawing/2014/main" id="{085A4A1A-823A-877B-8EA0-7C51B242ACF9}"/>
              </a:ext>
            </a:extLst>
          </p:cNvPr>
          <p:cNvSpPr/>
          <p:nvPr/>
        </p:nvSpPr>
        <p:spPr>
          <a:xfrm>
            <a:off x="10090610" y="7882050"/>
            <a:ext cx="2652828" cy="240280"/>
          </a:xfrm>
          <a:prstGeom prst="roundRect">
            <a:avLst/>
          </a:prstGeom>
          <a:solidFill>
            <a:schemeClr val="tx1">
              <a:lumMod val="75000"/>
              <a:lumOff val="25000"/>
            </a:schemeClr>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a:t>No module yet, in backlog for v1.0.0</a:t>
            </a:r>
          </a:p>
        </p:txBody>
      </p:sp>
      <p:sp>
        <p:nvSpPr>
          <p:cNvPr id="117" name="Textfeld 116">
            <a:extLst>
              <a:ext uri="{FF2B5EF4-FFF2-40B4-BE49-F238E27FC236}">
                <a16:creationId xmlns:a16="http://schemas.microsoft.com/office/drawing/2014/main" id="{6DDD3256-DA84-E99D-BE38-A91DC67B7892}"/>
              </a:ext>
            </a:extLst>
          </p:cNvPr>
          <p:cNvSpPr txBox="1"/>
          <p:nvPr/>
        </p:nvSpPr>
        <p:spPr>
          <a:xfrm>
            <a:off x="10128834" y="8131373"/>
            <a:ext cx="2572932" cy="830997"/>
          </a:xfrm>
          <a:prstGeom prst="rect">
            <a:avLst/>
          </a:prstGeom>
          <a:solidFill>
            <a:schemeClr val="bg1"/>
          </a:solidFill>
          <a:ln>
            <a:solidFill>
              <a:schemeClr val="tx1">
                <a:lumMod val="65000"/>
                <a:lumOff val="35000"/>
              </a:schemeClr>
            </a:solidFill>
          </a:ln>
        </p:spPr>
        <p:txBody>
          <a:bodyPr wrap="square" rtlCol="0">
            <a:spAutoFit/>
          </a:bodyPr>
          <a:lstStyle/>
          <a:p>
            <a:r>
              <a:rPr lang="de-DE" sz="800"/>
              <a:t>Would be good to log at least </a:t>
            </a:r>
          </a:p>
          <a:p>
            <a:pPr marL="171450" indent="-171450">
              <a:buFont typeface="Arial" panose="020B0604020202020204" pitchFamily="34" charset="0"/>
              <a:buChar char="•"/>
            </a:pPr>
            <a:r>
              <a:rPr lang="de-DE" sz="800"/>
              <a:t>when a power switching was triggered</a:t>
            </a:r>
          </a:p>
          <a:p>
            <a:pPr marL="171450" indent="-171450">
              <a:buFont typeface="Arial" panose="020B0604020202020204" pitchFamily="34" charset="0"/>
              <a:buChar char="•"/>
            </a:pPr>
            <a:r>
              <a:rPr lang="de-DE" sz="800"/>
              <a:t>And if it was successful or not</a:t>
            </a:r>
          </a:p>
          <a:p>
            <a:pPr marL="171450" indent="-171450">
              <a:buFont typeface="Arial" panose="020B0604020202020204" pitchFamily="34" charset="0"/>
              <a:buChar char="•"/>
            </a:pPr>
            <a:endParaRPr lang="de-DE" sz="800"/>
          </a:p>
          <a:p>
            <a:pPr marL="171450" indent="-171450">
              <a:buFont typeface="Arial" panose="020B0604020202020204" pitchFamily="34" charset="0"/>
              <a:buChar char="•"/>
            </a:pPr>
            <a:r>
              <a:rPr lang="de-DE" sz="800"/>
              <a:t>Data rentention can be configurable by IntegerProfile (days)</a:t>
            </a:r>
          </a:p>
        </p:txBody>
      </p:sp>
      <p:sp>
        <p:nvSpPr>
          <p:cNvPr id="118" name="Rechteck: abgerundete Ecken 117">
            <a:extLst>
              <a:ext uri="{FF2B5EF4-FFF2-40B4-BE49-F238E27FC236}">
                <a16:creationId xmlns:a16="http://schemas.microsoft.com/office/drawing/2014/main" id="{18F3419E-93FE-2683-D014-E3888EAF1380}"/>
              </a:ext>
            </a:extLst>
          </p:cNvPr>
          <p:cNvSpPr/>
          <p:nvPr/>
        </p:nvSpPr>
        <p:spPr>
          <a:xfrm>
            <a:off x="13453806" y="7592515"/>
            <a:ext cx="2633496" cy="261610"/>
          </a:xfrm>
          <a:prstGeom prst="roundRect">
            <a:avLst>
              <a:gd name="adj" fmla="val 22278"/>
            </a:avLst>
          </a:prstGeom>
          <a:solidFill>
            <a:schemeClr val="bg1">
              <a:lumMod val="65000"/>
            </a:schemeClr>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900" b="1" i="1">
                <a:solidFill>
                  <a:schemeClr val="bg1"/>
                </a:solidFill>
                <a:latin typeface="Consolas" panose="020B0609020204030204" pitchFamily="49" charset="0"/>
              </a:rPr>
              <a:t>Performance of power savings</a:t>
            </a:r>
          </a:p>
        </p:txBody>
      </p:sp>
      <p:sp>
        <p:nvSpPr>
          <p:cNvPr id="119" name="Rechteck: abgerundete Ecken 118">
            <a:extLst>
              <a:ext uri="{FF2B5EF4-FFF2-40B4-BE49-F238E27FC236}">
                <a16:creationId xmlns:a16="http://schemas.microsoft.com/office/drawing/2014/main" id="{08887209-ED18-2DD5-C881-D1D2186501E8}"/>
              </a:ext>
            </a:extLst>
          </p:cNvPr>
          <p:cNvSpPr/>
          <p:nvPr/>
        </p:nvSpPr>
        <p:spPr>
          <a:xfrm>
            <a:off x="13453806" y="7927110"/>
            <a:ext cx="2633496" cy="261610"/>
          </a:xfrm>
          <a:prstGeom prst="roundRect">
            <a:avLst>
              <a:gd name="adj" fmla="val 22278"/>
            </a:avLst>
          </a:prstGeom>
          <a:solidFill>
            <a:schemeClr val="bg1">
              <a:lumMod val="65000"/>
            </a:schemeClr>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900" b="1" i="1">
                <a:solidFill>
                  <a:schemeClr val="bg1"/>
                </a:solidFill>
                <a:latin typeface="Consolas" panose="020B0609020204030204" pitchFamily="49" charset="0"/>
              </a:rPr>
              <a:t>Alarm management of power savings</a:t>
            </a:r>
          </a:p>
        </p:txBody>
      </p:sp>
      <p:cxnSp>
        <p:nvCxnSpPr>
          <p:cNvPr id="6" name="Gerade Verbindung mit Pfeil 5">
            <a:extLst>
              <a:ext uri="{FF2B5EF4-FFF2-40B4-BE49-F238E27FC236}">
                <a16:creationId xmlns:a16="http://schemas.microsoft.com/office/drawing/2014/main" id="{AB9E5A64-E9F5-FB79-FED9-9B6D04A787F0}"/>
              </a:ext>
            </a:extLst>
          </p:cNvPr>
          <p:cNvCxnSpPr>
            <a:cxnSpLocks/>
          </p:cNvCxnSpPr>
          <p:nvPr/>
        </p:nvCxnSpPr>
        <p:spPr>
          <a:xfrm flipH="1">
            <a:off x="8993557" y="5627059"/>
            <a:ext cx="1097052" cy="2477237"/>
          </a:xfrm>
          <a:prstGeom prst="straightConnector1">
            <a:avLst/>
          </a:prstGeom>
          <a:ln>
            <a:solidFill>
              <a:schemeClr val="accent2">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9" name="Gerade Verbindung mit Pfeil 8">
            <a:extLst>
              <a:ext uri="{FF2B5EF4-FFF2-40B4-BE49-F238E27FC236}">
                <a16:creationId xmlns:a16="http://schemas.microsoft.com/office/drawing/2014/main" id="{9A57A899-7F4D-5655-68DC-1181F124FB02}"/>
              </a:ext>
            </a:extLst>
          </p:cNvPr>
          <p:cNvCxnSpPr>
            <a:cxnSpLocks/>
          </p:cNvCxnSpPr>
          <p:nvPr/>
        </p:nvCxnSpPr>
        <p:spPr>
          <a:xfrm flipH="1">
            <a:off x="9490793" y="6400286"/>
            <a:ext cx="598796" cy="599927"/>
          </a:xfrm>
          <a:prstGeom prst="straightConnector1">
            <a:avLst/>
          </a:prstGeom>
          <a:ln>
            <a:solidFill>
              <a:schemeClr val="accent2">
                <a:lumMod val="50000"/>
              </a:schemeClr>
            </a:solidFill>
            <a:prstDash val="dash"/>
            <a:tailEnd type="none"/>
          </a:ln>
        </p:spPr>
        <p:style>
          <a:lnRef idx="1">
            <a:schemeClr val="accent1"/>
          </a:lnRef>
          <a:fillRef idx="0">
            <a:schemeClr val="accent1"/>
          </a:fillRef>
          <a:effectRef idx="0">
            <a:schemeClr val="accent1"/>
          </a:effectRef>
          <a:fontRef idx="minor">
            <a:schemeClr val="tx1"/>
          </a:fontRef>
        </p:style>
      </p:cxnSp>
      <p:sp>
        <p:nvSpPr>
          <p:cNvPr id="28" name="Rechteck: abgerundete Ecken 27">
            <a:extLst>
              <a:ext uri="{FF2B5EF4-FFF2-40B4-BE49-F238E27FC236}">
                <a16:creationId xmlns:a16="http://schemas.microsoft.com/office/drawing/2014/main" id="{E0195804-B2E2-2A63-C3BE-AB7675D74BA8}"/>
              </a:ext>
            </a:extLst>
          </p:cNvPr>
          <p:cNvSpPr/>
          <p:nvPr/>
        </p:nvSpPr>
        <p:spPr>
          <a:xfrm>
            <a:off x="2639552" y="3052297"/>
            <a:ext cx="2029034" cy="240280"/>
          </a:xfrm>
          <a:prstGeom prst="roundRect">
            <a:avLst/>
          </a:prstGeom>
          <a:solidFill>
            <a:schemeClr val="accent5">
              <a:lumMod val="50000"/>
            </a:schemeClr>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a:t>BlackListManagement</a:t>
            </a:r>
          </a:p>
        </p:txBody>
      </p:sp>
      <p:pic>
        <p:nvPicPr>
          <p:cNvPr id="30" name="Grafik 29" descr="Liste mit einfarbiger Füllung">
            <a:extLst>
              <a:ext uri="{FF2B5EF4-FFF2-40B4-BE49-F238E27FC236}">
                <a16:creationId xmlns:a16="http://schemas.microsoft.com/office/drawing/2014/main" id="{DFAB7A0C-BE4A-B0EB-3B79-B6A4151AA04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125053" y="3014587"/>
            <a:ext cx="268091" cy="268091"/>
          </a:xfrm>
          <a:prstGeom prst="rect">
            <a:avLst/>
          </a:prstGeom>
        </p:spPr>
      </p:pic>
      <p:cxnSp>
        <p:nvCxnSpPr>
          <p:cNvPr id="31" name="Gerade Verbindung mit Pfeil 30">
            <a:extLst>
              <a:ext uri="{FF2B5EF4-FFF2-40B4-BE49-F238E27FC236}">
                <a16:creationId xmlns:a16="http://schemas.microsoft.com/office/drawing/2014/main" id="{3D419FB5-9499-E871-F6D0-0A6581CA4C7D}"/>
              </a:ext>
            </a:extLst>
          </p:cNvPr>
          <p:cNvCxnSpPr>
            <a:cxnSpLocks/>
          </p:cNvCxnSpPr>
          <p:nvPr/>
        </p:nvCxnSpPr>
        <p:spPr>
          <a:xfrm>
            <a:off x="4704604" y="3148628"/>
            <a:ext cx="420444" cy="0"/>
          </a:xfrm>
          <a:prstGeom prst="straightConnector1">
            <a:avLst/>
          </a:prstGeom>
          <a:ln>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8" name="Gerade Verbindung mit Pfeil 37">
            <a:extLst>
              <a:ext uri="{FF2B5EF4-FFF2-40B4-BE49-F238E27FC236}">
                <a16:creationId xmlns:a16="http://schemas.microsoft.com/office/drawing/2014/main" id="{A9FA621F-1083-9104-C6E4-1A480A8DAE67}"/>
              </a:ext>
            </a:extLst>
          </p:cNvPr>
          <p:cNvCxnSpPr>
            <a:cxnSpLocks/>
          </p:cNvCxnSpPr>
          <p:nvPr/>
        </p:nvCxnSpPr>
        <p:spPr>
          <a:xfrm flipH="1">
            <a:off x="4704604" y="3215372"/>
            <a:ext cx="420444" cy="0"/>
          </a:xfrm>
          <a:prstGeom prst="straightConnector1">
            <a:avLst/>
          </a:prstGeom>
          <a:ln>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9" name="Textfeld 38">
            <a:extLst>
              <a:ext uri="{FF2B5EF4-FFF2-40B4-BE49-F238E27FC236}">
                <a16:creationId xmlns:a16="http://schemas.microsoft.com/office/drawing/2014/main" id="{19274D3B-2DB7-9F63-5A96-2D4DDA80F74A}"/>
              </a:ext>
            </a:extLst>
          </p:cNvPr>
          <p:cNvSpPr txBox="1"/>
          <p:nvPr/>
        </p:nvSpPr>
        <p:spPr>
          <a:xfrm>
            <a:off x="5361518" y="3017344"/>
            <a:ext cx="1595193" cy="338554"/>
          </a:xfrm>
          <a:prstGeom prst="rect">
            <a:avLst/>
          </a:prstGeom>
          <a:solidFill>
            <a:schemeClr val="bg1"/>
          </a:solidFill>
          <a:ln>
            <a:solidFill>
              <a:schemeClr val="tx1">
                <a:lumMod val="65000"/>
                <a:lumOff val="35000"/>
              </a:schemeClr>
            </a:solidFill>
            <a:prstDash val="dash"/>
          </a:ln>
        </p:spPr>
        <p:txBody>
          <a:bodyPr wrap="square" rtlCol="0">
            <a:spAutoFit/>
          </a:bodyPr>
          <a:lstStyle/>
          <a:p>
            <a:r>
              <a:rPr lang="de-DE" sz="800"/>
              <a:t>for BlackList links power saving MUST not be configured</a:t>
            </a:r>
          </a:p>
        </p:txBody>
      </p:sp>
      <p:cxnSp>
        <p:nvCxnSpPr>
          <p:cNvPr id="20" name="Gerade Verbindung mit Pfeil 19">
            <a:extLst>
              <a:ext uri="{FF2B5EF4-FFF2-40B4-BE49-F238E27FC236}">
                <a16:creationId xmlns:a16="http://schemas.microsoft.com/office/drawing/2014/main" id="{89856D72-69E5-0FE3-496D-94958731FAD0}"/>
              </a:ext>
            </a:extLst>
          </p:cNvPr>
          <p:cNvCxnSpPr/>
          <p:nvPr/>
        </p:nvCxnSpPr>
        <p:spPr>
          <a:xfrm>
            <a:off x="8217471" y="6632648"/>
            <a:ext cx="0" cy="124940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Gerade Verbindung mit Pfeil 21">
            <a:extLst>
              <a:ext uri="{FF2B5EF4-FFF2-40B4-BE49-F238E27FC236}">
                <a16:creationId xmlns:a16="http://schemas.microsoft.com/office/drawing/2014/main" id="{694705C7-289E-6A70-C05D-84251EBCEFE0}"/>
              </a:ext>
            </a:extLst>
          </p:cNvPr>
          <p:cNvCxnSpPr/>
          <p:nvPr/>
        </p:nvCxnSpPr>
        <p:spPr>
          <a:xfrm flipV="1">
            <a:off x="8328566" y="6632645"/>
            <a:ext cx="0" cy="122148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grpSp>
        <p:nvGrpSpPr>
          <p:cNvPr id="48" name="Gruppieren 47">
            <a:extLst>
              <a:ext uri="{FF2B5EF4-FFF2-40B4-BE49-F238E27FC236}">
                <a16:creationId xmlns:a16="http://schemas.microsoft.com/office/drawing/2014/main" id="{E1EED84E-86CD-7547-69FF-8ED62401CAB3}"/>
              </a:ext>
            </a:extLst>
          </p:cNvPr>
          <p:cNvGrpSpPr/>
          <p:nvPr/>
        </p:nvGrpSpPr>
        <p:grpSpPr>
          <a:xfrm>
            <a:off x="6398548" y="9064522"/>
            <a:ext cx="961898" cy="537911"/>
            <a:chOff x="12596318" y="3860943"/>
            <a:chExt cx="961898" cy="537911"/>
          </a:xfrm>
        </p:grpSpPr>
        <p:sp>
          <p:nvSpPr>
            <p:cNvPr id="49" name="Flussdiagramm: Datenträger mit direktem Zugriff 48">
              <a:extLst>
                <a:ext uri="{FF2B5EF4-FFF2-40B4-BE49-F238E27FC236}">
                  <a16:creationId xmlns:a16="http://schemas.microsoft.com/office/drawing/2014/main" id="{4A376788-9B2D-0D29-AD28-1E2A6D37690B}"/>
                </a:ext>
              </a:extLst>
            </p:cNvPr>
            <p:cNvSpPr/>
            <p:nvPr/>
          </p:nvSpPr>
          <p:spPr>
            <a:xfrm rot="16200000">
              <a:off x="12808311" y="3648950"/>
              <a:ext cx="537911" cy="961897"/>
            </a:xfrm>
            <a:prstGeom prst="flowChartMagneticDrum">
              <a:avLst/>
            </a:prstGeom>
            <a:solidFill>
              <a:schemeClr val="tx1">
                <a:lumMod val="50000"/>
                <a:lumOff val="5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0" name="Textfeld 49">
              <a:extLst>
                <a:ext uri="{FF2B5EF4-FFF2-40B4-BE49-F238E27FC236}">
                  <a16:creationId xmlns:a16="http://schemas.microsoft.com/office/drawing/2014/main" id="{E12389DB-D630-2100-BAAD-B6BD5B9BE809}"/>
                </a:ext>
              </a:extLst>
            </p:cNvPr>
            <p:cNvSpPr txBox="1"/>
            <p:nvPr/>
          </p:nvSpPr>
          <p:spPr>
            <a:xfrm>
              <a:off x="12628153" y="4053485"/>
              <a:ext cx="930063" cy="261610"/>
            </a:xfrm>
            <a:prstGeom prst="rect">
              <a:avLst/>
            </a:prstGeom>
            <a:noFill/>
          </p:spPr>
          <p:txBody>
            <a:bodyPr wrap="none" rtlCol="0">
              <a:spAutoFit/>
            </a:bodyPr>
            <a:lstStyle/>
            <a:p>
              <a:r>
                <a:rPr lang="de-DE" sz="1100">
                  <a:solidFill>
                    <a:schemeClr val="bg1"/>
                  </a:solidFill>
                </a:rPr>
                <a:t>ElasticSearch</a:t>
              </a:r>
            </a:p>
          </p:txBody>
        </p:sp>
      </p:grpSp>
      <p:cxnSp>
        <p:nvCxnSpPr>
          <p:cNvPr id="51" name="Gerade Verbindung mit Pfeil 50">
            <a:extLst>
              <a:ext uri="{FF2B5EF4-FFF2-40B4-BE49-F238E27FC236}">
                <a16:creationId xmlns:a16="http://schemas.microsoft.com/office/drawing/2014/main" id="{61DB5F7A-7147-B72E-DC66-25018E55FEEA}"/>
              </a:ext>
            </a:extLst>
          </p:cNvPr>
          <p:cNvCxnSpPr>
            <a:cxnSpLocks/>
          </p:cNvCxnSpPr>
          <p:nvPr/>
        </p:nvCxnSpPr>
        <p:spPr>
          <a:xfrm>
            <a:off x="6533230" y="8830973"/>
            <a:ext cx="192208" cy="24066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Gerade Verbindung mit Pfeil 51">
            <a:extLst>
              <a:ext uri="{FF2B5EF4-FFF2-40B4-BE49-F238E27FC236}">
                <a16:creationId xmlns:a16="http://schemas.microsoft.com/office/drawing/2014/main" id="{6F3F1A2B-07A7-85D2-0CB7-6975C8A9270A}"/>
              </a:ext>
            </a:extLst>
          </p:cNvPr>
          <p:cNvCxnSpPr>
            <a:cxnSpLocks/>
            <a:stCxn id="49" idx="4"/>
          </p:cNvCxnSpPr>
          <p:nvPr/>
        </p:nvCxnSpPr>
        <p:spPr>
          <a:xfrm flipH="1" flipV="1">
            <a:off x="6671693" y="8813927"/>
            <a:ext cx="207804" cy="2505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5" name="Textfeld 64">
            <a:extLst>
              <a:ext uri="{FF2B5EF4-FFF2-40B4-BE49-F238E27FC236}">
                <a16:creationId xmlns:a16="http://schemas.microsoft.com/office/drawing/2014/main" id="{ACC8135B-7A9B-E4DC-B74F-7BF10E17BCA4}"/>
              </a:ext>
            </a:extLst>
          </p:cNvPr>
          <p:cNvSpPr txBox="1"/>
          <p:nvPr/>
        </p:nvSpPr>
        <p:spPr>
          <a:xfrm>
            <a:off x="8794723" y="4231967"/>
            <a:ext cx="1180064" cy="369332"/>
          </a:xfrm>
          <a:prstGeom prst="rect">
            <a:avLst/>
          </a:prstGeom>
          <a:solidFill>
            <a:schemeClr val="bg1"/>
          </a:solidFill>
          <a:ln>
            <a:solidFill>
              <a:schemeClr val="bg1">
                <a:lumMod val="75000"/>
              </a:schemeClr>
            </a:solidFill>
            <a:prstDash val="sysDash"/>
          </a:ln>
        </p:spPr>
        <p:txBody>
          <a:bodyPr wrap="square" rtlCol="0">
            <a:spAutoFit/>
          </a:bodyPr>
          <a:lstStyle/>
          <a:p>
            <a:r>
              <a:rPr lang="de-DE" sz="900">
                <a:solidFill>
                  <a:schemeClr val="accent5">
                    <a:lumMod val="50000"/>
                  </a:schemeClr>
                </a:solidFill>
              </a:rPr>
              <a:t>[activate sequentially for each link in list]</a:t>
            </a:r>
          </a:p>
        </p:txBody>
      </p:sp>
      <p:cxnSp>
        <p:nvCxnSpPr>
          <p:cNvPr id="68" name="Gerade Verbindung mit Pfeil 67">
            <a:extLst>
              <a:ext uri="{FF2B5EF4-FFF2-40B4-BE49-F238E27FC236}">
                <a16:creationId xmlns:a16="http://schemas.microsoft.com/office/drawing/2014/main" id="{114FCB8B-281D-A93F-FF35-37CD3D899BA2}"/>
              </a:ext>
            </a:extLst>
          </p:cNvPr>
          <p:cNvCxnSpPr/>
          <p:nvPr/>
        </p:nvCxnSpPr>
        <p:spPr>
          <a:xfrm>
            <a:off x="3542921" y="2652731"/>
            <a:ext cx="0" cy="3995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3" name="Gerade Verbindung mit Pfeil 72">
            <a:extLst>
              <a:ext uri="{FF2B5EF4-FFF2-40B4-BE49-F238E27FC236}">
                <a16:creationId xmlns:a16="http://schemas.microsoft.com/office/drawing/2014/main" id="{3019F37C-632A-2BAE-149A-0C4B84D1EB78}"/>
              </a:ext>
            </a:extLst>
          </p:cNvPr>
          <p:cNvCxnSpPr/>
          <p:nvPr/>
        </p:nvCxnSpPr>
        <p:spPr>
          <a:xfrm>
            <a:off x="3661138" y="2652731"/>
            <a:ext cx="0" cy="399566"/>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sp>
        <p:nvSpPr>
          <p:cNvPr id="75" name="Textfeld 74">
            <a:extLst>
              <a:ext uri="{FF2B5EF4-FFF2-40B4-BE49-F238E27FC236}">
                <a16:creationId xmlns:a16="http://schemas.microsoft.com/office/drawing/2014/main" id="{0772AD1B-DFC4-1F20-04F9-FBF2B5BB8EC4}"/>
              </a:ext>
            </a:extLst>
          </p:cNvPr>
          <p:cNvSpPr txBox="1"/>
          <p:nvPr/>
        </p:nvSpPr>
        <p:spPr>
          <a:xfrm>
            <a:off x="15905478" y="1232025"/>
            <a:ext cx="1825436" cy="538609"/>
          </a:xfrm>
          <a:prstGeom prst="rect">
            <a:avLst/>
          </a:prstGeom>
          <a:noFill/>
        </p:spPr>
        <p:txBody>
          <a:bodyPr wrap="none" rtlCol="0">
            <a:spAutoFit/>
          </a:bodyPr>
          <a:lstStyle/>
          <a:p>
            <a:pPr algn="r"/>
            <a:r>
              <a:rPr lang="de-DE">
                <a:solidFill>
                  <a:srgbClr val="C00000"/>
                </a:solidFill>
              </a:rPr>
              <a:t>Module overview</a:t>
            </a:r>
          </a:p>
          <a:p>
            <a:pPr algn="r"/>
            <a:r>
              <a:rPr lang="de-DE" sz="1100">
                <a:solidFill>
                  <a:srgbClr val="C00000"/>
                </a:solidFill>
              </a:rPr>
              <a:t>(AIPS v1.0.0)</a:t>
            </a:r>
          </a:p>
        </p:txBody>
      </p:sp>
      <p:sp>
        <p:nvSpPr>
          <p:cNvPr id="32" name="Rechteck: abgerundete Ecken 31">
            <a:extLst>
              <a:ext uri="{FF2B5EF4-FFF2-40B4-BE49-F238E27FC236}">
                <a16:creationId xmlns:a16="http://schemas.microsoft.com/office/drawing/2014/main" id="{B647B858-4454-149F-B45F-8A30B1F5DE46}"/>
              </a:ext>
            </a:extLst>
          </p:cNvPr>
          <p:cNvSpPr/>
          <p:nvPr/>
        </p:nvSpPr>
        <p:spPr>
          <a:xfrm>
            <a:off x="2441569" y="8830972"/>
            <a:ext cx="3685895" cy="2437629"/>
          </a:xfrm>
          <a:prstGeom prst="roundRect">
            <a:avLst>
              <a:gd name="adj" fmla="val 6515"/>
            </a:avLst>
          </a:prstGeom>
          <a:solidFill>
            <a:srgbClr val="EEE5FF"/>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solidFill>
                <a:schemeClr val="tx1"/>
              </a:solidFill>
            </a:endParaRPr>
          </a:p>
        </p:txBody>
      </p:sp>
      <p:sp>
        <p:nvSpPr>
          <p:cNvPr id="33" name="Textfeld 32">
            <a:extLst>
              <a:ext uri="{FF2B5EF4-FFF2-40B4-BE49-F238E27FC236}">
                <a16:creationId xmlns:a16="http://schemas.microsoft.com/office/drawing/2014/main" id="{FDF34AC5-6FB4-5234-B1E2-B5849564DD32}"/>
              </a:ext>
            </a:extLst>
          </p:cNvPr>
          <p:cNvSpPr txBox="1"/>
          <p:nvPr/>
        </p:nvSpPr>
        <p:spPr>
          <a:xfrm>
            <a:off x="2531912" y="11043423"/>
            <a:ext cx="1620044" cy="215444"/>
          </a:xfrm>
          <a:prstGeom prst="rect">
            <a:avLst/>
          </a:prstGeom>
          <a:noFill/>
          <a:ln>
            <a:noFill/>
          </a:ln>
        </p:spPr>
        <p:txBody>
          <a:bodyPr wrap="square" rtlCol="0">
            <a:spAutoFit/>
          </a:bodyPr>
          <a:lstStyle/>
          <a:p>
            <a:r>
              <a:rPr lang="de-DE" sz="800" i="1"/>
              <a:t>Others: e.g. utilization</a:t>
            </a:r>
            <a:endParaRPr lang="de-DE" sz="800" b="1"/>
          </a:p>
        </p:txBody>
      </p:sp>
      <p:sp>
        <p:nvSpPr>
          <p:cNvPr id="2" name="Rechteck: abgerundete Ecken 1">
            <a:extLst>
              <a:ext uri="{FF2B5EF4-FFF2-40B4-BE49-F238E27FC236}">
                <a16:creationId xmlns:a16="http://schemas.microsoft.com/office/drawing/2014/main" id="{5A91ADBF-4B32-69F1-FCDF-079F3DCBA9BD}"/>
              </a:ext>
            </a:extLst>
          </p:cNvPr>
          <p:cNvSpPr/>
          <p:nvPr/>
        </p:nvSpPr>
        <p:spPr>
          <a:xfrm>
            <a:off x="13039337" y="6674405"/>
            <a:ext cx="828943" cy="283156"/>
          </a:xfrm>
          <a:prstGeom prst="round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50"/>
              <a:t>MWGW</a:t>
            </a:r>
          </a:p>
        </p:txBody>
      </p:sp>
      <p:cxnSp>
        <p:nvCxnSpPr>
          <p:cNvPr id="11" name="Gerade Verbindung mit Pfeil 10">
            <a:extLst>
              <a:ext uri="{FF2B5EF4-FFF2-40B4-BE49-F238E27FC236}">
                <a16:creationId xmlns:a16="http://schemas.microsoft.com/office/drawing/2014/main" id="{BD491746-BED3-CCAE-FDD7-F5C53C72187F}"/>
              </a:ext>
            </a:extLst>
          </p:cNvPr>
          <p:cNvCxnSpPr>
            <a:cxnSpLocks/>
            <a:endCxn id="2" idx="1"/>
          </p:cNvCxnSpPr>
          <p:nvPr/>
        </p:nvCxnSpPr>
        <p:spPr>
          <a:xfrm>
            <a:off x="12763668" y="6541035"/>
            <a:ext cx="275669" cy="27495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Gerade Verbindung mit Pfeil 13">
            <a:extLst>
              <a:ext uri="{FF2B5EF4-FFF2-40B4-BE49-F238E27FC236}">
                <a16:creationId xmlns:a16="http://schemas.microsoft.com/office/drawing/2014/main" id="{AC9F055A-8925-5B3F-1688-66226FDABFC7}"/>
              </a:ext>
            </a:extLst>
          </p:cNvPr>
          <p:cNvCxnSpPr>
            <a:cxnSpLocks/>
          </p:cNvCxnSpPr>
          <p:nvPr/>
        </p:nvCxnSpPr>
        <p:spPr>
          <a:xfrm flipH="1" flipV="1">
            <a:off x="12754323" y="6407645"/>
            <a:ext cx="306617" cy="2904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Gerade Verbindung mit Pfeil 55">
            <a:extLst>
              <a:ext uri="{FF2B5EF4-FFF2-40B4-BE49-F238E27FC236}">
                <a16:creationId xmlns:a16="http://schemas.microsoft.com/office/drawing/2014/main" id="{7C5B3432-8859-0318-3B8A-A6F0B7E7897B}"/>
              </a:ext>
            </a:extLst>
          </p:cNvPr>
          <p:cNvCxnSpPr>
            <a:cxnSpLocks/>
          </p:cNvCxnSpPr>
          <p:nvPr/>
        </p:nvCxnSpPr>
        <p:spPr>
          <a:xfrm flipH="1" flipV="1">
            <a:off x="9511333" y="6988044"/>
            <a:ext cx="558717" cy="589626"/>
          </a:xfrm>
          <a:prstGeom prst="straightConnector1">
            <a:avLst/>
          </a:prstGeom>
          <a:ln>
            <a:solidFill>
              <a:schemeClr val="accent2">
                <a:lumMod val="50000"/>
              </a:schemeClr>
            </a:solidFill>
            <a:prstDash val="dash"/>
            <a:headEnd type="triangle"/>
            <a:tailEnd type="none"/>
          </a:ln>
        </p:spPr>
        <p:style>
          <a:lnRef idx="1">
            <a:schemeClr val="accent1"/>
          </a:lnRef>
          <a:fillRef idx="0">
            <a:schemeClr val="accent1"/>
          </a:fillRef>
          <a:effectRef idx="0">
            <a:schemeClr val="accent1"/>
          </a:effectRef>
          <a:fontRef idx="minor">
            <a:schemeClr val="tx1"/>
          </a:fontRef>
        </p:style>
      </p:cxnSp>
      <p:sp>
        <p:nvSpPr>
          <p:cNvPr id="60" name="Ellipse 59">
            <a:extLst>
              <a:ext uri="{FF2B5EF4-FFF2-40B4-BE49-F238E27FC236}">
                <a16:creationId xmlns:a16="http://schemas.microsoft.com/office/drawing/2014/main" id="{D86F9E0F-EE74-6194-6309-84CEF3FD3D96}"/>
              </a:ext>
            </a:extLst>
          </p:cNvPr>
          <p:cNvSpPr/>
          <p:nvPr/>
        </p:nvSpPr>
        <p:spPr>
          <a:xfrm>
            <a:off x="9471215" y="6957564"/>
            <a:ext cx="61608" cy="48663"/>
          </a:xfrm>
          <a:prstGeom prst="ellipse">
            <a:avLst/>
          </a:prstGeom>
          <a:solidFill>
            <a:schemeClr val="accent2">
              <a:lumMod val="50000"/>
            </a:schemeClr>
          </a:solidFill>
          <a:ln w="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9" name="Rechteck: gefaltete Ecke 78">
            <a:extLst>
              <a:ext uri="{FF2B5EF4-FFF2-40B4-BE49-F238E27FC236}">
                <a16:creationId xmlns:a16="http://schemas.microsoft.com/office/drawing/2014/main" id="{50320608-4B31-D00E-EF9E-F31BFDF98DB1}"/>
              </a:ext>
            </a:extLst>
          </p:cNvPr>
          <p:cNvSpPr/>
          <p:nvPr/>
        </p:nvSpPr>
        <p:spPr>
          <a:xfrm>
            <a:off x="7265435" y="2281476"/>
            <a:ext cx="2804612" cy="1103211"/>
          </a:xfrm>
          <a:prstGeom prst="foldedCorner">
            <a:avLst>
              <a:gd name="adj" fmla="val 6114"/>
            </a:avLst>
          </a:prstGeom>
          <a:solidFill>
            <a:schemeClr val="bg1">
              <a:lumMod val="95000"/>
            </a:schemeClr>
          </a:solidFill>
          <a:ln>
            <a:solidFill>
              <a:schemeClr val="tx1">
                <a:lumMod val="50000"/>
                <a:lumOff val="50000"/>
              </a:schemeClr>
            </a:solidFill>
            <a:prstDash val="sysDash"/>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de-DE" sz="800">
                <a:solidFill>
                  <a:srgbClr val="0070C0"/>
                </a:solidFill>
              </a:rPr>
              <a:t>StaticList: Removal of links or unassignments require to check if power savings need to be switched off </a:t>
            </a:r>
            <a:r>
              <a:rPr lang="de-DE" sz="800">
                <a:solidFill>
                  <a:srgbClr val="0070C0"/>
                </a:solidFill>
                <a:sym typeface="Symbol" panose="05050102010706020507" pitchFamily="18" charset="2"/>
              </a:rPr>
              <a:t> call allTransmittersOn for all (previously) assigned automations</a:t>
            </a:r>
            <a:endParaRPr lang="de-DE" sz="800">
              <a:solidFill>
                <a:srgbClr val="0070C0"/>
              </a:solidFill>
            </a:endParaRPr>
          </a:p>
          <a:p>
            <a:endParaRPr lang="de-DE" sz="800">
              <a:solidFill>
                <a:srgbClr val="0070C0"/>
              </a:solidFill>
            </a:endParaRPr>
          </a:p>
          <a:p>
            <a:r>
              <a:rPr lang="de-DE" sz="800">
                <a:solidFill>
                  <a:srgbClr val="0070C0"/>
                </a:solidFill>
              </a:rPr>
              <a:t>BlackList: add link </a:t>
            </a:r>
          </a:p>
          <a:p>
            <a:pPr marL="171450" indent="-171450">
              <a:buFont typeface="Symbol" panose="05050102010706020507" pitchFamily="18" charset="2"/>
              <a:buChar char="®"/>
            </a:pPr>
            <a:r>
              <a:rPr lang="de-DE" sz="800">
                <a:solidFill>
                  <a:srgbClr val="0070C0"/>
                </a:solidFill>
                <a:sym typeface="Symbol" panose="05050102010706020507" pitchFamily="18" charset="2"/>
              </a:rPr>
              <a:t>turn-off its power saving (if active)</a:t>
            </a:r>
          </a:p>
          <a:p>
            <a:pPr marL="171450" indent="-171450">
              <a:buFont typeface="Wingdings" panose="05000000000000000000" pitchFamily="2" charset="2"/>
              <a:buChar char="§"/>
            </a:pPr>
            <a:r>
              <a:rPr lang="de-DE" sz="800">
                <a:solidFill>
                  <a:srgbClr val="0070C0"/>
                </a:solidFill>
                <a:sym typeface="Symbol" panose="05050102010706020507" pitchFamily="18" charset="2"/>
              </a:rPr>
              <a:t>doesn‘t change assignments in staticList, but link is skipped during later processing until removed from BlackList</a:t>
            </a:r>
          </a:p>
        </p:txBody>
      </p:sp>
      <p:sp>
        <p:nvSpPr>
          <p:cNvPr id="84" name="Textfeld 83">
            <a:extLst>
              <a:ext uri="{FF2B5EF4-FFF2-40B4-BE49-F238E27FC236}">
                <a16:creationId xmlns:a16="http://schemas.microsoft.com/office/drawing/2014/main" id="{51F9DC1A-4440-DF05-1BF1-6F20D828AEB6}"/>
              </a:ext>
            </a:extLst>
          </p:cNvPr>
          <p:cNvSpPr txBox="1"/>
          <p:nvPr/>
        </p:nvSpPr>
        <p:spPr>
          <a:xfrm>
            <a:off x="4936951" y="5337402"/>
            <a:ext cx="635085" cy="369332"/>
          </a:xfrm>
          <a:prstGeom prst="rect">
            <a:avLst/>
          </a:prstGeom>
          <a:solidFill>
            <a:schemeClr val="bg1"/>
          </a:solidFill>
          <a:ln>
            <a:solidFill>
              <a:schemeClr val="bg1">
                <a:lumMod val="75000"/>
              </a:schemeClr>
            </a:solidFill>
            <a:prstDash val="sysDash"/>
          </a:ln>
        </p:spPr>
        <p:txBody>
          <a:bodyPr wrap="square" rtlCol="0">
            <a:spAutoFit/>
          </a:bodyPr>
          <a:lstStyle>
            <a:defPPr>
              <a:defRPr lang="de-DE"/>
            </a:defPPr>
            <a:lvl1pPr>
              <a:defRPr sz="900">
                <a:solidFill>
                  <a:schemeClr val="accent5">
                    <a:lumMod val="50000"/>
                  </a:schemeClr>
                </a:solidFill>
              </a:defRPr>
            </a:lvl1pPr>
          </a:lstStyle>
          <a:p>
            <a:pPr algn="ctr"/>
            <a:r>
              <a:rPr lang="de-DE" i="1">
                <a:solidFill>
                  <a:srgbClr val="7030A0"/>
                </a:solidFill>
              </a:rPr>
              <a:t>Prep list of links</a:t>
            </a:r>
          </a:p>
        </p:txBody>
      </p:sp>
      <p:cxnSp>
        <p:nvCxnSpPr>
          <p:cNvPr id="89" name="Gerader Verbinder 88">
            <a:extLst>
              <a:ext uri="{FF2B5EF4-FFF2-40B4-BE49-F238E27FC236}">
                <a16:creationId xmlns:a16="http://schemas.microsoft.com/office/drawing/2014/main" id="{83392451-2935-E9CB-B0F9-C7F0D79A0895}"/>
              </a:ext>
            </a:extLst>
          </p:cNvPr>
          <p:cNvCxnSpPr>
            <a:cxnSpLocks/>
            <a:stCxn id="79" idx="1"/>
            <a:endCxn id="79" idx="1"/>
          </p:cNvCxnSpPr>
          <p:nvPr/>
        </p:nvCxnSpPr>
        <p:spPr>
          <a:xfrm>
            <a:off x="7265435" y="2833079"/>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4" name="Gerader Verbinder 93">
            <a:extLst>
              <a:ext uri="{FF2B5EF4-FFF2-40B4-BE49-F238E27FC236}">
                <a16:creationId xmlns:a16="http://schemas.microsoft.com/office/drawing/2014/main" id="{76CF9EDB-028D-A23D-0530-241138500083}"/>
              </a:ext>
            </a:extLst>
          </p:cNvPr>
          <p:cNvCxnSpPr>
            <a:cxnSpLocks/>
            <a:stCxn id="79" idx="1"/>
          </p:cNvCxnSpPr>
          <p:nvPr/>
        </p:nvCxnSpPr>
        <p:spPr>
          <a:xfrm flipH="1">
            <a:off x="7155197" y="2833079"/>
            <a:ext cx="110238" cy="165788"/>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24" name="Gerader Verbinder 123">
            <a:extLst>
              <a:ext uri="{FF2B5EF4-FFF2-40B4-BE49-F238E27FC236}">
                <a16:creationId xmlns:a16="http://schemas.microsoft.com/office/drawing/2014/main" id="{2EF12B26-0E1A-3BC1-095C-9B59EF750304}"/>
              </a:ext>
            </a:extLst>
          </p:cNvPr>
          <p:cNvCxnSpPr>
            <a:cxnSpLocks/>
          </p:cNvCxnSpPr>
          <p:nvPr/>
        </p:nvCxnSpPr>
        <p:spPr>
          <a:xfrm flipV="1">
            <a:off x="14130507" y="3728282"/>
            <a:ext cx="0" cy="213373"/>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28" name="Rechteck: gefaltete Ecke 127">
            <a:extLst>
              <a:ext uri="{FF2B5EF4-FFF2-40B4-BE49-F238E27FC236}">
                <a16:creationId xmlns:a16="http://schemas.microsoft.com/office/drawing/2014/main" id="{084F332B-EA19-1686-AEEB-7E95FB1FBEE3}"/>
              </a:ext>
            </a:extLst>
          </p:cNvPr>
          <p:cNvSpPr/>
          <p:nvPr/>
        </p:nvSpPr>
        <p:spPr>
          <a:xfrm>
            <a:off x="2528203" y="6351051"/>
            <a:ext cx="3136652" cy="734138"/>
          </a:xfrm>
          <a:prstGeom prst="foldedCorner">
            <a:avLst>
              <a:gd name="adj" fmla="val 6114"/>
            </a:avLst>
          </a:prstGeom>
          <a:solidFill>
            <a:schemeClr val="bg1">
              <a:lumMod val="95000"/>
            </a:schemeClr>
          </a:solidFill>
          <a:ln>
            <a:solidFill>
              <a:schemeClr val="tx1">
                <a:lumMod val="50000"/>
                <a:lumOff val="50000"/>
              </a:schemeClr>
            </a:solidFill>
            <a:prstDash val="sysDash"/>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de-DE" sz="800">
                <a:solidFill>
                  <a:srgbClr val="0070C0"/>
                </a:solidFill>
              </a:rPr>
              <a:t>Start/Stop services for TBPS are not started auomatically (with embed-yourself), but only on demand!</a:t>
            </a:r>
          </a:p>
          <a:p>
            <a:endParaRPr lang="de-DE" sz="800">
              <a:solidFill>
                <a:srgbClr val="0070C0"/>
              </a:solidFill>
            </a:endParaRPr>
          </a:p>
          <a:p>
            <a:r>
              <a:rPr lang="de-DE" sz="800">
                <a:solidFill>
                  <a:srgbClr val="0070C0"/>
                </a:solidFill>
              </a:rPr>
              <a:t>When input link list for SimpleActivation/PersistentDeactivation is determined, links on BlackList are skipped</a:t>
            </a:r>
          </a:p>
        </p:txBody>
      </p:sp>
      <p:cxnSp>
        <p:nvCxnSpPr>
          <p:cNvPr id="129" name="Gerader Verbinder 128">
            <a:extLst>
              <a:ext uri="{FF2B5EF4-FFF2-40B4-BE49-F238E27FC236}">
                <a16:creationId xmlns:a16="http://schemas.microsoft.com/office/drawing/2014/main" id="{00F243FF-C83A-158B-B6AC-7E56C6660C8D}"/>
              </a:ext>
            </a:extLst>
          </p:cNvPr>
          <p:cNvCxnSpPr>
            <a:cxnSpLocks/>
          </p:cNvCxnSpPr>
          <p:nvPr/>
        </p:nvCxnSpPr>
        <p:spPr>
          <a:xfrm flipV="1">
            <a:off x="3902253" y="6207367"/>
            <a:ext cx="0" cy="139574"/>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39" name="Rechteck: gefaltete Ecke 138">
            <a:extLst>
              <a:ext uri="{FF2B5EF4-FFF2-40B4-BE49-F238E27FC236}">
                <a16:creationId xmlns:a16="http://schemas.microsoft.com/office/drawing/2014/main" id="{B1F6D544-F6AC-0B63-05AC-A527ED9FCB02}"/>
              </a:ext>
            </a:extLst>
          </p:cNvPr>
          <p:cNvSpPr/>
          <p:nvPr/>
        </p:nvSpPr>
        <p:spPr>
          <a:xfrm>
            <a:off x="2528206" y="7171494"/>
            <a:ext cx="3573317" cy="1480112"/>
          </a:xfrm>
          <a:prstGeom prst="foldedCorner">
            <a:avLst>
              <a:gd name="adj" fmla="val 6114"/>
            </a:avLst>
          </a:prstGeom>
          <a:solidFill>
            <a:schemeClr val="bg1">
              <a:lumMod val="95000"/>
            </a:schemeClr>
          </a:solidFill>
          <a:ln>
            <a:solidFill>
              <a:schemeClr val="tx1">
                <a:lumMod val="50000"/>
                <a:lumOff val="50000"/>
              </a:schemeClr>
            </a:solidFill>
            <a:prstDash val="sysDash"/>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de-DE" sz="800">
                <a:solidFill>
                  <a:srgbClr val="0070C0"/>
                </a:solidFill>
              </a:rPr>
              <a:t>SimpleActivation/PersistentDeactivation have own link queues. If power saving trigger is met, the link is added to the related queue together with the related automationName. A link can be there with multiple entries (same or different automationName); links are added at the end of the queue.</a:t>
            </a:r>
          </a:p>
          <a:p>
            <a:endParaRPr lang="de-DE" sz="800">
              <a:solidFill>
                <a:srgbClr val="0070C0"/>
              </a:solidFill>
            </a:endParaRPr>
          </a:p>
          <a:p>
            <a:r>
              <a:rPr lang="de-DE" sz="800">
                <a:solidFill>
                  <a:srgbClr val="0070C0"/>
                </a:solidFill>
              </a:rPr>
              <a:t>purge services: just stop executing SA/PD actions for not yet processed links in queue (by emptying queue); no rollbacks performed here.</a:t>
            </a:r>
          </a:p>
          <a:p>
            <a:r>
              <a:rPr lang="de-DE" sz="800">
                <a:solidFill>
                  <a:srgbClr val="0070C0"/>
                </a:solidFill>
              </a:rPr>
              <a:t>E.g. in case TBPS end trigger is met: first stop all outstanding actions from SA (call SA-purge-queue), then call service to PD services to deactive the power saving.</a:t>
            </a:r>
          </a:p>
        </p:txBody>
      </p:sp>
      <p:cxnSp>
        <p:nvCxnSpPr>
          <p:cNvPr id="140" name="Gerader Verbinder 139">
            <a:extLst>
              <a:ext uri="{FF2B5EF4-FFF2-40B4-BE49-F238E27FC236}">
                <a16:creationId xmlns:a16="http://schemas.microsoft.com/office/drawing/2014/main" id="{835FDF07-4187-6BB3-F214-5FE6575F2EF3}"/>
              </a:ext>
            </a:extLst>
          </p:cNvPr>
          <p:cNvCxnSpPr>
            <a:cxnSpLocks/>
          </p:cNvCxnSpPr>
          <p:nvPr/>
        </p:nvCxnSpPr>
        <p:spPr>
          <a:xfrm flipV="1">
            <a:off x="6097959" y="6764917"/>
            <a:ext cx="240228" cy="39705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45" name="Rechteck: gefaltete Ecke 144">
            <a:extLst>
              <a:ext uri="{FF2B5EF4-FFF2-40B4-BE49-F238E27FC236}">
                <a16:creationId xmlns:a16="http://schemas.microsoft.com/office/drawing/2014/main" id="{53076E30-4E1A-F1A3-E6A7-063E1760EC68}"/>
              </a:ext>
            </a:extLst>
          </p:cNvPr>
          <p:cNvSpPr/>
          <p:nvPr/>
        </p:nvSpPr>
        <p:spPr>
          <a:xfrm>
            <a:off x="13043971" y="7069142"/>
            <a:ext cx="2714764" cy="337591"/>
          </a:xfrm>
          <a:prstGeom prst="foldedCorner">
            <a:avLst>
              <a:gd name="adj" fmla="val 6114"/>
            </a:avLst>
          </a:prstGeom>
          <a:solidFill>
            <a:schemeClr val="bg1">
              <a:lumMod val="95000"/>
            </a:schemeClr>
          </a:solidFill>
          <a:ln>
            <a:solidFill>
              <a:schemeClr val="tx1">
                <a:lumMod val="50000"/>
                <a:lumOff val="50000"/>
              </a:schemeClr>
            </a:solidFill>
            <a:prstDash val="sysDash"/>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171450" indent="-171450">
              <a:buFont typeface="Arial" panose="020B0604020202020204" pitchFamily="34" charset="0"/>
              <a:buChar char="•"/>
            </a:pPr>
            <a:r>
              <a:rPr lang="de-DE" sz="800">
                <a:solidFill>
                  <a:srgbClr val="0070C0"/>
                </a:solidFill>
              </a:rPr>
              <a:t>Switching transmitter on/off requires writing to devices</a:t>
            </a:r>
          </a:p>
          <a:p>
            <a:pPr marL="171450" indent="-171450">
              <a:buFont typeface="Arial" panose="020B0604020202020204" pitchFamily="34" charset="0"/>
              <a:buChar char="•"/>
            </a:pPr>
            <a:r>
              <a:rPr lang="de-DE" sz="800">
                <a:solidFill>
                  <a:srgbClr val="0070C0"/>
                </a:solidFill>
              </a:rPr>
              <a:t>Done via MicroWaveDeviceGateway</a:t>
            </a:r>
          </a:p>
        </p:txBody>
      </p:sp>
      <p:cxnSp>
        <p:nvCxnSpPr>
          <p:cNvPr id="146" name="Gerader Verbinder 145">
            <a:extLst>
              <a:ext uri="{FF2B5EF4-FFF2-40B4-BE49-F238E27FC236}">
                <a16:creationId xmlns:a16="http://schemas.microsoft.com/office/drawing/2014/main" id="{A209A583-F78A-22FB-B51D-EE9F88A8ACD9}"/>
              </a:ext>
            </a:extLst>
          </p:cNvPr>
          <p:cNvCxnSpPr>
            <a:cxnSpLocks/>
          </p:cNvCxnSpPr>
          <p:nvPr/>
        </p:nvCxnSpPr>
        <p:spPr>
          <a:xfrm flipH="1" flipV="1">
            <a:off x="12763668" y="6932729"/>
            <a:ext cx="244914" cy="133847"/>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nvGrpSpPr>
          <p:cNvPr id="90" name="Gruppieren 89">
            <a:extLst>
              <a:ext uri="{FF2B5EF4-FFF2-40B4-BE49-F238E27FC236}">
                <a16:creationId xmlns:a16="http://schemas.microsoft.com/office/drawing/2014/main" id="{2352F7E4-D9C7-EF78-0474-25B46B249169}"/>
              </a:ext>
            </a:extLst>
          </p:cNvPr>
          <p:cNvGrpSpPr/>
          <p:nvPr/>
        </p:nvGrpSpPr>
        <p:grpSpPr>
          <a:xfrm>
            <a:off x="12928297" y="1761668"/>
            <a:ext cx="4756998" cy="2055037"/>
            <a:chOff x="6863224" y="-1253100"/>
            <a:chExt cx="4756998" cy="2055037"/>
          </a:xfrm>
        </p:grpSpPr>
        <p:sp>
          <p:nvSpPr>
            <p:cNvPr id="122" name="Rechteck: gefaltete Ecke 121">
              <a:extLst>
                <a:ext uri="{FF2B5EF4-FFF2-40B4-BE49-F238E27FC236}">
                  <a16:creationId xmlns:a16="http://schemas.microsoft.com/office/drawing/2014/main" id="{89D46D64-13CB-9293-59DF-461FF0301CBC}"/>
                </a:ext>
              </a:extLst>
            </p:cNvPr>
            <p:cNvSpPr/>
            <p:nvPr/>
          </p:nvSpPr>
          <p:spPr>
            <a:xfrm>
              <a:off x="6863224" y="-1253100"/>
              <a:ext cx="3595671" cy="2055037"/>
            </a:xfrm>
            <a:prstGeom prst="foldedCorner">
              <a:avLst>
                <a:gd name="adj" fmla="val 6114"/>
              </a:avLst>
            </a:prstGeom>
            <a:solidFill>
              <a:schemeClr val="bg1">
                <a:lumMod val="95000"/>
              </a:schemeClr>
            </a:solidFill>
            <a:ln>
              <a:solidFill>
                <a:schemeClr val="tx1">
                  <a:lumMod val="50000"/>
                  <a:lumOff val="50000"/>
                </a:schemeClr>
              </a:solidFill>
              <a:prstDash val="sysDash"/>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171450" indent="-171450">
                <a:buFont typeface="Arial" panose="020B0604020202020204" pitchFamily="34" charset="0"/>
                <a:buChar char="•"/>
              </a:pPr>
              <a:r>
                <a:rPr lang="de-DE" sz="800">
                  <a:solidFill>
                    <a:srgbClr val="0070C0"/>
                  </a:solidFill>
                </a:rPr>
                <a:t>A link L1 connects AirInterfaces (A1-B1) on 2 devices (A,B). It can have a parallel link L2, which also connectes A &amp; B, but from different AirInterfaces (e.g. A2-B3).</a:t>
              </a:r>
            </a:p>
            <a:p>
              <a:pPr marL="171450" indent="-171450">
                <a:buFont typeface="Arial" panose="020B0604020202020204" pitchFamily="34" charset="0"/>
                <a:buChar char="•"/>
              </a:pPr>
              <a:endParaRPr lang="de-DE" sz="800">
                <a:solidFill>
                  <a:srgbClr val="0070C0"/>
                </a:solidFill>
              </a:endParaRPr>
            </a:p>
            <a:p>
              <a:pPr marL="171450" indent="-171450">
                <a:buFont typeface="Arial" panose="020B0604020202020204" pitchFamily="34" charset="0"/>
                <a:buChar char="•"/>
              </a:pPr>
              <a:r>
                <a:rPr lang="de-DE" sz="800">
                  <a:solidFill>
                    <a:srgbClr val="0070C0"/>
                  </a:solidFill>
                </a:rPr>
                <a:t>BasicLinkAnalysis has a service to resolve the AirInterface address info (2 triplets) for a link: </a:t>
              </a:r>
            </a:p>
            <a:p>
              <a:pPr marL="361950" lvl="1" indent="-180975" defTabSz="361950">
                <a:buFont typeface="Arial" panose="020B0604020202020204" pitchFamily="34" charset="0"/>
                <a:buChar char="•"/>
              </a:pPr>
              <a:r>
                <a:rPr lang="de-DE" sz="800">
                  <a:solidFill>
                    <a:srgbClr val="0070C0"/>
                  </a:solidFill>
                </a:rPr>
                <a:t>Input: linkID; Output: 2 triples (mount-name, uuid (airInterface), local-id (ltp)); 1 triple for each side of the link.</a:t>
              </a:r>
            </a:p>
            <a:p>
              <a:pPr marL="361950" lvl="1" indent="-180975" defTabSz="361950">
                <a:buFont typeface="Arial" panose="020B0604020202020204" pitchFamily="34" charset="0"/>
                <a:buChar char="•"/>
              </a:pPr>
              <a:r>
                <a:rPr lang="de-DE" sz="800">
                  <a:solidFill>
                    <a:srgbClr val="0070C0"/>
                  </a:solidFill>
                </a:rPr>
                <a:t>It is called for L1; to find the parallel link L2, BLA needs to search on the same device A for other AirInterfaces that also have a connection to an AirInterface on device B. (Different AirfInterfaces than for L1). </a:t>
              </a:r>
            </a:p>
            <a:p>
              <a:endParaRPr lang="de-DE" sz="800">
                <a:solidFill>
                  <a:srgbClr val="0070C0"/>
                </a:solidFill>
              </a:endParaRPr>
            </a:p>
            <a:p>
              <a:pPr marL="171450" indent="-171450">
                <a:buFont typeface="Arial" panose="020B0604020202020204" pitchFamily="34" charset="0"/>
                <a:buChar char="•"/>
              </a:pPr>
              <a:r>
                <a:rPr lang="de-DE" sz="800">
                  <a:solidFill>
                    <a:srgbClr val="0070C0"/>
                  </a:solidFill>
                </a:rPr>
                <a:t>If the parallel link is found, transmissionMode information can be retrieved for it (via its AirInterface address info).</a:t>
              </a:r>
            </a:p>
            <a:p>
              <a:pPr marL="171450" indent="-171450">
                <a:buFont typeface="Arial" panose="020B0604020202020204" pitchFamily="34" charset="0"/>
                <a:buChar char="•"/>
              </a:pPr>
              <a:r>
                <a:rPr lang="de-DE" sz="800">
                  <a:solidFill>
                    <a:srgbClr val="0070C0"/>
                  </a:solidFill>
                </a:rPr>
                <a:t>BLA only returns the data, but does not perform checks on it.</a:t>
              </a:r>
            </a:p>
          </p:txBody>
        </p:sp>
        <p:sp>
          <p:nvSpPr>
            <p:cNvPr id="149" name="Rechteck: gefaltete Ecke 148">
              <a:extLst>
                <a:ext uri="{FF2B5EF4-FFF2-40B4-BE49-F238E27FC236}">
                  <a16:creationId xmlns:a16="http://schemas.microsoft.com/office/drawing/2014/main" id="{1D5FAEBD-A340-99CC-E1CD-42BFFFA9D02F}"/>
                </a:ext>
              </a:extLst>
            </p:cNvPr>
            <p:cNvSpPr/>
            <p:nvPr/>
          </p:nvSpPr>
          <p:spPr>
            <a:xfrm>
              <a:off x="10458895" y="-801306"/>
              <a:ext cx="1161327" cy="1496931"/>
            </a:xfrm>
            <a:prstGeom prst="foldedCorner">
              <a:avLst>
                <a:gd name="adj" fmla="val 6114"/>
              </a:avLst>
            </a:prstGeom>
            <a:solidFill>
              <a:schemeClr val="bg1">
                <a:lumMod val="95000"/>
              </a:schemeClr>
            </a:solidFill>
            <a:ln>
              <a:solidFill>
                <a:schemeClr val="tx1">
                  <a:lumMod val="50000"/>
                  <a:lumOff val="50000"/>
                </a:schemeClr>
              </a:solidFill>
              <a:prstDash val="sysDash"/>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de-DE" sz="800">
                  <a:solidFill>
                    <a:srgbClr val="0070C0"/>
                  </a:solidFill>
                </a:rPr>
                <a:t>Find connection information not part of MWDI, but MWNI (MWDI will evolve to MWNI)</a:t>
              </a:r>
            </a:p>
            <a:p>
              <a:endParaRPr lang="de-DE" sz="800">
                <a:solidFill>
                  <a:srgbClr val="0070C0"/>
                </a:solidFill>
              </a:endParaRPr>
            </a:p>
            <a:p>
              <a:r>
                <a:rPr lang="de-DE" sz="800">
                  <a:solidFill>
                    <a:srgbClr val="0070C0"/>
                  </a:solidFill>
                </a:rPr>
                <a:t>But: MWDI will be extended already provide these required services for AIPS</a:t>
              </a:r>
            </a:p>
          </p:txBody>
        </p:sp>
      </p:grpSp>
      <p:sp>
        <p:nvSpPr>
          <p:cNvPr id="150" name="Textfeld 149">
            <a:extLst>
              <a:ext uri="{FF2B5EF4-FFF2-40B4-BE49-F238E27FC236}">
                <a16:creationId xmlns:a16="http://schemas.microsoft.com/office/drawing/2014/main" id="{788361AD-0CC8-BDAB-AB16-99960D5887AE}"/>
              </a:ext>
            </a:extLst>
          </p:cNvPr>
          <p:cNvSpPr txBox="1"/>
          <p:nvPr/>
        </p:nvSpPr>
        <p:spPr>
          <a:xfrm>
            <a:off x="7231112" y="7026247"/>
            <a:ext cx="966302" cy="369332"/>
          </a:xfrm>
          <a:prstGeom prst="rect">
            <a:avLst/>
          </a:prstGeom>
          <a:solidFill>
            <a:schemeClr val="bg1"/>
          </a:solidFill>
          <a:ln>
            <a:solidFill>
              <a:schemeClr val="bg1">
                <a:lumMod val="75000"/>
              </a:schemeClr>
            </a:solidFill>
            <a:prstDash val="sysDash"/>
          </a:ln>
        </p:spPr>
        <p:txBody>
          <a:bodyPr wrap="square" rtlCol="0">
            <a:spAutoFit/>
          </a:bodyPr>
          <a:lstStyle>
            <a:defPPr>
              <a:defRPr lang="de-DE"/>
            </a:defPPr>
            <a:lvl1pPr>
              <a:defRPr sz="900">
                <a:solidFill>
                  <a:schemeClr val="accent5">
                    <a:lumMod val="50000"/>
                  </a:schemeClr>
                </a:solidFill>
              </a:defRPr>
            </a:lvl1pPr>
          </a:lstStyle>
          <a:p>
            <a:pPr algn="ctr"/>
            <a:r>
              <a:rPr lang="de-DE"/>
              <a:t>is link in power saving mode?</a:t>
            </a:r>
          </a:p>
        </p:txBody>
      </p:sp>
      <p:sp>
        <p:nvSpPr>
          <p:cNvPr id="3" name="Rechteck 2">
            <a:extLst>
              <a:ext uri="{FF2B5EF4-FFF2-40B4-BE49-F238E27FC236}">
                <a16:creationId xmlns:a16="http://schemas.microsoft.com/office/drawing/2014/main" id="{764ED2AD-5AB0-A433-AFBB-83DBEA218B5D}"/>
              </a:ext>
            </a:extLst>
          </p:cNvPr>
          <p:cNvSpPr/>
          <p:nvPr/>
        </p:nvSpPr>
        <p:spPr>
          <a:xfrm>
            <a:off x="10686206" y="-2294118"/>
            <a:ext cx="161365" cy="1298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9" name="Textfeld 68">
            <a:extLst>
              <a:ext uri="{FF2B5EF4-FFF2-40B4-BE49-F238E27FC236}">
                <a16:creationId xmlns:a16="http://schemas.microsoft.com/office/drawing/2014/main" id="{36476331-8E0B-01DF-1A81-F9395C6CF7F9}"/>
              </a:ext>
            </a:extLst>
          </p:cNvPr>
          <p:cNvSpPr txBox="1"/>
          <p:nvPr/>
        </p:nvSpPr>
        <p:spPr>
          <a:xfrm>
            <a:off x="10059542" y="6353744"/>
            <a:ext cx="2467950" cy="830997"/>
          </a:xfrm>
          <a:prstGeom prst="rect">
            <a:avLst/>
          </a:prstGeom>
          <a:solidFill>
            <a:schemeClr val="bg1"/>
          </a:solidFill>
          <a:ln>
            <a:solidFill>
              <a:schemeClr val="tx1">
                <a:lumMod val="65000"/>
                <a:lumOff val="35000"/>
              </a:schemeClr>
            </a:solidFill>
          </a:ln>
        </p:spPr>
        <p:txBody>
          <a:bodyPr wrap="square" rtlCol="0">
            <a:spAutoFit/>
          </a:bodyPr>
          <a:lstStyle/>
          <a:p>
            <a:pPr marL="171450" indent="-171450">
              <a:buFont typeface="Arial" panose="020B0604020202020204" pitchFamily="34" charset="0"/>
              <a:buChar char="•"/>
            </a:pPr>
            <a:r>
              <a:rPr lang="de-DE" sz="800"/>
              <a:t>Deactivates power saving mode for a link by switching on all transmitters of the link</a:t>
            </a:r>
          </a:p>
          <a:p>
            <a:pPr marL="171450" indent="-171450">
              <a:buFont typeface="Arial" panose="020B0604020202020204" pitchFamily="34" charset="0"/>
              <a:buChar char="•"/>
            </a:pPr>
            <a:r>
              <a:rPr lang="de-DE" sz="800"/>
              <a:t>(reads power saving status of the link from BasicPowerSavingStatus first to see if it needs to do anything) </a:t>
            </a:r>
          </a:p>
          <a:p>
            <a:pPr marL="171450" indent="-171450">
              <a:buFont typeface="Arial" panose="020B0604020202020204" pitchFamily="34" charset="0"/>
              <a:buChar char="•"/>
            </a:pPr>
            <a:r>
              <a:rPr lang="de-DE" sz="800"/>
              <a:t>1 rollback attempt; status reporting </a:t>
            </a:r>
          </a:p>
        </p:txBody>
      </p:sp>
      <p:cxnSp>
        <p:nvCxnSpPr>
          <p:cNvPr id="53" name="Verbinder: gewinkelt 52">
            <a:extLst>
              <a:ext uri="{FF2B5EF4-FFF2-40B4-BE49-F238E27FC236}">
                <a16:creationId xmlns:a16="http://schemas.microsoft.com/office/drawing/2014/main" id="{E1718321-BA9A-4A39-AB27-F5E51BCB64D3}"/>
              </a:ext>
            </a:extLst>
          </p:cNvPr>
          <p:cNvCxnSpPr>
            <a:cxnSpLocks/>
          </p:cNvCxnSpPr>
          <p:nvPr/>
        </p:nvCxnSpPr>
        <p:spPr>
          <a:xfrm rot="16200000" flipH="1">
            <a:off x="11889316" y="4884341"/>
            <a:ext cx="974649" cy="513991"/>
          </a:xfrm>
          <a:prstGeom prst="bentConnector3">
            <a:avLst>
              <a:gd name="adj1" fmla="val 309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02" name="Gerade Verbindung mit Pfeil 101">
            <a:extLst>
              <a:ext uri="{FF2B5EF4-FFF2-40B4-BE49-F238E27FC236}">
                <a16:creationId xmlns:a16="http://schemas.microsoft.com/office/drawing/2014/main" id="{E913E359-510C-1EAD-BD92-169184A348A4}"/>
              </a:ext>
            </a:extLst>
          </p:cNvPr>
          <p:cNvCxnSpPr/>
          <p:nvPr/>
        </p:nvCxnSpPr>
        <p:spPr>
          <a:xfrm flipH="1" flipV="1">
            <a:off x="12111093" y="4642609"/>
            <a:ext cx="1184560" cy="35348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104" name="Textfeld 103">
            <a:extLst>
              <a:ext uri="{FF2B5EF4-FFF2-40B4-BE49-F238E27FC236}">
                <a16:creationId xmlns:a16="http://schemas.microsoft.com/office/drawing/2014/main" id="{275471AC-2947-59EE-2481-3640937CA89E}"/>
              </a:ext>
            </a:extLst>
          </p:cNvPr>
          <p:cNvSpPr txBox="1"/>
          <p:nvPr/>
        </p:nvSpPr>
        <p:spPr>
          <a:xfrm>
            <a:off x="12743440" y="4805368"/>
            <a:ext cx="531953" cy="369332"/>
          </a:xfrm>
          <a:prstGeom prst="rect">
            <a:avLst/>
          </a:prstGeom>
          <a:solidFill>
            <a:schemeClr val="bg1"/>
          </a:solidFill>
          <a:ln>
            <a:solidFill>
              <a:schemeClr val="bg1">
                <a:lumMod val="75000"/>
              </a:schemeClr>
            </a:solidFill>
            <a:prstDash val="sysDash"/>
          </a:ln>
        </p:spPr>
        <p:txBody>
          <a:bodyPr wrap="square" rtlCol="0">
            <a:spAutoFit/>
          </a:bodyPr>
          <a:lstStyle/>
          <a:p>
            <a:pPr algn="ctr"/>
            <a:r>
              <a:rPr lang="de-DE" sz="900">
                <a:solidFill>
                  <a:schemeClr val="accent5">
                    <a:lumMod val="50000"/>
                  </a:schemeClr>
                </a:solidFill>
              </a:rPr>
              <a:t>[found info]</a:t>
            </a:r>
          </a:p>
        </p:txBody>
      </p:sp>
      <p:graphicFrame>
        <p:nvGraphicFramePr>
          <p:cNvPr id="91" name="Tabelle 91">
            <a:extLst>
              <a:ext uri="{FF2B5EF4-FFF2-40B4-BE49-F238E27FC236}">
                <a16:creationId xmlns:a16="http://schemas.microsoft.com/office/drawing/2014/main" id="{5622597B-99DA-3713-C1C3-956982BA3EDC}"/>
              </a:ext>
            </a:extLst>
          </p:cNvPr>
          <p:cNvGraphicFramePr>
            <a:graphicFrameLocks noGrp="1"/>
          </p:cNvGraphicFramePr>
          <p:nvPr/>
        </p:nvGraphicFramePr>
        <p:xfrm>
          <a:off x="2642497" y="579008"/>
          <a:ext cx="2895440" cy="1146560"/>
        </p:xfrm>
        <a:graphic>
          <a:graphicData uri="http://schemas.openxmlformats.org/drawingml/2006/table">
            <a:tbl>
              <a:tblPr firstRow="1" bandRow="1">
                <a:tableStyleId>{5940675A-B579-460E-94D1-54222C63F5DA}</a:tableStyleId>
              </a:tblPr>
              <a:tblGrid>
                <a:gridCol w="712518">
                  <a:extLst>
                    <a:ext uri="{9D8B030D-6E8A-4147-A177-3AD203B41FA5}">
                      <a16:colId xmlns:a16="http://schemas.microsoft.com/office/drawing/2014/main" val="2450566912"/>
                    </a:ext>
                  </a:extLst>
                </a:gridCol>
                <a:gridCol w="2182922">
                  <a:extLst>
                    <a:ext uri="{9D8B030D-6E8A-4147-A177-3AD203B41FA5}">
                      <a16:colId xmlns:a16="http://schemas.microsoft.com/office/drawing/2014/main" val="2168564156"/>
                    </a:ext>
                  </a:extLst>
                </a:gridCol>
              </a:tblGrid>
              <a:tr h="229312">
                <a:tc>
                  <a:txBody>
                    <a:bodyPr/>
                    <a:lstStyle/>
                    <a:p>
                      <a:r>
                        <a:rPr lang="de-DE" sz="800" b="1"/>
                        <a:t>LinkId</a:t>
                      </a:r>
                    </a:p>
                  </a:txBody>
                  <a:tcPr>
                    <a:solidFill>
                      <a:schemeClr val="bg1">
                        <a:lumMod val="75000"/>
                      </a:schemeClr>
                    </a:solidFill>
                  </a:tcPr>
                </a:tc>
                <a:tc>
                  <a:txBody>
                    <a:bodyPr/>
                    <a:lstStyle/>
                    <a:p>
                      <a:r>
                        <a:rPr lang="de-DE" sz="800" b="1"/>
                        <a:t>AutomationNames</a:t>
                      </a:r>
                    </a:p>
                  </a:txBody>
                  <a:tcPr>
                    <a:solidFill>
                      <a:schemeClr val="bg1">
                        <a:lumMod val="75000"/>
                      </a:schemeClr>
                    </a:solidFill>
                  </a:tcPr>
                </a:tc>
                <a:extLst>
                  <a:ext uri="{0D108BD9-81ED-4DB2-BD59-A6C34878D82A}">
                    <a16:rowId xmlns:a16="http://schemas.microsoft.com/office/drawing/2014/main" val="2131017202"/>
                  </a:ext>
                </a:extLst>
              </a:tr>
              <a:tr h="229312">
                <a:tc>
                  <a:txBody>
                    <a:bodyPr/>
                    <a:lstStyle/>
                    <a:p>
                      <a:r>
                        <a:rPr lang="de-DE" sz="700"/>
                        <a:t>101550001</a:t>
                      </a:r>
                    </a:p>
                  </a:txBody>
                  <a:tcPr>
                    <a:solidFill>
                      <a:schemeClr val="bg1"/>
                    </a:solidFill>
                  </a:tcPr>
                </a:tc>
                <a:tc>
                  <a:txBody>
                    <a:bodyPr/>
                    <a:lstStyle/>
                    <a:p>
                      <a:r>
                        <a:rPr lang="de-DE" sz="700"/>
                        <a:t>DayBasedPowerSaving</a:t>
                      </a:r>
                    </a:p>
                  </a:txBody>
                  <a:tcPr>
                    <a:solidFill>
                      <a:schemeClr val="bg1"/>
                    </a:solidFill>
                  </a:tcPr>
                </a:tc>
                <a:extLst>
                  <a:ext uri="{0D108BD9-81ED-4DB2-BD59-A6C34878D82A}">
                    <a16:rowId xmlns:a16="http://schemas.microsoft.com/office/drawing/2014/main" val="3633617582"/>
                  </a:ext>
                </a:extLst>
              </a:tr>
              <a:tr h="229312">
                <a:tc>
                  <a:txBody>
                    <a:bodyPr/>
                    <a:lstStyle/>
                    <a:p>
                      <a:r>
                        <a:rPr lang="de-DE" sz="700"/>
                        <a:t>205550004</a:t>
                      </a:r>
                    </a:p>
                  </a:txBody>
                  <a:tcPr>
                    <a:solidFill>
                      <a:schemeClr val="bg1"/>
                    </a:solidFill>
                  </a:tcPr>
                </a:tc>
                <a:tc>
                  <a:txBody>
                    <a:bodyPr/>
                    <a:lstStyle/>
                    <a:p>
                      <a:r>
                        <a:rPr lang="de-DE" sz="700"/>
                        <a:t>TimeBasedPowerSaving;UtilizationBasedPowerSaving</a:t>
                      </a:r>
                    </a:p>
                  </a:txBody>
                  <a:tcPr>
                    <a:solidFill>
                      <a:schemeClr val="bg1"/>
                    </a:solidFill>
                  </a:tcPr>
                </a:tc>
                <a:extLst>
                  <a:ext uri="{0D108BD9-81ED-4DB2-BD59-A6C34878D82A}">
                    <a16:rowId xmlns:a16="http://schemas.microsoft.com/office/drawing/2014/main" val="842886184"/>
                  </a:ext>
                </a:extLst>
              </a:tr>
              <a:tr h="229312">
                <a:tc>
                  <a:txBody>
                    <a:bodyPr/>
                    <a:lstStyle/>
                    <a:p>
                      <a:r>
                        <a:rPr lang="de-DE" sz="700"/>
                        <a:t>206552200</a:t>
                      </a:r>
                    </a:p>
                  </a:txBody>
                  <a:tcPr>
                    <a:solidFill>
                      <a:schemeClr val="bg1"/>
                    </a:solidFill>
                  </a:tcPr>
                </a:tc>
                <a:tc>
                  <a:txBody>
                    <a:bodyPr/>
                    <a:lstStyle/>
                    <a:p>
                      <a:endParaRPr lang="de-DE" sz="700"/>
                    </a:p>
                  </a:txBody>
                  <a:tcPr>
                    <a:solidFill>
                      <a:schemeClr val="bg1"/>
                    </a:solidFill>
                  </a:tcPr>
                </a:tc>
                <a:extLst>
                  <a:ext uri="{0D108BD9-81ED-4DB2-BD59-A6C34878D82A}">
                    <a16:rowId xmlns:a16="http://schemas.microsoft.com/office/drawing/2014/main" val="4125991991"/>
                  </a:ext>
                </a:extLst>
              </a:tr>
              <a:tr h="229312">
                <a:tc>
                  <a:txBody>
                    <a:bodyPr/>
                    <a:lstStyle/>
                    <a:p>
                      <a:r>
                        <a:rPr lang="de-DE" sz="700"/>
                        <a:t>…</a:t>
                      </a:r>
                    </a:p>
                  </a:txBody>
                  <a:tcPr>
                    <a:solidFill>
                      <a:schemeClr val="bg1"/>
                    </a:solidFill>
                  </a:tcPr>
                </a:tc>
                <a:tc>
                  <a:txBody>
                    <a:bodyPr/>
                    <a:lstStyle/>
                    <a:p>
                      <a:endParaRPr lang="de-DE" sz="700"/>
                    </a:p>
                  </a:txBody>
                  <a:tcPr>
                    <a:solidFill>
                      <a:schemeClr val="bg1"/>
                    </a:solidFill>
                  </a:tcPr>
                </a:tc>
                <a:extLst>
                  <a:ext uri="{0D108BD9-81ED-4DB2-BD59-A6C34878D82A}">
                    <a16:rowId xmlns:a16="http://schemas.microsoft.com/office/drawing/2014/main" val="3244141067"/>
                  </a:ext>
                </a:extLst>
              </a:tr>
            </a:tbl>
          </a:graphicData>
        </a:graphic>
      </p:graphicFrame>
      <p:sp>
        <p:nvSpPr>
          <p:cNvPr id="92" name="Textfeld 91">
            <a:extLst>
              <a:ext uri="{FF2B5EF4-FFF2-40B4-BE49-F238E27FC236}">
                <a16:creationId xmlns:a16="http://schemas.microsoft.com/office/drawing/2014/main" id="{30FA7634-6E82-B73D-907B-1F112F4738B3}"/>
              </a:ext>
            </a:extLst>
          </p:cNvPr>
          <p:cNvSpPr txBox="1"/>
          <p:nvPr/>
        </p:nvSpPr>
        <p:spPr>
          <a:xfrm>
            <a:off x="2691008" y="297770"/>
            <a:ext cx="715260" cy="261610"/>
          </a:xfrm>
          <a:prstGeom prst="rect">
            <a:avLst/>
          </a:prstGeom>
          <a:noFill/>
        </p:spPr>
        <p:txBody>
          <a:bodyPr wrap="none" rtlCol="0">
            <a:spAutoFit/>
          </a:bodyPr>
          <a:lstStyle/>
          <a:p>
            <a:r>
              <a:rPr lang="de-DE" sz="1100" b="1"/>
              <a:t>StaticList</a:t>
            </a:r>
          </a:p>
        </p:txBody>
      </p:sp>
      <p:graphicFrame>
        <p:nvGraphicFramePr>
          <p:cNvPr id="100" name="Tabelle 91">
            <a:extLst>
              <a:ext uri="{FF2B5EF4-FFF2-40B4-BE49-F238E27FC236}">
                <a16:creationId xmlns:a16="http://schemas.microsoft.com/office/drawing/2014/main" id="{8A572BD0-F52B-EC29-FC44-E19E014B4742}"/>
              </a:ext>
            </a:extLst>
          </p:cNvPr>
          <p:cNvGraphicFramePr>
            <a:graphicFrameLocks noGrp="1"/>
          </p:cNvGraphicFramePr>
          <p:nvPr/>
        </p:nvGraphicFramePr>
        <p:xfrm>
          <a:off x="5766580" y="591101"/>
          <a:ext cx="712518" cy="917248"/>
        </p:xfrm>
        <a:graphic>
          <a:graphicData uri="http://schemas.openxmlformats.org/drawingml/2006/table">
            <a:tbl>
              <a:tblPr firstRow="1" bandRow="1">
                <a:tableStyleId>{5940675A-B579-460E-94D1-54222C63F5DA}</a:tableStyleId>
              </a:tblPr>
              <a:tblGrid>
                <a:gridCol w="712518">
                  <a:extLst>
                    <a:ext uri="{9D8B030D-6E8A-4147-A177-3AD203B41FA5}">
                      <a16:colId xmlns:a16="http://schemas.microsoft.com/office/drawing/2014/main" val="2450566912"/>
                    </a:ext>
                  </a:extLst>
                </a:gridCol>
              </a:tblGrid>
              <a:tr h="229312">
                <a:tc>
                  <a:txBody>
                    <a:bodyPr/>
                    <a:lstStyle/>
                    <a:p>
                      <a:r>
                        <a:rPr lang="de-DE" sz="800" b="1"/>
                        <a:t>LinkId</a:t>
                      </a:r>
                    </a:p>
                  </a:txBody>
                  <a:tcPr>
                    <a:solidFill>
                      <a:schemeClr val="bg1">
                        <a:lumMod val="75000"/>
                      </a:schemeClr>
                    </a:solidFill>
                  </a:tcPr>
                </a:tc>
                <a:extLst>
                  <a:ext uri="{0D108BD9-81ED-4DB2-BD59-A6C34878D82A}">
                    <a16:rowId xmlns:a16="http://schemas.microsoft.com/office/drawing/2014/main" val="2131017202"/>
                  </a:ext>
                </a:extLst>
              </a:tr>
              <a:tr h="229312">
                <a:tc>
                  <a:txBody>
                    <a:bodyPr/>
                    <a:lstStyle/>
                    <a:p>
                      <a:r>
                        <a:rPr lang="de-DE" sz="700">
                          <a:solidFill>
                            <a:srgbClr val="C00000"/>
                          </a:solidFill>
                        </a:rPr>
                        <a:t>101550001</a:t>
                      </a:r>
                    </a:p>
                  </a:txBody>
                  <a:tcPr>
                    <a:solidFill>
                      <a:schemeClr val="bg1"/>
                    </a:solidFill>
                  </a:tcPr>
                </a:tc>
                <a:extLst>
                  <a:ext uri="{0D108BD9-81ED-4DB2-BD59-A6C34878D82A}">
                    <a16:rowId xmlns:a16="http://schemas.microsoft.com/office/drawing/2014/main" val="3633617582"/>
                  </a:ext>
                </a:extLst>
              </a:tr>
              <a:tr h="229312">
                <a:tc>
                  <a:txBody>
                    <a:bodyPr/>
                    <a:lstStyle/>
                    <a:p>
                      <a:r>
                        <a:rPr lang="de-DE" sz="700">
                          <a:solidFill>
                            <a:srgbClr val="C00000"/>
                          </a:solidFill>
                        </a:rPr>
                        <a:t>601550002</a:t>
                      </a:r>
                    </a:p>
                  </a:txBody>
                  <a:tcPr>
                    <a:solidFill>
                      <a:schemeClr val="bg1"/>
                    </a:solidFill>
                  </a:tcPr>
                </a:tc>
                <a:extLst>
                  <a:ext uri="{0D108BD9-81ED-4DB2-BD59-A6C34878D82A}">
                    <a16:rowId xmlns:a16="http://schemas.microsoft.com/office/drawing/2014/main" val="842886184"/>
                  </a:ext>
                </a:extLst>
              </a:tr>
              <a:tr h="229312">
                <a:tc>
                  <a:txBody>
                    <a:bodyPr/>
                    <a:lstStyle/>
                    <a:p>
                      <a:r>
                        <a:rPr lang="de-DE" sz="700"/>
                        <a:t>…</a:t>
                      </a:r>
                    </a:p>
                  </a:txBody>
                  <a:tcPr>
                    <a:solidFill>
                      <a:schemeClr val="bg1"/>
                    </a:solidFill>
                  </a:tcPr>
                </a:tc>
                <a:extLst>
                  <a:ext uri="{0D108BD9-81ED-4DB2-BD59-A6C34878D82A}">
                    <a16:rowId xmlns:a16="http://schemas.microsoft.com/office/drawing/2014/main" val="4125991991"/>
                  </a:ext>
                </a:extLst>
              </a:tr>
            </a:tbl>
          </a:graphicData>
        </a:graphic>
      </p:graphicFrame>
      <p:sp>
        <p:nvSpPr>
          <p:cNvPr id="109" name="Textfeld 108">
            <a:extLst>
              <a:ext uri="{FF2B5EF4-FFF2-40B4-BE49-F238E27FC236}">
                <a16:creationId xmlns:a16="http://schemas.microsoft.com/office/drawing/2014/main" id="{816B796B-E8B1-5907-7501-1A5133B58CD8}"/>
              </a:ext>
            </a:extLst>
          </p:cNvPr>
          <p:cNvSpPr txBox="1"/>
          <p:nvPr/>
        </p:nvSpPr>
        <p:spPr>
          <a:xfrm>
            <a:off x="5735962" y="309863"/>
            <a:ext cx="694421" cy="261610"/>
          </a:xfrm>
          <a:prstGeom prst="rect">
            <a:avLst/>
          </a:prstGeom>
          <a:noFill/>
        </p:spPr>
        <p:txBody>
          <a:bodyPr wrap="none" rtlCol="0">
            <a:spAutoFit/>
          </a:bodyPr>
          <a:lstStyle/>
          <a:p>
            <a:r>
              <a:rPr lang="de-DE" sz="1100" b="1"/>
              <a:t>BlackList</a:t>
            </a:r>
          </a:p>
        </p:txBody>
      </p:sp>
      <p:cxnSp>
        <p:nvCxnSpPr>
          <p:cNvPr id="111" name="Gerade Verbindung mit Pfeil 110">
            <a:extLst>
              <a:ext uri="{FF2B5EF4-FFF2-40B4-BE49-F238E27FC236}">
                <a16:creationId xmlns:a16="http://schemas.microsoft.com/office/drawing/2014/main" id="{FDB3D1E3-7D30-F5F5-37F7-15326D374AF3}"/>
              </a:ext>
            </a:extLst>
          </p:cNvPr>
          <p:cNvCxnSpPr/>
          <p:nvPr/>
        </p:nvCxnSpPr>
        <p:spPr>
          <a:xfrm flipH="1">
            <a:off x="5366278" y="933563"/>
            <a:ext cx="444743" cy="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13" name="Tabelle 91">
            <a:extLst>
              <a:ext uri="{FF2B5EF4-FFF2-40B4-BE49-F238E27FC236}">
                <a16:creationId xmlns:a16="http://schemas.microsoft.com/office/drawing/2014/main" id="{4EE64946-46F4-570A-EB29-A3AC78123822}"/>
              </a:ext>
            </a:extLst>
          </p:cNvPr>
          <p:cNvGraphicFramePr>
            <a:graphicFrameLocks noGrp="1"/>
          </p:cNvGraphicFramePr>
          <p:nvPr/>
        </p:nvGraphicFramePr>
        <p:xfrm>
          <a:off x="7631529" y="9520105"/>
          <a:ext cx="4081144" cy="1222048"/>
        </p:xfrm>
        <a:graphic>
          <a:graphicData uri="http://schemas.openxmlformats.org/drawingml/2006/table">
            <a:tbl>
              <a:tblPr firstRow="1" bandRow="1">
                <a:tableStyleId>{5940675A-B579-460E-94D1-54222C63F5DA}</a:tableStyleId>
              </a:tblPr>
              <a:tblGrid>
                <a:gridCol w="728344">
                  <a:extLst>
                    <a:ext uri="{9D8B030D-6E8A-4147-A177-3AD203B41FA5}">
                      <a16:colId xmlns:a16="http://schemas.microsoft.com/office/drawing/2014/main" val="2450566912"/>
                    </a:ext>
                  </a:extLst>
                </a:gridCol>
                <a:gridCol w="1598530">
                  <a:extLst>
                    <a:ext uri="{9D8B030D-6E8A-4147-A177-3AD203B41FA5}">
                      <a16:colId xmlns:a16="http://schemas.microsoft.com/office/drawing/2014/main" val="2168564156"/>
                    </a:ext>
                  </a:extLst>
                </a:gridCol>
                <a:gridCol w="1754270">
                  <a:extLst>
                    <a:ext uri="{9D8B030D-6E8A-4147-A177-3AD203B41FA5}">
                      <a16:colId xmlns:a16="http://schemas.microsoft.com/office/drawing/2014/main" val="2270347690"/>
                    </a:ext>
                  </a:extLst>
                </a:gridCol>
              </a:tblGrid>
              <a:tr h="229312">
                <a:tc>
                  <a:txBody>
                    <a:bodyPr/>
                    <a:lstStyle/>
                    <a:p>
                      <a:r>
                        <a:rPr lang="de-DE" sz="800" b="1"/>
                        <a:t>LinkId</a:t>
                      </a:r>
                    </a:p>
                  </a:txBody>
                  <a:tcPr>
                    <a:solidFill>
                      <a:schemeClr val="bg1">
                        <a:lumMod val="75000"/>
                      </a:schemeClr>
                    </a:solidFill>
                  </a:tcPr>
                </a:tc>
                <a:tc>
                  <a:txBody>
                    <a:bodyPr/>
                    <a:lstStyle/>
                    <a:p>
                      <a:r>
                        <a:rPr lang="de-DE" sz="800" b="1"/>
                        <a:t>deviationsFromOriginalState</a:t>
                      </a:r>
                    </a:p>
                  </a:txBody>
                  <a:tcPr>
                    <a:solidFill>
                      <a:schemeClr val="bg1">
                        <a:lumMod val="75000"/>
                      </a:schemeClr>
                    </a:solidFill>
                  </a:tcPr>
                </a:tc>
                <a:tc>
                  <a:txBody>
                    <a:bodyPr/>
                    <a:lstStyle/>
                    <a:p>
                      <a:r>
                        <a:rPr lang="de-DE" sz="800" b="1"/>
                        <a:t>modulesToRestoreOriginalState</a:t>
                      </a:r>
                    </a:p>
                  </a:txBody>
                  <a:tcPr>
                    <a:solidFill>
                      <a:schemeClr val="bg1">
                        <a:lumMod val="75000"/>
                      </a:schemeClr>
                    </a:solidFill>
                  </a:tcPr>
                </a:tc>
                <a:extLst>
                  <a:ext uri="{0D108BD9-81ED-4DB2-BD59-A6C34878D82A}">
                    <a16:rowId xmlns:a16="http://schemas.microsoft.com/office/drawing/2014/main" val="2131017202"/>
                  </a:ext>
                </a:extLst>
              </a:tr>
              <a:tr h="229312">
                <a:tc>
                  <a:txBody>
                    <a:bodyPr/>
                    <a:lstStyle/>
                    <a:p>
                      <a:r>
                        <a:rPr lang="de-DE" sz="700"/>
                        <a:t>101550001</a:t>
                      </a:r>
                    </a:p>
                  </a:txBody>
                  <a:tcPr>
                    <a:solidFill>
                      <a:schemeClr val="bg1"/>
                    </a:solidFill>
                  </a:tcPr>
                </a:tc>
                <a:tc>
                  <a:txBody>
                    <a:bodyPr/>
                    <a:lstStyle/>
                    <a:p>
                      <a:r>
                        <a:rPr lang="de-DE" sz="700"/>
                        <a:t>RedundantTransmittersOff; TransmitterPowerAdaption</a:t>
                      </a:r>
                    </a:p>
                  </a:txBody>
                  <a:tcPr>
                    <a:solidFill>
                      <a:schemeClr val="bg1"/>
                    </a:solidFill>
                  </a:tcPr>
                </a:tc>
                <a:tc>
                  <a:txBody>
                    <a:bodyPr/>
                    <a:lstStyle/>
                    <a:p>
                      <a:r>
                        <a:rPr lang="de-DE" sz="700"/>
                        <a:t>AllTransmittersOn; RestoreTransmitterPower</a:t>
                      </a:r>
                    </a:p>
                  </a:txBody>
                  <a:tcPr>
                    <a:solidFill>
                      <a:schemeClr val="bg1"/>
                    </a:solidFill>
                  </a:tcPr>
                </a:tc>
                <a:extLst>
                  <a:ext uri="{0D108BD9-81ED-4DB2-BD59-A6C34878D82A}">
                    <a16:rowId xmlns:a16="http://schemas.microsoft.com/office/drawing/2014/main" val="3633617582"/>
                  </a:ext>
                </a:extLst>
              </a:tr>
              <a:tr h="229312">
                <a:tc>
                  <a:txBody>
                    <a:bodyPr/>
                    <a:lstStyle/>
                    <a:p>
                      <a:r>
                        <a:rPr lang="de-DE" sz="700"/>
                        <a:t>205550004</a:t>
                      </a:r>
                    </a:p>
                  </a:txBody>
                  <a:tcPr>
                    <a:solidFill>
                      <a:schemeClr val="bg1"/>
                    </a:solidFill>
                  </a:tcPr>
                </a:tc>
                <a:tc>
                  <a:txBody>
                    <a:bodyPr/>
                    <a:lstStyle/>
                    <a:p>
                      <a:r>
                        <a:rPr lang="de-DE" sz="700"/>
                        <a:t>RedundantTransmittersOff</a:t>
                      </a:r>
                    </a:p>
                  </a:txBody>
                  <a:tcPr>
                    <a:solidFill>
                      <a:schemeClr val="bg1"/>
                    </a:solidFill>
                  </a:tcPr>
                </a:tc>
                <a:tc>
                  <a:txBody>
                    <a:bodyPr/>
                    <a:lstStyle/>
                    <a:p>
                      <a:r>
                        <a:rPr lang="de-DE" sz="700"/>
                        <a:t>AllTransmittersOn</a:t>
                      </a:r>
                    </a:p>
                  </a:txBody>
                  <a:tcPr>
                    <a:solidFill>
                      <a:schemeClr val="bg1"/>
                    </a:solidFill>
                  </a:tcPr>
                </a:tc>
                <a:extLst>
                  <a:ext uri="{0D108BD9-81ED-4DB2-BD59-A6C34878D82A}">
                    <a16:rowId xmlns:a16="http://schemas.microsoft.com/office/drawing/2014/main" val="842886184"/>
                  </a:ext>
                </a:extLst>
              </a:tr>
              <a:tr h="229312">
                <a:tc>
                  <a:txBody>
                    <a:bodyPr/>
                    <a:lstStyle/>
                    <a:p>
                      <a:r>
                        <a:rPr lang="de-DE" sz="700"/>
                        <a:t>206552200</a:t>
                      </a:r>
                    </a:p>
                  </a:txBody>
                  <a:tcPr>
                    <a:solidFill>
                      <a:schemeClr val="bg1"/>
                    </a:solidFill>
                  </a:tcPr>
                </a:tc>
                <a:tc>
                  <a:txBody>
                    <a:bodyPr/>
                    <a:lstStyle/>
                    <a:p>
                      <a:pPr marL="0" marR="0" lvl="0" indent="0" algn="l" defTabSz="1247973" rtl="0" eaLnBrk="1" fontAlgn="auto" latinLnBrk="0" hangingPunct="1">
                        <a:lnSpc>
                          <a:spcPct val="100000"/>
                        </a:lnSpc>
                        <a:spcBef>
                          <a:spcPts val="0"/>
                        </a:spcBef>
                        <a:spcAft>
                          <a:spcPts val="0"/>
                        </a:spcAft>
                        <a:buClrTx/>
                        <a:buSzTx/>
                        <a:buFontTx/>
                        <a:buNone/>
                        <a:tabLst/>
                        <a:defRPr/>
                      </a:pPr>
                      <a:r>
                        <a:rPr lang="de-DE" sz="700" i="1">
                          <a:solidFill>
                            <a:schemeClr val="bg1">
                              <a:lumMod val="50000"/>
                            </a:schemeClr>
                          </a:solidFill>
                        </a:rPr>
                        <a:t>&lt;empty, no powerSaving active&gt;</a:t>
                      </a:r>
                    </a:p>
                  </a:txBody>
                  <a:tcPr>
                    <a:solidFill>
                      <a:schemeClr val="bg1"/>
                    </a:solidFill>
                  </a:tcPr>
                </a:tc>
                <a:tc>
                  <a:txBody>
                    <a:bodyPr/>
                    <a:lstStyle/>
                    <a:p>
                      <a:pPr marL="0" marR="0" lvl="0" indent="0" algn="l" defTabSz="1247973" rtl="0" eaLnBrk="1" fontAlgn="auto" latinLnBrk="0" hangingPunct="1">
                        <a:lnSpc>
                          <a:spcPct val="100000"/>
                        </a:lnSpc>
                        <a:spcBef>
                          <a:spcPts val="0"/>
                        </a:spcBef>
                        <a:spcAft>
                          <a:spcPts val="0"/>
                        </a:spcAft>
                        <a:buClrTx/>
                        <a:buSzTx/>
                        <a:buFontTx/>
                        <a:buNone/>
                        <a:tabLst/>
                        <a:defRPr/>
                      </a:pPr>
                      <a:r>
                        <a:rPr lang="de-DE" sz="700" i="1">
                          <a:solidFill>
                            <a:schemeClr val="bg1">
                              <a:lumMod val="50000"/>
                            </a:schemeClr>
                          </a:solidFill>
                        </a:rPr>
                        <a:t>&lt;empty&gt;</a:t>
                      </a:r>
                    </a:p>
                  </a:txBody>
                  <a:tcPr>
                    <a:solidFill>
                      <a:schemeClr val="bg1"/>
                    </a:solidFill>
                  </a:tcPr>
                </a:tc>
                <a:extLst>
                  <a:ext uri="{0D108BD9-81ED-4DB2-BD59-A6C34878D82A}">
                    <a16:rowId xmlns:a16="http://schemas.microsoft.com/office/drawing/2014/main" val="4125991991"/>
                  </a:ext>
                </a:extLst>
              </a:tr>
              <a:tr h="229312">
                <a:tc>
                  <a:txBody>
                    <a:bodyPr/>
                    <a:lstStyle/>
                    <a:p>
                      <a:r>
                        <a:rPr lang="de-DE" sz="700"/>
                        <a:t>601550002</a:t>
                      </a:r>
                    </a:p>
                  </a:txBody>
                  <a:tcPr>
                    <a:solidFill>
                      <a:schemeClr val="bg1"/>
                    </a:solidFill>
                  </a:tcPr>
                </a:tc>
                <a:tc>
                  <a:txBody>
                    <a:bodyPr/>
                    <a:lstStyle/>
                    <a:p>
                      <a:pPr marL="0" marR="0" lvl="0" indent="0" algn="l" defTabSz="1247973" rtl="0" eaLnBrk="1" fontAlgn="auto" latinLnBrk="0" hangingPunct="1">
                        <a:lnSpc>
                          <a:spcPct val="100000"/>
                        </a:lnSpc>
                        <a:spcBef>
                          <a:spcPts val="0"/>
                        </a:spcBef>
                        <a:spcAft>
                          <a:spcPts val="0"/>
                        </a:spcAft>
                        <a:buClrTx/>
                        <a:buSzTx/>
                        <a:buFontTx/>
                        <a:buNone/>
                        <a:tabLst/>
                        <a:defRPr/>
                      </a:pPr>
                      <a:endParaRPr lang="de-DE" sz="700" i="1"/>
                    </a:p>
                  </a:txBody>
                  <a:tcPr>
                    <a:solidFill>
                      <a:schemeClr val="bg1"/>
                    </a:solidFill>
                  </a:tcPr>
                </a:tc>
                <a:tc>
                  <a:txBody>
                    <a:bodyPr/>
                    <a:lstStyle/>
                    <a:p>
                      <a:pPr marL="0" marR="0" lvl="0" indent="0" algn="l" defTabSz="1247973" rtl="0" eaLnBrk="1" fontAlgn="auto" latinLnBrk="0" hangingPunct="1">
                        <a:lnSpc>
                          <a:spcPct val="100000"/>
                        </a:lnSpc>
                        <a:spcBef>
                          <a:spcPts val="0"/>
                        </a:spcBef>
                        <a:spcAft>
                          <a:spcPts val="0"/>
                        </a:spcAft>
                        <a:buClrTx/>
                        <a:buSzTx/>
                        <a:buFontTx/>
                        <a:buNone/>
                        <a:tabLst/>
                        <a:defRPr/>
                      </a:pPr>
                      <a:endParaRPr lang="de-DE" sz="700" i="1"/>
                    </a:p>
                  </a:txBody>
                  <a:tcPr>
                    <a:solidFill>
                      <a:schemeClr val="bg1"/>
                    </a:solidFill>
                  </a:tcPr>
                </a:tc>
                <a:extLst>
                  <a:ext uri="{0D108BD9-81ED-4DB2-BD59-A6C34878D82A}">
                    <a16:rowId xmlns:a16="http://schemas.microsoft.com/office/drawing/2014/main" val="3244141067"/>
                  </a:ext>
                </a:extLst>
              </a:tr>
            </a:tbl>
          </a:graphicData>
        </a:graphic>
      </p:graphicFrame>
      <p:sp>
        <p:nvSpPr>
          <p:cNvPr id="120" name="Textfeld 119">
            <a:extLst>
              <a:ext uri="{FF2B5EF4-FFF2-40B4-BE49-F238E27FC236}">
                <a16:creationId xmlns:a16="http://schemas.microsoft.com/office/drawing/2014/main" id="{B7370E63-D57E-F456-D6BA-740D27D5EA6D}"/>
              </a:ext>
            </a:extLst>
          </p:cNvPr>
          <p:cNvSpPr txBox="1"/>
          <p:nvPr/>
        </p:nvSpPr>
        <p:spPr>
          <a:xfrm>
            <a:off x="7631529" y="9258495"/>
            <a:ext cx="1641796" cy="261610"/>
          </a:xfrm>
          <a:prstGeom prst="rect">
            <a:avLst/>
          </a:prstGeom>
          <a:noFill/>
        </p:spPr>
        <p:txBody>
          <a:bodyPr wrap="none" rtlCol="0">
            <a:spAutoFit/>
          </a:bodyPr>
          <a:lstStyle/>
          <a:p>
            <a:r>
              <a:rPr lang="de-DE" sz="1100" b="1"/>
              <a:t>PowerSavingStatus table</a:t>
            </a:r>
          </a:p>
        </p:txBody>
      </p:sp>
      <p:sp>
        <p:nvSpPr>
          <p:cNvPr id="121" name="Rechteck: gefaltete Ecke 120">
            <a:extLst>
              <a:ext uri="{FF2B5EF4-FFF2-40B4-BE49-F238E27FC236}">
                <a16:creationId xmlns:a16="http://schemas.microsoft.com/office/drawing/2014/main" id="{DA3129B1-285A-13F5-D2CF-63CDB05EB2DF}"/>
              </a:ext>
            </a:extLst>
          </p:cNvPr>
          <p:cNvSpPr/>
          <p:nvPr/>
        </p:nvSpPr>
        <p:spPr>
          <a:xfrm>
            <a:off x="11779351" y="9385185"/>
            <a:ext cx="3329415" cy="1222048"/>
          </a:xfrm>
          <a:prstGeom prst="foldedCorner">
            <a:avLst>
              <a:gd name="adj" fmla="val 0"/>
            </a:avLst>
          </a:prstGeom>
          <a:solidFill>
            <a:schemeClr val="bg1">
              <a:lumMod val="95000"/>
            </a:schemeClr>
          </a:solidFill>
          <a:ln>
            <a:solidFill>
              <a:schemeClr val="tx1">
                <a:lumMod val="50000"/>
                <a:lumOff val="50000"/>
              </a:schemeClr>
            </a:solidFill>
            <a:prstDash val="sysDash"/>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171450" indent="-171450">
              <a:buFont typeface="Arial" panose="020B0604020202020204" pitchFamily="34" charset="0"/>
              <a:buChar char="•"/>
            </a:pPr>
            <a:r>
              <a:rPr lang="de-DE" sz="800">
                <a:solidFill>
                  <a:srgbClr val="0070C0"/>
                </a:solidFill>
              </a:rPr>
              <a:t>Status must indicate, a) which module has activated powerSavingStatus (i.e. why there is a deviation from the original state (= no powerSaving active)): deviantsFromOriginalState and b) how to bring the link back into original state (modulesToRestoreOriginalState)</a:t>
            </a:r>
          </a:p>
          <a:p>
            <a:pPr marL="171450" indent="-171450">
              <a:buFont typeface="Arial" panose="020B0604020202020204" pitchFamily="34" charset="0"/>
              <a:buChar char="•"/>
            </a:pPr>
            <a:r>
              <a:rPr lang="de-DE" sz="800">
                <a:solidFill>
                  <a:srgbClr val="0070C0"/>
                </a:solidFill>
                <a:sym typeface="Symbol" panose="05050102010706020507" pitchFamily="18" charset="2"/>
              </a:rPr>
              <a:t>3rd-party applications can use this information to restore the original state</a:t>
            </a:r>
          </a:p>
          <a:p>
            <a:pPr marL="171450" indent="-171450">
              <a:buFont typeface="Arial" panose="020B0604020202020204" pitchFamily="34" charset="0"/>
              <a:buChar char="•"/>
            </a:pPr>
            <a:r>
              <a:rPr lang="de-DE" sz="800">
                <a:solidFill>
                  <a:srgbClr val="0070C0"/>
                </a:solidFill>
                <a:sym typeface="Symbol" panose="05050102010706020507" pitchFamily="18" charset="2"/>
              </a:rPr>
              <a:t>Original state (power-saving=off): both module lists are empty</a:t>
            </a:r>
          </a:p>
          <a:p>
            <a:pPr marL="171450" indent="-171450">
              <a:buFont typeface="Arial" panose="020B0604020202020204" pitchFamily="34" charset="0"/>
              <a:buChar char="•"/>
            </a:pPr>
            <a:r>
              <a:rPr lang="de-DE" sz="800">
                <a:solidFill>
                  <a:srgbClr val="0070C0"/>
                </a:solidFill>
                <a:sym typeface="Symbol" panose="05050102010706020507" pitchFamily="18" charset="2"/>
              </a:rPr>
              <a:t>periodically cleanup to remove dead records (only if in original power saving status)</a:t>
            </a:r>
          </a:p>
        </p:txBody>
      </p:sp>
      <p:cxnSp>
        <p:nvCxnSpPr>
          <p:cNvPr id="125" name="Gerader Verbinder 124">
            <a:extLst>
              <a:ext uri="{FF2B5EF4-FFF2-40B4-BE49-F238E27FC236}">
                <a16:creationId xmlns:a16="http://schemas.microsoft.com/office/drawing/2014/main" id="{BBC3C44A-83B1-7929-651C-0F9844E153E1}"/>
              </a:ext>
            </a:extLst>
          </p:cNvPr>
          <p:cNvCxnSpPr>
            <a:cxnSpLocks/>
          </p:cNvCxnSpPr>
          <p:nvPr/>
        </p:nvCxnSpPr>
        <p:spPr>
          <a:xfrm>
            <a:off x="8146416" y="8955643"/>
            <a:ext cx="0" cy="318461"/>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27" name="Gerader Verbinder 126">
            <a:extLst>
              <a:ext uri="{FF2B5EF4-FFF2-40B4-BE49-F238E27FC236}">
                <a16:creationId xmlns:a16="http://schemas.microsoft.com/office/drawing/2014/main" id="{39735020-06C1-7BD5-B79D-C00808D3AACB}"/>
              </a:ext>
            </a:extLst>
          </p:cNvPr>
          <p:cNvCxnSpPr>
            <a:cxnSpLocks/>
          </p:cNvCxnSpPr>
          <p:nvPr/>
        </p:nvCxnSpPr>
        <p:spPr>
          <a:xfrm>
            <a:off x="5658543" y="1789804"/>
            <a:ext cx="79975" cy="14208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32" name="Rechteck: gefaltete Ecke 131">
            <a:extLst>
              <a:ext uri="{FF2B5EF4-FFF2-40B4-BE49-F238E27FC236}">
                <a16:creationId xmlns:a16="http://schemas.microsoft.com/office/drawing/2014/main" id="{5F7B7E97-EA18-B680-1795-7AD0DFA36156}"/>
              </a:ext>
            </a:extLst>
          </p:cNvPr>
          <p:cNvSpPr/>
          <p:nvPr/>
        </p:nvSpPr>
        <p:spPr>
          <a:xfrm>
            <a:off x="10209030" y="1813800"/>
            <a:ext cx="2642615" cy="1925946"/>
          </a:xfrm>
          <a:prstGeom prst="foldedCorner">
            <a:avLst>
              <a:gd name="adj" fmla="val 6114"/>
            </a:avLst>
          </a:prstGeom>
          <a:solidFill>
            <a:schemeClr val="bg1">
              <a:lumMod val="95000"/>
            </a:schemeClr>
          </a:solidFill>
          <a:ln>
            <a:solidFill>
              <a:schemeClr val="tx1">
                <a:lumMod val="50000"/>
                <a:lumOff val="50000"/>
              </a:schemeClr>
            </a:solidFill>
            <a:prstDash val="sysDash"/>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de-DE" sz="800">
                <a:solidFill>
                  <a:srgbClr val="0070C0"/>
                </a:solidFill>
              </a:rPr>
              <a:t>Link related switching operations first call PowerSavingStatus for the given link to determine, if they even have to do something; if not they immediately return a „success“ </a:t>
            </a:r>
          </a:p>
          <a:p>
            <a:endParaRPr lang="de-DE" sz="800">
              <a:solidFill>
                <a:srgbClr val="0070C0"/>
              </a:solidFill>
            </a:endParaRPr>
          </a:p>
          <a:p>
            <a:pPr marL="171450" indent="-171450">
              <a:buFont typeface="Arial" panose="020B0604020202020204" pitchFamily="34" charset="0"/>
              <a:buChar char="•"/>
            </a:pPr>
            <a:r>
              <a:rPr lang="de-DE" sz="800" b="1">
                <a:solidFill>
                  <a:srgbClr val="0070C0"/>
                </a:solidFill>
              </a:rPr>
              <a:t>RedundantTransmittersOff</a:t>
            </a:r>
            <a:r>
              <a:rPr lang="de-DE" sz="800">
                <a:solidFill>
                  <a:srgbClr val="0070C0"/>
                </a:solidFill>
              </a:rPr>
              <a:t>: asks PowerSavingStatus, if deviationsFromOriginalState has an entry for RedundantTransmittersOff; if yes: done</a:t>
            </a:r>
          </a:p>
          <a:p>
            <a:pPr marL="171450" indent="-171450">
              <a:buFont typeface="Arial" panose="020B0604020202020204" pitchFamily="34" charset="0"/>
              <a:buChar char="•"/>
            </a:pPr>
            <a:endParaRPr lang="de-DE" sz="400">
              <a:solidFill>
                <a:srgbClr val="0070C0"/>
              </a:solidFill>
            </a:endParaRPr>
          </a:p>
          <a:p>
            <a:pPr marL="171450" indent="-171450">
              <a:buFont typeface="Arial" panose="020B0604020202020204" pitchFamily="34" charset="0"/>
              <a:buChar char="•"/>
            </a:pPr>
            <a:r>
              <a:rPr lang="de-DE" sz="800" b="1">
                <a:solidFill>
                  <a:srgbClr val="0070C0"/>
                </a:solidFill>
              </a:rPr>
              <a:t>AllTransmittersOn</a:t>
            </a:r>
            <a:r>
              <a:rPr lang="de-DE" sz="800">
                <a:solidFill>
                  <a:srgbClr val="0070C0"/>
                </a:solidFill>
              </a:rPr>
              <a:t>: asks PowerSavingStatus if modulesToRestoreOriginalState does NOT contain AllTransmittersOn; if not, then done.</a:t>
            </a:r>
          </a:p>
          <a:p>
            <a:pPr marL="180975"/>
            <a:r>
              <a:rPr lang="de-DE" sz="800" i="1">
                <a:solidFill>
                  <a:srgbClr val="0070C0"/>
                </a:solidFill>
              </a:rPr>
              <a:t>Note: might lead to issues if powerSavingStatus records could not be set properly due to DCN issues (might require some manual work to fix the status)</a:t>
            </a:r>
          </a:p>
        </p:txBody>
      </p:sp>
      <p:cxnSp>
        <p:nvCxnSpPr>
          <p:cNvPr id="133" name="Gerader Verbinder 132">
            <a:extLst>
              <a:ext uri="{FF2B5EF4-FFF2-40B4-BE49-F238E27FC236}">
                <a16:creationId xmlns:a16="http://schemas.microsoft.com/office/drawing/2014/main" id="{F586EA12-6552-EED1-2E5A-9E56A2A0806D}"/>
              </a:ext>
            </a:extLst>
          </p:cNvPr>
          <p:cNvCxnSpPr>
            <a:cxnSpLocks/>
          </p:cNvCxnSpPr>
          <p:nvPr/>
        </p:nvCxnSpPr>
        <p:spPr>
          <a:xfrm flipV="1">
            <a:off x="11901657" y="3721490"/>
            <a:ext cx="0" cy="213373"/>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54" name="Textfeld 53">
            <a:extLst>
              <a:ext uri="{FF2B5EF4-FFF2-40B4-BE49-F238E27FC236}">
                <a16:creationId xmlns:a16="http://schemas.microsoft.com/office/drawing/2014/main" id="{AA483AC7-8F1F-9E09-717B-85577CA55455}"/>
              </a:ext>
            </a:extLst>
          </p:cNvPr>
          <p:cNvSpPr txBox="1"/>
          <p:nvPr/>
        </p:nvSpPr>
        <p:spPr>
          <a:xfrm>
            <a:off x="2468415" y="8829941"/>
            <a:ext cx="2815002" cy="261610"/>
          </a:xfrm>
          <a:prstGeom prst="rect">
            <a:avLst/>
          </a:prstGeom>
          <a:noFill/>
        </p:spPr>
        <p:txBody>
          <a:bodyPr wrap="square" rtlCol="0">
            <a:spAutoFit/>
          </a:bodyPr>
          <a:lstStyle/>
          <a:p>
            <a:r>
              <a:rPr lang="de-DE" sz="1100" b="1" i="1">
                <a:latin typeface="Consolas" panose="020B0609020204030204" pitchFamily="49" charset="0"/>
              </a:rPr>
              <a:t>Link related automation</a:t>
            </a:r>
          </a:p>
        </p:txBody>
      </p:sp>
      <p:sp>
        <p:nvSpPr>
          <p:cNvPr id="74" name="Rechteck: abgerundete Ecken 73">
            <a:extLst>
              <a:ext uri="{FF2B5EF4-FFF2-40B4-BE49-F238E27FC236}">
                <a16:creationId xmlns:a16="http://schemas.microsoft.com/office/drawing/2014/main" id="{84DA6F8B-4174-9B56-3635-B8E72CD72451}"/>
              </a:ext>
            </a:extLst>
          </p:cNvPr>
          <p:cNvSpPr/>
          <p:nvPr/>
        </p:nvSpPr>
        <p:spPr>
          <a:xfrm>
            <a:off x="2531912" y="9151682"/>
            <a:ext cx="2670991" cy="207424"/>
          </a:xfrm>
          <a:prstGeom prst="roundRect">
            <a:avLst/>
          </a:prstGeom>
          <a:solidFill>
            <a:schemeClr val="accent5">
              <a:lumMod val="50000"/>
            </a:schemeClr>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a:t>DroppedFramesInitiatedRestoration</a:t>
            </a:r>
          </a:p>
        </p:txBody>
      </p:sp>
      <p:sp>
        <p:nvSpPr>
          <p:cNvPr id="76" name="Textfeld 75">
            <a:extLst>
              <a:ext uri="{FF2B5EF4-FFF2-40B4-BE49-F238E27FC236}">
                <a16:creationId xmlns:a16="http://schemas.microsoft.com/office/drawing/2014/main" id="{9F5F89C5-5D57-CD9D-17C0-96935D7B4D88}"/>
              </a:ext>
            </a:extLst>
          </p:cNvPr>
          <p:cNvSpPr txBox="1"/>
          <p:nvPr/>
        </p:nvSpPr>
        <p:spPr>
          <a:xfrm>
            <a:off x="2524048" y="9358225"/>
            <a:ext cx="3476383" cy="1200329"/>
          </a:xfrm>
          <a:prstGeom prst="rect">
            <a:avLst/>
          </a:prstGeom>
          <a:solidFill>
            <a:schemeClr val="bg1"/>
          </a:solidFill>
          <a:ln>
            <a:solidFill>
              <a:schemeClr val="tx1">
                <a:lumMod val="65000"/>
                <a:lumOff val="35000"/>
              </a:schemeClr>
            </a:solidFill>
          </a:ln>
        </p:spPr>
        <p:txBody>
          <a:bodyPr wrap="square" rtlCol="0">
            <a:spAutoFit/>
          </a:bodyPr>
          <a:lstStyle/>
          <a:p>
            <a:pPr marL="171450" indent="-171450">
              <a:buFont typeface="Arial" panose="020B0604020202020204" pitchFamily="34" charset="0"/>
              <a:buChar char="•"/>
            </a:pPr>
            <a:r>
              <a:rPr lang="de-DE" sz="800"/>
              <a:t>Monitor the droppedFramesOutput counter</a:t>
            </a:r>
          </a:p>
          <a:p>
            <a:pPr marL="171450" indent="-171450">
              <a:buFont typeface="Arial" panose="020B0604020202020204" pitchFamily="34" charset="0"/>
              <a:buChar char="•"/>
            </a:pPr>
            <a:r>
              <a:rPr lang="de-DE" sz="800"/>
              <a:t>Retrieval interval &amp; threshold are configured via profileInstances (modification via OAM layer); initial values could be interval=5min and threshold=1</a:t>
            </a:r>
          </a:p>
          <a:p>
            <a:pPr marL="171450" indent="-171450">
              <a:buFont typeface="Arial" panose="020B0604020202020204" pitchFamily="34" charset="0"/>
              <a:buChar char="•"/>
            </a:pPr>
            <a:r>
              <a:rPr lang="de-DE" sz="800"/>
              <a:t>If the monitoring detects that droppedFramesOutput for a link &gt; threshold, it initiates restoring the original powerSaving mode, i.e. turning of power saving.</a:t>
            </a:r>
          </a:p>
          <a:p>
            <a:pPr marL="171450" indent="-171450">
              <a:buFont typeface="Arial" panose="020B0604020202020204" pitchFamily="34" charset="0"/>
              <a:buChar char="•"/>
            </a:pPr>
            <a:endParaRPr lang="de-DE" sz="800"/>
          </a:p>
          <a:p>
            <a:pPr marL="171450" indent="-171450">
              <a:buFont typeface="Arial" panose="020B0604020202020204" pitchFamily="34" charset="0"/>
              <a:buChar char="•"/>
            </a:pPr>
            <a:r>
              <a:rPr lang="de-DE" sz="800"/>
              <a:t>Note: droppedFramesOutput is not supported by all vendors/devices.</a:t>
            </a:r>
          </a:p>
        </p:txBody>
      </p:sp>
      <p:sp>
        <p:nvSpPr>
          <p:cNvPr id="137" name="Rechteck: gefaltete Ecke 136">
            <a:extLst>
              <a:ext uri="{FF2B5EF4-FFF2-40B4-BE49-F238E27FC236}">
                <a16:creationId xmlns:a16="http://schemas.microsoft.com/office/drawing/2014/main" id="{7D0F3B93-A326-88C8-F934-C55545183309}"/>
              </a:ext>
            </a:extLst>
          </p:cNvPr>
          <p:cNvSpPr/>
          <p:nvPr/>
        </p:nvSpPr>
        <p:spPr>
          <a:xfrm>
            <a:off x="16518343" y="3777978"/>
            <a:ext cx="1161327" cy="1274603"/>
          </a:xfrm>
          <a:prstGeom prst="foldedCorner">
            <a:avLst>
              <a:gd name="adj" fmla="val 6114"/>
            </a:avLst>
          </a:prstGeom>
          <a:solidFill>
            <a:schemeClr val="bg1">
              <a:lumMod val="95000"/>
            </a:schemeClr>
          </a:solidFill>
          <a:ln>
            <a:solidFill>
              <a:schemeClr val="tx1">
                <a:lumMod val="50000"/>
                <a:lumOff val="50000"/>
              </a:schemeClr>
            </a:solidFill>
            <a:prstDash val="sysDash"/>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de-DE" sz="800">
                <a:solidFill>
                  <a:srgbClr val="0070C0"/>
                </a:solidFill>
              </a:rPr>
              <a:t>If a link A should be turned off and ist parallel link B is already turned off, B‘s transmitter is off and its current transmissionMode is also missing; so nothing is done for A</a:t>
            </a:r>
          </a:p>
        </p:txBody>
      </p:sp>
      <p:cxnSp>
        <p:nvCxnSpPr>
          <p:cNvPr id="157" name="Verbinder: gewinkelt 156">
            <a:extLst>
              <a:ext uri="{FF2B5EF4-FFF2-40B4-BE49-F238E27FC236}">
                <a16:creationId xmlns:a16="http://schemas.microsoft.com/office/drawing/2014/main" id="{BA7C97BB-E399-C645-CEB0-AB2179DD47A2}"/>
              </a:ext>
            </a:extLst>
          </p:cNvPr>
          <p:cNvCxnSpPr>
            <a:cxnSpLocks/>
            <a:stCxn id="32" idx="2"/>
            <a:endCxn id="98" idx="3"/>
          </p:cNvCxnSpPr>
          <p:nvPr/>
        </p:nvCxnSpPr>
        <p:spPr>
          <a:xfrm rot="5400000" flipH="1" flipV="1">
            <a:off x="7078761" y="2353538"/>
            <a:ext cx="6120819" cy="11709308"/>
          </a:xfrm>
          <a:prstGeom prst="bentConnector4">
            <a:avLst>
              <a:gd name="adj1" fmla="val -3735"/>
              <a:gd name="adj2" fmla="val 10195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0" name="Verbinder: gewinkelt 159">
            <a:extLst>
              <a:ext uri="{FF2B5EF4-FFF2-40B4-BE49-F238E27FC236}">
                <a16:creationId xmlns:a16="http://schemas.microsoft.com/office/drawing/2014/main" id="{D6A714ED-96FB-B007-2105-55C0C1EC6DE1}"/>
              </a:ext>
            </a:extLst>
          </p:cNvPr>
          <p:cNvCxnSpPr>
            <a:cxnSpLocks/>
            <a:endCxn id="33" idx="2"/>
          </p:cNvCxnSpPr>
          <p:nvPr/>
        </p:nvCxnSpPr>
        <p:spPr>
          <a:xfrm rot="10800000" flipV="1">
            <a:off x="3341935" y="5072293"/>
            <a:ext cx="12651895" cy="6186574"/>
          </a:xfrm>
          <a:prstGeom prst="bentConnector4">
            <a:avLst>
              <a:gd name="adj1" fmla="val -3040"/>
              <a:gd name="adj2" fmla="val 105235"/>
            </a:avLst>
          </a:prstGeom>
          <a:ln>
            <a:tailEnd type="triangle"/>
          </a:ln>
        </p:spPr>
        <p:style>
          <a:lnRef idx="1">
            <a:schemeClr val="accent1"/>
          </a:lnRef>
          <a:fillRef idx="0">
            <a:schemeClr val="accent1"/>
          </a:fillRef>
          <a:effectRef idx="0">
            <a:schemeClr val="accent1"/>
          </a:effectRef>
          <a:fontRef idx="minor">
            <a:schemeClr val="tx1"/>
          </a:fontRef>
        </p:style>
      </p:cxnSp>
      <p:sp>
        <p:nvSpPr>
          <p:cNvPr id="166" name="Rechteck: gefaltete Ecke 165">
            <a:extLst>
              <a:ext uri="{FF2B5EF4-FFF2-40B4-BE49-F238E27FC236}">
                <a16:creationId xmlns:a16="http://schemas.microsoft.com/office/drawing/2014/main" id="{FCF6222E-272E-08AD-57DD-D76933EB07F3}"/>
              </a:ext>
            </a:extLst>
          </p:cNvPr>
          <p:cNvSpPr/>
          <p:nvPr/>
        </p:nvSpPr>
        <p:spPr>
          <a:xfrm>
            <a:off x="16453465" y="10475237"/>
            <a:ext cx="1161327" cy="520221"/>
          </a:xfrm>
          <a:prstGeom prst="foldedCorner">
            <a:avLst>
              <a:gd name="adj" fmla="val 6114"/>
            </a:avLst>
          </a:prstGeom>
          <a:solidFill>
            <a:schemeClr val="bg1">
              <a:lumMod val="95000"/>
            </a:schemeClr>
          </a:solidFill>
          <a:ln>
            <a:solidFill>
              <a:schemeClr val="tx1">
                <a:lumMod val="50000"/>
                <a:lumOff val="50000"/>
              </a:schemeClr>
            </a:solidFill>
            <a:prstDash val="sysDash"/>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de-DE" sz="800" i="1">
                <a:solidFill>
                  <a:srgbClr val="0070C0"/>
                </a:solidFill>
              </a:rPr>
              <a:t>droppedFrameOutput cannot be checked for RedundantTransmittersOff!</a:t>
            </a:r>
          </a:p>
        </p:txBody>
      </p:sp>
      <p:sp>
        <p:nvSpPr>
          <p:cNvPr id="170" name="Textfeld 169">
            <a:extLst>
              <a:ext uri="{FF2B5EF4-FFF2-40B4-BE49-F238E27FC236}">
                <a16:creationId xmlns:a16="http://schemas.microsoft.com/office/drawing/2014/main" id="{FF510D83-6B2B-9B1C-99DF-6C1DAF08FB8F}"/>
              </a:ext>
            </a:extLst>
          </p:cNvPr>
          <p:cNvSpPr txBox="1"/>
          <p:nvPr/>
        </p:nvSpPr>
        <p:spPr>
          <a:xfrm>
            <a:off x="418932" y="9318293"/>
            <a:ext cx="1955959" cy="1355831"/>
          </a:xfrm>
          <a:prstGeom prst="rect">
            <a:avLst/>
          </a:prstGeom>
          <a:solidFill>
            <a:schemeClr val="bg1">
              <a:lumMod val="95000"/>
            </a:schemeClr>
          </a:solidFill>
          <a:ln>
            <a:solidFill>
              <a:schemeClr val="tx1">
                <a:lumMod val="50000"/>
                <a:lumOff val="50000"/>
              </a:schemeClr>
            </a:solidFill>
            <a:prstDash val="sysDash"/>
          </a:ln>
        </p:spPr>
        <p:style>
          <a:lnRef idx="2">
            <a:schemeClr val="accent4">
              <a:shade val="50000"/>
            </a:schemeClr>
          </a:lnRef>
          <a:fillRef idx="1">
            <a:schemeClr val="accent4"/>
          </a:fillRef>
          <a:effectRef idx="0">
            <a:schemeClr val="accent4"/>
          </a:effectRef>
          <a:fontRef idx="minor">
            <a:schemeClr val="lt1"/>
          </a:fontRef>
        </p:style>
        <p:txBody>
          <a:bodyPr rtlCol="0" anchor="ctr"/>
          <a:lstStyle>
            <a:defPPr>
              <a:defRPr lang="en-US"/>
            </a:defPPr>
            <a:lvl1pPr>
              <a:defRPr sz="800">
                <a:solidFill>
                  <a:srgbClr val="0070C0"/>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171450" indent="-171450">
              <a:buFont typeface="Arial" panose="020B0604020202020204" pitchFamily="34" charset="0"/>
              <a:buChar char="•"/>
            </a:pPr>
            <a:r>
              <a:rPr lang="de-DE"/>
              <a:t>linkId needs to be translated into AirInterface address data and then the related EthernetContainers needs to be identified for the found airInterface address information. </a:t>
            </a:r>
          </a:p>
          <a:p>
            <a:pPr marL="171450" indent="-171450">
              <a:buFont typeface="Arial" panose="020B0604020202020204" pitchFamily="34" charset="0"/>
              <a:buChar char="•"/>
            </a:pPr>
            <a:r>
              <a:rPr lang="de-DE"/>
              <a:t>For this limited approach 7 requests per link are necessary, for some data from previous executions may be reused (address info not likely to change)</a:t>
            </a:r>
          </a:p>
        </p:txBody>
      </p:sp>
      <p:grpSp>
        <p:nvGrpSpPr>
          <p:cNvPr id="23" name="Gruppieren 22">
            <a:extLst>
              <a:ext uri="{FF2B5EF4-FFF2-40B4-BE49-F238E27FC236}">
                <a16:creationId xmlns:a16="http://schemas.microsoft.com/office/drawing/2014/main" id="{2A35C3AD-D6AD-4EB4-0B31-2F8DB245A67B}"/>
              </a:ext>
            </a:extLst>
          </p:cNvPr>
          <p:cNvGrpSpPr/>
          <p:nvPr/>
        </p:nvGrpSpPr>
        <p:grpSpPr>
          <a:xfrm>
            <a:off x="15859745" y="6578432"/>
            <a:ext cx="961897" cy="537911"/>
            <a:chOff x="12596318" y="3860943"/>
            <a:chExt cx="961897" cy="537911"/>
          </a:xfrm>
        </p:grpSpPr>
        <p:sp>
          <p:nvSpPr>
            <p:cNvPr id="40" name="Flussdiagramm: Datenträger mit direktem Zugriff 39">
              <a:extLst>
                <a:ext uri="{FF2B5EF4-FFF2-40B4-BE49-F238E27FC236}">
                  <a16:creationId xmlns:a16="http://schemas.microsoft.com/office/drawing/2014/main" id="{26CE88AD-BD03-E204-7C6A-C21E9BF4EEAE}"/>
                </a:ext>
              </a:extLst>
            </p:cNvPr>
            <p:cNvSpPr/>
            <p:nvPr/>
          </p:nvSpPr>
          <p:spPr>
            <a:xfrm rot="16200000">
              <a:off x="12808311" y="3648950"/>
              <a:ext cx="537911" cy="961897"/>
            </a:xfrm>
            <a:prstGeom prst="flowChartMagneticDrum">
              <a:avLst/>
            </a:prstGeom>
            <a:solidFill>
              <a:schemeClr val="tx1">
                <a:lumMod val="50000"/>
                <a:lumOff val="5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2" name="Textfeld 41">
              <a:extLst>
                <a:ext uri="{FF2B5EF4-FFF2-40B4-BE49-F238E27FC236}">
                  <a16:creationId xmlns:a16="http://schemas.microsoft.com/office/drawing/2014/main" id="{DC6549A9-71F1-3F5E-6B23-D23C86DCD1BB}"/>
                </a:ext>
              </a:extLst>
            </p:cNvPr>
            <p:cNvSpPr txBox="1"/>
            <p:nvPr/>
          </p:nvSpPr>
          <p:spPr>
            <a:xfrm>
              <a:off x="12801389" y="4055702"/>
              <a:ext cx="551754" cy="261610"/>
            </a:xfrm>
            <a:prstGeom prst="rect">
              <a:avLst/>
            </a:prstGeom>
            <a:noFill/>
          </p:spPr>
          <p:txBody>
            <a:bodyPr wrap="none" rtlCol="0">
              <a:spAutoFit/>
            </a:bodyPr>
            <a:lstStyle/>
            <a:p>
              <a:r>
                <a:rPr lang="de-DE" sz="1100">
                  <a:solidFill>
                    <a:schemeClr val="bg1"/>
                  </a:solidFill>
                </a:rPr>
                <a:t>MWDI</a:t>
              </a:r>
            </a:p>
          </p:txBody>
        </p:sp>
      </p:grpSp>
      <p:cxnSp>
        <p:nvCxnSpPr>
          <p:cNvPr id="43" name="Gerade Verbindung mit Pfeil 42">
            <a:extLst>
              <a:ext uri="{FF2B5EF4-FFF2-40B4-BE49-F238E27FC236}">
                <a16:creationId xmlns:a16="http://schemas.microsoft.com/office/drawing/2014/main" id="{DE416293-EC1D-87EF-C5FB-D7C506A64CBA}"/>
              </a:ext>
            </a:extLst>
          </p:cNvPr>
          <p:cNvCxnSpPr>
            <a:cxnSpLocks/>
          </p:cNvCxnSpPr>
          <p:nvPr/>
        </p:nvCxnSpPr>
        <p:spPr>
          <a:xfrm>
            <a:off x="15994424" y="6344883"/>
            <a:ext cx="192208" cy="24066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Gerade Verbindung mit Pfeil 45">
            <a:extLst>
              <a:ext uri="{FF2B5EF4-FFF2-40B4-BE49-F238E27FC236}">
                <a16:creationId xmlns:a16="http://schemas.microsoft.com/office/drawing/2014/main" id="{D8B48192-4185-5DED-137E-D8C3F0F7DCA5}"/>
              </a:ext>
            </a:extLst>
          </p:cNvPr>
          <p:cNvCxnSpPr>
            <a:cxnSpLocks/>
            <a:stCxn id="40" idx="4"/>
          </p:cNvCxnSpPr>
          <p:nvPr/>
        </p:nvCxnSpPr>
        <p:spPr>
          <a:xfrm flipH="1" flipV="1">
            <a:off x="15993825" y="6157235"/>
            <a:ext cx="346869" cy="4211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8" name="Rechteck: gefaltete Ecke 57">
            <a:extLst>
              <a:ext uri="{FF2B5EF4-FFF2-40B4-BE49-F238E27FC236}">
                <a16:creationId xmlns:a16="http://schemas.microsoft.com/office/drawing/2014/main" id="{1A32BD08-36E6-F25E-2554-FFAB132E6E98}"/>
              </a:ext>
            </a:extLst>
          </p:cNvPr>
          <p:cNvSpPr/>
          <p:nvPr/>
        </p:nvSpPr>
        <p:spPr>
          <a:xfrm>
            <a:off x="16517638" y="5093183"/>
            <a:ext cx="1179633" cy="778491"/>
          </a:xfrm>
          <a:prstGeom prst="foldedCorner">
            <a:avLst>
              <a:gd name="adj" fmla="val 6114"/>
            </a:avLst>
          </a:prstGeom>
          <a:solidFill>
            <a:schemeClr val="bg1">
              <a:lumMod val="95000"/>
            </a:schemeClr>
          </a:solidFill>
          <a:ln>
            <a:solidFill>
              <a:schemeClr val="tx1">
                <a:lumMod val="50000"/>
                <a:lumOff val="50000"/>
              </a:schemeClr>
            </a:solidFill>
            <a:prstDash val="sysDash"/>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de-DE" sz="800">
                <a:solidFill>
                  <a:srgbClr val="0070C0"/>
                </a:solidFill>
              </a:rPr>
              <a:t>Note: counters/attributes need to be checked on both sides of the (parallel) link</a:t>
            </a:r>
          </a:p>
        </p:txBody>
      </p:sp>
      <p:grpSp>
        <p:nvGrpSpPr>
          <p:cNvPr id="59" name="Gruppieren 58">
            <a:extLst>
              <a:ext uri="{FF2B5EF4-FFF2-40B4-BE49-F238E27FC236}">
                <a16:creationId xmlns:a16="http://schemas.microsoft.com/office/drawing/2014/main" id="{9F8DC49D-FDC8-ADB2-A135-FBAEA3C3A1DC}"/>
              </a:ext>
            </a:extLst>
          </p:cNvPr>
          <p:cNvGrpSpPr/>
          <p:nvPr/>
        </p:nvGrpSpPr>
        <p:grpSpPr>
          <a:xfrm>
            <a:off x="6378415" y="10771030"/>
            <a:ext cx="961897" cy="537911"/>
            <a:chOff x="12596318" y="3860943"/>
            <a:chExt cx="961897" cy="537911"/>
          </a:xfrm>
        </p:grpSpPr>
        <p:sp>
          <p:nvSpPr>
            <p:cNvPr id="63" name="Flussdiagramm: Datenträger mit direktem Zugriff 62">
              <a:extLst>
                <a:ext uri="{FF2B5EF4-FFF2-40B4-BE49-F238E27FC236}">
                  <a16:creationId xmlns:a16="http://schemas.microsoft.com/office/drawing/2014/main" id="{F2B24F2B-043D-D943-4D37-1DD1250D92C3}"/>
                </a:ext>
              </a:extLst>
            </p:cNvPr>
            <p:cNvSpPr/>
            <p:nvPr/>
          </p:nvSpPr>
          <p:spPr>
            <a:xfrm rot="16200000">
              <a:off x="12808311" y="3648950"/>
              <a:ext cx="537911" cy="961897"/>
            </a:xfrm>
            <a:prstGeom prst="flowChartMagneticDrum">
              <a:avLst/>
            </a:prstGeom>
            <a:solidFill>
              <a:schemeClr val="tx1">
                <a:lumMod val="50000"/>
                <a:lumOff val="5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6" name="Textfeld 65">
              <a:extLst>
                <a:ext uri="{FF2B5EF4-FFF2-40B4-BE49-F238E27FC236}">
                  <a16:creationId xmlns:a16="http://schemas.microsoft.com/office/drawing/2014/main" id="{CA1B7BC1-E8AB-161C-4CF0-DFF05B64ADFA}"/>
                </a:ext>
              </a:extLst>
            </p:cNvPr>
            <p:cNvSpPr txBox="1"/>
            <p:nvPr/>
          </p:nvSpPr>
          <p:spPr>
            <a:xfrm>
              <a:off x="12801389" y="4055702"/>
              <a:ext cx="551754" cy="261610"/>
            </a:xfrm>
            <a:prstGeom prst="rect">
              <a:avLst/>
            </a:prstGeom>
            <a:noFill/>
          </p:spPr>
          <p:txBody>
            <a:bodyPr wrap="none" rtlCol="0">
              <a:spAutoFit/>
            </a:bodyPr>
            <a:lstStyle/>
            <a:p>
              <a:r>
                <a:rPr lang="de-DE" sz="1100">
                  <a:solidFill>
                    <a:schemeClr val="bg1"/>
                  </a:solidFill>
                </a:rPr>
                <a:t>MWDI</a:t>
              </a:r>
            </a:p>
          </p:txBody>
        </p:sp>
      </p:grpSp>
      <p:cxnSp>
        <p:nvCxnSpPr>
          <p:cNvPr id="67" name="Gerade Verbindung mit Pfeil 66">
            <a:extLst>
              <a:ext uri="{FF2B5EF4-FFF2-40B4-BE49-F238E27FC236}">
                <a16:creationId xmlns:a16="http://schemas.microsoft.com/office/drawing/2014/main" id="{804C47F4-E059-FD06-3C42-AD36645B2D8A}"/>
              </a:ext>
            </a:extLst>
          </p:cNvPr>
          <p:cNvCxnSpPr>
            <a:cxnSpLocks/>
          </p:cNvCxnSpPr>
          <p:nvPr/>
        </p:nvCxnSpPr>
        <p:spPr>
          <a:xfrm>
            <a:off x="6132991" y="10485131"/>
            <a:ext cx="572311" cy="29301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Gerade Verbindung mit Pfeil 76">
            <a:extLst>
              <a:ext uri="{FF2B5EF4-FFF2-40B4-BE49-F238E27FC236}">
                <a16:creationId xmlns:a16="http://schemas.microsoft.com/office/drawing/2014/main" id="{074E55FF-679B-2DC4-2A6D-91A2A08F5C98}"/>
              </a:ext>
            </a:extLst>
          </p:cNvPr>
          <p:cNvCxnSpPr>
            <a:cxnSpLocks/>
            <a:stCxn id="63" idx="4"/>
          </p:cNvCxnSpPr>
          <p:nvPr/>
        </p:nvCxnSpPr>
        <p:spPr>
          <a:xfrm flipH="1" flipV="1">
            <a:off x="6137821" y="10417047"/>
            <a:ext cx="721543" cy="3539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feld 6">
            <a:extLst>
              <a:ext uri="{FF2B5EF4-FFF2-40B4-BE49-F238E27FC236}">
                <a16:creationId xmlns:a16="http://schemas.microsoft.com/office/drawing/2014/main" id="{4D13615C-7CE4-68F5-CDE5-B061F0E927B0}"/>
              </a:ext>
            </a:extLst>
          </p:cNvPr>
          <p:cNvSpPr txBox="1"/>
          <p:nvPr/>
        </p:nvSpPr>
        <p:spPr>
          <a:xfrm>
            <a:off x="512456" y="2556183"/>
            <a:ext cx="1955959" cy="992227"/>
          </a:xfrm>
          <a:prstGeom prst="rect">
            <a:avLst/>
          </a:prstGeom>
          <a:solidFill>
            <a:schemeClr val="bg1">
              <a:lumMod val="95000"/>
            </a:schemeClr>
          </a:solidFill>
          <a:ln>
            <a:solidFill>
              <a:schemeClr val="tx1">
                <a:lumMod val="50000"/>
                <a:lumOff val="50000"/>
              </a:schemeClr>
            </a:solidFill>
            <a:prstDash val="sysDash"/>
          </a:ln>
        </p:spPr>
        <p:style>
          <a:lnRef idx="2">
            <a:schemeClr val="accent4">
              <a:shade val="50000"/>
            </a:schemeClr>
          </a:lnRef>
          <a:fillRef idx="1">
            <a:schemeClr val="accent4"/>
          </a:fillRef>
          <a:effectRef idx="0">
            <a:schemeClr val="accent4"/>
          </a:effectRef>
          <a:fontRef idx="minor">
            <a:schemeClr val="lt1"/>
          </a:fontRef>
        </p:style>
        <p:txBody>
          <a:bodyPr rtlCol="0" anchor="ctr"/>
          <a:lstStyle>
            <a:defPPr>
              <a:defRPr lang="en-US"/>
            </a:defPPr>
            <a:lvl1pPr>
              <a:defRPr sz="800">
                <a:solidFill>
                  <a:srgbClr val="0070C0"/>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de-DE" b="1"/>
              <a:t>Where to check if power saving is (not) allowed for a link due to blackList?</a:t>
            </a:r>
          </a:p>
          <a:p>
            <a:pPr marL="171450" indent="-171450">
              <a:buFontTx/>
              <a:buChar char="-"/>
            </a:pPr>
            <a:r>
              <a:rPr lang="de-DE"/>
              <a:t>Done in link group related switching (module 4)</a:t>
            </a:r>
          </a:p>
          <a:p>
            <a:pPr marL="171450" indent="-171450">
              <a:buFontTx/>
              <a:buChar char="-"/>
            </a:pPr>
            <a:r>
              <a:rPr lang="de-DE"/>
              <a:t>Not done in link related switching operation</a:t>
            </a:r>
          </a:p>
        </p:txBody>
      </p:sp>
      <p:sp>
        <p:nvSpPr>
          <p:cNvPr id="17" name="Textfeld 16">
            <a:extLst>
              <a:ext uri="{FF2B5EF4-FFF2-40B4-BE49-F238E27FC236}">
                <a16:creationId xmlns:a16="http://schemas.microsoft.com/office/drawing/2014/main" id="{D3AA9D0E-FD4A-AC42-5D98-1255A90059E0}"/>
              </a:ext>
            </a:extLst>
          </p:cNvPr>
          <p:cNvSpPr txBox="1"/>
          <p:nvPr/>
        </p:nvSpPr>
        <p:spPr>
          <a:xfrm>
            <a:off x="17863852" y="1634982"/>
            <a:ext cx="3928640" cy="923330"/>
          </a:xfrm>
          <a:prstGeom prst="rect">
            <a:avLst/>
          </a:prstGeom>
          <a:noFill/>
        </p:spPr>
        <p:txBody>
          <a:bodyPr wrap="none" rtlCol="0">
            <a:spAutoFit/>
          </a:bodyPr>
          <a:lstStyle/>
          <a:p>
            <a:r>
              <a:rPr lang="de-DE">
                <a:solidFill>
                  <a:srgbClr val="FF0000"/>
                </a:solidFill>
              </a:rPr>
              <a:t>isTransmitterOn ist nicht aussagekräftig:</a:t>
            </a:r>
          </a:p>
          <a:p>
            <a:r>
              <a:rPr lang="en-US">
                <a:solidFill>
                  <a:srgbClr val="FF0000"/>
                </a:solidFill>
              </a:rPr>
              <a:t>airIfSTatus</a:t>
            </a:r>
          </a:p>
          <a:p>
            <a:r>
              <a:rPr lang="en-US">
                <a:solidFill>
                  <a:srgbClr val="FF0000"/>
                </a:solidFill>
              </a:rPr>
              <a:t>interfaceStatus  -&gt; muss UP sein</a:t>
            </a:r>
            <a:endParaRPr lang="de-DE">
              <a:solidFill>
                <a:srgbClr val="FF0000"/>
              </a:solidFill>
            </a:endParaRPr>
          </a:p>
        </p:txBody>
      </p:sp>
      <p:sp>
        <p:nvSpPr>
          <p:cNvPr id="18" name="Textfeld 17">
            <a:extLst>
              <a:ext uri="{FF2B5EF4-FFF2-40B4-BE49-F238E27FC236}">
                <a16:creationId xmlns:a16="http://schemas.microsoft.com/office/drawing/2014/main" id="{88CEBDB2-D218-EF4F-5A9F-C6E0B175C320}"/>
              </a:ext>
            </a:extLst>
          </p:cNvPr>
          <p:cNvSpPr txBox="1"/>
          <p:nvPr/>
        </p:nvSpPr>
        <p:spPr>
          <a:xfrm>
            <a:off x="17863852" y="2852514"/>
            <a:ext cx="2698781" cy="938719"/>
          </a:xfrm>
          <a:prstGeom prst="rect">
            <a:avLst/>
          </a:prstGeom>
          <a:noFill/>
        </p:spPr>
        <p:txBody>
          <a:bodyPr wrap="square" rtlCol="0">
            <a:spAutoFit/>
          </a:bodyPr>
          <a:lstStyle/>
          <a:p>
            <a:r>
              <a:rPr lang="de-DE" sz="1100">
                <a:solidFill>
                  <a:srgbClr val="FF0000"/>
                </a:solidFill>
              </a:rPr>
              <a:t>resolveAddressTriple nicht mehr benötigt;</a:t>
            </a:r>
          </a:p>
          <a:p>
            <a:r>
              <a:rPr lang="de-DE" sz="1100">
                <a:solidFill>
                  <a:srgbClr val="FF0000"/>
                </a:solidFill>
              </a:rPr>
              <a:t>Weil uuid = linkID (wir müssen LinkID nicht mehr in UUID übersetzen!) sowieso gelten muss, brauchen wir das nicht mehr, sondern können direkt am MWDI anfragen</a:t>
            </a:r>
          </a:p>
        </p:txBody>
      </p:sp>
      <p:sp>
        <p:nvSpPr>
          <p:cNvPr id="21" name="Textfeld 20">
            <a:extLst>
              <a:ext uri="{FF2B5EF4-FFF2-40B4-BE49-F238E27FC236}">
                <a16:creationId xmlns:a16="http://schemas.microsoft.com/office/drawing/2014/main" id="{3DB080B2-B0A2-90A0-F347-B8AB47A86B2F}"/>
              </a:ext>
            </a:extLst>
          </p:cNvPr>
          <p:cNvSpPr txBox="1"/>
          <p:nvPr/>
        </p:nvSpPr>
        <p:spPr>
          <a:xfrm>
            <a:off x="17754470" y="4398683"/>
            <a:ext cx="2698781" cy="938719"/>
          </a:xfrm>
          <a:prstGeom prst="rect">
            <a:avLst/>
          </a:prstGeom>
          <a:noFill/>
        </p:spPr>
        <p:txBody>
          <a:bodyPr wrap="square" rtlCol="0">
            <a:spAutoFit/>
          </a:bodyPr>
          <a:lstStyle/>
          <a:p>
            <a:r>
              <a:rPr lang="de-DE" sz="1100">
                <a:solidFill>
                  <a:srgbClr val="FF0000"/>
                </a:solidFill>
              </a:rPr>
              <a:t>Es können mehrere parallele Links geben;</a:t>
            </a:r>
          </a:p>
          <a:p>
            <a:r>
              <a:rPr lang="de-DE" sz="1100">
                <a:solidFill>
                  <a:srgbClr val="FF0000"/>
                </a:solidFill>
              </a:rPr>
              <a:t>Wir holen für alle die transmission-Info;</a:t>
            </a:r>
          </a:p>
          <a:p>
            <a:r>
              <a:rPr lang="de-DE" sz="1100">
                <a:solidFill>
                  <a:srgbClr val="FF0000"/>
                </a:solidFill>
              </a:rPr>
              <a:t>Wenn es zu dem Link X, den wir betrachten mind. 1 parallel Link gibt, der stabil läuft, können wir Link X aussschalten</a:t>
            </a:r>
          </a:p>
        </p:txBody>
      </p:sp>
      <p:cxnSp>
        <p:nvCxnSpPr>
          <p:cNvPr id="55" name="Gerade Verbindung mit Pfeil 54">
            <a:extLst>
              <a:ext uri="{FF2B5EF4-FFF2-40B4-BE49-F238E27FC236}">
                <a16:creationId xmlns:a16="http://schemas.microsoft.com/office/drawing/2014/main" id="{1CCEEAB1-C8D0-206F-B39B-970E52402721}"/>
              </a:ext>
            </a:extLst>
          </p:cNvPr>
          <p:cNvCxnSpPr/>
          <p:nvPr/>
        </p:nvCxnSpPr>
        <p:spPr>
          <a:xfrm flipH="1" flipV="1">
            <a:off x="12362622" y="4914900"/>
            <a:ext cx="5358863" cy="13768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7" name="Flussdiagramm: Alternativer Prozess 56">
            <a:extLst>
              <a:ext uri="{FF2B5EF4-FFF2-40B4-BE49-F238E27FC236}">
                <a16:creationId xmlns:a16="http://schemas.microsoft.com/office/drawing/2014/main" id="{94C460BB-768C-AB43-82A2-38968C36E837}"/>
              </a:ext>
            </a:extLst>
          </p:cNvPr>
          <p:cNvSpPr/>
          <p:nvPr/>
        </p:nvSpPr>
        <p:spPr>
          <a:xfrm rot="20831377">
            <a:off x="687731" y="5128248"/>
            <a:ext cx="19183677" cy="858612"/>
          </a:xfrm>
          <a:prstGeom prst="flowChartAlternateProcess">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a:t>Under construction</a:t>
            </a:r>
          </a:p>
        </p:txBody>
      </p:sp>
    </p:spTree>
    <p:extLst>
      <p:ext uri="{BB962C8B-B14F-4D97-AF65-F5344CB8AC3E}">
        <p14:creationId xmlns:p14="http://schemas.microsoft.com/office/powerpoint/2010/main" val="30326031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Rechteck: abgerundete Ecken 97">
            <a:extLst>
              <a:ext uri="{FF2B5EF4-FFF2-40B4-BE49-F238E27FC236}">
                <a16:creationId xmlns:a16="http://schemas.microsoft.com/office/drawing/2014/main" id="{0999812A-356B-7BB2-7BBC-970F7D490A7C}"/>
              </a:ext>
            </a:extLst>
          </p:cNvPr>
          <p:cNvSpPr/>
          <p:nvPr/>
        </p:nvSpPr>
        <p:spPr>
          <a:xfrm>
            <a:off x="14439358" y="6153383"/>
            <a:ext cx="3056604" cy="1714904"/>
          </a:xfrm>
          <a:prstGeom prst="roundRect">
            <a:avLst>
              <a:gd name="adj" fmla="val 1868"/>
            </a:avLst>
          </a:prstGeom>
          <a:solidFill>
            <a:srgbClr val="FFEBEB"/>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solidFill>
                <a:schemeClr val="tx1"/>
              </a:solidFill>
            </a:endParaRPr>
          </a:p>
        </p:txBody>
      </p:sp>
      <p:sp>
        <p:nvSpPr>
          <p:cNvPr id="99" name="Textfeld 98">
            <a:extLst>
              <a:ext uri="{FF2B5EF4-FFF2-40B4-BE49-F238E27FC236}">
                <a16:creationId xmlns:a16="http://schemas.microsoft.com/office/drawing/2014/main" id="{8F04C3DD-E92D-A5BE-ECC7-A5FFEA98468A}"/>
              </a:ext>
            </a:extLst>
          </p:cNvPr>
          <p:cNvSpPr txBox="1"/>
          <p:nvPr/>
        </p:nvSpPr>
        <p:spPr>
          <a:xfrm>
            <a:off x="14439205" y="6174918"/>
            <a:ext cx="3177522" cy="261610"/>
          </a:xfrm>
          <a:prstGeom prst="rect">
            <a:avLst/>
          </a:prstGeom>
          <a:noFill/>
        </p:spPr>
        <p:txBody>
          <a:bodyPr wrap="square" rtlCol="0">
            <a:spAutoFit/>
          </a:bodyPr>
          <a:lstStyle/>
          <a:p>
            <a:r>
              <a:rPr lang="de-DE" sz="1100" b="1" i="1">
                <a:latin typeface="Consolas" panose="020B0609020204030204" pitchFamily="49" charset="0"/>
              </a:rPr>
              <a:t>Link analysis</a:t>
            </a:r>
          </a:p>
        </p:txBody>
      </p:sp>
      <p:sp>
        <p:nvSpPr>
          <p:cNvPr id="71" name="Rechteck: abgerundete Ecken 70">
            <a:extLst>
              <a:ext uri="{FF2B5EF4-FFF2-40B4-BE49-F238E27FC236}">
                <a16:creationId xmlns:a16="http://schemas.microsoft.com/office/drawing/2014/main" id="{30812037-23C3-C634-6976-7710BD4F8803}"/>
              </a:ext>
            </a:extLst>
          </p:cNvPr>
          <p:cNvSpPr/>
          <p:nvPr/>
        </p:nvSpPr>
        <p:spPr>
          <a:xfrm>
            <a:off x="10760610" y="6170216"/>
            <a:ext cx="3532155" cy="2904250"/>
          </a:xfrm>
          <a:prstGeom prst="roundRect">
            <a:avLst>
              <a:gd name="adj" fmla="val 1868"/>
            </a:avLst>
          </a:prstGeom>
          <a:solidFill>
            <a:srgbClr val="F2EBFF"/>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solidFill>
                <a:schemeClr val="tx1"/>
              </a:solidFill>
            </a:endParaRPr>
          </a:p>
        </p:txBody>
      </p:sp>
      <p:sp>
        <p:nvSpPr>
          <p:cNvPr id="34" name="Rechteck: abgerundete Ecken 33">
            <a:extLst>
              <a:ext uri="{FF2B5EF4-FFF2-40B4-BE49-F238E27FC236}">
                <a16:creationId xmlns:a16="http://schemas.microsoft.com/office/drawing/2014/main" id="{4ECFBE1A-0DB4-2C42-5DF9-FB578B874734}"/>
              </a:ext>
            </a:extLst>
          </p:cNvPr>
          <p:cNvSpPr/>
          <p:nvPr/>
        </p:nvSpPr>
        <p:spPr>
          <a:xfrm>
            <a:off x="6267886" y="6198225"/>
            <a:ext cx="4381246" cy="2841005"/>
          </a:xfrm>
          <a:prstGeom prst="roundRect">
            <a:avLst>
              <a:gd name="adj" fmla="val 1868"/>
            </a:avLst>
          </a:prstGeom>
          <a:solidFill>
            <a:srgbClr val="FFF6DD"/>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solidFill>
                <a:schemeClr val="tx1"/>
              </a:solidFill>
            </a:endParaRPr>
          </a:p>
        </p:txBody>
      </p:sp>
      <p:sp>
        <p:nvSpPr>
          <p:cNvPr id="4" name="Rechteck: abgerundete Ecken 3">
            <a:extLst>
              <a:ext uri="{FF2B5EF4-FFF2-40B4-BE49-F238E27FC236}">
                <a16:creationId xmlns:a16="http://schemas.microsoft.com/office/drawing/2014/main" id="{80D090B2-52A8-B88E-9DED-D6C3B5BBC578}"/>
              </a:ext>
            </a:extLst>
          </p:cNvPr>
          <p:cNvSpPr/>
          <p:nvPr/>
        </p:nvSpPr>
        <p:spPr>
          <a:xfrm>
            <a:off x="3772805" y="3536239"/>
            <a:ext cx="6849343" cy="2611859"/>
          </a:xfrm>
          <a:prstGeom prst="roundRect">
            <a:avLst>
              <a:gd name="adj" fmla="val 1868"/>
            </a:avLst>
          </a:prstGeom>
          <a:solidFill>
            <a:schemeClr val="accent1">
              <a:lumMod val="20000"/>
              <a:lumOff val="80000"/>
            </a:schemeClr>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solidFill>
                <a:schemeClr val="tx1"/>
              </a:solidFill>
            </a:endParaRPr>
          </a:p>
        </p:txBody>
      </p:sp>
      <p:sp>
        <p:nvSpPr>
          <p:cNvPr id="5" name="Rechteck: abgerundete Ecken 4">
            <a:extLst>
              <a:ext uri="{FF2B5EF4-FFF2-40B4-BE49-F238E27FC236}">
                <a16:creationId xmlns:a16="http://schemas.microsoft.com/office/drawing/2014/main" id="{997B73EA-8C26-134A-5530-2AD5374E8076}"/>
              </a:ext>
            </a:extLst>
          </p:cNvPr>
          <p:cNvSpPr/>
          <p:nvPr/>
        </p:nvSpPr>
        <p:spPr>
          <a:xfrm>
            <a:off x="3920172" y="3942608"/>
            <a:ext cx="2029034" cy="240280"/>
          </a:xfrm>
          <a:prstGeom prst="roundRect">
            <a:avLst/>
          </a:prstGeom>
          <a:solidFill>
            <a:schemeClr val="accent5">
              <a:lumMod val="50000"/>
            </a:schemeClr>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a:t>StaticListAutomationManagement</a:t>
            </a:r>
          </a:p>
        </p:txBody>
      </p:sp>
      <p:pic>
        <p:nvPicPr>
          <p:cNvPr id="8" name="Grafik 7" descr="Liste mit einfarbiger Füllung">
            <a:extLst>
              <a:ext uri="{FF2B5EF4-FFF2-40B4-BE49-F238E27FC236}">
                <a16:creationId xmlns:a16="http://schemas.microsoft.com/office/drawing/2014/main" id="{26B61A38-E64B-4453-9EE6-722E583638E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369655" y="3920160"/>
            <a:ext cx="268091" cy="268091"/>
          </a:xfrm>
          <a:prstGeom prst="rect">
            <a:avLst/>
          </a:prstGeom>
        </p:spPr>
      </p:pic>
      <p:cxnSp>
        <p:nvCxnSpPr>
          <p:cNvPr id="10" name="Gerade Verbindung mit Pfeil 9">
            <a:extLst>
              <a:ext uri="{FF2B5EF4-FFF2-40B4-BE49-F238E27FC236}">
                <a16:creationId xmlns:a16="http://schemas.microsoft.com/office/drawing/2014/main" id="{CEA3A790-BCF4-941C-E5AA-0E50A8B68B1D}"/>
              </a:ext>
            </a:extLst>
          </p:cNvPr>
          <p:cNvCxnSpPr>
            <a:cxnSpLocks/>
          </p:cNvCxnSpPr>
          <p:nvPr/>
        </p:nvCxnSpPr>
        <p:spPr>
          <a:xfrm>
            <a:off x="5949206" y="4054201"/>
            <a:ext cx="420444" cy="0"/>
          </a:xfrm>
          <a:prstGeom prst="straightConnector1">
            <a:avLst/>
          </a:prstGeom>
          <a:ln>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Gerade Verbindung mit Pfeil 11">
            <a:extLst>
              <a:ext uri="{FF2B5EF4-FFF2-40B4-BE49-F238E27FC236}">
                <a16:creationId xmlns:a16="http://schemas.microsoft.com/office/drawing/2014/main" id="{C7C7FF90-CCFB-7544-99F9-C732DF67A01F}"/>
              </a:ext>
            </a:extLst>
          </p:cNvPr>
          <p:cNvCxnSpPr>
            <a:cxnSpLocks/>
          </p:cNvCxnSpPr>
          <p:nvPr/>
        </p:nvCxnSpPr>
        <p:spPr>
          <a:xfrm flipH="1">
            <a:off x="5949206" y="4120945"/>
            <a:ext cx="420444" cy="0"/>
          </a:xfrm>
          <a:prstGeom prst="straightConnector1">
            <a:avLst/>
          </a:prstGeom>
          <a:ln>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Textfeld 13">
            <a:extLst>
              <a:ext uri="{FF2B5EF4-FFF2-40B4-BE49-F238E27FC236}">
                <a16:creationId xmlns:a16="http://schemas.microsoft.com/office/drawing/2014/main" id="{58D77ED1-3D66-C377-D257-5C3AD73EF90C}"/>
              </a:ext>
            </a:extLst>
          </p:cNvPr>
          <p:cNvSpPr txBox="1"/>
          <p:nvPr/>
        </p:nvSpPr>
        <p:spPr>
          <a:xfrm>
            <a:off x="3920175" y="4188199"/>
            <a:ext cx="2829497" cy="1692771"/>
          </a:xfrm>
          <a:prstGeom prst="rect">
            <a:avLst/>
          </a:prstGeom>
          <a:solidFill>
            <a:schemeClr val="bg1"/>
          </a:solidFill>
          <a:ln>
            <a:solidFill>
              <a:schemeClr val="tx1">
                <a:lumMod val="65000"/>
                <a:lumOff val="35000"/>
              </a:schemeClr>
            </a:solidFill>
          </a:ln>
        </p:spPr>
        <p:txBody>
          <a:bodyPr wrap="square" rtlCol="0">
            <a:spAutoFit/>
          </a:bodyPr>
          <a:lstStyle>
            <a:defPPr>
              <a:defRPr lang="en-US"/>
            </a:defPPr>
            <a:lvl1pPr marL="171450" indent="-171450">
              <a:buFont typeface="Arial" panose="020B0604020202020204" pitchFamily="34" charset="0"/>
              <a:buChar char="•"/>
              <a:defRPr sz="800"/>
            </a:lvl1pPr>
          </a:lstStyle>
          <a:p>
            <a:pPr marL="0" indent="0">
              <a:buNone/>
            </a:pPr>
            <a:r>
              <a:rPr lang="de-DE"/>
              <a:t>addLinksToStaticList(linkIdList)</a:t>
            </a:r>
          </a:p>
          <a:p>
            <a:pPr marL="0" indent="0">
              <a:buNone/>
            </a:pPr>
            <a:r>
              <a:rPr lang="de-DE"/>
              <a:t>assignAutomationToLinks(automationName,linkIdList)</a:t>
            </a:r>
          </a:p>
          <a:p>
            <a:pPr marL="0" indent="0">
              <a:buNone/>
            </a:pPr>
            <a:r>
              <a:rPr lang="de-DE"/>
              <a:t>--------------------</a:t>
            </a:r>
          </a:p>
          <a:p>
            <a:pPr marL="0" indent="0">
              <a:buNone/>
            </a:pPr>
            <a:r>
              <a:rPr lang="de-DE"/>
              <a:t>removeLinksFromStaticList(linkIdList)</a:t>
            </a:r>
          </a:p>
          <a:p>
            <a:pPr marL="0" indent="0">
              <a:buNone/>
            </a:pPr>
            <a:r>
              <a:rPr lang="de-DE"/>
              <a:t>unassignAutomationFromLinks(automationName,linkIdList)</a:t>
            </a:r>
          </a:p>
          <a:p>
            <a:pPr marL="0" indent="0">
              <a:buNone/>
            </a:pPr>
            <a:r>
              <a:rPr lang="de-DE"/>
              <a:t>unassignAllAutomationsFromLinks(linkIdList)</a:t>
            </a:r>
          </a:p>
          <a:p>
            <a:pPr marL="0" indent="0">
              <a:buNone/>
            </a:pPr>
            <a:r>
              <a:rPr lang="de-DE"/>
              <a:t>unassignAutomationFromAllLinks(automationName)</a:t>
            </a:r>
          </a:p>
          <a:p>
            <a:pPr marL="0" indent="0">
              <a:buNone/>
            </a:pPr>
            <a:r>
              <a:rPr lang="de-DE"/>
              <a:t>-------------------</a:t>
            </a:r>
          </a:p>
          <a:p>
            <a:pPr marL="0" indent="0">
              <a:buNone/>
            </a:pPr>
            <a:r>
              <a:rPr lang="de-DE"/>
              <a:t>listLinks(optional: linkIdList)</a:t>
            </a:r>
          </a:p>
          <a:p>
            <a:pPr marL="0" indent="0">
              <a:buNone/>
            </a:pPr>
            <a:r>
              <a:rPr lang="de-DE"/>
              <a:t>listAutomationNames()</a:t>
            </a:r>
          </a:p>
          <a:p>
            <a:pPr marL="0" indent="0">
              <a:buNone/>
            </a:pPr>
            <a:r>
              <a:rPr lang="de-DE"/>
              <a:t>listAssignmentsForSpecificLink(linkId)</a:t>
            </a:r>
          </a:p>
          <a:p>
            <a:pPr marL="0" indent="0">
              <a:buNone/>
            </a:pPr>
            <a:r>
              <a:rPr lang="de-DE"/>
              <a:t>listLinksWithSpecificNumberOfAssignments(number) </a:t>
            </a:r>
          </a:p>
          <a:p>
            <a:pPr marL="0" indent="0">
              <a:buNone/>
            </a:pPr>
            <a:r>
              <a:rPr lang="de-DE"/>
              <a:t>listLinksWithSpecificAutomationAssigned(automationName)</a:t>
            </a:r>
          </a:p>
        </p:txBody>
      </p:sp>
      <p:sp>
        <p:nvSpPr>
          <p:cNvPr id="15" name="Textfeld 14">
            <a:extLst>
              <a:ext uri="{FF2B5EF4-FFF2-40B4-BE49-F238E27FC236}">
                <a16:creationId xmlns:a16="http://schemas.microsoft.com/office/drawing/2014/main" id="{58A609E8-2BC3-58A8-95F6-6786B0F3A728}"/>
              </a:ext>
            </a:extLst>
          </p:cNvPr>
          <p:cNvSpPr txBox="1"/>
          <p:nvPr/>
        </p:nvSpPr>
        <p:spPr>
          <a:xfrm>
            <a:off x="3772806" y="3511172"/>
            <a:ext cx="1800493" cy="261610"/>
          </a:xfrm>
          <a:prstGeom prst="rect">
            <a:avLst/>
          </a:prstGeom>
          <a:noFill/>
        </p:spPr>
        <p:txBody>
          <a:bodyPr wrap="none" rtlCol="0">
            <a:spAutoFit/>
          </a:bodyPr>
          <a:lstStyle/>
          <a:p>
            <a:r>
              <a:rPr lang="de-DE" sz="1100" b="1" i="1">
                <a:latin typeface="Consolas" panose="020B0609020204030204" pitchFamily="49" charset="0"/>
              </a:rPr>
              <a:t>Automation Management</a:t>
            </a:r>
          </a:p>
        </p:txBody>
      </p:sp>
      <p:sp>
        <p:nvSpPr>
          <p:cNvPr id="16" name="Rechteck: abgerundete Ecken 15">
            <a:extLst>
              <a:ext uri="{FF2B5EF4-FFF2-40B4-BE49-F238E27FC236}">
                <a16:creationId xmlns:a16="http://schemas.microsoft.com/office/drawing/2014/main" id="{CF530D81-CF08-3589-2358-2B674695471E}"/>
              </a:ext>
            </a:extLst>
          </p:cNvPr>
          <p:cNvSpPr/>
          <p:nvPr/>
        </p:nvSpPr>
        <p:spPr>
          <a:xfrm>
            <a:off x="7088188" y="5605656"/>
            <a:ext cx="2633496" cy="261610"/>
          </a:xfrm>
          <a:prstGeom prst="roundRect">
            <a:avLst>
              <a:gd name="adj" fmla="val 22278"/>
            </a:avLst>
          </a:prstGeom>
          <a:solidFill>
            <a:schemeClr val="bg1">
              <a:lumMod val="65000"/>
            </a:schemeClr>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a:t>Visualization of Automation Management</a:t>
            </a:r>
          </a:p>
        </p:txBody>
      </p:sp>
      <p:sp>
        <p:nvSpPr>
          <p:cNvPr id="24" name="Rechteck: abgerundete Ecken 23">
            <a:extLst>
              <a:ext uri="{FF2B5EF4-FFF2-40B4-BE49-F238E27FC236}">
                <a16:creationId xmlns:a16="http://schemas.microsoft.com/office/drawing/2014/main" id="{9D4A9F8A-1343-749E-1ADE-4D56409EF4CB}"/>
              </a:ext>
            </a:extLst>
          </p:cNvPr>
          <p:cNvSpPr/>
          <p:nvPr/>
        </p:nvSpPr>
        <p:spPr>
          <a:xfrm>
            <a:off x="3772807" y="6198223"/>
            <a:ext cx="2424027" cy="2813290"/>
          </a:xfrm>
          <a:prstGeom prst="roundRect">
            <a:avLst>
              <a:gd name="adj" fmla="val 1868"/>
            </a:avLst>
          </a:prstGeom>
          <a:solidFill>
            <a:schemeClr val="accent4">
              <a:lumMod val="20000"/>
              <a:lumOff val="80000"/>
            </a:schemeClr>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solidFill>
                <a:schemeClr val="tx1"/>
              </a:solidFill>
            </a:endParaRPr>
          </a:p>
        </p:txBody>
      </p:sp>
      <p:sp>
        <p:nvSpPr>
          <p:cNvPr id="25" name="Textfeld 24">
            <a:extLst>
              <a:ext uri="{FF2B5EF4-FFF2-40B4-BE49-F238E27FC236}">
                <a16:creationId xmlns:a16="http://schemas.microsoft.com/office/drawing/2014/main" id="{AFD44217-BE78-3D5E-FB92-64268358892B}"/>
              </a:ext>
            </a:extLst>
          </p:cNvPr>
          <p:cNvSpPr txBox="1"/>
          <p:nvPr/>
        </p:nvSpPr>
        <p:spPr>
          <a:xfrm>
            <a:off x="3772803" y="6173158"/>
            <a:ext cx="2416046" cy="261610"/>
          </a:xfrm>
          <a:prstGeom prst="rect">
            <a:avLst/>
          </a:prstGeom>
          <a:noFill/>
        </p:spPr>
        <p:txBody>
          <a:bodyPr wrap="none" rtlCol="0">
            <a:spAutoFit/>
          </a:bodyPr>
          <a:lstStyle/>
          <a:p>
            <a:r>
              <a:rPr lang="de-DE" sz="1100" b="1" i="1">
                <a:latin typeface="Consolas" panose="020B0609020204030204" pitchFamily="49" charset="0"/>
              </a:rPr>
              <a:t>Link group related automation</a:t>
            </a:r>
          </a:p>
        </p:txBody>
      </p:sp>
      <p:sp>
        <p:nvSpPr>
          <p:cNvPr id="26" name="Rechteck: abgerundete Ecken 25">
            <a:extLst>
              <a:ext uri="{FF2B5EF4-FFF2-40B4-BE49-F238E27FC236}">
                <a16:creationId xmlns:a16="http://schemas.microsoft.com/office/drawing/2014/main" id="{9D7C8B1F-86C2-B51C-E4D9-7186CF21ED50}"/>
              </a:ext>
            </a:extLst>
          </p:cNvPr>
          <p:cNvSpPr/>
          <p:nvPr/>
        </p:nvSpPr>
        <p:spPr>
          <a:xfrm>
            <a:off x="3879523" y="6599286"/>
            <a:ext cx="2033667" cy="240280"/>
          </a:xfrm>
          <a:prstGeom prst="roundRect">
            <a:avLst/>
          </a:prstGeom>
          <a:solidFill>
            <a:schemeClr val="accent5">
              <a:lumMod val="50000"/>
            </a:schemeClr>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a:t>TimeBasedPowerSaving</a:t>
            </a:r>
          </a:p>
        </p:txBody>
      </p:sp>
      <p:sp>
        <p:nvSpPr>
          <p:cNvPr id="27" name="Textfeld 26">
            <a:extLst>
              <a:ext uri="{FF2B5EF4-FFF2-40B4-BE49-F238E27FC236}">
                <a16:creationId xmlns:a16="http://schemas.microsoft.com/office/drawing/2014/main" id="{5DFAE504-5EE9-6653-9034-04FDAE2BD477}"/>
              </a:ext>
            </a:extLst>
          </p:cNvPr>
          <p:cNvSpPr txBox="1"/>
          <p:nvPr/>
        </p:nvSpPr>
        <p:spPr>
          <a:xfrm>
            <a:off x="3884153" y="6840687"/>
            <a:ext cx="2029034" cy="1323439"/>
          </a:xfrm>
          <a:prstGeom prst="rect">
            <a:avLst/>
          </a:prstGeom>
          <a:solidFill>
            <a:schemeClr val="bg1"/>
          </a:solidFill>
          <a:ln>
            <a:solidFill>
              <a:schemeClr val="tx1">
                <a:lumMod val="65000"/>
                <a:lumOff val="35000"/>
              </a:schemeClr>
            </a:solidFill>
          </a:ln>
        </p:spPr>
        <p:txBody>
          <a:bodyPr wrap="square" rtlCol="0">
            <a:spAutoFit/>
          </a:bodyPr>
          <a:lstStyle/>
          <a:p>
            <a:r>
              <a:rPr lang="de-DE" sz="800"/>
              <a:t>addStartTrigger(time)</a:t>
            </a:r>
          </a:p>
          <a:p>
            <a:r>
              <a:rPr lang="de-DE" sz="800"/>
              <a:t>addEndTrigger(time)</a:t>
            </a:r>
          </a:p>
          <a:p>
            <a:r>
              <a:rPr lang="de-DE" sz="800"/>
              <a:t>removeStartTrigger(time)</a:t>
            </a:r>
          </a:p>
          <a:p>
            <a:r>
              <a:rPr lang="de-DE" sz="800"/>
              <a:t>removeEndTrigger(time)</a:t>
            </a:r>
          </a:p>
          <a:p>
            <a:r>
              <a:rPr lang="de-DE" sz="800"/>
              <a:t>removeAllTriggers()</a:t>
            </a:r>
          </a:p>
          <a:p>
            <a:r>
              <a:rPr lang="de-DE" sz="800"/>
              <a:t>------------------</a:t>
            </a:r>
          </a:p>
          <a:p>
            <a:r>
              <a:rPr lang="de-DE" sz="800"/>
              <a:t>listAllTriggers()</a:t>
            </a:r>
          </a:p>
          <a:p>
            <a:r>
              <a:rPr lang="de-DE" sz="800"/>
              <a:t>------------------</a:t>
            </a:r>
          </a:p>
          <a:p>
            <a:r>
              <a:rPr lang="de-DE" sz="800"/>
              <a:t>startTimeBasedPowerSaving()</a:t>
            </a:r>
          </a:p>
          <a:p>
            <a:r>
              <a:rPr lang="de-DE" sz="800"/>
              <a:t>stopTimeBasedPowerSaving()</a:t>
            </a:r>
          </a:p>
        </p:txBody>
      </p:sp>
      <p:sp>
        <p:nvSpPr>
          <p:cNvPr id="32" name="Rechteck: abgerundete Ecken 31">
            <a:extLst>
              <a:ext uri="{FF2B5EF4-FFF2-40B4-BE49-F238E27FC236}">
                <a16:creationId xmlns:a16="http://schemas.microsoft.com/office/drawing/2014/main" id="{B647B858-4454-149F-B45F-8A30B1F5DE46}"/>
              </a:ext>
            </a:extLst>
          </p:cNvPr>
          <p:cNvSpPr/>
          <p:nvPr/>
        </p:nvSpPr>
        <p:spPr>
          <a:xfrm>
            <a:off x="3772806" y="9091384"/>
            <a:ext cx="3685895" cy="1180083"/>
          </a:xfrm>
          <a:prstGeom prst="roundRect">
            <a:avLst>
              <a:gd name="adj" fmla="val 7433"/>
            </a:avLst>
          </a:prstGeom>
          <a:solidFill>
            <a:srgbClr val="F2EBFF"/>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solidFill>
                <a:schemeClr val="tx1"/>
              </a:solidFill>
            </a:endParaRPr>
          </a:p>
        </p:txBody>
      </p:sp>
      <p:sp>
        <p:nvSpPr>
          <p:cNvPr id="35" name="Textfeld 34">
            <a:extLst>
              <a:ext uri="{FF2B5EF4-FFF2-40B4-BE49-F238E27FC236}">
                <a16:creationId xmlns:a16="http://schemas.microsoft.com/office/drawing/2014/main" id="{61E92769-B636-76D9-1AB6-2ECC3F898EA3}"/>
              </a:ext>
            </a:extLst>
          </p:cNvPr>
          <p:cNvSpPr txBox="1"/>
          <p:nvPr/>
        </p:nvSpPr>
        <p:spPr>
          <a:xfrm>
            <a:off x="6300327" y="6173159"/>
            <a:ext cx="3190431" cy="261610"/>
          </a:xfrm>
          <a:prstGeom prst="rect">
            <a:avLst/>
          </a:prstGeom>
          <a:noFill/>
        </p:spPr>
        <p:txBody>
          <a:bodyPr wrap="square" rtlCol="0">
            <a:spAutoFit/>
          </a:bodyPr>
          <a:lstStyle/>
          <a:p>
            <a:r>
              <a:rPr lang="de-DE" sz="1100" b="1" i="1">
                <a:latin typeface="Consolas" panose="020B0609020204030204" pitchFamily="49" charset="0"/>
              </a:rPr>
              <a:t>Link group related switching operation</a:t>
            </a:r>
          </a:p>
        </p:txBody>
      </p:sp>
      <p:sp>
        <p:nvSpPr>
          <p:cNvPr id="36" name="Rechteck: abgerundete Ecken 35">
            <a:extLst>
              <a:ext uri="{FF2B5EF4-FFF2-40B4-BE49-F238E27FC236}">
                <a16:creationId xmlns:a16="http://schemas.microsoft.com/office/drawing/2014/main" id="{1F43F32C-51D8-7487-B73D-20C55C9D18D5}"/>
              </a:ext>
            </a:extLst>
          </p:cNvPr>
          <p:cNvSpPr/>
          <p:nvPr/>
        </p:nvSpPr>
        <p:spPr>
          <a:xfrm>
            <a:off x="6312261" y="6799082"/>
            <a:ext cx="3001162" cy="240280"/>
          </a:xfrm>
          <a:prstGeom prst="roundRect">
            <a:avLst/>
          </a:prstGeom>
          <a:solidFill>
            <a:schemeClr val="accent5">
              <a:lumMod val="50000"/>
            </a:schemeClr>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a:t>SimpleActivation</a:t>
            </a:r>
          </a:p>
        </p:txBody>
      </p:sp>
      <p:sp>
        <p:nvSpPr>
          <p:cNvPr id="37" name="Rechteck: abgerundete Ecken 36">
            <a:extLst>
              <a:ext uri="{FF2B5EF4-FFF2-40B4-BE49-F238E27FC236}">
                <a16:creationId xmlns:a16="http://schemas.microsoft.com/office/drawing/2014/main" id="{178C83D1-BD4F-716B-CE87-D19A99B81C4C}"/>
              </a:ext>
            </a:extLst>
          </p:cNvPr>
          <p:cNvSpPr/>
          <p:nvPr/>
        </p:nvSpPr>
        <p:spPr>
          <a:xfrm>
            <a:off x="6313833" y="7997700"/>
            <a:ext cx="3018856" cy="240280"/>
          </a:xfrm>
          <a:prstGeom prst="roundRect">
            <a:avLst/>
          </a:prstGeom>
          <a:solidFill>
            <a:schemeClr val="accent5">
              <a:lumMod val="50000"/>
            </a:schemeClr>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a:t>PersistentDeactivation</a:t>
            </a:r>
          </a:p>
        </p:txBody>
      </p:sp>
      <p:sp>
        <p:nvSpPr>
          <p:cNvPr id="47" name="Textfeld 46">
            <a:extLst>
              <a:ext uri="{FF2B5EF4-FFF2-40B4-BE49-F238E27FC236}">
                <a16:creationId xmlns:a16="http://schemas.microsoft.com/office/drawing/2014/main" id="{118A8051-6013-32B2-E5FA-777EAB99AF3F}"/>
              </a:ext>
            </a:extLst>
          </p:cNvPr>
          <p:cNvSpPr txBox="1"/>
          <p:nvPr/>
        </p:nvSpPr>
        <p:spPr>
          <a:xfrm>
            <a:off x="6311431" y="7033509"/>
            <a:ext cx="4310717" cy="461665"/>
          </a:xfrm>
          <a:prstGeom prst="rect">
            <a:avLst/>
          </a:prstGeom>
          <a:solidFill>
            <a:schemeClr val="bg1"/>
          </a:solidFill>
          <a:ln>
            <a:solidFill>
              <a:schemeClr val="tx1">
                <a:lumMod val="65000"/>
                <a:lumOff val="35000"/>
              </a:schemeClr>
            </a:solidFill>
          </a:ln>
        </p:spPr>
        <p:txBody>
          <a:bodyPr wrap="square" rtlCol="0">
            <a:spAutoFit/>
          </a:bodyPr>
          <a:lstStyle/>
          <a:p>
            <a:r>
              <a:rPr lang="de-DE" sz="800"/>
              <a:t>addLinksToPowerSavingActivationQueue(linkIdList, automationName, switchingOperationName)</a:t>
            </a:r>
          </a:p>
          <a:p>
            <a:r>
              <a:rPr lang="de-DE" sz="800"/>
              <a:t>removeLinksFromPowerSavingActivationQueue(linkId, automationName)</a:t>
            </a:r>
          </a:p>
          <a:p>
            <a:r>
              <a:rPr lang="de-DE" sz="800"/>
              <a:t>purgePowerSavingActivationQueue()</a:t>
            </a:r>
          </a:p>
        </p:txBody>
      </p:sp>
      <p:sp>
        <p:nvSpPr>
          <p:cNvPr id="61" name="Rechteck: abgerundete Ecken 60">
            <a:extLst>
              <a:ext uri="{FF2B5EF4-FFF2-40B4-BE49-F238E27FC236}">
                <a16:creationId xmlns:a16="http://schemas.microsoft.com/office/drawing/2014/main" id="{FB691098-B92B-749F-A786-393262D55085}"/>
              </a:ext>
            </a:extLst>
          </p:cNvPr>
          <p:cNvSpPr/>
          <p:nvPr/>
        </p:nvSpPr>
        <p:spPr>
          <a:xfrm>
            <a:off x="10902061" y="6779048"/>
            <a:ext cx="2462183" cy="240280"/>
          </a:xfrm>
          <a:prstGeom prst="roundRect">
            <a:avLst/>
          </a:prstGeom>
          <a:solidFill>
            <a:schemeClr val="accent5">
              <a:lumMod val="50000"/>
            </a:schemeClr>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a:t>RedundantTransmittersOff</a:t>
            </a:r>
          </a:p>
        </p:txBody>
      </p:sp>
      <p:sp>
        <p:nvSpPr>
          <p:cNvPr id="62" name="Rechteck: abgerundete Ecken 61">
            <a:extLst>
              <a:ext uri="{FF2B5EF4-FFF2-40B4-BE49-F238E27FC236}">
                <a16:creationId xmlns:a16="http://schemas.microsoft.com/office/drawing/2014/main" id="{704A4399-50FC-C3D6-2333-F54C2364471B}"/>
              </a:ext>
            </a:extLst>
          </p:cNvPr>
          <p:cNvSpPr/>
          <p:nvPr/>
        </p:nvSpPr>
        <p:spPr>
          <a:xfrm>
            <a:off x="10902062" y="7929234"/>
            <a:ext cx="2488343" cy="240280"/>
          </a:xfrm>
          <a:prstGeom prst="roundRect">
            <a:avLst/>
          </a:prstGeom>
          <a:solidFill>
            <a:schemeClr val="accent5">
              <a:lumMod val="50000"/>
            </a:schemeClr>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a:t>AllTransmittersOn</a:t>
            </a:r>
          </a:p>
        </p:txBody>
      </p:sp>
      <p:sp>
        <p:nvSpPr>
          <p:cNvPr id="70" name="Textfeld 69">
            <a:extLst>
              <a:ext uri="{FF2B5EF4-FFF2-40B4-BE49-F238E27FC236}">
                <a16:creationId xmlns:a16="http://schemas.microsoft.com/office/drawing/2014/main" id="{6C16A144-FFC4-94A2-4B14-366E82EAB8E1}"/>
              </a:ext>
            </a:extLst>
          </p:cNvPr>
          <p:cNvSpPr txBox="1"/>
          <p:nvPr/>
        </p:nvSpPr>
        <p:spPr>
          <a:xfrm>
            <a:off x="6313836" y="8239602"/>
            <a:ext cx="3230091" cy="461665"/>
          </a:xfrm>
          <a:prstGeom prst="rect">
            <a:avLst/>
          </a:prstGeom>
          <a:solidFill>
            <a:schemeClr val="bg1"/>
          </a:solidFill>
          <a:ln>
            <a:solidFill>
              <a:schemeClr val="tx1">
                <a:lumMod val="65000"/>
                <a:lumOff val="35000"/>
              </a:schemeClr>
            </a:solidFill>
          </a:ln>
        </p:spPr>
        <p:txBody>
          <a:bodyPr wrap="square" rtlCol="0">
            <a:spAutoFit/>
          </a:bodyPr>
          <a:lstStyle/>
          <a:p>
            <a:r>
              <a:rPr lang="de-DE" sz="800"/>
              <a:t>addLinksToPowerSavingDeactivationQueue(linkIdList, automationName, switchingOperationName)</a:t>
            </a:r>
          </a:p>
          <a:p>
            <a:r>
              <a:rPr lang="de-DE" sz="800"/>
              <a:t>purgePowerSavingDeactivationQueue()</a:t>
            </a:r>
          </a:p>
        </p:txBody>
      </p:sp>
      <p:sp>
        <p:nvSpPr>
          <p:cNvPr id="72" name="Textfeld 71">
            <a:extLst>
              <a:ext uri="{FF2B5EF4-FFF2-40B4-BE49-F238E27FC236}">
                <a16:creationId xmlns:a16="http://schemas.microsoft.com/office/drawing/2014/main" id="{686015EE-6EE9-1CEE-FE96-6F9B18CC3F64}"/>
              </a:ext>
            </a:extLst>
          </p:cNvPr>
          <p:cNvSpPr txBox="1"/>
          <p:nvPr/>
        </p:nvSpPr>
        <p:spPr>
          <a:xfrm>
            <a:off x="10803479" y="6178685"/>
            <a:ext cx="2685507" cy="261610"/>
          </a:xfrm>
          <a:prstGeom prst="rect">
            <a:avLst/>
          </a:prstGeom>
          <a:noFill/>
        </p:spPr>
        <p:txBody>
          <a:bodyPr wrap="square" rtlCol="0">
            <a:spAutoFit/>
          </a:bodyPr>
          <a:lstStyle/>
          <a:p>
            <a:r>
              <a:rPr lang="de-DE" sz="1100" b="1" i="1">
                <a:latin typeface="Consolas" panose="020B0609020204030204" pitchFamily="49" charset="0"/>
              </a:rPr>
              <a:t>Link related switching operation</a:t>
            </a:r>
          </a:p>
        </p:txBody>
      </p:sp>
      <p:sp>
        <p:nvSpPr>
          <p:cNvPr id="85" name="Textfeld 84">
            <a:extLst>
              <a:ext uri="{FF2B5EF4-FFF2-40B4-BE49-F238E27FC236}">
                <a16:creationId xmlns:a16="http://schemas.microsoft.com/office/drawing/2014/main" id="{898136FA-F453-4D63-CE6B-6574D32CDF8F}"/>
              </a:ext>
            </a:extLst>
          </p:cNvPr>
          <p:cNvSpPr txBox="1"/>
          <p:nvPr/>
        </p:nvSpPr>
        <p:spPr>
          <a:xfrm>
            <a:off x="10902059" y="7020048"/>
            <a:ext cx="2790196" cy="215444"/>
          </a:xfrm>
          <a:prstGeom prst="rect">
            <a:avLst/>
          </a:prstGeom>
          <a:solidFill>
            <a:schemeClr val="bg1"/>
          </a:solidFill>
          <a:ln>
            <a:solidFill>
              <a:schemeClr val="tx1">
                <a:lumMod val="65000"/>
                <a:lumOff val="35000"/>
              </a:schemeClr>
            </a:solidFill>
          </a:ln>
        </p:spPr>
        <p:txBody>
          <a:bodyPr wrap="square" rtlCol="0">
            <a:spAutoFit/>
          </a:bodyPr>
          <a:lstStyle/>
          <a:p>
            <a:r>
              <a:rPr lang="de-DE" sz="800"/>
              <a:t>switchRedundantTransmitterPairOff(linkId, automationName)</a:t>
            </a:r>
          </a:p>
        </p:txBody>
      </p:sp>
      <p:sp>
        <p:nvSpPr>
          <p:cNvPr id="86" name="Rechteck: abgerundete Ecken 85">
            <a:extLst>
              <a:ext uri="{FF2B5EF4-FFF2-40B4-BE49-F238E27FC236}">
                <a16:creationId xmlns:a16="http://schemas.microsoft.com/office/drawing/2014/main" id="{03B52899-6C45-E7F5-DD62-62B51832B6AB}"/>
              </a:ext>
            </a:extLst>
          </p:cNvPr>
          <p:cNvSpPr/>
          <p:nvPr/>
        </p:nvSpPr>
        <p:spPr>
          <a:xfrm>
            <a:off x="14502275" y="6753472"/>
            <a:ext cx="2029034" cy="240280"/>
          </a:xfrm>
          <a:prstGeom prst="roundRect">
            <a:avLst/>
          </a:prstGeom>
          <a:solidFill>
            <a:schemeClr val="accent5">
              <a:lumMod val="50000"/>
            </a:schemeClr>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a:t>BasicLinkAnalysis</a:t>
            </a:r>
          </a:p>
        </p:txBody>
      </p:sp>
      <p:sp>
        <p:nvSpPr>
          <p:cNvPr id="97" name="Textfeld 96">
            <a:extLst>
              <a:ext uri="{FF2B5EF4-FFF2-40B4-BE49-F238E27FC236}">
                <a16:creationId xmlns:a16="http://schemas.microsoft.com/office/drawing/2014/main" id="{C8284784-8A80-7317-E4D2-99866808C86D}"/>
              </a:ext>
            </a:extLst>
          </p:cNvPr>
          <p:cNvSpPr txBox="1"/>
          <p:nvPr/>
        </p:nvSpPr>
        <p:spPr>
          <a:xfrm>
            <a:off x="14507915" y="6972659"/>
            <a:ext cx="2688793" cy="215444"/>
          </a:xfrm>
          <a:prstGeom prst="rect">
            <a:avLst/>
          </a:prstGeom>
          <a:solidFill>
            <a:schemeClr val="bg1"/>
          </a:solidFill>
          <a:ln>
            <a:solidFill>
              <a:schemeClr val="tx1">
                <a:lumMod val="65000"/>
                <a:lumOff val="35000"/>
              </a:schemeClr>
            </a:solidFill>
          </a:ln>
        </p:spPr>
        <p:txBody>
          <a:bodyPr wrap="square" rtlCol="0">
            <a:spAutoFit/>
          </a:bodyPr>
          <a:lstStyle/>
          <a:p>
            <a:r>
              <a:rPr lang="de-DE" sz="800"/>
              <a:t>provideTransmitterStatusOfParallelLink(linkId)</a:t>
            </a:r>
          </a:p>
        </p:txBody>
      </p:sp>
      <p:sp>
        <p:nvSpPr>
          <p:cNvPr id="105" name="Rechteck: abgerundete Ecken 104">
            <a:extLst>
              <a:ext uri="{FF2B5EF4-FFF2-40B4-BE49-F238E27FC236}">
                <a16:creationId xmlns:a16="http://schemas.microsoft.com/office/drawing/2014/main" id="{AB0FABE4-E8CC-DD4B-7378-F8FC4EE8548B}"/>
              </a:ext>
            </a:extLst>
          </p:cNvPr>
          <p:cNvSpPr/>
          <p:nvPr/>
        </p:nvSpPr>
        <p:spPr>
          <a:xfrm>
            <a:off x="7941006" y="9497111"/>
            <a:ext cx="5648143" cy="1835995"/>
          </a:xfrm>
          <a:prstGeom prst="roundRect">
            <a:avLst>
              <a:gd name="adj" fmla="val 1868"/>
            </a:avLst>
          </a:prstGeom>
          <a:solidFill>
            <a:schemeClr val="accent6">
              <a:lumMod val="20000"/>
              <a:lumOff val="80000"/>
            </a:schemeClr>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solidFill>
                <a:schemeClr val="tx1"/>
              </a:solidFill>
            </a:endParaRPr>
          </a:p>
        </p:txBody>
      </p:sp>
      <p:sp>
        <p:nvSpPr>
          <p:cNvPr id="106" name="Textfeld 105">
            <a:extLst>
              <a:ext uri="{FF2B5EF4-FFF2-40B4-BE49-F238E27FC236}">
                <a16:creationId xmlns:a16="http://schemas.microsoft.com/office/drawing/2014/main" id="{0899904A-0376-5F2D-F5F7-A6FDFF812B0B}"/>
              </a:ext>
            </a:extLst>
          </p:cNvPr>
          <p:cNvSpPr txBox="1"/>
          <p:nvPr/>
        </p:nvSpPr>
        <p:spPr>
          <a:xfrm>
            <a:off x="8097817" y="9497108"/>
            <a:ext cx="3177522" cy="261610"/>
          </a:xfrm>
          <a:prstGeom prst="rect">
            <a:avLst/>
          </a:prstGeom>
          <a:noFill/>
        </p:spPr>
        <p:txBody>
          <a:bodyPr wrap="square" rtlCol="0">
            <a:spAutoFit/>
          </a:bodyPr>
          <a:lstStyle/>
          <a:p>
            <a:r>
              <a:rPr lang="de-DE" sz="1100" b="1" i="1">
                <a:latin typeface="Consolas" panose="020B0609020204030204" pitchFamily="49" charset="0"/>
              </a:rPr>
              <a:t>Power saving status</a:t>
            </a:r>
          </a:p>
        </p:txBody>
      </p:sp>
      <p:sp>
        <p:nvSpPr>
          <p:cNvPr id="107" name="Textfeld 106">
            <a:extLst>
              <a:ext uri="{FF2B5EF4-FFF2-40B4-BE49-F238E27FC236}">
                <a16:creationId xmlns:a16="http://schemas.microsoft.com/office/drawing/2014/main" id="{07961695-99F6-506C-1658-2D385A6DE7C0}"/>
              </a:ext>
            </a:extLst>
          </p:cNvPr>
          <p:cNvSpPr txBox="1"/>
          <p:nvPr/>
        </p:nvSpPr>
        <p:spPr>
          <a:xfrm>
            <a:off x="8097817" y="10019583"/>
            <a:ext cx="5326566" cy="1200329"/>
          </a:xfrm>
          <a:prstGeom prst="rect">
            <a:avLst/>
          </a:prstGeom>
          <a:solidFill>
            <a:schemeClr val="bg1"/>
          </a:solidFill>
          <a:ln>
            <a:solidFill>
              <a:schemeClr val="tx1">
                <a:lumMod val="65000"/>
                <a:lumOff val="35000"/>
              </a:schemeClr>
            </a:solidFill>
          </a:ln>
        </p:spPr>
        <p:txBody>
          <a:bodyPr wrap="square" rtlCol="0">
            <a:spAutoFit/>
          </a:bodyPr>
          <a:lstStyle/>
          <a:p>
            <a:r>
              <a:rPr lang="de-DE" sz="800"/>
              <a:t>recordPowerSavingStatus(linkId, addDeviationsFromOriginalState, removeDeviationsFromOriginalState, </a:t>
            </a:r>
          </a:p>
          <a:p>
            <a:r>
              <a:rPr lang="de-DE" sz="800"/>
              <a:t>		       addModulesToRestoreOriginalState, removeModulesToRestoreOriginalState)</a:t>
            </a:r>
          </a:p>
          <a:p>
            <a:r>
              <a:rPr lang="de-DE" sz="800"/>
              <a:t>---------------------</a:t>
            </a:r>
          </a:p>
          <a:p>
            <a:r>
              <a:rPr lang="de-DE" sz="800"/>
              <a:t>listPowerSavingStatus()</a:t>
            </a:r>
          </a:p>
          <a:p>
            <a:r>
              <a:rPr lang="de-DE" sz="800"/>
              <a:t>providePowerSavingStatusOfLink(linkId)</a:t>
            </a:r>
          </a:p>
          <a:p>
            <a:r>
              <a:rPr lang="de-DE" sz="800"/>
              <a:t>listAffectedLinks(deviationFromOriginalState)</a:t>
            </a:r>
          </a:p>
          <a:p>
            <a:r>
              <a:rPr lang="de-DE" sz="800"/>
              <a:t>listToBeRestoredLinks(moduleToRestoreOriginalState)</a:t>
            </a:r>
          </a:p>
          <a:p>
            <a:r>
              <a:rPr lang="de-DE" sz="800"/>
              <a:t>-------------</a:t>
            </a:r>
          </a:p>
          <a:p>
            <a:r>
              <a:rPr lang="de-DE" sz="800"/>
              <a:t>deleteLinkFromPowerSavingStatusTable(linkId)</a:t>
            </a:r>
          </a:p>
        </p:txBody>
      </p:sp>
      <p:sp>
        <p:nvSpPr>
          <p:cNvPr id="108" name="Rechteck: abgerundete Ecken 107">
            <a:extLst>
              <a:ext uri="{FF2B5EF4-FFF2-40B4-BE49-F238E27FC236}">
                <a16:creationId xmlns:a16="http://schemas.microsoft.com/office/drawing/2014/main" id="{08E5492F-C70F-D0C9-30E9-B5C24DFF9452}"/>
              </a:ext>
            </a:extLst>
          </p:cNvPr>
          <p:cNvSpPr/>
          <p:nvPr/>
        </p:nvSpPr>
        <p:spPr>
          <a:xfrm>
            <a:off x="8097817" y="9779300"/>
            <a:ext cx="4056432" cy="240280"/>
          </a:xfrm>
          <a:prstGeom prst="roundRect">
            <a:avLst/>
          </a:prstGeom>
          <a:solidFill>
            <a:schemeClr val="accent5">
              <a:lumMod val="50000"/>
            </a:schemeClr>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a:t>BasicPowerSavingStatus</a:t>
            </a:r>
          </a:p>
        </p:txBody>
      </p:sp>
      <p:sp>
        <p:nvSpPr>
          <p:cNvPr id="114" name="Rechteck: abgerundete Ecken 113">
            <a:extLst>
              <a:ext uri="{FF2B5EF4-FFF2-40B4-BE49-F238E27FC236}">
                <a16:creationId xmlns:a16="http://schemas.microsoft.com/office/drawing/2014/main" id="{44138D4C-4AE6-1FE5-306F-8070BB068DF1}"/>
              </a:ext>
            </a:extLst>
          </p:cNvPr>
          <p:cNvSpPr/>
          <p:nvPr/>
        </p:nvSpPr>
        <p:spPr>
          <a:xfrm>
            <a:off x="13701459" y="9497109"/>
            <a:ext cx="3329415" cy="774358"/>
          </a:xfrm>
          <a:prstGeom prst="roundRect">
            <a:avLst>
              <a:gd name="adj" fmla="val 1868"/>
            </a:avLst>
          </a:prstGeom>
          <a:solidFill>
            <a:schemeClr val="bg1">
              <a:lumMod val="85000"/>
            </a:schemeClr>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solidFill>
                <a:schemeClr val="tx1"/>
              </a:solidFill>
            </a:endParaRPr>
          </a:p>
        </p:txBody>
      </p:sp>
      <p:sp>
        <p:nvSpPr>
          <p:cNvPr id="115" name="Textfeld 114">
            <a:extLst>
              <a:ext uri="{FF2B5EF4-FFF2-40B4-BE49-F238E27FC236}">
                <a16:creationId xmlns:a16="http://schemas.microsoft.com/office/drawing/2014/main" id="{9611E591-5543-FE83-4877-2B5A91419497}"/>
              </a:ext>
            </a:extLst>
          </p:cNvPr>
          <p:cNvSpPr txBox="1"/>
          <p:nvPr/>
        </p:nvSpPr>
        <p:spPr>
          <a:xfrm>
            <a:off x="13701454" y="9488068"/>
            <a:ext cx="3177522" cy="261610"/>
          </a:xfrm>
          <a:prstGeom prst="rect">
            <a:avLst/>
          </a:prstGeom>
          <a:noFill/>
        </p:spPr>
        <p:txBody>
          <a:bodyPr wrap="square" rtlCol="0">
            <a:spAutoFit/>
          </a:bodyPr>
          <a:lstStyle/>
          <a:p>
            <a:r>
              <a:rPr lang="de-DE" sz="1100" b="1" i="1">
                <a:latin typeface="Consolas" panose="020B0609020204030204" pitchFamily="49" charset="0"/>
              </a:rPr>
              <a:t>Logging of power saving</a:t>
            </a:r>
          </a:p>
        </p:txBody>
      </p:sp>
      <p:sp>
        <p:nvSpPr>
          <p:cNvPr id="116" name="Rechteck: abgerundete Ecken 115">
            <a:extLst>
              <a:ext uri="{FF2B5EF4-FFF2-40B4-BE49-F238E27FC236}">
                <a16:creationId xmlns:a16="http://schemas.microsoft.com/office/drawing/2014/main" id="{085A4A1A-823A-877B-8EA0-7C51B242ACF9}"/>
              </a:ext>
            </a:extLst>
          </p:cNvPr>
          <p:cNvSpPr/>
          <p:nvPr/>
        </p:nvSpPr>
        <p:spPr>
          <a:xfrm>
            <a:off x="13817279" y="9794195"/>
            <a:ext cx="3101639" cy="240280"/>
          </a:xfrm>
          <a:prstGeom prst="roundRect">
            <a:avLst/>
          </a:prstGeom>
          <a:solidFill>
            <a:schemeClr val="tx1">
              <a:lumMod val="75000"/>
              <a:lumOff val="25000"/>
            </a:schemeClr>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a:t>module in backlog for v1.0.0</a:t>
            </a:r>
          </a:p>
        </p:txBody>
      </p:sp>
      <p:sp>
        <p:nvSpPr>
          <p:cNvPr id="118" name="Rechteck: abgerundete Ecken 117">
            <a:extLst>
              <a:ext uri="{FF2B5EF4-FFF2-40B4-BE49-F238E27FC236}">
                <a16:creationId xmlns:a16="http://schemas.microsoft.com/office/drawing/2014/main" id="{18F3419E-93FE-2683-D014-E3888EAF1380}"/>
              </a:ext>
            </a:extLst>
          </p:cNvPr>
          <p:cNvSpPr/>
          <p:nvPr/>
        </p:nvSpPr>
        <p:spPr>
          <a:xfrm>
            <a:off x="17180473" y="9504660"/>
            <a:ext cx="2633496" cy="261610"/>
          </a:xfrm>
          <a:prstGeom prst="roundRect">
            <a:avLst>
              <a:gd name="adj" fmla="val 22278"/>
            </a:avLst>
          </a:prstGeom>
          <a:solidFill>
            <a:schemeClr val="bg1">
              <a:lumMod val="65000"/>
            </a:schemeClr>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900" b="1" i="1">
                <a:solidFill>
                  <a:schemeClr val="bg1"/>
                </a:solidFill>
                <a:latin typeface="Consolas" panose="020B0609020204030204" pitchFamily="49" charset="0"/>
              </a:rPr>
              <a:t>Performance of power savings</a:t>
            </a:r>
          </a:p>
        </p:txBody>
      </p:sp>
      <p:sp>
        <p:nvSpPr>
          <p:cNvPr id="119" name="Rechteck: abgerundete Ecken 118">
            <a:extLst>
              <a:ext uri="{FF2B5EF4-FFF2-40B4-BE49-F238E27FC236}">
                <a16:creationId xmlns:a16="http://schemas.microsoft.com/office/drawing/2014/main" id="{08887209-ED18-2DD5-C881-D1D2186501E8}"/>
              </a:ext>
            </a:extLst>
          </p:cNvPr>
          <p:cNvSpPr/>
          <p:nvPr/>
        </p:nvSpPr>
        <p:spPr>
          <a:xfrm>
            <a:off x="17180473" y="9839255"/>
            <a:ext cx="2633496" cy="261610"/>
          </a:xfrm>
          <a:prstGeom prst="roundRect">
            <a:avLst>
              <a:gd name="adj" fmla="val 22278"/>
            </a:avLst>
          </a:prstGeom>
          <a:solidFill>
            <a:schemeClr val="bg1">
              <a:lumMod val="65000"/>
            </a:schemeClr>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900" b="1" i="1">
                <a:solidFill>
                  <a:schemeClr val="bg1"/>
                </a:solidFill>
                <a:latin typeface="Consolas" panose="020B0609020204030204" pitchFamily="49" charset="0"/>
              </a:rPr>
              <a:t>Alarm management of power savings</a:t>
            </a:r>
          </a:p>
        </p:txBody>
      </p:sp>
      <p:sp>
        <p:nvSpPr>
          <p:cNvPr id="28" name="Rechteck: abgerundete Ecken 27">
            <a:extLst>
              <a:ext uri="{FF2B5EF4-FFF2-40B4-BE49-F238E27FC236}">
                <a16:creationId xmlns:a16="http://schemas.microsoft.com/office/drawing/2014/main" id="{E0195804-B2E2-2A63-C3BE-AB7675D74BA8}"/>
              </a:ext>
            </a:extLst>
          </p:cNvPr>
          <p:cNvSpPr/>
          <p:nvPr/>
        </p:nvSpPr>
        <p:spPr>
          <a:xfrm>
            <a:off x="7088188" y="3934061"/>
            <a:ext cx="2029034" cy="240280"/>
          </a:xfrm>
          <a:prstGeom prst="roundRect">
            <a:avLst/>
          </a:prstGeom>
          <a:solidFill>
            <a:schemeClr val="accent5">
              <a:lumMod val="50000"/>
            </a:schemeClr>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a:t>BlackListManagement</a:t>
            </a:r>
          </a:p>
        </p:txBody>
      </p:sp>
      <p:pic>
        <p:nvPicPr>
          <p:cNvPr id="30" name="Grafik 29" descr="Liste mit einfarbiger Füllung">
            <a:extLst>
              <a:ext uri="{FF2B5EF4-FFF2-40B4-BE49-F238E27FC236}">
                <a16:creationId xmlns:a16="http://schemas.microsoft.com/office/drawing/2014/main" id="{DFAB7A0C-BE4A-B0EB-3B79-B6A4151AA04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573689" y="3896351"/>
            <a:ext cx="268091" cy="268091"/>
          </a:xfrm>
          <a:prstGeom prst="rect">
            <a:avLst/>
          </a:prstGeom>
        </p:spPr>
      </p:pic>
      <p:cxnSp>
        <p:nvCxnSpPr>
          <p:cNvPr id="31" name="Gerade Verbindung mit Pfeil 30">
            <a:extLst>
              <a:ext uri="{FF2B5EF4-FFF2-40B4-BE49-F238E27FC236}">
                <a16:creationId xmlns:a16="http://schemas.microsoft.com/office/drawing/2014/main" id="{3D419FB5-9499-E871-F6D0-0A6581CA4C7D}"/>
              </a:ext>
            </a:extLst>
          </p:cNvPr>
          <p:cNvCxnSpPr>
            <a:cxnSpLocks/>
          </p:cNvCxnSpPr>
          <p:nvPr/>
        </p:nvCxnSpPr>
        <p:spPr>
          <a:xfrm>
            <a:off x="9153240" y="4030392"/>
            <a:ext cx="420444" cy="0"/>
          </a:xfrm>
          <a:prstGeom prst="straightConnector1">
            <a:avLst/>
          </a:prstGeom>
          <a:ln>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8" name="Gerade Verbindung mit Pfeil 37">
            <a:extLst>
              <a:ext uri="{FF2B5EF4-FFF2-40B4-BE49-F238E27FC236}">
                <a16:creationId xmlns:a16="http://schemas.microsoft.com/office/drawing/2014/main" id="{A9FA621F-1083-9104-C6E4-1A480A8DAE67}"/>
              </a:ext>
            </a:extLst>
          </p:cNvPr>
          <p:cNvCxnSpPr>
            <a:cxnSpLocks/>
          </p:cNvCxnSpPr>
          <p:nvPr/>
        </p:nvCxnSpPr>
        <p:spPr>
          <a:xfrm flipH="1">
            <a:off x="9153240" y="4097136"/>
            <a:ext cx="420444" cy="0"/>
          </a:xfrm>
          <a:prstGeom prst="straightConnector1">
            <a:avLst/>
          </a:prstGeom>
          <a:ln>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53" name="Gruppieren 52">
            <a:extLst>
              <a:ext uri="{FF2B5EF4-FFF2-40B4-BE49-F238E27FC236}">
                <a16:creationId xmlns:a16="http://schemas.microsoft.com/office/drawing/2014/main" id="{EE745BE4-BA41-165F-58C9-8B8D8D947C21}"/>
              </a:ext>
            </a:extLst>
          </p:cNvPr>
          <p:cNvGrpSpPr/>
          <p:nvPr/>
        </p:nvGrpSpPr>
        <p:grpSpPr>
          <a:xfrm>
            <a:off x="16961193" y="8447017"/>
            <a:ext cx="961897" cy="537911"/>
            <a:chOff x="12596318" y="3860943"/>
            <a:chExt cx="961897" cy="537911"/>
          </a:xfrm>
        </p:grpSpPr>
        <p:sp>
          <p:nvSpPr>
            <p:cNvPr id="21" name="Flussdiagramm: Datenträger mit direktem Zugriff 20">
              <a:extLst>
                <a:ext uri="{FF2B5EF4-FFF2-40B4-BE49-F238E27FC236}">
                  <a16:creationId xmlns:a16="http://schemas.microsoft.com/office/drawing/2014/main" id="{98D73E05-9C6D-6298-0898-029930B8F4BC}"/>
                </a:ext>
              </a:extLst>
            </p:cNvPr>
            <p:cNvSpPr/>
            <p:nvPr/>
          </p:nvSpPr>
          <p:spPr>
            <a:xfrm rot="16200000">
              <a:off x="12808311" y="3648950"/>
              <a:ext cx="537911" cy="961897"/>
            </a:xfrm>
            <a:prstGeom prst="flowChartMagneticDrum">
              <a:avLst/>
            </a:prstGeom>
            <a:solidFill>
              <a:schemeClr val="tx1">
                <a:lumMod val="50000"/>
                <a:lumOff val="5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2" name="Textfeld 21">
              <a:extLst>
                <a:ext uri="{FF2B5EF4-FFF2-40B4-BE49-F238E27FC236}">
                  <a16:creationId xmlns:a16="http://schemas.microsoft.com/office/drawing/2014/main" id="{D8A81A39-C3DF-7D53-036F-15867364A4EF}"/>
                </a:ext>
              </a:extLst>
            </p:cNvPr>
            <p:cNvSpPr txBox="1"/>
            <p:nvPr/>
          </p:nvSpPr>
          <p:spPr>
            <a:xfrm>
              <a:off x="12801389" y="4055702"/>
              <a:ext cx="551754" cy="261610"/>
            </a:xfrm>
            <a:prstGeom prst="rect">
              <a:avLst/>
            </a:prstGeom>
            <a:noFill/>
          </p:spPr>
          <p:txBody>
            <a:bodyPr wrap="none" rtlCol="0">
              <a:spAutoFit/>
            </a:bodyPr>
            <a:lstStyle/>
            <a:p>
              <a:r>
                <a:rPr lang="de-DE" sz="1100">
                  <a:solidFill>
                    <a:schemeClr val="bg1"/>
                  </a:solidFill>
                </a:rPr>
                <a:t>MWDI</a:t>
              </a:r>
            </a:p>
          </p:txBody>
        </p:sp>
      </p:grpSp>
      <p:grpSp>
        <p:nvGrpSpPr>
          <p:cNvPr id="57" name="Gruppieren 56">
            <a:extLst>
              <a:ext uri="{FF2B5EF4-FFF2-40B4-BE49-F238E27FC236}">
                <a16:creationId xmlns:a16="http://schemas.microsoft.com/office/drawing/2014/main" id="{5BEAAA41-C496-5A65-4FE4-696CB1BB6095}"/>
              </a:ext>
            </a:extLst>
          </p:cNvPr>
          <p:cNvGrpSpPr/>
          <p:nvPr/>
        </p:nvGrpSpPr>
        <p:grpSpPr>
          <a:xfrm>
            <a:off x="11154358" y="11416866"/>
            <a:ext cx="961898" cy="537911"/>
            <a:chOff x="12596318" y="3860943"/>
            <a:chExt cx="961898" cy="537911"/>
          </a:xfrm>
        </p:grpSpPr>
        <p:sp>
          <p:nvSpPr>
            <p:cNvPr id="58" name="Flussdiagramm: Datenträger mit direktem Zugriff 57">
              <a:extLst>
                <a:ext uri="{FF2B5EF4-FFF2-40B4-BE49-F238E27FC236}">
                  <a16:creationId xmlns:a16="http://schemas.microsoft.com/office/drawing/2014/main" id="{78DF06F7-9560-90E7-0CF2-EC0756093986}"/>
                </a:ext>
              </a:extLst>
            </p:cNvPr>
            <p:cNvSpPr/>
            <p:nvPr/>
          </p:nvSpPr>
          <p:spPr>
            <a:xfrm rot="16200000">
              <a:off x="12808311" y="3648950"/>
              <a:ext cx="537911" cy="961897"/>
            </a:xfrm>
            <a:prstGeom prst="flowChartMagneticDrum">
              <a:avLst/>
            </a:prstGeom>
            <a:solidFill>
              <a:schemeClr val="tx1">
                <a:lumMod val="50000"/>
                <a:lumOff val="5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9" name="Textfeld 58">
              <a:extLst>
                <a:ext uri="{FF2B5EF4-FFF2-40B4-BE49-F238E27FC236}">
                  <a16:creationId xmlns:a16="http://schemas.microsoft.com/office/drawing/2014/main" id="{6BA72B96-0AF7-1718-5BE4-B7AABF449CA8}"/>
                </a:ext>
              </a:extLst>
            </p:cNvPr>
            <p:cNvSpPr txBox="1"/>
            <p:nvPr/>
          </p:nvSpPr>
          <p:spPr>
            <a:xfrm>
              <a:off x="12628153" y="4053485"/>
              <a:ext cx="930063" cy="261610"/>
            </a:xfrm>
            <a:prstGeom prst="rect">
              <a:avLst/>
            </a:prstGeom>
            <a:noFill/>
          </p:spPr>
          <p:txBody>
            <a:bodyPr wrap="none" rtlCol="0">
              <a:spAutoFit/>
            </a:bodyPr>
            <a:lstStyle/>
            <a:p>
              <a:r>
                <a:rPr lang="de-DE" sz="1100">
                  <a:solidFill>
                    <a:schemeClr val="bg1"/>
                  </a:solidFill>
                </a:rPr>
                <a:t>ElasticSearch</a:t>
              </a:r>
            </a:p>
          </p:txBody>
        </p:sp>
      </p:grpSp>
      <p:cxnSp>
        <p:nvCxnSpPr>
          <p:cNvPr id="60" name="Gerade Verbindung mit Pfeil 59">
            <a:extLst>
              <a:ext uri="{FF2B5EF4-FFF2-40B4-BE49-F238E27FC236}">
                <a16:creationId xmlns:a16="http://schemas.microsoft.com/office/drawing/2014/main" id="{8B40C93D-21AA-7A3B-30BB-A3E1B7763D7B}"/>
              </a:ext>
            </a:extLst>
          </p:cNvPr>
          <p:cNvCxnSpPr>
            <a:cxnSpLocks/>
          </p:cNvCxnSpPr>
          <p:nvPr/>
        </p:nvCxnSpPr>
        <p:spPr>
          <a:xfrm>
            <a:off x="11289040" y="11183317"/>
            <a:ext cx="192208" cy="24066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Gerade Verbindung mit Pfeil 62">
            <a:extLst>
              <a:ext uri="{FF2B5EF4-FFF2-40B4-BE49-F238E27FC236}">
                <a16:creationId xmlns:a16="http://schemas.microsoft.com/office/drawing/2014/main" id="{59645F98-13F6-B52B-5AC2-CF5A4965FD31}"/>
              </a:ext>
            </a:extLst>
          </p:cNvPr>
          <p:cNvCxnSpPr>
            <a:cxnSpLocks/>
            <a:stCxn id="58" idx="4"/>
          </p:cNvCxnSpPr>
          <p:nvPr/>
        </p:nvCxnSpPr>
        <p:spPr>
          <a:xfrm flipH="1" flipV="1">
            <a:off x="11427503" y="11166271"/>
            <a:ext cx="207804" cy="2505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4" name="Textfeld 163">
            <a:extLst>
              <a:ext uri="{FF2B5EF4-FFF2-40B4-BE49-F238E27FC236}">
                <a16:creationId xmlns:a16="http://schemas.microsoft.com/office/drawing/2014/main" id="{76DB1ABE-A024-6EAF-2BFC-CC7B6EC9E5B5}"/>
              </a:ext>
            </a:extLst>
          </p:cNvPr>
          <p:cNvSpPr txBox="1"/>
          <p:nvPr/>
        </p:nvSpPr>
        <p:spPr>
          <a:xfrm>
            <a:off x="7078382" y="4181593"/>
            <a:ext cx="2644672" cy="830997"/>
          </a:xfrm>
          <a:prstGeom prst="rect">
            <a:avLst/>
          </a:prstGeom>
          <a:solidFill>
            <a:schemeClr val="bg1"/>
          </a:solidFill>
          <a:ln>
            <a:solidFill>
              <a:schemeClr val="tx1">
                <a:lumMod val="65000"/>
                <a:lumOff val="35000"/>
              </a:schemeClr>
            </a:solidFill>
          </a:ln>
        </p:spPr>
        <p:txBody>
          <a:bodyPr wrap="square" rtlCol="0">
            <a:spAutoFit/>
          </a:bodyPr>
          <a:lstStyle>
            <a:defPPr>
              <a:defRPr lang="en-US"/>
            </a:defPPr>
            <a:lvl1pPr marL="171450" indent="-171450">
              <a:buFont typeface="Arial" panose="020B0604020202020204" pitchFamily="34" charset="0"/>
              <a:buChar char="•"/>
              <a:defRPr sz="800"/>
            </a:lvl1pPr>
          </a:lstStyle>
          <a:p>
            <a:pPr marL="0" indent="0">
              <a:buNone/>
            </a:pPr>
            <a:r>
              <a:rPr lang="de-DE"/>
              <a:t>addLinksToBlackList(linkIdList)</a:t>
            </a:r>
          </a:p>
          <a:p>
            <a:pPr marL="0" indent="0">
              <a:buNone/>
            </a:pPr>
            <a:r>
              <a:rPr lang="de-DE"/>
              <a:t>----------------</a:t>
            </a:r>
          </a:p>
          <a:p>
            <a:pPr marL="0" indent="0">
              <a:buNone/>
            </a:pPr>
            <a:r>
              <a:rPr lang="de-DE"/>
              <a:t>removeLinksFromBlackList(linkIdList)</a:t>
            </a:r>
          </a:p>
          <a:p>
            <a:pPr marL="0" indent="0">
              <a:buNone/>
            </a:pPr>
            <a:r>
              <a:rPr lang="de-DE"/>
              <a:t>---------------</a:t>
            </a:r>
          </a:p>
          <a:p>
            <a:pPr marL="0" indent="0">
              <a:buNone/>
            </a:pPr>
            <a:r>
              <a:rPr lang="de-DE"/>
              <a:t>listLinksInBlackList()</a:t>
            </a:r>
          </a:p>
          <a:p>
            <a:pPr marL="0" indent="0">
              <a:buNone/>
            </a:pPr>
            <a:r>
              <a:rPr lang="de-DE"/>
              <a:t>isLinkBarred(linkId)</a:t>
            </a:r>
          </a:p>
        </p:txBody>
      </p:sp>
      <p:sp>
        <p:nvSpPr>
          <p:cNvPr id="18" name="Textfeld 17">
            <a:extLst>
              <a:ext uri="{FF2B5EF4-FFF2-40B4-BE49-F238E27FC236}">
                <a16:creationId xmlns:a16="http://schemas.microsoft.com/office/drawing/2014/main" id="{6C6C530A-45CB-DC8A-ED15-03231D6AD3C8}"/>
              </a:ext>
            </a:extLst>
          </p:cNvPr>
          <p:cNvSpPr txBox="1"/>
          <p:nvPr/>
        </p:nvSpPr>
        <p:spPr>
          <a:xfrm>
            <a:off x="16518872" y="3420272"/>
            <a:ext cx="1823769" cy="369332"/>
          </a:xfrm>
          <a:prstGeom prst="rect">
            <a:avLst/>
          </a:prstGeom>
          <a:noFill/>
        </p:spPr>
        <p:txBody>
          <a:bodyPr wrap="none" rtlCol="0">
            <a:spAutoFit/>
          </a:bodyPr>
          <a:lstStyle/>
          <a:p>
            <a:pPr algn="r"/>
            <a:r>
              <a:rPr lang="de-DE">
                <a:solidFill>
                  <a:srgbClr val="C00000"/>
                </a:solidFill>
              </a:rPr>
              <a:t>Module structure</a:t>
            </a:r>
            <a:endParaRPr lang="de-DE" sz="1100">
              <a:solidFill>
                <a:srgbClr val="C00000"/>
              </a:solidFill>
            </a:endParaRPr>
          </a:p>
        </p:txBody>
      </p:sp>
      <p:sp>
        <p:nvSpPr>
          <p:cNvPr id="2" name="Rechteck: gefaltete Ecke 1">
            <a:extLst>
              <a:ext uri="{FF2B5EF4-FFF2-40B4-BE49-F238E27FC236}">
                <a16:creationId xmlns:a16="http://schemas.microsoft.com/office/drawing/2014/main" id="{AB62C5E5-4DB3-D8B4-7C60-F48E02C8A960}"/>
              </a:ext>
            </a:extLst>
          </p:cNvPr>
          <p:cNvSpPr/>
          <p:nvPr/>
        </p:nvSpPr>
        <p:spPr>
          <a:xfrm>
            <a:off x="8509505" y="4199106"/>
            <a:ext cx="1721898" cy="196517"/>
          </a:xfrm>
          <a:prstGeom prst="foldedCorner">
            <a:avLst/>
          </a:prstGeom>
          <a:solidFill>
            <a:srgbClr val="FFFF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de-DE" sz="700">
                <a:solidFill>
                  <a:schemeClr val="tx1"/>
                </a:solidFill>
              </a:rPr>
              <a:t>active power savings to be deactivated</a:t>
            </a:r>
          </a:p>
        </p:txBody>
      </p:sp>
      <p:sp>
        <p:nvSpPr>
          <p:cNvPr id="3" name="Rechteck: gefaltete Ecke 2">
            <a:extLst>
              <a:ext uri="{FF2B5EF4-FFF2-40B4-BE49-F238E27FC236}">
                <a16:creationId xmlns:a16="http://schemas.microsoft.com/office/drawing/2014/main" id="{17AC426F-5C9E-B06B-6525-BC2E8A012C91}"/>
              </a:ext>
            </a:extLst>
          </p:cNvPr>
          <p:cNvSpPr/>
          <p:nvPr/>
        </p:nvSpPr>
        <p:spPr>
          <a:xfrm>
            <a:off x="2650274" y="4693890"/>
            <a:ext cx="1335624" cy="276060"/>
          </a:xfrm>
          <a:prstGeom prst="foldedCorner">
            <a:avLst/>
          </a:prstGeom>
          <a:solidFill>
            <a:srgbClr val="FFFF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de-DE" sz="700">
                <a:solidFill>
                  <a:schemeClr val="tx1"/>
                </a:solidFill>
              </a:rPr>
              <a:t>Check if active power savings need to be deactivated</a:t>
            </a:r>
          </a:p>
        </p:txBody>
      </p:sp>
      <p:cxnSp>
        <p:nvCxnSpPr>
          <p:cNvPr id="39" name="Gerade Verbindung mit Pfeil 38">
            <a:extLst>
              <a:ext uri="{FF2B5EF4-FFF2-40B4-BE49-F238E27FC236}">
                <a16:creationId xmlns:a16="http://schemas.microsoft.com/office/drawing/2014/main" id="{EEAA6F5C-6A46-2C71-783F-DEA9C432D4E6}"/>
              </a:ext>
            </a:extLst>
          </p:cNvPr>
          <p:cNvCxnSpPr>
            <a:cxnSpLocks/>
            <a:endCxn id="20" idx="1"/>
          </p:cNvCxnSpPr>
          <p:nvPr/>
        </p:nvCxnSpPr>
        <p:spPr>
          <a:xfrm>
            <a:off x="13711307" y="7206060"/>
            <a:ext cx="844638" cy="107721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Gerade Verbindung mit Pfeil 42">
            <a:extLst>
              <a:ext uri="{FF2B5EF4-FFF2-40B4-BE49-F238E27FC236}">
                <a16:creationId xmlns:a16="http://schemas.microsoft.com/office/drawing/2014/main" id="{508E24E4-0205-1E0B-D0EC-5E5FF0261809}"/>
              </a:ext>
            </a:extLst>
          </p:cNvPr>
          <p:cNvCxnSpPr>
            <a:cxnSpLocks/>
          </p:cNvCxnSpPr>
          <p:nvPr/>
        </p:nvCxnSpPr>
        <p:spPr>
          <a:xfrm>
            <a:off x="13589149" y="8278323"/>
            <a:ext cx="96679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Gerade Verbindung mit Pfeil 78">
            <a:extLst>
              <a:ext uri="{FF2B5EF4-FFF2-40B4-BE49-F238E27FC236}">
                <a16:creationId xmlns:a16="http://schemas.microsoft.com/office/drawing/2014/main" id="{52221F3D-DD73-D78E-AE5F-C5DD14088B5E}"/>
              </a:ext>
            </a:extLst>
          </p:cNvPr>
          <p:cNvCxnSpPr>
            <a:cxnSpLocks/>
          </p:cNvCxnSpPr>
          <p:nvPr/>
        </p:nvCxnSpPr>
        <p:spPr>
          <a:xfrm>
            <a:off x="17173577" y="7891242"/>
            <a:ext cx="146158" cy="55577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Rechteck: abgerundete Ecken 19">
            <a:extLst>
              <a:ext uri="{FF2B5EF4-FFF2-40B4-BE49-F238E27FC236}">
                <a16:creationId xmlns:a16="http://schemas.microsoft.com/office/drawing/2014/main" id="{05CC324E-F1FB-A4BC-2716-C216F4F11A98}"/>
              </a:ext>
            </a:extLst>
          </p:cNvPr>
          <p:cNvSpPr/>
          <p:nvPr/>
        </p:nvSpPr>
        <p:spPr>
          <a:xfrm>
            <a:off x="14555948" y="8141692"/>
            <a:ext cx="828943" cy="283156"/>
          </a:xfrm>
          <a:prstGeom prst="round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50"/>
              <a:t>MWGW</a:t>
            </a:r>
          </a:p>
        </p:txBody>
      </p:sp>
      <p:sp>
        <p:nvSpPr>
          <p:cNvPr id="42" name="Textfeld 41">
            <a:extLst>
              <a:ext uri="{FF2B5EF4-FFF2-40B4-BE49-F238E27FC236}">
                <a16:creationId xmlns:a16="http://schemas.microsoft.com/office/drawing/2014/main" id="{83C09A3F-5DF2-A309-CE86-BCCE49FFAA52}"/>
              </a:ext>
            </a:extLst>
          </p:cNvPr>
          <p:cNvSpPr txBox="1"/>
          <p:nvPr/>
        </p:nvSpPr>
        <p:spPr>
          <a:xfrm>
            <a:off x="16390427" y="4463938"/>
            <a:ext cx="1566454" cy="253916"/>
          </a:xfrm>
          <a:prstGeom prst="rect">
            <a:avLst/>
          </a:prstGeom>
          <a:noFill/>
        </p:spPr>
        <p:txBody>
          <a:bodyPr wrap="none" rtlCol="0">
            <a:spAutoFit/>
          </a:bodyPr>
          <a:lstStyle/>
          <a:p>
            <a:r>
              <a:rPr lang="de-DE" sz="1050" i="1">
                <a:solidFill>
                  <a:srgbClr val="0070C0"/>
                </a:solidFill>
              </a:rPr>
              <a:t>Ggf.: add diagram names</a:t>
            </a:r>
          </a:p>
        </p:txBody>
      </p:sp>
      <p:sp>
        <p:nvSpPr>
          <p:cNvPr id="69" name="Textfeld 68">
            <a:extLst>
              <a:ext uri="{FF2B5EF4-FFF2-40B4-BE49-F238E27FC236}">
                <a16:creationId xmlns:a16="http://schemas.microsoft.com/office/drawing/2014/main" id="{36476331-8E0B-01DF-1A81-F9395C6CF7F9}"/>
              </a:ext>
            </a:extLst>
          </p:cNvPr>
          <p:cNvSpPr txBox="1"/>
          <p:nvPr/>
        </p:nvSpPr>
        <p:spPr>
          <a:xfrm>
            <a:off x="10902059" y="8170601"/>
            <a:ext cx="2790196" cy="215444"/>
          </a:xfrm>
          <a:prstGeom prst="rect">
            <a:avLst/>
          </a:prstGeom>
          <a:solidFill>
            <a:schemeClr val="bg1"/>
          </a:solidFill>
          <a:ln>
            <a:solidFill>
              <a:schemeClr val="tx1">
                <a:lumMod val="65000"/>
                <a:lumOff val="35000"/>
              </a:schemeClr>
            </a:solidFill>
          </a:ln>
        </p:spPr>
        <p:txBody>
          <a:bodyPr wrap="square" rtlCol="0">
            <a:spAutoFit/>
          </a:bodyPr>
          <a:lstStyle/>
          <a:p>
            <a:r>
              <a:rPr lang="de-DE" sz="800"/>
              <a:t>reactivateTransmittersOfLink(linkId, automationName)</a:t>
            </a:r>
          </a:p>
        </p:txBody>
      </p:sp>
      <p:cxnSp>
        <p:nvCxnSpPr>
          <p:cNvPr id="89" name="Gerade Verbindung mit Pfeil 88">
            <a:extLst>
              <a:ext uri="{FF2B5EF4-FFF2-40B4-BE49-F238E27FC236}">
                <a16:creationId xmlns:a16="http://schemas.microsoft.com/office/drawing/2014/main" id="{81D65EC0-FC12-999D-B731-D79E38D3FB52}"/>
              </a:ext>
            </a:extLst>
          </p:cNvPr>
          <p:cNvCxnSpPr>
            <a:cxnSpLocks/>
          </p:cNvCxnSpPr>
          <p:nvPr/>
        </p:nvCxnSpPr>
        <p:spPr>
          <a:xfrm>
            <a:off x="17290705" y="7906933"/>
            <a:ext cx="146158" cy="555772"/>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sp>
        <p:nvSpPr>
          <p:cNvPr id="7" name="Rechteck 6">
            <a:extLst>
              <a:ext uri="{FF2B5EF4-FFF2-40B4-BE49-F238E27FC236}">
                <a16:creationId xmlns:a16="http://schemas.microsoft.com/office/drawing/2014/main" id="{7118DCB2-9847-0ABA-F72F-5B3067E76929}"/>
              </a:ext>
            </a:extLst>
          </p:cNvPr>
          <p:cNvSpPr/>
          <p:nvPr/>
        </p:nvSpPr>
        <p:spPr>
          <a:xfrm>
            <a:off x="10686206" y="-2408418"/>
            <a:ext cx="161365" cy="1298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3" name="Textfeld 22">
            <a:extLst>
              <a:ext uri="{FF2B5EF4-FFF2-40B4-BE49-F238E27FC236}">
                <a16:creationId xmlns:a16="http://schemas.microsoft.com/office/drawing/2014/main" id="{114F758C-5B45-BB77-4B4B-F21CCFA5D77D}"/>
              </a:ext>
            </a:extLst>
          </p:cNvPr>
          <p:cNvSpPr txBox="1"/>
          <p:nvPr/>
        </p:nvSpPr>
        <p:spPr>
          <a:xfrm>
            <a:off x="3825727" y="9122989"/>
            <a:ext cx="3847339" cy="261610"/>
          </a:xfrm>
          <a:prstGeom prst="rect">
            <a:avLst/>
          </a:prstGeom>
          <a:noFill/>
        </p:spPr>
        <p:txBody>
          <a:bodyPr wrap="square">
            <a:spAutoFit/>
          </a:bodyPr>
          <a:lstStyle/>
          <a:p>
            <a:r>
              <a:rPr lang="de-DE" sz="1100" b="1" i="1">
                <a:latin typeface="Consolas" panose="020B0609020204030204" pitchFamily="49" charset="0"/>
              </a:rPr>
              <a:t>Link related automation</a:t>
            </a:r>
          </a:p>
        </p:txBody>
      </p:sp>
      <p:sp>
        <p:nvSpPr>
          <p:cNvPr id="29" name="Rechteck: abgerundete Ecken 28">
            <a:extLst>
              <a:ext uri="{FF2B5EF4-FFF2-40B4-BE49-F238E27FC236}">
                <a16:creationId xmlns:a16="http://schemas.microsoft.com/office/drawing/2014/main" id="{3814A108-5D38-8C01-E2E9-E942D9B0429C}"/>
              </a:ext>
            </a:extLst>
          </p:cNvPr>
          <p:cNvSpPr/>
          <p:nvPr/>
        </p:nvSpPr>
        <p:spPr>
          <a:xfrm>
            <a:off x="3966755" y="9521824"/>
            <a:ext cx="2670991" cy="207424"/>
          </a:xfrm>
          <a:prstGeom prst="roundRect">
            <a:avLst/>
          </a:prstGeom>
          <a:solidFill>
            <a:schemeClr val="accent5">
              <a:lumMod val="50000"/>
            </a:schemeClr>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a:t>DroppedFramesInitiatedRestoration</a:t>
            </a:r>
          </a:p>
        </p:txBody>
      </p:sp>
      <p:sp>
        <p:nvSpPr>
          <p:cNvPr id="40" name="Textfeld 39">
            <a:extLst>
              <a:ext uri="{FF2B5EF4-FFF2-40B4-BE49-F238E27FC236}">
                <a16:creationId xmlns:a16="http://schemas.microsoft.com/office/drawing/2014/main" id="{CB895F97-EF27-188E-9B17-D23D3463A585}"/>
              </a:ext>
            </a:extLst>
          </p:cNvPr>
          <p:cNvSpPr txBox="1"/>
          <p:nvPr/>
        </p:nvSpPr>
        <p:spPr>
          <a:xfrm>
            <a:off x="3971385" y="9724266"/>
            <a:ext cx="2666358" cy="338554"/>
          </a:xfrm>
          <a:prstGeom prst="rect">
            <a:avLst/>
          </a:prstGeom>
          <a:solidFill>
            <a:schemeClr val="bg1"/>
          </a:solidFill>
          <a:ln>
            <a:solidFill>
              <a:schemeClr val="tx1">
                <a:lumMod val="65000"/>
                <a:lumOff val="35000"/>
              </a:schemeClr>
            </a:solidFill>
          </a:ln>
        </p:spPr>
        <p:txBody>
          <a:bodyPr wrap="square" rtlCol="0">
            <a:spAutoFit/>
          </a:bodyPr>
          <a:lstStyle/>
          <a:p>
            <a:r>
              <a:rPr lang="de-DE" sz="800"/>
              <a:t>startDroppedFramesMonitoring()</a:t>
            </a:r>
          </a:p>
          <a:p>
            <a:r>
              <a:rPr lang="de-DE" sz="800"/>
              <a:t>stopDroppedFramesMonitoring()</a:t>
            </a:r>
          </a:p>
        </p:txBody>
      </p:sp>
      <p:grpSp>
        <p:nvGrpSpPr>
          <p:cNvPr id="6" name="Gruppieren 5">
            <a:extLst>
              <a:ext uri="{FF2B5EF4-FFF2-40B4-BE49-F238E27FC236}">
                <a16:creationId xmlns:a16="http://schemas.microsoft.com/office/drawing/2014/main" id="{633B8535-1267-30C2-CDFC-13735010357F}"/>
              </a:ext>
            </a:extLst>
          </p:cNvPr>
          <p:cNvGrpSpPr/>
          <p:nvPr/>
        </p:nvGrpSpPr>
        <p:grpSpPr>
          <a:xfrm>
            <a:off x="5584307" y="10820742"/>
            <a:ext cx="961897" cy="537911"/>
            <a:chOff x="12596318" y="3860943"/>
            <a:chExt cx="961897" cy="537911"/>
          </a:xfrm>
        </p:grpSpPr>
        <p:sp>
          <p:nvSpPr>
            <p:cNvPr id="9" name="Flussdiagramm: Datenträger mit direktem Zugriff 8">
              <a:extLst>
                <a:ext uri="{FF2B5EF4-FFF2-40B4-BE49-F238E27FC236}">
                  <a16:creationId xmlns:a16="http://schemas.microsoft.com/office/drawing/2014/main" id="{383E010F-0C45-1071-9D41-759692F14CD1}"/>
                </a:ext>
              </a:extLst>
            </p:cNvPr>
            <p:cNvSpPr/>
            <p:nvPr/>
          </p:nvSpPr>
          <p:spPr>
            <a:xfrm rot="16200000">
              <a:off x="12808311" y="3648950"/>
              <a:ext cx="537911" cy="961897"/>
            </a:xfrm>
            <a:prstGeom prst="flowChartMagneticDrum">
              <a:avLst/>
            </a:prstGeom>
            <a:solidFill>
              <a:schemeClr val="tx1">
                <a:lumMod val="50000"/>
                <a:lumOff val="5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Textfeld 10">
              <a:extLst>
                <a:ext uri="{FF2B5EF4-FFF2-40B4-BE49-F238E27FC236}">
                  <a16:creationId xmlns:a16="http://schemas.microsoft.com/office/drawing/2014/main" id="{6FF788CB-2E86-E1AE-07FF-3981D3911E35}"/>
                </a:ext>
              </a:extLst>
            </p:cNvPr>
            <p:cNvSpPr txBox="1"/>
            <p:nvPr/>
          </p:nvSpPr>
          <p:spPr>
            <a:xfrm>
              <a:off x="12801389" y="4055702"/>
              <a:ext cx="551754" cy="261610"/>
            </a:xfrm>
            <a:prstGeom prst="rect">
              <a:avLst/>
            </a:prstGeom>
            <a:noFill/>
          </p:spPr>
          <p:txBody>
            <a:bodyPr wrap="none" rtlCol="0">
              <a:spAutoFit/>
            </a:bodyPr>
            <a:lstStyle/>
            <a:p>
              <a:r>
                <a:rPr lang="de-DE" sz="1100">
                  <a:solidFill>
                    <a:schemeClr val="bg1"/>
                  </a:solidFill>
                </a:rPr>
                <a:t>MWDI</a:t>
              </a:r>
            </a:p>
          </p:txBody>
        </p:sp>
      </p:grpSp>
      <p:cxnSp>
        <p:nvCxnSpPr>
          <p:cNvPr id="13" name="Gerade Verbindung mit Pfeil 12">
            <a:extLst>
              <a:ext uri="{FF2B5EF4-FFF2-40B4-BE49-F238E27FC236}">
                <a16:creationId xmlns:a16="http://schemas.microsoft.com/office/drawing/2014/main" id="{3AAD1EDD-801B-1190-385A-8BE2B9B4C5E7}"/>
              </a:ext>
            </a:extLst>
          </p:cNvPr>
          <p:cNvCxnSpPr>
            <a:cxnSpLocks/>
          </p:cNvCxnSpPr>
          <p:nvPr/>
        </p:nvCxnSpPr>
        <p:spPr>
          <a:xfrm>
            <a:off x="5796691" y="10264967"/>
            <a:ext cx="146158" cy="55577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Gerade Verbindung mit Pfeil 16">
            <a:extLst>
              <a:ext uri="{FF2B5EF4-FFF2-40B4-BE49-F238E27FC236}">
                <a16:creationId xmlns:a16="http://schemas.microsoft.com/office/drawing/2014/main" id="{2ADD3A0A-6F7D-13D8-D63F-ACE06B135D45}"/>
              </a:ext>
            </a:extLst>
          </p:cNvPr>
          <p:cNvCxnSpPr>
            <a:cxnSpLocks/>
          </p:cNvCxnSpPr>
          <p:nvPr/>
        </p:nvCxnSpPr>
        <p:spPr>
          <a:xfrm>
            <a:off x="5913819" y="10280658"/>
            <a:ext cx="146158" cy="555772"/>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sp>
        <p:nvSpPr>
          <p:cNvPr id="19" name="Textfeld 18">
            <a:extLst>
              <a:ext uri="{FF2B5EF4-FFF2-40B4-BE49-F238E27FC236}">
                <a16:creationId xmlns:a16="http://schemas.microsoft.com/office/drawing/2014/main" id="{BFA96C4D-3807-329D-CC96-25B3278036A3}"/>
              </a:ext>
            </a:extLst>
          </p:cNvPr>
          <p:cNvSpPr txBox="1"/>
          <p:nvPr/>
        </p:nvSpPr>
        <p:spPr>
          <a:xfrm>
            <a:off x="6480194" y="4181593"/>
            <a:ext cx="338554" cy="1692771"/>
          </a:xfrm>
          <a:prstGeom prst="rect">
            <a:avLst/>
          </a:prstGeom>
          <a:noFill/>
        </p:spPr>
        <p:txBody>
          <a:bodyPr wrap="none" rtlCol="0">
            <a:spAutoFit/>
          </a:bodyPr>
          <a:lstStyle/>
          <a:p>
            <a:r>
              <a:rPr lang="de-DE" sz="800">
                <a:solidFill>
                  <a:srgbClr val="7030A0"/>
                </a:solidFill>
              </a:rPr>
              <a:t>100</a:t>
            </a:r>
          </a:p>
          <a:p>
            <a:r>
              <a:rPr lang="de-DE" sz="800">
                <a:solidFill>
                  <a:srgbClr val="7030A0"/>
                </a:solidFill>
              </a:rPr>
              <a:t>101</a:t>
            </a:r>
          </a:p>
          <a:p>
            <a:r>
              <a:rPr lang="de-DE" sz="800">
                <a:solidFill>
                  <a:srgbClr val="7030A0"/>
                </a:solidFill>
              </a:rPr>
              <a:t>---</a:t>
            </a:r>
          </a:p>
          <a:p>
            <a:r>
              <a:rPr lang="de-DE" sz="800">
                <a:solidFill>
                  <a:srgbClr val="7030A0"/>
                </a:solidFill>
              </a:rPr>
              <a:t>102</a:t>
            </a:r>
          </a:p>
          <a:p>
            <a:r>
              <a:rPr lang="de-DE" sz="800">
                <a:solidFill>
                  <a:srgbClr val="7030A0"/>
                </a:solidFill>
              </a:rPr>
              <a:t>103</a:t>
            </a:r>
          </a:p>
          <a:p>
            <a:r>
              <a:rPr lang="de-DE" sz="800">
                <a:solidFill>
                  <a:srgbClr val="7030A0"/>
                </a:solidFill>
              </a:rPr>
              <a:t>104</a:t>
            </a:r>
          </a:p>
          <a:p>
            <a:r>
              <a:rPr lang="de-DE" sz="800">
                <a:solidFill>
                  <a:srgbClr val="7030A0"/>
                </a:solidFill>
              </a:rPr>
              <a:t>105</a:t>
            </a:r>
          </a:p>
          <a:p>
            <a:r>
              <a:rPr lang="de-DE" sz="800">
                <a:solidFill>
                  <a:srgbClr val="7030A0"/>
                </a:solidFill>
              </a:rPr>
              <a:t>---</a:t>
            </a:r>
          </a:p>
          <a:p>
            <a:r>
              <a:rPr lang="de-DE" sz="800">
                <a:solidFill>
                  <a:srgbClr val="7030A0"/>
                </a:solidFill>
              </a:rPr>
              <a:t>106</a:t>
            </a:r>
          </a:p>
          <a:p>
            <a:r>
              <a:rPr lang="de-DE" sz="800">
                <a:solidFill>
                  <a:srgbClr val="7030A0"/>
                </a:solidFill>
              </a:rPr>
              <a:t>107</a:t>
            </a:r>
          </a:p>
          <a:p>
            <a:r>
              <a:rPr lang="de-DE" sz="800">
                <a:solidFill>
                  <a:srgbClr val="7030A0"/>
                </a:solidFill>
              </a:rPr>
              <a:t>108</a:t>
            </a:r>
          </a:p>
          <a:p>
            <a:r>
              <a:rPr lang="de-DE" sz="800">
                <a:solidFill>
                  <a:srgbClr val="7030A0"/>
                </a:solidFill>
              </a:rPr>
              <a:t>109</a:t>
            </a:r>
          </a:p>
          <a:p>
            <a:r>
              <a:rPr lang="de-DE" sz="800">
                <a:solidFill>
                  <a:srgbClr val="7030A0"/>
                </a:solidFill>
              </a:rPr>
              <a:t>110</a:t>
            </a:r>
          </a:p>
        </p:txBody>
      </p:sp>
      <p:sp>
        <p:nvSpPr>
          <p:cNvPr id="33" name="Textfeld 32">
            <a:extLst>
              <a:ext uri="{FF2B5EF4-FFF2-40B4-BE49-F238E27FC236}">
                <a16:creationId xmlns:a16="http://schemas.microsoft.com/office/drawing/2014/main" id="{FA1DDBD4-D66D-3BE1-7092-D1370F88925A}"/>
              </a:ext>
            </a:extLst>
          </p:cNvPr>
          <p:cNvSpPr txBox="1"/>
          <p:nvPr/>
        </p:nvSpPr>
        <p:spPr>
          <a:xfrm>
            <a:off x="6826398" y="4203587"/>
            <a:ext cx="338554" cy="830997"/>
          </a:xfrm>
          <a:prstGeom prst="rect">
            <a:avLst/>
          </a:prstGeom>
          <a:noFill/>
        </p:spPr>
        <p:txBody>
          <a:bodyPr wrap="none" rtlCol="0">
            <a:spAutoFit/>
          </a:bodyPr>
          <a:lstStyle/>
          <a:p>
            <a:r>
              <a:rPr lang="de-DE" sz="800">
                <a:solidFill>
                  <a:srgbClr val="7030A0"/>
                </a:solidFill>
              </a:rPr>
              <a:t>120</a:t>
            </a:r>
          </a:p>
          <a:p>
            <a:r>
              <a:rPr lang="de-DE" sz="800">
                <a:solidFill>
                  <a:srgbClr val="7030A0"/>
                </a:solidFill>
              </a:rPr>
              <a:t>---</a:t>
            </a:r>
          </a:p>
          <a:p>
            <a:r>
              <a:rPr lang="de-DE" sz="800">
                <a:solidFill>
                  <a:srgbClr val="7030A0"/>
                </a:solidFill>
              </a:rPr>
              <a:t>121</a:t>
            </a:r>
          </a:p>
          <a:p>
            <a:r>
              <a:rPr lang="de-DE" sz="800">
                <a:solidFill>
                  <a:srgbClr val="7030A0"/>
                </a:solidFill>
              </a:rPr>
              <a:t>---</a:t>
            </a:r>
          </a:p>
          <a:p>
            <a:r>
              <a:rPr lang="de-DE" sz="800">
                <a:solidFill>
                  <a:srgbClr val="7030A0"/>
                </a:solidFill>
              </a:rPr>
              <a:t>122</a:t>
            </a:r>
          </a:p>
          <a:p>
            <a:r>
              <a:rPr lang="de-DE" sz="800">
                <a:solidFill>
                  <a:srgbClr val="7030A0"/>
                </a:solidFill>
              </a:rPr>
              <a:t>123</a:t>
            </a:r>
          </a:p>
        </p:txBody>
      </p:sp>
      <p:sp>
        <p:nvSpPr>
          <p:cNvPr id="41" name="Textfeld 40">
            <a:extLst>
              <a:ext uri="{FF2B5EF4-FFF2-40B4-BE49-F238E27FC236}">
                <a16:creationId xmlns:a16="http://schemas.microsoft.com/office/drawing/2014/main" id="{0D495AB1-593A-51C2-3A1E-A352FB3F1387}"/>
              </a:ext>
            </a:extLst>
          </p:cNvPr>
          <p:cNvSpPr txBox="1"/>
          <p:nvPr/>
        </p:nvSpPr>
        <p:spPr>
          <a:xfrm>
            <a:off x="5567244" y="6841489"/>
            <a:ext cx="338554" cy="1323439"/>
          </a:xfrm>
          <a:prstGeom prst="rect">
            <a:avLst/>
          </a:prstGeom>
          <a:noFill/>
        </p:spPr>
        <p:txBody>
          <a:bodyPr wrap="none" rtlCol="0">
            <a:spAutoFit/>
          </a:bodyPr>
          <a:lstStyle/>
          <a:p>
            <a:r>
              <a:rPr lang="de-DE" sz="800">
                <a:solidFill>
                  <a:srgbClr val="7030A0"/>
                </a:solidFill>
              </a:rPr>
              <a:t>200</a:t>
            </a:r>
          </a:p>
          <a:p>
            <a:r>
              <a:rPr lang="de-DE" sz="800">
                <a:solidFill>
                  <a:srgbClr val="7030A0"/>
                </a:solidFill>
              </a:rPr>
              <a:t>201</a:t>
            </a:r>
          </a:p>
          <a:p>
            <a:r>
              <a:rPr lang="de-DE" sz="800">
                <a:solidFill>
                  <a:srgbClr val="7030A0"/>
                </a:solidFill>
              </a:rPr>
              <a:t>202</a:t>
            </a:r>
          </a:p>
          <a:p>
            <a:r>
              <a:rPr lang="de-DE" sz="800">
                <a:solidFill>
                  <a:srgbClr val="7030A0"/>
                </a:solidFill>
              </a:rPr>
              <a:t>203</a:t>
            </a:r>
          </a:p>
          <a:p>
            <a:r>
              <a:rPr lang="de-DE" sz="800">
                <a:solidFill>
                  <a:srgbClr val="7030A0"/>
                </a:solidFill>
              </a:rPr>
              <a:t>204</a:t>
            </a:r>
          </a:p>
          <a:p>
            <a:r>
              <a:rPr lang="de-DE" sz="800">
                <a:solidFill>
                  <a:srgbClr val="7030A0"/>
                </a:solidFill>
              </a:rPr>
              <a:t>---</a:t>
            </a:r>
          </a:p>
          <a:p>
            <a:r>
              <a:rPr lang="de-DE" sz="800">
                <a:solidFill>
                  <a:srgbClr val="7030A0"/>
                </a:solidFill>
              </a:rPr>
              <a:t>205</a:t>
            </a:r>
          </a:p>
          <a:p>
            <a:r>
              <a:rPr lang="de-DE" sz="800">
                <a:solidFill>
                  <a:srgbClr val="7030A0"/>
                </a:solidFill>
              </a:rPr>
              <a:t>---</a:t>
            </a:r>
          </a:p>
          <a:p>
            <a:r>
              <a:rPr lang="de-DE" sz="800">
                <a:solidFill>
                  <a:srgbClr val="7030A0"/>
                </a:solidFill>
              </a:rPr>
              <a:t>210</a:t>
            </a:r>
          </a:p>
          <a:p>
            <a:r>
              <a:rPr lang="de-DE" sz="800">
                <a:solidFill>
                  <a:srgbClr val="7030A0"/>
                </a:solidFill>
              </a:rPr>
              <a:t>211</a:t>
            </a:r>
          </a:p>
        </p:txBody>
      </p:sp>
      <p:sp>
        <p:nvSpPr>
          <p:cNvPr id="44" name="Textfeld 43">
            <a:extLst>
              <a:ext uri="{FF2B5EF4-FFF2-40B4-BE49-F238E27FC236}">
                <a16:creationId xmlns:a16="http://schemas.microsoft.com/office/drawing/2014/main" id="{63DBA483-BCD0-088D-C1AD-9AC601F28362}"/>
              </a:ext>
            </a:extLst>
          </p:cNvPr>
          <p:cNvSpPr txBox="1"/>
          <p:nvPr/>
        </p:nvSpPr>
        <p:spPr>
          <a:xfrm>
            <a:off x="10320463" y="3527019"/>
            <a:ext cx="301686" cy="369332"/>
          </a:xfrm>
          <a:prstGeom prst="rect">
            <a:avLst/>
          </a:prstGeom>
          <a:noFill/>
        </p:spPr>
        <p:txBody>
          <a:bodyPr wrap="none" rtlCol="0">
            <a:spAutoFit/>
          </a:bodyPr>
          <a:lstStyle/>
          <a:p>
            <a:r>
              <a:rPr lang="de-DE"/>
              <a:t>1</a:t>
            </a:r>
          </a:p>
        </p:txBody>
      </p:sp>
      <p:sp>
        <p:nvSpPr>
          <p:cNvPr id="45" name="Textfeld 44">
            <a:extLst>
              <a:ext uri="{FF2B5EF4-FFF2-40B4-BE49-F238E27FC236}">
                <a16:creationId xmlns:a16="http://schemas.microsoft.com/office/drawing/2014/main" id="{F95639E7-C122-2BB0-59C5-D28C007C1D6F}"/>
              </a:ext>
            </a:extLst>
          </p:cNvPr>
          <p:cNvSpPr txBox="1"/>
          <p:nvPr/>
        </p:nvSpPr>
        <p:spPr>
          <a:xfrm>
            <a:off x="5930674" y="8683323"/>
            <a:ext cx="301686" cy="369332"/>
          </a:xfrm>
          <a:prstGeom prst="rect">
            <a:avLst/>
          </a:prstGeom>
          <a:noFill/>
        </p:spPr>
        <p:txBody>
          <a:bodyPr wrap="none" rtlCol="0">
            <a:spAutoFit/>
          </a:bodyPr>
          <a:lstStyle/>
          <a:p>
            <a:r>
              <a:rPr lang="de-DE"/>
              <a:t>2</a:t>
            </a:r>
          </a:p>
        </p:txBody>
      </p:sp>
      <p:sp>
        <p:nvSpPr>
          <p:cNvPr id="46" name="Textfeld 45">
            <a:extLst>
              <a:ext uri="{FF2B5EF4-FFF2-40B4-BE49-F238E27FC236}">
                <a16:creationId xmlns:a16="http://schemas.microsoft.com/office/drawing/2014/main" id="{59F4251F-F44C-1386-9B93-53328792C159}"/>
              </a:ext>
            </a:extLst>
          </p:cNvPr>
          <p:cNvSpPr txBox="1"/>
          <p:nvPr/>
        </p:nvSpPr>
        <p:spPr>
          <a:xfrm>
            <a:off x="7154305" y="9915293"/>
            <a:ext cx="301686" cy="369332"/>
          </a:xfrm>
          <a:prstGeom prst="rect">
            <a:avLst/>
          </a:prstGeom>
          <a:noFill/>
        </p:spPr>
        <p:txBody>
          <a:bodyPr wrap="none" rtlCol="0">
            <a:spAutoFit/>
          </a:bodyPr>
          <a:lstStyle/>
          <a:p>
            <a:r>
              <a:rPr lang="de-DE"/>
              <a:t>3</a:t>
            </a:r>
          </a:p>
        </p:txBody>
      </p:sp>
      <p:sp>
        <p:nvSpPr>
          <p:cNvPr id="48" name="Textfeld 47">
            <a:extLst>
              <a:ext uri="{FF2B5EF4-FFF2-40B4-BE49-F238E27FC236}">
                <a16:creationId xmlns:a16="http://schemas.microsoft.com/office/drawing/2014/main" id="{51CA234E-016E-6225-6DFE-22BAB143EDF1}"/>
              </a:ext>
            </a:extLst>
          </p:cNvPr>
          <p:cNvSpPr txBox="1"/>
          <p:nvPr/>
        </p:nvSpPr>
        <p:spPr>
          <a:xfrm>
            <a:off x="10357054" y="8683323"/>
            <a:ext cx="301686" cy="369332"/>
          </a:xfrm>
          <a:prstGeom prst="rect">
            <a:avLst/>
          </a:prstGeom>
          <a:noFill/>
        </p:spPr>
        <p:txBody>
          <a:bodyPr wrap="none" rtlCol="0">
            <a:spAutoFit/>
          </a:bodyPr>
          <a:lstStyle/>
          <a:p>
            <a:r>
              <a:rPr lang="de-DE"/>
              <a:t>4</a:t>
            </a:r>
          </a:p>
        </p:txBody>
      </p:sp>
      <p:sp>
        <p:nvSpPr>
          <p:cNvPr id="49" name="Textfeld 48">
            <a:extLst>
              <a:ext uri="{FF2B5EF4-FFF2-40B4-BE49-F238E27FC236}">
                <a16:creationId xmlns:a16="http://schemas.microsoft.com/office/drawing/2014/main" id="{228BED19-5AD1-DD5B-741F-C3FF6AA8D97E}"/>
              </a:ext>
            </a:extLst>
          </p:cNvPr>
          <p:cNvSpPr txBox="1"/>
          <p:nvPr/>
        </p:nvSpPr>
        <p:spPr>
          <a:xfrm>
            <a:off x="14003456" y="8756053"/>
            <a:ext cx="301686" cy="369332"/>
          </a:xfrm>
          <a:prstGeom prst="rect">
            <a:avLst/>
          </a:prstGeom>
          <a:noFill/>
        </p:spPr>
        <p:txBody>
          <a:bodyPr wrap="none" rtlCol="0">
            <a:spAutoFit/>
          </a:bodyPr>
          <a:lstStyle/>
          <a:p>
            <a:r>
              <a:rPr lang="de-DE"/>
              <a:t>5</a:t>
            </a:r>
          </a:p>
        </p:txBody>
      </p:sp>
      <p:sp>
        <p:nvSpPr>
          <p:cNvPr id="50" name="Textfeld 49">
            <a:extLst>
              <a:ext uri="{FF2B5EF4-FFF2-40B4-BE49-F238E27FC236}">
                <a16:creationId xmlns:a16="http://schemas.microsoft.com/office/drawing/2014/main" id="{E47DBC21-7061-BB0D-416D-948DC80EB76D}"/>
              </a:ext>
            </a:extLst>
          </p:cNvPr>
          <p:cNvSpPr txBox="1"/>
          <p:nvPr/>
        </p:nvSpPr>
        <p:spPr>
          <a:xfrm>
            <a:off x="17204331" y="7556745"/>
            <a:ext cx="301686" cy="369332"/>
          </a:xfrm>
          <a:prstGeom prst="rect">
            <a:avLst/>
          </a:prstGeom>
          <a:noFill/>
        </p:spPr>
        <p:txBody>
          <a:bodyPr wrap="none" rtlCol="0">
            <a:spAutoFit/>
          </a:bodyPr>
          <a:lstStyle/>
          <a:p>
            <a:r>
              <a:rPr lang="de-DE"/>
              <a:t>6</a:t>
            </a:r>
          </a:p>
        </p:txBody>
      </p:sp>
      <p:sp>
        <p:nvSpPr>
          <p:cNvPr id="51" name="Textfeld 50">
            <a:extLst>
              <a:ext uri="{FF2B5EF4-FFF2-40B4-BE49-F238E27FC236}">
                <a16:creationId xmlns:a16="http://schemas.microsoft.com/office/drawing/2014/main" id="{CA31537C-F7A5-6B98-4C3A-E64DD5958A6D}"/>
              </a:ext>
            </a:extLst>
          </p:cNvPr>
          <p:cNvSpPr txBox="1"/>
          <p:nvPr/>
        </p:nvSpPr>
        <p:spPr>
          <a:xfrm>
            <a:off x="13302149" y="9467187"/>
            <a:ext cx="301686" cy="369332"/>
          </a:xfrm>
          <a:prstGeom prst="rect">
            <a:avLst/>
          </a:prstGeom>
          <a:noFill/>
        </p:spPr>
        <p:txBody>
          <a:bodyPr wrap="none" rtlCol="0">
            <a:spAutoFit/>
          </a:bodyPr>
          <a:lstStyle/>
          <a:p>
            <a:r>
              <a:rPr lang="de-DE"/>
              <a:t>7</a:t>
            </a:r>
          </a:p>
        </p:txBody>
      </p:sp>
      <p:sp>
        <p:nvSpPr>
          <p:cNvPr id="52" name="Textfeld 51">
            <a:extLst>
              <a:ext uri="{FF2B5EF4-FFF2-40B4-BE49-F238E27FC236}">
                <a16:creationId xmlns:a16="http://schemas.microsoft.com/office/drawing/2014/main" id="{FA87CFE9-532D-E67C-1F50-875A093536FD}"/>
              </a:ext>
            </a:extLst>
          </p:cNvPr>
          <p:cNvSpPr txBox="1"/>
          <p:nvPr/>
        </p:nvSpPr>
        <p:spPr>
          <a:xfrm>
            <a:off x="16774998" y="9450799"/>
            <a:ext cx="301686" cy="369332"/>
          </a:xfrm>
          <a:prstGeom prst="rect">
            <a:avLst/>
          </a:prstGeom>
          <a:noFill/>
        </p:spPr>
        <p:txBody>
          <a:bodyPr wrap="none" rtlCol="0">
            <a:spAutoFit/>
          </a:bodyPr>
          <a:lstStyle/>
          <a:p>
            <a:r>
              <a:rPr lang="de-DE"/>
              <a:t>8</a:t>
            </a:r>
          </a:p>
        </p:txBody>
      </p:sp>
      <p:sp>
        <p:nvSpPr>
          <p:cNvPr id="54" name="Textfeld 53">
            <a:extLst>
              <a:ext uri="{FF2B5EF4-FFF2-40B4-BE49-F238E27FC236}">
                <a16:creationId xmlns:a16="http://schemas.microsoft.com/office/drawing/2014/main" id="{4B873882-88D0-83D7-4746-06A4A459140F}"/>
              </a:ext>
            </a:extLst>
          </p:cNvPr>
          <p:cNvSpPr txBox="1"/>
          <p:nvPr/>
        </p:nvSpPr>
        <p:spPr>
          <a:xfrm>
            <a:off x="19493093" y="9442030"/>
            <a:ext cx="301686" cy="369332"/>
          </a:xfrm>
          <a:prstGeom prst="rect">
            <a:avLst/>
          </a:prstGeom>
          <a:noFill/>
        </p:spPr>
        <p:txBody>
          <a:bodyPr wrap="none" rtlCol="0">
            <a:spAutoFit/>
          </a:bodyPr>
          <a:lstStyle/>
          <a:p>
            <a:r>
              <a:rPr lang="de-DE"/>
              <a:t>9</a:t>
            </a:r>
          </a:p>
        </p:txBody>
      </p:sp>
      <p:sp>
        <p:nvSpPr>
          <p:cNvPr id="55" name="Textfeld 54">
            <a:extLst>
              <a:ext uri="{FF2B5EF4-FFF2-40B4-BE49-F238E27FC236}">
                <a16:creationId xmlns:a16="http://schemas.microsoft.com/office/drawing/2014/main" id="{EF3FFBE8-1CD6-5924-5E13-28C4B2957D3E}"/>
              </a:ext>
            </a:extLst>
          </p:cNvPr>
          <p:cNvSpPr txBox="1"/>
          <p:nvPr/>
        </p:nvSpPr>
        <p:spPr>
          <a:xfrm>
            <a:off x="19447283" y="9779300"/>
            <a:ext cx="423663" cy="369332"/>
          </a:xfrm>
          <a:prstGeom prst="rect">
            <a:avLst/>
          </a:prstGeom>
          <a:noFill/>
        </p:spPr>
        <p:txBody>
          <a:bodyPr wrap="square" rtlCol="0">
            <a:spAutoFit/>
          </a:bodyPr>
          <a:lstStyle/>
          <a:p>
            <a:r>
              <a:rPr lang="de-DE"/>
              <a:t>10</a:t>
            </a:r>
          </a:p>
        </p:txBody>
      </p:sp>
      <p:sp>
        <p:nvSpPr>
          <p:cNvPr id="64" name="Textfeld 63">
            <a:extLst>
              <a:ext uri="{FF2B5EF4-FFF2-40B4-BE49-F238E27FC236}">
                <a16:creationId xmlns:a16="http://schemas.microsoft.com/office/drawing/2014/main" id="{51B58F6C-997A-8C21-9AE8-ACA675836D87}"/>
              </a:ext>
            </a:extLst>
          </p:cNvPr>
          <p:cNvSpPr txBox="1"/>
          <p:nvPr/>
        </p:nvSpPr>
        <p:spPr>
          <a:xfrm>
            <a:off x="10331459" y="7034399"/>
            <a:ext cx="338554" cy="461665"/>
          </a:xfrm>
          <a:prstGeom prst="rect">
            <a:avLst/>
          </a:prstGeom>
          <a:noFill/>
        </p:spPr>
        <p:txBody>
          <a:bodyPr wrap="none" rtlCol="0">
            <a:spAutoFit/>
          </a:bodyPr>
          <a:lstStyle/>
          <a:p>
            <a:r>
              <a:rPr lang="de-DE" sz="800">
                <a:solidFill>
                  <a:srgbClr val="7030A0"/>
                </a:solidFill>
              </a:rPr>
              <a:t>400</a:t>
            </a:r>
          </a:p>
          <a:p>
            <a:r>
              <a:rPr lang="de-DE" sz="800">
                <a:solidFill>
                  <a:srgbClr val="7030A0"/>
                </a:solidFill>
              </a:rPr>
              <a:t>401</a:t>
            </a:r>
          </a:p>
          <a:p>
            <a:r>
              <a:rPr lang="de-DE" sz="800">
                <a:solidFill>
                  <a:srgbClr val="7030A0"/>
                </a:solidFill>
              </a:rPr>
              <a:t>402</a:t>
            </a:r>
          </a:p>
        </p:txBody>
      </p:sp>
      <p:sp>
        <p:nvSpPr>
          <p:cNvPr id="65" name="Textfeld 64">
            <a:extLst>
              <a:ext uri="{FF2B5EF4-FFF2-40B4-BE49-F238E27FC236}">
                <a16:creationId xmlns:a16="http://schemas.microsoft.com/office/drawing/2014/main" id="{30FB7B17-3634-5478-8D74-7D0054564D37}"/>
              </a:ext>
            </a:extLst>
          </p:cNvPr>
          <p:cNvSpPr txBox="1"/>
          <p:nvPr/>
        </p:nvSpPr>
        <p:spPr>
          <a:xfrm>
            <a:off x="9526275" y="8247123"/>
            <a:ext cx="338554" cy="461665"/>
          </a:xfrm>
          <a:prstGeom prst="rect">
            <a:avLst/>
          </a:prstGeom>
          <a:noFill/>
        </p:spPr>
        <p:txBody>
          <a:bodyPr wrap="none" rtlCol="0">
            <a:spAutoFit/>
          </a:bodyPr>
          <a:lstStyle/>
          <a:p>
            <a:r>
              <a:rPr lang="de-DE" sz="800">
                <a:solidFill>
                  <a:srgbClr val="7030A0"/>
                </a:solidFill>
              </a:rPr>
              <a:t>410</a:t>
            </a:r>
          </a:p>
          <a:p>
            <a:endParaRPr lang="de-DE" sz="800">
              <a:solidFill>
                <a:srgbClr val="7030A0"/>
              </a:solidFill>
            </a:endParaRPr>
          </a:p>
          <a:p>
            <a:r>
              <a:rPr lang="de-DE" sz="800">
                <a:solidFill>
                  <a:srgbClr val="7030A0"/>
                </a:solidFill>
              </a:rPr>
              <a:t>411</a:t>
            </a:r>
          </a:p>
        </p:txBody>
      </p:sp>
      <p:sp>
        <p:nvSpPr>
          <p:cNvPr id="66" name="Textfeld 65">
            <a:extLst>
              <a:ext uri="{FF2B5EF4-FFF2-40B4-BE49-F238E27FC236}">
                <a16:creationId xmlns:a16="http://schemas.microsoft.com/office/drawing/2014/main" id="{3F56B4F1-6183-3CB3-F2AF-DD67BDC87136}"/>
              </a:ext>
            </a:extLst>
          </p:cNvPr>
          <p:cNvSpPr txBox="1"/>
          <p:nvPr/>
        </p:nvSpPr>
        <p:spPr>
          <a:xfrm>
            <a:off x="13672605" y="6984035"/>
            <a:ext cx="338554" cy="215444"/>
          </a:xfrm>
          <a:prstGeom prst="rect">
            <a:avLst/>
          </a:prstGeom>
          <a:noFill/>
        </p:spPr>
        <p:txBody>
          <a:bodyPr wrap="none" rtlCol="0">
            <a:spAutoFit/>
          </a:bodyPr>
          <a:lstStyle/>
          <a:p>
            <a:r>
              <a:rPr lang="de-DE" sz="800">
                <a:solidFill>
                  <a:srgbClr val="7030A0"/>
                </a:solidFill>
              </a:rPr>
              <a:t>500</a:t>
            </a:r>
          </a:p>
        </p:txBody>
      </p:sp>
      <p:sp>
        <p:nvSpPr>
          <p:cNvPr id="67" name="Textfeld 66">
            <a:extLst>
              <a:ext uri="{FF2B5EF4-FFF2-40B4-BE49-F238E27FC236}">
                <a16:creationId xmlns:a16="http://schemas.microsoft.com/office/drawing/2014/main" id="{67B422B5-0A8E-114B-835E-1F119B43F4AE}"/>
              </a:ext>
            </a:extLst>
          </p:cNvPr>
          <p:cNvSpPr txBox="1"/>
          <p:nvPr/>
        </p:nvSpPr>
        <p:spPr>
          <a:xfrm>
            <a:off x="13672605" y="8298161"/>
            <a:ext cx="338554" cy="215444"/>
          </a:xfrm>
          <a:prstGeom prst="rect">
            <a:avLst/>
          </a:prstGeom>
          <a:noFill/>
        </p:spPr>
        <p:txBody>
          <a:bodyPr wrap="none" rtlCol="0">
            <a:spAutoFit/>
          </a:bodyPr>
          <a:lstStyle/>
          <a:p>
            <a:r>
              <a:rPr lang="de-DE" sz="800">
                <a:solidFill>
                  <a:srgbClr val="7030A0"/>
                </a:solidFill>
              </a:rPr>
              <a:t>510</a:t>
            </a:r>
          </a:p>
        </p:txBody>
      </p:sp>
      <p:sp>
        <p:nvSpPr>
          <p:cNvPr id="68" name="Textfeld 67">
            <a:extLst>
              <a:ext uri="{FF2B5EF4-FFF2-40B4-BE49-F238E27FC236}">
                <a16:creationId xmlns:a16="http://schemas.microsoft.com/office/drawing/2014/main" id="{4157F15F-B2FD-C3FC-B164-FDD383DF6E71}"/>
              </a:ext>
            </a:extLst>
          </p:cNvPr>
          <p:cNvSpPr txBox="1"/>
          <p:nvPr/>
        </p:nvSpPr>
        <p:spPr>
          <a:xfrm>
            <a:off x="16844358" y="6960835"/>
            <a:ext cx="338554" cy="215444"/>
          </a:xfrm>
          <a:prstGeom prst="rect">
            <a:avLst/>
          </a:prstGeom>
          <a:noFill/>
        </p:spPr>
        <p:txBody>
          <a:bodyPr wrap="none" rtlCol="0">
            <a:spAutoFit/>
          </a:bodyPr>
          <a:lstStyle/>
          <a:p>
            <a:r>
              <a:rPr lang="de-DE" sz="800">
                <a:solidFill>
                  <a:srgbClr val="7030A0"/>
                </a:solidFill>
              </a:rPr>
              <a:t>600</a:t>
            </a:r>
          </a:p>
        </p:txBody>
      </p:sp>
      <p:sp>
        <p:nvSpPr>
          <p:cNvPr id="73" name="Textfeld 72">
            <a:extLst>
              <a:ext uri="{FF2B5EF4-FFF2-40B4-BE49-F238E27FC236}">
                <a16:creationId xmlns:a16="http://schemas.microsoft.com/office/drawing/2014/main" id="{B47B1F85-E31B-C9A2-75E4-1010C6729B85}"/>
              </a:ext>
            </a:extLst>
          </p:cNvPr>
          <p:cNvSpPr txBox="1"/>
          <p:nvPr/>
        </p:nvSpPr>
        <p:spPr>
          <a:xfrm>
            <a:off x="6327575" y="9728290"/>
            <a:ext cx="338554" cy="338554"/>
          </a:xfrm>
          <a:prstGeom prst="rect">
            <a:avLst/>
          </a:prstGeom>
          <a:noFill/>
        </p:spPr>
        <p:txBody>
          <a:bodyPr wrap="none" rtlCol="0">
            <a:spAutoFit/>
          </a:bodyPr>
          <a:lstStyle/>
          <a:p>
            <a:r>
              <a:rPr lang="de-DE" sz="800">
                <a:solidFill>
                  <a:srgbClr val="7030A0"/>
                </a:solidFill>
              </a:rPr>
              <a:t>300</a:t>
            </a:r>
          </a:p>
          <a:p>
            <a:r>
              <a:rPr lang="de-DE" sz="800">
                <a:solidFill>
                  <a:srgbClr val="7030A0"/>
                </a:solidFill>
              </a:rPr>
              <a:t>301</a:t>
            </a:r>
          </a:p>
        </p:txBody>
      </p:sp>
      <p:sp>
        <p:nvSpPr>
          <p:cNvPr id="74" name="Textfeld 73">
            <a:extLst>
              <a:ext uri="{FF2B5EF4-FFF2-40B4-BE49-F238E27FC236}">
                <a16:creationId xmlns:a16="http://schemas.microsoft.com/office/drawing/2014/main" id="{BAD97932-7456-9086-CAB5-26492966AA27}"/>
              </a:ext>
            </a:extLst>
          </p:cNvPr>
          <p:cNvSpPr txBox="1"/>
          <p:nvPr/>
        </p:nvSpPr>
        <p:spPr>
          <a:xfrm>
            <a:off x="13110111" y="10034475"/>
            <a:ext cx="338554" cy="1200329"/>
          </a:xfrm>
          <a:prstGeom prst="rect">
            <a:avLst/>
          </a:prstGeom>
          <a:noFill/>
        </p:spPr>
        <p:txBody>
          <a:bodyPr wrap="none" rtlCol="0">
            <a:spAutoFit/>
          </a:bodyPr>
          <a:lstStyle/>
          <a:p>
            <a:r>
              <a:rPr lang="de-DE" sz="800">
                <a:solidFill>
                  <a:srgbClr val="7030A0"/>
                </a:solidFill>
              </a:rPr>
              <a:t>700</a:t>
            </a:r>
          </a:p>
          <a:p>
            <a:endParaRPr lang="de-DE" sz="800">
              <a:solidFill>
                <a:srgbClr val="7030A0"/>
              </a:solidFill>
            </a:endParaRPr>
          </a:p>
          <a:p>
            <a:endParaRPr lang="de-DE" sz="800">
              <a:solidFill>
                <a:srgbClr val="7030A0"/>
              </a:solidFill>
            </a:endParaRPr>
          </a:p>
          <a:p>
            <a:r>
              <a:rPr lang="de-DE" sz="800">
                <a:solidFill>
                  <a:srgbClr val="7030A0"/>
                </a:solidFill>
              </a:rPr>
              <a:t>701</a:t>
            </a:r>
          </a:p>
          <a:p>
            <a:r>
              <a:rPr lang="de-DE" sz="800">
                <a:solidFill>
                  <a:srgbClr val="7030A0"/>
                </a:solidFill>
              </a:rPr>
              <a:t>702</a:t>
            </a:r>
          </a:p>
          <a:p>
            <a:r>
              <a:rPr lang="de-DE" sz="800">
                <a:solidFill>
                  <a:srgbClr val="7030A0"/>
                </a:solidFill>
              </a:rPr>
              <a:t>703</a:t>
            </a:r>
          </a:p>
          <a:p>
            <a:r>
              <a:rPr lang="de-DE" sz="800">
                <a:solidFill>
                  <a:srgbClr val="7030A0"/>
                </a:solidFill>
              </a:rPr>
              <a:t>704</a:t>
            </a:r>
          </a:p>
          <a:p>
            <a:endParaRPr lang="de-DE" sz="800">
              <a:solidFill>
                <a:srgbClr val="7030A0"/>
              </a:solidFill>
            </a:endParaRPr>
          </a:p>
          <a:p>
            <a:r>
              <a:rPr lang="de-DE" sz="800">
                <a:solidFill>
                  <a:srgbClr val="7030A0"/>
                </a:solidFill>
              </a:rPr>
              <a:t>705</a:t>
            </a:r>
          </a:p>
        </p:txBody>
      </p:sp>
    </p:spTree>
    <p:extLst>
      <p:ext uri="{BB962C8B-B14F-4D97-AF65-F5344CB8AC3E}">
        <p14:creationId xmlns:p14="http://schemas.microsoft.com/office/powerpoint/2010/main" val="27086434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feld 6">
            <a:extLst>
              <a:ext uri="{FF2B5EF4-FFF2-40B4-BE49-F238E27FC236}">
                <a16:creationId xmlns:a16="http://schemas.microsoft.com/office/drawing/2014/main" id="{32E171BC-D560-B19E-C1CE-FBD3EB726679}"/>
              </a:ext>
            </a:extLst>
          </p:cNvPr>
          <p:cNvSpPr txBox="1"/>
          <p:nvPr/>
        </p:nvSpPr>
        <p:spPr>
          <a:xfrm>
            <a:off x="3776659" y="4601804"/>
            <a:ext cx="2736040" cy="283154"/>
          </a:xfrm>
          <a:prstGeom prst="rect">
            <a:avLst/>
          </a:prstGeom>
          <a:solidFill>
            <a:srgbClr val="002060"/>
          </a:solidFill>
        </p:spPr>
        <p:txBody>
          <a:bodyPr wrap="square">
            <a:spAutoFit/>
          </a:bodyPr>
          <a:lstStyle/>
          <a:p>
            <a:r>
              <a:rPr lang="de-DE" sz="1240">
                <a:solidFill>
                  <a:schemeClr val="bg1"/>
                </a:solidFill>
              </a:rPr>
              <a:t>removeLinksFromStaticList(linkIdList)</a:t>
            </a:r>
          </a:p>
        </p:txBody>
      </p:sp>
      <p:sp>
        <p:nvSpPr>
          <p:cNvPr id="8" name="Textfeld 7">
            <a:extLst>
              <a:ext uri="{FF2B5EF4-FFF2-40B4-BE49-F238E27FC236}">
                <a16:creationId xmlns:a16="http://schemas.microsoft.com/office/drawing/2014/main" id="{32D6CB85-B784-86D5-A57C-E1C88A0342F3}"/>
              </a:ext>
            </a:extLst>
          </p:cNvPr>
          <p:cNvSpPr txBox="1"/>
          <p:nvPr/>
        </p:nvSpPr>
        <p:spPr>
          <a:xfrm>
            <a:off x="3776662" y="5215468"/>
            <a:ext cx="5729335" cy="1909497"/>
          </a:xfrm>
          <a:prstGeom prst="rect">
            <a:avLst/>
          </a:prstGeom>
          <a:noFill/>
          <a:ln>
            <a:solidFill>
              <a:schemeClr val="accent1"/>
            </a:solidFill>
          </a:ln>
        </p:spPr>
        <p:txBody>
          <a:bodyPr wrap="square">
            <a:spAutoFit/>
          </a:bodyPr>
          <a:lstStyle/>
          <a:p>
            <a:pPr marL="269999" indent="-269999">
              <a:buAutoNum type="arabicPeriod"/>
            </a:pPr>
            <a:r>
              <a:rPr lang="de-DE" sz="1181">
                <a:solidFill>
                  <a:srgbClr val="0070C0"/>
                </a:solidFill>
              </a:rPr>
              <a:t>listLinks</a:t>
            </a:r>
            <a:r>
              <a:rPr lang="de-DE" sz="1181"/>
              <a:t>(linkIdList)</a:t>
            </a:r>
          </a:p>
          <a:p>
            <a:pPr marL="269999" indent="-269999">
              <a:buAutoNum type="arabicPeriod"/>
            </a:pPr>
            <a:r>
              <a:rPr lang="de-DE" sz="1181"/>
              <a:t>Remove linkIdList from file</a:t>
            </a:r>
          </a:p>
          <a:p>
            <a:pPr marL="269999" indent="-269999">
              <a:buAutoNum type="arabicPeriod"/>
            </a:pPr>
            <a:r>
              <a:rPr lang="de-DE" sz="1181" b="1"/>
              <a:t>Async deactivation: for each linkId from linkIdList:</a:t>
            </a:r>
          </a:p>
          <a:p>
            <a:pPr marL="528749" lvl="1" indent="-213750">
              <a:buFont typeface="+mj-lt"/>
              <a:buAutoNum type="alphaLcPeriod"/>
            </a:pPr>
            <a:r>
              <a:rPr lang="de-DE" sz="1181">
                <a:solidFill>
                  <a:schemeClr val="accent2">
                    <a:lumMod val="75000"/>
                  </a:schemeClr>
                </a:solidFill>
              </a:rPr>
              <a:t>Extract the list of assigned automationNames for the linkId from (1)-data</a:t>
            </a:r>
          </a:p>
          <a:p>
            <a:pPr marL="528749" lvl="1" indent="-213750">
              <a:buFont typeface="+mj-lt"/>
              <a:buAutoNum type="alphaLcPeriod"/>
            </a:pPr>
            <a:r>
              <a:rPr lang="de-DE" sz="1181">
                <a:solidFill>
                  <a:schemeClr val="accent2">
                    <a:lumMod val="75000"/>
                  </a:schemeClr>
                </a:solidFill>
              </a:rPr>
              <a:t>For each found automationName</a:t>
            </a:r>
            <a:r>
              <a:rPr lang="de-DE" sz="1181"/>
              <a:t>: deactivate power saving with parameters (linkId, automationName):</a:t>
            </a:r>
          </a:p>
          <a:p>
            <a:pPr marL="742499" lvl="2" indent="-213750">
              <a:buFont typeface="+mj-lt"/>
              <a:buAutoNum type="romanLcPeriod"/>
            </a:pPr>
            <a:r>
              <a:rPr lang="de-DE" sz="1181"/>
              <a:t>stop possibly ongoing SimpleActivations via </a:t>
            </a:r>
            <a:r>
              <a:rPr lang="de-DE" sz="1181">
                <a:solidFill>
                  <a:srgbClr val="0070C0"/>
                </a:solidFill>
              </a:rPr>
              <a:t>removeLinksFromPowerSavingActivationQueue(linkId, automationName)</a:t>
            </a:r>
          </a:p>
          <a:p>
            <a:pPr marL="742499" lvl="2" indent="-213750">
              <a:buFont typeface="+mj-lt"/>
              <a:buAutoNum type="romanLcPeriod"/>
            </a:pPr>
            <a:r>
              <a:rPr lang="de-DE" sz="1181"/>
              <a:t>Initiate PersistentDeactivation: </a:t>
            </a:r>
            <a:r>
              <a:rPr lang="de-DE" sz="1181">
                <a:solidFill>
                  <a:srgbClr val="0070C0"/>
                </a:solidFill>
              </a:rPr>
              <a:t>addLinksToPowerSavingDeactivationQueue(linkId, automationName) </a:t>
            </a:r>
          </a:p>
        </p:txBody>
      </p:sp>
      <p:sp>
        <p:nvSpPr>
          <p:cNvPr id="9" name="Textfeld 8">
            <a:extLst>
              <a:ext uri="{FF2B5EF4-FFF2-40B4-BE49-F238E27FC236}">
                <a16:creationId xmlns:a16="http://schemas.microsoft.com/office/drawing/2014/main" id="{91CD2808-C81E-3A96-127F-D206866B23E0}"/>
              </a:ext>
            </a:extLst>
          </p:cNvPr>
          <p:cNvSpPr txBox="1"/>
          <p:nvPr/>
        </p:nvSpPr>
        <p:spPr>
          <a:xfrm>
            <a:off x="3776659" y="7303330"/>
            <a:ext cx="4098060" cy="283154"/>
          </a:xfrm>
          <a:prstGeom prst="rect">
            <a:avLst/>
          </a:prstGeom>
          <a:solidFill>
            <a:srgbClr val="002060"/>
          </a:solidFill>
        </p:spPr>
        <p:txBody>
          <a:bodyPr wrap="square">
            <a:spAutoFit/>
          </a:bodyPr>
          <a:lstStyle/>
          <a:p>
            <a:r>
              <a:rPr lang="de-DE" sz="1240">
                <a:solidFill>
                  <a:schemeClr val="bg1"/>
                </a:solidFill>
              </a:rPr>
              <a:t>unassignAutomationFromLinks(automationName,linkIdList)</a:t>
            </a:r>
          </a:p>
        </p:txBody>
      </p:sp>
      <p:sp>
        <p:nvSpPr>
          <p:cNvPr id="10" name="Textfeld 9">
            <a:extLst>
              <a:ext uri="{FF2B5EF4-FFF2-40B4-BE49-F238E27FC236}">
                <a16:creationId xmlns:a16="http://schemas.microsoft.com/office/drawing/2014/main" id="{0816EF8A-02F8-280B-69FC-20705F0B99E0}"/>
              </a:ext>
            </a:extLst>
          </p:cNvPr>
          <p:cNvSpPr txBox="1"/>
          <p:nvPr/>
        </p:nvSpPr>
        <p:spPr>
          <a:xfrm>
            <a:off x="3776662" y="7601075"/>
            <a:ext cx="5729335" cy="1727781"/>
          </a:xfrm>
          <a:prstGeom prst="rect">
            <a:avLst/>
          </a:prstGeom>
          <a:noFill/>
          <a:ln>
            <a:solidFill>
              <a:schemeClr val="accent1"/>
            </a:solidFill>
          </a:ln>
        </p:spPr>
        <p:txBody>
          <a:bodyPr wrap="square">
            <a:spAutoFit/>
          </a:bodyPr>
          <a:lstStyle/>
          <a:p>
            <a:pPr marL="269999" indent="-269999">
              <a:buAutoNum type="arabicPeriod"/>
            </a:pPr>
            <a:r>
              <a:rPr lang="de-DE" sz="1181">
                <a:solidFill>
                  <a:srgbClr val="0070C0"/>
                </a:solidFill>
              </a:rPr>
              <a:t>listLinks</a:t>
            </a:r>
            <a:r>
              <a:rPr lang="de-DE" sz="1181"/>
              <a:t>(linkIdList)</a:t>
            </a:r>
          </a:p>
          <a:p>
            <a:pPr marL="269999" indent="-269999">
              <a:buAutoNum type="arabicPeriod"/>
            </a:pPr>
            <a:r>
              <a:rPr lang="de-DE" sz="1181"/>
              <a:t>Remove automationName for all linkIds from linkIdList</a:t>
            </a:r>
          </a:p>
          <a:p>
            <a:pPr marL="269999" indent="-269999">
              <a:buAutoNum type="arabicPeriod"/>
            </a:pPr>
            <a:r>
              <a:rPr lang="de-DE" sz="1181" b="1"/>
              <a:t>Async deactivation: for each linkId from linkIdList:</a:t>
            </a:r>
          </a:p>
          <a:p>
            <a:pPr marL="528749" lvl="1" indent="-213750">
              <a:buFont typeface="+mj-lt"/>
              <a:buAutoNum type="alphaLcPeriod"/>
            </a:pPr>
            <a:r>
              <a:rPr lang="de-DE" sz="1181">
                <a:solidFill>
                  <a:schemeClr val="accent2">
                    <a:lumMod val="75000"/>
                  </a:schemeClr>
                </a:solidFill>
              </a:rPr>
              <a:t>Check if automationName is found in (1)-data</a:t>
            </a:r>
            <a:r>
              <a:rPr lang="de-DE" sz="1181"/>
              <a:t>; if not skip link</a:t>
            </a:r>
          </a:p>
          <a:p>
            <a:pPr marL="528749" lvl="1" indent="-213750">
              <a:buFont typeface="+mj-lt"/>
              <a:buAutoNum type="alphaLcPeriod"/>
            </a:pPr>
            <a:r>
              <a:rPr lang="de-DE" sz="1181"/>
              <a:t>else:</a:t>
            </a:r>
          </a:p>
          <a:p>
            <a:pPr marL="742499" lvl="2" indent="-213750">
              <a:buFont typeface="+mj-lt"/>
              <a:buAutoNum type="romanLcPeriod"/>
            </a:pPr>
            <a:r>
              <a:rPr lang="de-DE" sz="1181"/>
              <a:t>stop possibly ongoing SimpleActivations via </a:t>
            </a:r>
            <a:r>
              <a:rPr lang="de-DE" sz="1181">
                <a:solidFill>
                  <a:srgbClr val="0070C0"/>
                </a:solidFill>
              </a:rPr>
              <a:t>removeLinksFromPowerSavingActivationQueue(linkId, automationName)</a:t>
            </a:r>
          </a:p>
          <a:p>
            <a:pPr marL="742499" lvl="2" indent="-213750">
              <a:buFont typeface="+mj-lt"/>
              <a:buAutoNum type="romanLcPeriod"/>
            </a:pPr>
            <a:r>
              <a:rPr lang="de-DE" sz="1181"/>
              <a:t>Initiate PersistentDeactivation: </a:t>
            </a:r>
            <a:r>
              <a:rPr lang="de-DE" sz="1181">
                <a:solidFill>
                  <a:srgbClr val="0070C0"/>
                </a:solidFill>
              </a:rPr>
              <a:t>addLinksToPowerSavingDeactivationQueue(linkId, automationName) </a:t>
            </a:r>
          </a:p>
        </p:txBody>
      </p:sp>
      <p:sp>
        <p:nvSpPr>
          <p:cNvPr id="11" name="Textfeld 10">
            <a:extLst>
              <a:ext uri="{FF2B5EF4-FFF2-40B4-BE49-F238E27FC236}">
                <a16:creationId xmlns:a16="http://schemas.microsoft.com/office/drawing/2014/main" id="{5EAFA62E-B707-579F-3740-D3C71B40A0CC}"/>
              </a:ext>
            </a:extLst>
          </p:cNvPr>
          <p:cNvSpPr txBox="1"/>
          <p:nvPr/>
        </p:nvSpPr>
        <p:spPr>
          <a:xfrm>
            <a:off x="3776662" y="4915560"/>
            <a:ext cx="3164297" cy="283154"/>
          </a:xfrm>
          <a:prstGeom prst="rect">
            <a:avLst/>
          </a:prstGeom>
          <a:solidFill>
            <a:srgbClr val="002060"/>
          </a:solidFill>
        </p:spPr>
        <p:txBody>
          <a:bodyPr wrap="square">
            <a:spAutoFit/>
          </a:bodyPr>
          <a:lstStyle/>
          <a:p>
            <a:r>
              <a:rPr lang="de-DE" sz="1240">
                <a:solidFill>
                  <a:schemeClr val="bg1"/>
                </a:solidFill>
              </a:rPr>
              <a:t>unassignAllAutomationsFromLinks(linkIdList)</a:t>
            </a:r>
          </a:p>
        </p:txBody>
      </p:sp>
      <p:sp>
        <p:nvSpPr>
          <p:cNvPr id="13" name="Textfeld 12">
            <a:extLst>
              <a:ext uri="{FF2B5EF4-FFF2-40B4-BE49-F238E27FC236}">
                <a16:creationId xmlns:a16="http://schemas.microsoft.com/office/drawing/2014/main" id="{94426C50-7351-C557-73CC-ABAD8EA3D8BE}"/>
              </a:ext>
            </a:extLst>
          </p:cNvPr>
          <p:cNvSpPr txBox="1"/>
          <p:nvPr/>
        </p:nvSpPr>
        <p:spPr>
          <a:xfrm>
            <a:off x="10799762" y="4610891"/>
            <a:ext cx="4098060" cy="283154"/>
          </a:xfrm>
          <a:prstGeom prst="rect">
            <a:avLst/>
          </a:prstGeom>
          <a:solidFill>
            <a:srgbClr val="002060"/>
          </a:solidFill>
        </p:spPr>
        <p:txBody>
          <a:bodyPr wrap="square">
            <a:spAutoFit/>
          </a:bodyPr>
          <a:lstStyle/>
          <a:p>
            <a:r>
              <a:rPr lang="de-DE" sz="1240">
                <a:solidFill>
                  <a:schemeClr val="bg1"/>
                </a:solidFill>
              </a:rPr>
              <a:t>unassignAutomationFromAllLinks(automationName)</a:t>
            </a:r>
          </a:p>
        </p:txBody>
      </p:sp>
      <p:sp>
        <p:nvSpPr>
          <p:cNvPr id="16" name="Textfeld 15">
            <a:extLst>
              <a:ext uri="{FF2B5EF4-FFF2-40B4-BE49-F238E27FC236}">
                <a16:creationId xmlns:a16="http://schemas.microsoft.com/office/drawing/2014/main" id="{38489C46-0284-1991-3FBA-D26BD1F3321B}"/>
              </a:ext>
            </a:extLst>
          </p:cNvPr>
          <p:cNvSpPr txBox="1"/>
          <p:nvPr/>
        </p:nvSpPr>
        <p:spPr>
          <a:xfrm>
            <a:off x="10799765" y="6833803"/>
            <a:ext cx="5729335" cy="2272930"/>
          </a:xfrm>
          <a:prstGeom prst="rect">
            <a:avLst/>
          </a:prstGeom>
          <a:noFill/>
          <a:ln>
            <a:solidFill>
              <a:schemeClr val="accent1"/>
            </a:solidFill>
          </a:ln>
        </p:spPr>
        <p:txBody>
          <a:bodyPr wrap="square">
            <a:spAutoFit/>
          </a:bodyPr>
          <a:lstStyle/>
          <a:p>
            <a:pPr marL="269999" indent="-269999">
              <a:buAutoNum type="arabicPeriod"/>
            </a:pPr>
            <a:r>
              <a:rPr lang="de-DE" sz="1181">
                <a:solidFill>
                  <a:srgbClr val="0070C0"/>
                </a:solidFill>
              </a:rPr>
              <a:t>listLinks</a:t>
            </a:r>
            <a:r>
              <a:rPr lang="de-DE" sz="1181"/>
              <a:t>(linkIdList) </a:t>
            </a:r>
          </a:p>
          <a:p>
            <a:pPr marL="269999" indent="-269999">
              <a:buAutoNum type="arabicPeriod"/>
            </a:pPr>
            <a:r>
              <a:rPr lang="de-DE" sz="1181">
                <a:solidFill>
                  <a:srgbClr val="0070C0"/>
                </a:solidFill>
              </a:rPr>
              <a:t>listLinksInBlackList</a:t>
            </a:r>
            <a:r>
              <a:rPr lang="de-DE" sz="1181"/>
              <a:t>()</a:t>
            </a:r>
          </a:p>
          <a:p>
            <a:pPr marL="269999" indent="-269999">
              <a:buAutoNum type="arabicPeriod"/>
            </a:pPr>
            <a:r>
              <a:rPr lang="de-DE" sz="1181"/>
              <a:t>Add links from linkIdList to the BlackList</a:t>
            </a:r>
          </a:p>
          <a:p>
            <a:pPr marL="269999" indent="-269999">
              <a:buAutoNum type="arabicPeriod"/>
            </a:pPr>
            <a:r>
              <a:rPr lang="de-DE" sz="1181" b="1"/>
              <a:t>Async deactivation: for each linkId from linkIdList:</a:t>
            </a:r>
          </a:p>
          <a:p>
            <a:pPr marL="528749" lvl="1" indent="-213750">
              <a:buFont typeface="+mj-lt"/>
              <a:buAutoNum type="alphaLcPeriod"/>
            </a:pPr>
            <a:r>
              <a:rPr lang="de-DE" sz="1181">
                <a:solidFill>
                  <a:schemeClr val="accent2">
                    <a:lumMod val="75000"/>
                  </a:schemeClr>
                </a:solidFill>
              </a:rPr>
              <a:t>Skip linkId if found in list from (2)</a:t>
            </a:r>
          </a:p>
          <a:p>
            <a:pPr marL="528749" lvl="1" indent="-213750">
              <a:buFont typeface="+mj-lt"/>
              <a:buAutoNum type="alphaLcPeriod"/>
            </a:pPr>
            <a:r>
              <a:rPr lang="de-DE" sz="1181">
                <a:solidFill>
                  <a:schemeClr val="accent2">
                    <a:lumMod val="75000"/>
                  </a:schemeClr>
                </a:solidFill>
              </a:rPr>
              <a:t>Else: find automationNames for the linkId in data from (1)</a:t>
            </a:r>
            <a:endParaRPr lang="de-DE" sz="1181"/>
          </a:p>
          <a:p>
            <a:pPr marL="528749" lvl="1" indent="-213750">
              <a:buFont typeface="+mj-lt"/>
              <a:buAutoNum type="alphaLcPeriod"/>
            </a:pPr>
            <a:r>
              <a:rPr lang="de-DE" sz="1181">
                <a:solidFill>
                  <a:schemeClr val="accent2">
                    <a:lumMod val="75000"/>
                  </a:schemeClr>
                </a:solidFill>
              </a:rPr>
              <a:t>For each found automationName</a:t>
            </a:r>
            <a:r>
              <a:rPr lang="de-DE" sz="1181"/>
              <a:t>: deactivate power saving with parameters (linkId, automationName):</a:t>
            </a:r>
          </a:p>
          <a:p>
            <a:pPr marL="742499" lvl="2" indent="-213750">
              <a:buFont typeface="+mj-lt"/>
              <a:buAutoNum type="romanLcPeriod"/>
            </a:pPr>
            <a:r>
              <a:rPr lang="de-DE" sz="1181"/>
              <a:t>stop possibly ongoing SimpleActivations via </a:t>
            </a:r>
            <a:r>
              <a:rPr lang="de-DE" sz="1181">
                <a:solidFill>
                  <a:srgbClr val="0070C0"/>
                </a:solidFill>
              </a:rPr>
              <a:t>removeLinksFromPowerSavingActivationQueue(linkId, automationName)</a:t>
            </a:r>
          </a:p>
          <a:p>
            <a:pPr marL="742499" lvl="2" indent="-213750">
              <a:buFont typeface="+mj-lt"/>
              <a:buAutoNum type="romanLcPeriod"/>
            </a:pPr>
            <a:r>
              <a:rPr lang="de-DE" sz="1181"/>
              <a:t>Initiate PersistentDeactivation: </a:t>
            </a:r>
            <a:r>
              <a:rPr lang="de-DE" sz="1181">
                <a:solidFill>
                  <a:srgbClr val="0070C0"/>
                </a:solidFill>
              </a:rPr>
              <a:t>addLinksToPowerSavingDeactivationQueue(linkId, automationName) </a:t>
            </a:r>
          </a:p>
        </p:txBody>
      </p:sp>
      <p:sp>
        <p:nvSpPr>
          <p:cNvPr id="17" name="Textfeld 16">
            <a:extLst>
              <a:ext uri="{FF2B5EF4-FFF2-40B4-BE49-F238E27FC236}">
                <a16:creationId xmlns:a16="http://schemas.microsoft.com/office/drawing/2014/main" id="{9AC62EF6-7BF0-547E-C7AD-C4A325817B9A}"/>
              </a:ext>
            </a:extLst>
          </p:cNvPr>
          <p:cNvSpPr txBox="1"/>
          <p:nvPr/>
        </p:nvSpPr>
        <p:spPr>
          <a:xfrm>
            <a:off x="10799765" y="6533897"/>
            <a:ext cx="3164297" cy="283154"/>
          </a:xfrm>
          <a:prstGeom prst="rect">
            <a:avLst/>
          </a:prstGeom>
          <a:solidFill>
            <a:srgbClr val="002060"/>
          </a:solidFill>
        </p:spPr>
        <p:txBody>
          <a:bodyPr wrap="square">
            <a:spAutoFit/>
          </a:bodyPr>
          <a:lstStyle/>
          <a:p>
            <a:r>
              <a:rPr lang="de-DE" sz="1240">
                <a:solidFill>
                  <a:schemeClr val="bg1"/>
                </a:solidFill>
              </a:rPr>
              <a:t>addLinksToBlackList(linkIdList)</a:t>
            </a:r>
          </a:p>
        </p:txBody>
      </p:sp>
      <p:sp>
        <p:nvSpPr>
          <p:cNvPr id="3" name="Textfeld 2">
            <a:extLst>
              <a:ext uri="{FF2B5EF4-FFF2-40B4-BE49-F238E27FC236}">
                <a16:creationId xmlns:a16="http://schemas.microsoft.com/office/drawing/2014/main" id="{A7D32D0E-0D65-6607-C735-41BCC56826FB}"/>
              </a:ext>
            </a:extLst>
          </p:cNvPr>
          <p:cNvSpPr txBox="1"/>
          <p:nvPr/>
        </p:nvSpPr>
        <p:spPr>
          <a:xfrm>
            <a:off x="10799765" y="4881705"/>
            <a:ext cx="5729335" cy="1364348"/>
          </a:xfrm>
          <a:prstGeom prst="rect">
            <a:avLst/>
          </a:prstGeom>
          <a:noFill/>
          <a:ln>
            <a:solidFill>
              <a:schemeClr val="accent1"/>
            </a:solidFill>
          </a:ln>
        </p:spPr>
        <p:txBody>
          <a:bodyPr wrap="square">
            <a:spAutoFit/>
          </a:bodyPr>
          <a:lstStyle/>
          <a:p>
            <a:pPr marL="269999" indent="-269999">
              <a:buAutoNum type="arabicPeriod"/>
            </a:pPr>
            <a:r>
              <a:rPr lang="de-DE" sz="1181">
                <a:solidFill>
                  <a:srgbClr val="0070C0"/>
                </a:solidFill>
              </a:rPr>
              <a:t>listLinksWithSpecificAutomationAssigned</a:t>
            </a:r>
            <a:r>
              <a:rPr lang="de-DE" sz="1181"/>
              <a:t>(automationName) </a:t>
            </a:r>
            <a:endParaRPr lang="de-DE" sz="1181">
              <a:solidFill>
                <a:schemeClr val="accent2">
                  <a:lumMod val="75000"/>
                </a:schemeClr>
              </a:solidFill>
            </a:endParaRPr>
          </a:p>
          <a:p>
            <a:pPr marL="269999" indent="-269999">
              <a:buAutoNum type="arabicPeriod"/>
            </a:pPr>
            <a:r>
              <a:rPr lang="de-DE" sz="1181"/>
              <a:t>Remove automationName for all found linkIds from (1)</a:t>
            </a:r>
          </a:p>
          <a:p>
            <a:pPr marL="269999" indent="-269999">
              <a:buAutoNum type="arabicPeriod"/>
            </a:pPr>
            <a:r>
              <a:rPr lang="de-DE" sz="1181" b="1"/>
              <a:t>Async deactivation: </a:t>
            </a:r>
            <a:r>
              <a:rPr lang="de-DE" sz="1181" b="1">
                <a:solidFill>
                  <a:schemeClr val="accent2">
                    <a:lumMod val="75000"/>
                  </a:schemeClr>
                </a:solidFill>
              </a:rPr>
              <a:t>for each linkId from linkIdList returned by (1):</a:t>
            </a:r>
          </a:p>
          <a:p>
            <a:pPr marL="742499" lvl="2" indent="-213750">
              <a:buFont typeface="+mj-lt"/>
              <a:buAutoNum type="romanLcPeriod"/>
            </a:pPr>
            <a:r>
              <a:rPr lang="de-DE" sz="1181"/>
              <a:t>stop possibly ongoing SimpleActivations via </a:t>
            </a:r>
            <a:r>
              <a:rPr lang="de-DE" sz="1181">
                <a:solidFill>
                  <a:srgbClr val="0070C0"/>
                </a:solidFill>
              </a:rPr>
              <a:t>removeLinksFromPowerSavingActivationQueue(linkId, automationName)</a:t>
            </a:r>
          </a:p>
          <a:p>
            <a:pPr marL="742499" lvl="2" indent="-213750">
              <a:buFont typeface="+mj-lt"/>
              <a:buAutoNum type="romanLcPeriod"/>
            </a:pPr>
            <a:r>
              <a:rPr lang="de-DE" sz="1181"/>
              <a:t>Initiate PersistentDeactivation: </a:t>
            </a:r>
            <a:r>
              <a:rPr lang="de-DE" sz="1181">
                <a:solidFill>
                  <a:srgbClr val="0070C0"/>
                </a:solidFill>
              </a:rPr>
              <a:t>addLinksToPowerSavingDeactivationQueue(linkId, automationName</a:t>
            </a:r>
            <a:endParaRPr lang="de-DE" sz="1181"/>
          </a:p>
        </p:txBody>
      </p:sp>
      <p:sp>
        <p:nvSpPr>
          <p:cNvPr id="2" name="Textfeld 1">
            <a:extLst>
              <a:ext uri="{FF2B5EF4-FFF2-40B4-BE49-F238E27FC236}">
                <a16:creationId xmlns:a16="http://schemas.microsoft.com/office/drawing/2014/main" id="{7B2C54A0-E603-B520-F90B-636465D144F2}"/>
              </a:ext>
            </a:extLst>
          </p:cNvPr>
          <p:cNvSpPr txBox="1"/>
          <p:nvPr/>
        </p:nvSpPr>
        <p:spPr>
          <a:xfrm>
            <a:off x="3776659" y="3939018"/>
            <a:ext cx="12752438" cy="283154"/>
          </a:xfrm>
          <a:prstGeom prst="rect">
            <a:avLst/>
          </a:prstGeom>
          <a:solidFill>
            <a:schemeClr val="accent4">
              <a:lumMod val="50000"/>
            </a:schemeClr>
          </a:solidFill>
        </p:spPr>
        <p:txBody>
          <a:bodyPr wrap="square">
            <a:spAutoFit/>
          </a:bodyPr>
          <a:lstStyle/>
          <a:p>
            <a:r>
              <a:rPr lang="de-DE" sz="1240">
                <a:solidFill>
                  <a:schemeClr val="bg1"/>
                </a:solidFill>
              </a:rPr>
              <a:t>Concept for asynchronous power saving deactivation</a:t>
            </a:r>
          </a:p>
        </p:txBody>
      </p:sp>
    </p:spTree>
    <p:extLst>
      <p:ext uri="{BB962C8B-B14F-4D97-AF65-F5344CB8AC3E}">
        <p14:creationId xmlns:p14="http://schemas.microsoft.com/office/powerpoint/2010/main" val="32856529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feld 3">
            <a:extLst>
              <a:ext uri="{FF2B5EF4-FFF2-40B4-BE49-F238E27FC236}">
                <a16:creationId xmlns:a16="http://schemas.microsoft.com/office/drawing/2014/main" id="{FCB139EB-C6C1-A828-E28E-9C3D5B2EC5F6}"/>
              </a:ext>
            </a:extLst>
          </p:cNvPr>
          <p:cNvSpPr txBox="1"/>
          <p:nvPr/>
        </p:nvSpPr>
        <p:spPr>
          <a:xfrm>
            <a:off x="1295400" y="1866900"/>
            <a:ext cx="4085414" cy="369332"/>
          </a:xfrm>
          <a:prstGeom prst="rect">
            <a:avLst/>
          </a:prstGeom>
          <a:noFill/>
        </p:spPr>
        <p:txBody>
          <a:bodyPr wrap="none" rtlCol="0">
            <a:spAutoFit/>
          </a:bodyPr>
          <a:lstStyle/>
          <a:p>
            <a:r>
              <a:rPr lang="de-DE" b="1"/>
              <a:t>Notes, Questions, etc. for future releases</a:t>
            </a:r>
          </a:p>
        </p:txBody>
      </p:sp>
      <p:sp>
        <p:nvSpPr>
          <p:cNvPr id="5" name="Textfeld 4">
            <a:extLst>
              <a:ext uri="{FF2B5EF4-FFF2-40B4-BE49-F238E27FC236}">
                <a16:creationId xmlns:a16="http://schemas.microsoft.com/office/drawing/2014/main" id="{8C9282B5-2DE6-6A7B-1558-B5A50A8D5273}"/>
              </a:ext>
            </a:extLst>
          </p:cNvPr>
          <p:cNvSpPr txBox="1"/>
          <p:nvPr/>
        </p:nvSpPr>
        <p:spPr>
          <a:xfrm>
            <a:off x="1351104" y="2401757"/>
            <a:ext cx="8059420" cy="4524315"/>
          </a:xfrm>
          <a:prstGeom prst="rect">
            <a:avLst/>
          </a:prstGeom>
          <a:noFill/>
        </p:spPr>
        <p:txBody>
          <a:bodyPr wrap="square" rtlCol="0">
            <a:spAutoFit/>
          </a:bodyPr>
          <a:lstStyle/>
          <a:p>
            <a:r>
              <a:rPr lang="de-DE" b="1"/>
              <a:t>Reconciliation module needed:</a:t>
            </a:r>
          </a:p>
          <a:p>
            <a:pPr marL="285750" indent="-285750">
              <a:buFont typeface="Arial" panose="020B0604020202020204" pitchFamily="34" charset="0"/>
              <a:buChar char="•"/>
            </a:pPr>
            <a:r>
              <a:rPr lang="de-DE"/>
              <a:t>staticList &amp; basicPowerStatus table are not synchronized</a:t>
            </a:r>
          </a:p>
          <a:p>
            <a:pPr marL="285750" indent="-285750">
              <a:buFont typeface="Arial" panose="020B0604020202020204" pitchFamily="34" charset="0"/>
              <a:buChar char="•"/>
            </a:pPr>
            <a:r>
              <a:rPr lang="de-DE"/>
              <a:t>There‘s a cleanup procedure to remove links from BPS if a link is not seen in staticList anymore, but, only if the link was not in power saving mode</a:t>
            </a:r>
          </a:p>
          <a:p>
            <a:pPr marL="285750" indent="-285750">
              <a:buFont typeface="Arial" panose="020B0604020202020204" pitchFamily="34" charset="0"/>
              <a:buChar char="•"/>
            </a:pPr>
            <a:r>
              <a:rPr lang="de-DE"/>
              <a:t>If links (or automations) are removed from staticList, it‘s tried to rollback, BUT this could fail (e.g. if persistentDeactivation queue is purged) and then the link would never get back into its original state</a:t>
            </a:r>
          </a:p>
          <a:p>
            <a:pPr marL="285750" indent="-285750">
              <a:buFont typeface="Arial" panose="020B0604020202020204" pitchFamily="34" charset="0"/>
              <a:buChar char="•"/>
            </a:pPr>
            <a:r>
              <a:rPr lang="de-DE"/>
              <a:t>There needs to be a reconcilation module (could be part of link group related automation module), which periodically tries to bring back affected links into their original status (i.e. try to turn power saving off)</a:t>
            </a:r>
          </a:p>
          <a:p>
            <a:pPr marL="742950" lvl="1" indent="-285750">
              <a:buFont typeface="Arial" panose="020B0604020202020204" pitchFamily="34" charset="0"/>
              <a:buChar char="•"/>
            </a:pPr>
            <a:r>
              <a:rPr lang="de-DE"/>
              <a:t>There may be different intervals for different purposes; e.g. if just an automation is removed, we would like to see the rollback as soon as possible; if there‘s a link marked for „Abbau“ and it suddenly goes missing, we might not need to rollback, but just check, if it is even available anymore and if not remove it; therefore we might need planning data, etc. (the time period can be bigger)</a:t>
            </a:r>
          </a:p>
        </p:txBody>
      </p:sp>
    </p:spTree>
    <p:extLst>
      <p:ext uri="{BB962C8B-B14F-4D97-AF65-F5344CB8AC3E}">
        <p14:creationId xmlns:p14="http://schemas.microsoft.com/office/powerpoint/2010/main" val="34182334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472991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Rechteck: abgerundete Ecken 97">
            <a:extLst>
              <a:ext uri="{FF2B5EF4-FFF2-40B4-BE49-F238E27FC236}">
                <a16:creationId xmlns:a16="http://schemas.microsoft.com/office/drawing/2014/main" id="{0999812A-356B-7BB2-7BBC-970F7D490A7C}"/>
              </a:ext>
            </a:extLst>
          </p:cNvPr>
          <p:cNvSpPr/>
          <p:nvPr/>
        </p:nvSpPr>
        <p:spPr>
          <a:xfrm>
            <a:off x="14439358" y="6153383"/>
            <a:ext cx="3056604" cy="1714904"/>
          </a:xfrm>
          <a:prstGeom prst="roundRect">
            <a:avLst>
              <a:gd name="adj" fmla="val 1868"/>
            </a:avLst>
          </a:prstGeom>
          <a:solidFill>
            <a:srgbClr val="FFEBEB"/>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solidFill>
                <a:schemeClr val="tx1"/>
              </a:solidFill>
            </a:endParaRPr>
          </a:p>
        </p:txBody>
      </p:sp>
      <p:sp>
        <p:nvSpPr>
          <p:cNvPr id="99" name="Textfeld 98">
            <a:extLst>
              <a:ext uri="{FF2B5EF4-FFF2-40B4-BE49-F238E27FC236}">
                <a16:creationId xmlns:a16="http://schemas.microsoft.com/office/drawing/2014/main" id="{8F04C3DD-E92D-A5BE-ECC7-A5FFEA98468A}"/>
              </a:ext>
            </a:extLst>
          </p:cNvPr>
          <p:cNvSpPr txBox="1"/>
          <p:nvPr/>
        </p:nvSpPr>
        <p:spPr>
          <a:xfrm>
            <a:off x="14439205" y="6174918"/>
            <a:ext cx="3177522" cy="261610"/>
          </a:xfrm>
          <a:prstGeom prst="rect">
            <a:avLst/>
          </a:prstGeom>
          <a:noFill/>
        </p:spPr>
        <p:txBody>
          <a:bodyPr wrap="square" rtlCol="0">
            <a:spAutoFit/>
          </a:bodyPr>
          <a:lstStyle/>
          <a:p>
            <a:r>
              <a:rPr lang="de-DE" sz="1100" b="1" i="1">
                <a:latin typeface="Consolas" panose="020B0609020204030204" pitchFamily="49" charset="0"/>
              </a:rPr>
              <a:t>Link analysis</a:t>
            </a:r>
          </a:p>
        </p:txBody>
      </p:sp>
      <p:sp>
        <p:nvSpPr>
          <p:cNvPr id="71" name="Rechteck: abgerundete Ecken 70">
            <a:extLst>
              <a:ext uri="{FF2B5EF4-FFF2-40B4-BE49-F238E27FC236}">
                <a16:creationId xmlns:a16="http://schemas.microsoft.com/office/drawing/2014/main" id="{30812037-23C3-C634-6976-7710BD4F8803}"/>
              </a:ext>
            </a:extLst>
          </p:cNvPr>
          <p:cNvSpPr/>
          <p:nvPr/>
        </p:nvSpPr>
        <p:spPr>
          <a:xfrm>
            <a:off x="10760610" y="6170216"/>
            <a:ext cx="3532155" cy="2904250"/>
          </a:xfrm>
          <a:prstGeom prst="roundRect">
            <a:avLst>
              <a:gd name="adj" fmla="val 1868"/>
            </a:avLst>
          </a:prstGeom>
          <a:solidFill>
            <a:srgbClr val="F2EBFF"/>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solidFill>
                <a:schemeClr val="tx1"/>
              </a:solidFill>
            </a:endParaRPr>
          </a:p>
        </p:txBody>
      </p:sp>
      <p:sp>
        <p:nvSpPr>
          <p:cNvPr id="34" name="Rechteck: abgerundete Ecken 33">
            <a:extLst>
              <a:ext uri="{FF2B5EF4-FFF2-40B4-BE49-F238E27FC236}">
                <a16:creationId xmlns:a16="http://schemas.microsoft.com/office/drawing/2014/main" id="{4ECFBE1A-0DB4-2C42-5DF9-FB578B874734}"/>
              </a:ext>
            </a:extLst>
          </p:cNvPr>
          <p:cNvSpPr/>
          <p:nvPr/>
        </p:nvSpPr>
        <p:spPr>
          <a:xfrm>
            <a:off x="6267886" y="6198225"/>
            <a:ext cx="4381246" cy="2841005"/>
          </a:xfrm>
          <a:prstGeom prst="roundRect">
            <a:avLst>
              <a:gd name="adj" fmla="val 1868"/>
            </a:avLst>
          </a:prstGeom>
          <a:solidFill>
            <a:srgbClr val="FFF6DD"/>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solidFill>
                <a:schemeClr val="tx1"/>
              </a:solidFill>
            </a:endParaRPr>
          </a:p>
        </p:txBody>
      </p:sp>
      <p:sp>
        <p:nvSpPr>
          <p:cNvPr id="4" name="Rechteck: abgerundete Ecken 3">
            <a:extLst>
              <a:ext uri="{FF2B5EF4-FFF2-40B4-BE49-F238E27FC236}">
                <a16:creationId xmlns:a16="http://schemas.microsoft.com/office/drawing/2014/main" id="{80D090B2-52A8-B88E-9DED-D6C3B5BBC578}"/>
              </a:ext>
            </a:extLst>
          </p:cNvPr>
          <p:cNvSpPr/>
          <p:nvPr/>
        </p:nvSpPr>
        <p:spPr>
          <a:xfrm>
            <a:off x="3772805" y="3536239"/>
            <a:ext cx="6849343" cy="2611859"/>
          </a:xfrm>
          <a:prstGeom prst="roundRect">
            <a:avLst>
              <a:gd name="adj" fmla="val 1868"/>
            </a:avLst>
          </a:prstGeom>
          <a:solidFill>
            <a:schemeClr val="accent1">
              <a:lumMod val="20000"/>
              <a:lumOff val="80000"/>
            </a:schemeClr>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solidFill>
                <a:schemeClr val="tx1"/>
              </a:solidFill>
            </a:endParaRPr>
          </a:p>
        </p:txBody>
      </p:sp>
      <p:sp>
        <p:nvSpPr>
          <p:cNvPr id="5" name="Rechteck: abgerundete Ecken 4">
            <a:extLst>
              <a:ext uri="{FF2B5EF4-FFF2-40B4-BE49-F238E27FC236}">
                <a16:creationId xmlns:a16="http://schemas.microsoft.com/office/drawing/2014/main" id="{997B73EA-8C26-134A-5530-2AD5374E8076}"/>
              </a:ext>
            </a:extLst>
          </p:cNvPr>
          <p:cNvSpPr/>
          <p:nvPr/>
        </p:nvSpPr>
        <p:spPr>
          <a:xfrm>
            <a:off x="3920172" y="3942608"/>
            <a:ext cx="2029034" cy="240280"/>
          </a:xfrm>
          <a:prstGeom prst="roundRect">
            <a:avLst/>
          </a:prstGeom>
          <a:solidFill>
            <a:schemeClr val="accent5">
              <a:lumMod val="50000"/>
            </a:schemeClr>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a:t>StaticListAutomationManagement</a:t>
            </a:r>
          </a:p>
        </p:txBody>
      </p:sp>
      <p:pic>
        <p:nvPicPr>
          <p:cNvPr id="8" name="Grafik 7" descr="Liste mit einfarbiger Füllung">
            <a:extLst>
              <a:ext uri="{FF2B5EF4-FFF2-40B4-BE49-F238E27FC236}">
                <a16:creationId xmlns:a16="http://schemas.microsoft.com/office/drawing/2014/main" id="{26B61A38-E64B-4453-9EE6-722E583638E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369655" y="3920160"/>
            <a:ext cx="268091" cy="268091"/>
          </a:xfrm>
          <a:prstGeom prst="rect">
            <a:avLst/>
          </a:prstGeom>
        </p:spPr>
      </p:pic>
      <p:cxnSp>
        <p:nvCxnSpPr>
          <p:cNvPr id="10" name="Gerade Verbindung mit Pfeil 9">
            <a:extLst>
              <a:ext uri="{FF2B5EF4-FFF2-40B4-BE49-F238E27FC236}">
                <a16:creationId xmlns:a16="http://schemas.microsoft.com/office/drawing/2014/main" id="{CEA3A790-BCF4-941C-E5AA-0E50A8B68B1D}"/>
              </a:ext>
            </a:extLst>
          </p:cNvPr>
          <p:cNvCxnSpPr>
            <a:cxnSpLocks/>
          </p:cNvCxnSpPr>
          <p:nvPr/>
        </p:nvCxnSpPr>
        <p:spPr>
          <a:xfrm>
            <a:off x="5949206" y="4054201"/>
            <a:ext cx="420444" cy="0"/>
          </a:xfrm>
          <a:prstGeom prst="straightConnector1">
            <a:avLst/>
          </a:prstGeom>
          <a:ln>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Gerade Verbindung mit Pfeil 11">
            <a:extLst>
              <a:ext uri="{FF2B5EF4-FFF2-40B4-BE49-F238E27FC236}">
                <a16:creationId xmlns:a16="http://schemas.microsoft.com/office/drawing/2014/main" id="{C7C7FF90-CCFB-7544-99F9-C732DF67A01F}"/>
              </a:ext>
            </a:extLst>
          </p:cNvPr>
          <p:cNvCxnSpPr>
            <a:cxnSpLocks/>
          </p:cNvCxnSpPr>
          <p:nvPr/>
        </p:nvCxnSpPr>
        <p:spPr>
          <a:xfrm flipH="1">
            <a:off x="5949206" y="4120945"/>
            <a:ext cx="420444" cy="0"/>
          </a:xfrm>
          <a:prstGeom prst="straightConnector1">
            <a:avLst/>
          </a:prstGeom>
          <a:ln>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Textfeld 13">
            <a:extLst>
              <a:ext uri="{FF2B5EF4-FFF2-40B4-BE49-F238E27FC236}">
                <a16:creationId xmlns:a16="http://schemas.microsoft.com/office/drawing/2014/main" id="{58D77ED1-3D66-C377-D257-5C3AD73EF90C}"/>
              </a:ext>
            </a:extLst>
          </p:cNvPr>
          <p:cNvSpPr txBox="1"/>
          <p:nvPr/>
        </p:nvSpPr>
        <p:spPr>
          <a:xfrm>
            <a:off x="3920175" y="4188199"/>
            <a:ext cx="2829497" cy="1692771"/>
          </a:xfrm>
          <a:prstGeom prst="rect">
            <a:avLst/>
          </a:prstGeom>
          <a:solidFill>
            <a:schemeClr val="bg1"/>
          </a:solidFill>
          <a:ln>
            <a:solidFill>
              <a:schemeClr val="tx1">
                <a:lumMod val="65000"/>
                <a:lumOff val="35000"/>
              </a:schemeClr>
            </a:solidFill>
          </a:ln>
        </p:spPr>
        <p:txBody>
          <a:bodyPr wrap="square" rtlCol="0">
            <a:spAutoFit/>
          </a:bodyPr>
          <a:lstStyle>
            <a:defPPr>
              <a:defRPr lang="en-US"/>
            </a:defPPr>
            <a:lvl1pPr marL="171450" indent="-171450">
              <a:buFont typeface="Arial" panose="020B0604020202020204" pitchFamily="34" charset="0"/>
              <a:buChar char="•"/>
              <a:defRPr sz="800"/>
            </a:lvl1pPr>
          </a:lstStyle>
          <a:p>
            <a:pPr marL="0" indent="0">
              <a:buNone/>
            </a:pPr>
            <a:r>
              <a:rPr lang="de-DE"/>
              <a:t>addLinksToStaticList(linkIdList)</a:t>
            </a:r>
          </a:p>
          <a:p>
            <a:pPr marL="0" indent="0">
              <a:buNone/>
            </a:pPr>
            <a:r>
              <a:rPr lang="de-DE"/>
              <a:t>assignAutomationToLinks(automationName,linkIdList)</a:t>
            </a:r>
          </a:p>
          <a:p>
            <a:pPr marL="0" indent="0">
              <a:buNone/>
            </a:pPr>
            <a:r>
              <a:rPr lang="de-DE"/>
              <a:t>--------------------</a:t>
            </a:r>
          </a:p>
          <a:p>
            <a:pPr marL="0" indent="0">
              <a:buNone/>
            </a:pPr>
            <a:r>
              <a:rPr lang="de-DE"/>
              <a:t>removeLinksFromStaticList(linkIdList)</a:t>
            </a:r>
          </a:p>
          <a:p>
            <a:pPr marL="0" indent="0">
              <a:buNone/>
            </a:pPr>
            <a:r>
              <a:rPr lang="de-DE"/>
              <a:t>unassignAutomationFromLinks(automationName,linkIdList)</a:t>
            </a:r>
          </a:p>
          <a:p>
            <a:pPr marL="0" indent="0">
              <a:buNone/>
            </a:pPr>
            <a:r>
              <a:rPr lang="de-DE"/>
              <a:t>unassignAllAutomationsFromLinks(linkIdList)</a:t>
            </a:r>
          </a:p>
          <a:p>
            <a:pPr marL="0" indent="0">
              <a:buNone/>
            </a:pPr>
            <a:r>
              <a:rPr lang="de-DE"/>
              <a:t>unassignAutomationFromAllLinks(automationName)</a:t>
            </a:r>
          </a:p>
          <a:p>
            <a:pPr marL="0" indent="0">
              <a:buNone/>
            </a:pPr>
            <a:r>
              <a:rPr lang="de-DE"/>
              <a:t>-------------------</a:t>
            </a:r>
          </a:p>
          <a:p>
            <a:pPr marL="0" indent="0">
              <a:buNone/>
            </a:pPr>
            <a:r>
              <a:rPr lang="de-DE"/>
              <a:t>listLinks(optional: linkIdList)</a:t>
            </a:r>
          </a:p>
          <a:p>
            <a:pPr marL="0" indent="0">
              <a:buNone/>
            </a:pPr>
            <a:r>
              <a:rPr lang="de-DE"/>
              <a:t>listAutomationNames()</a:t>
            </a:r>
          </a:p>
          <a:p>
            <a:pPr marL="0" indent="0">
              <a:buNone/>
            </a:pPr>
            <a:r>
              <a:rPr lang="de-DE"/>
              <a:t>listAssignmentsForSpecificLink(linkId)</a:t>
            </a:r>
          </a:p>
          <a:p>
            <a:pPr marL="0" indent="0">
              <a:buNone/>
            </a:pPr>
            <a:r>
              <a:rPr lang="de-DE"/>
              <a:t>listLinksWithSpecificNumberOfAssignments(number) </a:t>
            </a:r>
          </a:p>
          <a:p>
            <a:pPr marL="0" indent="0">
              <a:buNone/>
            </a:pPr>
            <a:r>
              <a:rPr lang="de-DE"/>
              <a:t>listLinksWithSpecificAutomationAssigned(automationName)</a:t>
            </a:r>
          </a:p>
        </p:txBody>
      </p:sp>
      <p:sp>
        <p:nvSpPr>
          <p:cNvPr id="15" name="Textfeld 14">
            <a:extLst>
              <a:ext uri="{FF2B5EF4-FFF2-40B4-BE49-F238E27FC236}">
                <a16:creationId xmlns:a16="http://schemas.microsoft.com/office/drawing/2014/main" id="{58A609E8-2BC3-58A8-95F6-6786B0F3A728}"/>
              </a:ext>
            </a:extLst>
          </p:cNvPr>
          <p:cNvSpPr txBox="1"/>
          <p:nvPr/>
        </p:nvSpPr>
        <p:spPr>
          <a:xfrm>
            <a:off x="3772806" y="3511172"/>
            <a:ext cx="1800493" cy="261610"/>
          </a:xfrm>
          <a:prstGeom prst="rect">
            <a:avLst/>
          </a:prstGeom>
          <a:noFill/>
        </p:spPr>
        <p:txBody>
          <a:bodyPr wrap="none" rtlCol="0">
            <a:spAutoFit/>
          </a:bodyPr>
          <a:lstStyle/>
          <a:p>
            <a:r>
              <a:rPr lang="de-DE" sz="1100" b="1" i="1">
                <a:latin typeface="Consolas" panose="020B0609020204030204" pitchFamily="49" charset="0"/>
              </a:rPr>
              <a:t>Automation Management</a:t>
            </a:r>
          </a:p>
        </p:txBody>
      </p:sp>
      <p:sp>
        <p:nvSpPr>
          <p:cNvPr id="16" name="Rechteck: abgerundete Ecken 15">
            <a:extLst>
              <a:ext uri="{FF2B5EF4-FFF2-40B4-BE49-F238E27FC236}">
                <a16:creationId xmlns:a16="http://schemas.microsoft.com/office/drawing/2014/main" id="{CF530D81-CF08-3589-2358-2B674695471E}"/>
              </a:ext>
            </a:extLst>
          </p:cNvPr>
          <p:cNvSpPr/>
          <p:nvPr/>
        </p:nvSpPr>
        <p:spPr>
          <a:xfrm>
            <a:off x="7088188" y="5605656"/>
            <a:ext cx="2633496" cy="261610"/>
          </a:xfrm>
          <a:prstGeom prst="roundRect">
            <a:avLst>
              <a:gd name="adj" fmla="val 22278"/>
            </a:avLst>
          </a:prstGeom>
          <a:solidFill>
            <a:schemeClr val="bg1">
              <a:lumMod val="65000"/>
            </a:schemeClr>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a:t>Visualization of Automation Management</a:t>
            </a:r>
          </a:p>
        </p:txBody>
      </p:sp>
      <p:sp>
        <p:nvSpPr>
          <p:cNvPr id="24" name="Rechteck: abgerundete Ecken 23">
            <a:extLst>
              <a:ext uri="{FF2B5EF4-FFF2-40B4-BE49-F238E27FC236}">
                <a16:creationId xmlns:a16="http://schemas.microsoft.com/office/drawing/2014/main" id="{9D4A9F8A-1343-749E-1ADE-4D56409EF4CB}"/>
              </a:ext>
            </a:extLst>
          </p:cNvPr>
          <p:cNvSpPr/>
          <p:nvPr/>
        </p:nvSpPr>
        <p:spPr>
          <a:xfrm>
            <a:off x="3772807" y="6198223"/>
            <a:ext cx="2424027" cy="2813290"/>
          </a:xfrm>
          <a:prstGeom prst="roundRect">
            <a:avLst>
              <a:gd name="adj" fmla="val 1868"/>
            </a:avLst>
          </a:prstGeom>
          <a:solidFill>
            <a:schemeClr val="accent4">
              <a:lumMod val="20000"/>
              <a:lumOff val="80000"/>
            </a:schemeClr>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solidFill>
                <a:schemeClr val="tx1"/>
              </a:solidFill>
            </a:endParaRPr>
          </a:p>
        </p:txBody>
      </p:sp>
      <p:sp>
        <p:nvSpPr>
          <p:cNvPr id="25" name="Textfeld 24">
            <a:extLst>
              <a:ext uri="{FF2B5EF4-FFF2-40B4-BE49-F238E27FC236}">
                <a16:creationId xmlns:a16="http://schemas.microsoft.com/office/drawing/2014/main" id="{AFD44217-BE78-3D5E-FB92-64268358892B}"/>
              </a:ext>
            </a:extLst>
          </p:cNvPr>
          <p:cNvSpPr txBox="1"/>
          <p:nvPr/>
        </p:nvSpPr>
        <p:spPr>
          <a:xfrm>
            <a:off x="3772803" y="6173158"/>
            <a:ext cx="2416046" cy="261610"/>
          </a:xfrm>
          <a:prstGeom prst="rect">
            <a:avLst/>
          </a:prstGeom>
          <a:noFill/>
        </p:spPr>
        <p:txBody>
          <a:bodyPr wrap="none" rtlCol="0">
            <a:spAutoFit/>
          </a:bodyPr>
          <a:lstStyle/>
          <a:p>
            <a:r>
              <a:rPr lang="de-DE" sz="1100" b="1" i="1">
                <a:latin typeface="Consolas" panose="020B0609020204030204" pitchFamily="49" charset="0"/>
              </a:rPr>
              <a:t>Link group related automation</a:t>
            </a:r>
          </a:p>
        </p:txBody>
      </p:sp>
      <p:sp>
        <p:nvSpPr>
          <p:cNvPr id="26" name="Rechteck: abgerundete Ecken 25">
            <a:extLst>
              <a:ext uri="{FF2B5EF4-FFF2-40B4-BE49-F238E27FC236}">
                <a16:creationId xmlns:a16="http://schemas.microsoft.com/office/drawing/2014/main" id="{9D7C8B1F-86C2-B51C-E4D9-7186CF21ED50}"/>
              </a:ext>
            </a:extLst>
          </p:cNvPr>
          <p:cNvSpPr/>
          <p:nvPr/>
        </p:nvSpPr>
        <p:spPr>
          <a:xfrm>
            <a:off x="3879523" y="6599286"/>
            <a:ext cx="2033667" cy="240280"/>
          </a:xfrm>
          <a:prstGeom prst="roundRect">
            <a:avLst/>
          </a:prstGeom>
          <a:solidFill>
            <a:schemeClr val="accent5">
              <a:lumMod val="50000"/>
            </a:schemeClr>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a:t>TimeBasedPowerSaving</a:t>
            </a:r>
          </a:p>
        </p:txBody>
      </p:sp>
      <p:sp>
        <p:nvSpPr>
          <p:cNvPr id="27" name="Textfeld 26">
            <a:extLst>
              <a:ext uri="{FF2B5EF4-FFF2-40B4-BE49-F238E27FC236}">
                <a16:creationId xmlns:a16="http://schemas.microsoft.com/office/drawing/2014/main" id="{5DFAE504-5EE9-6653-9034-04FDAE2BD477}"/>
              </a:ext>
            </a:extLst>
          </p:cNvPr>
          <p:cNvSpPr txBox="1"/>
          <p:nvPr/>
        </p:nvSpPr>
        <p:spPr>
          <a:xfrm>
            <a:off x="3884153" y="6840687"/>
            <a:ext cx="2029034" cy="1323439"/>
          </a:xfrm>
          <a:prstGeom prst="rect">
            <a:avLst/>
          </a:prstGeom>
          <a:solidFill>
            <a:schemeClr val="bg1"/>
          </a:solidFill>
          <a:ln>
            <a:solidFill>
              <a:schemeClr val="tx1">
                <a:lumMod val="65000"/>
                <a:lumOff val="35000"/>
              </a:schemeClr>
            </a:solidFill>
          </a:ln>
        </p:spPr>
        <p:txBody>
          <a:bodyPr wrap="square" rtlCol="0">
            <a:spAutoFit/>
          </a:bodyPr>
          <a:lstStyle/>
          <a:p>
            <a:r>
              <a:rPr lang="de-DE" sz="800"/>
              <a:t>addStartTrigger(time)</a:t>
            </a:r>
          </a:p>
          <a:p>
            <a:r>
              <a:rPr lang="de-DE" sz="800"/>
              <a:t>addEndTrigger(time)</a:t>
            </a:r>
          </a:p>
          <a:p>
            <a:r>
              <a:rPr lang="de-DE" sz="800"/>
              <a:t>removeStartTrigger(time)</a:t>
            </a:r>
          </a:p>
          <a:p>
            <a:r>
              <a:rPr lang="de-DE" sz="800"/>
              <a:t>removeEndTrigger(time)</a:t>
            </a:r>
          </a:p>
          <a:p>
            <a:r>
              <a:rPr lang="de-DE" sz="800"/>
              <a:t>removeAllTriggers()</a:t>
            </a:r>
          </a:p>
          <a:p>
            <a:r>
              <a:rPr lang="de-DE" sz="800"/>
              <a:t>------------------</a:t>
            </a:r>
          </a:p>
          <a:p>
            <a:r>
              <a:rPr lang="de-DE" sz="800"/>
              <a:t>listAllTriggers()</a:t>
            </a:r>
          </a:p>
          <a:p>
            <a:r>
              <a:rPr lang="de-DE" sz="800"/>
              <a:t>------------------</a:t>
            </a:r>
          </a:p>
          <a:p>
            <a:r>
              <a:rPr lang="de-DE" sz="800"/>
              <a:t>startTimeBasedPowerSaving()</a:t>
            </a:r>
          </a:p>
          <a:p>
            <a:r>
              <a:rPr lang="de-DE" sz="800"/>
              <a:t>stopTimeBasedPowerSaving()</a:t>
            </a:r>
          </a:p>
        </p:txBody>
      </p:sp>
      <p:sp>
        <p:nvSpPr>
          <p:cNvPr id="32" name="Rechteck: abgerundete Ecken 31">
            <a:extLst>
              <a:ext uri="{FF2B5EF4-FFF2-40B4-BE49-F238E27FC236}">
                <a16:creationId xmlns:a16="http://schemas.microsoft.com/office/drawing/2014/main" id="{B647B858-4454-149F-B45F-8A30B1F5DE46}"/>
              </a:ext>
            </a:extLst>
          </p:cNvPr>
          <p:cNvSpPr/>
          <p:nvPr/>
        </p:nvSpPr>
        <p:spPr>
          <a:xfrm>
            <a:off x="3772806" y="9091384"/>
            <a:ext cx="3685895" cy="1180083"/>
          </a:xfrm>
          <a:prstGeom prst="roundRect">
            <a:avLst>
              <a:gd name="adj" fmla="val 7433"/>
            </a:avLst>
          </a:prstGeom>
          <a:solidFill>
            <a:srgbClr val="F2EBFF"/>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solidFill>
                <a:schemeClr val="tx1"/>
              </a:solidFill>
            </a:endParaRPr>
          </a:p>
        </p:txBody>
      </p:sp>
      <p:sp>
        <p:nvSpPr>
          <p:cNvPr id="35" name="Textfeld 34">
            <a:extLst>
              <a:ext uri="{FF2B5EF4-FFF2-40B4-BE49-F238E27FC236}">
                <a16:creationId xmlns:a16="http://schemas.microsoft.com/office/drawing/2014/main" id="{61E92769-B636-76D9-1AB6-2ECC3F898EA3}"/>
              </a:ext>
            </a:extLst>
          </p:cNvPr>
          <p:cNvSpPr txBox="1"/>
          <p:nvPr/>
        </p:nvSpPr>
        <p:spPr>
          <a:xfrm>
            <a:off x="6300327" y="6173159"/>
            <a:ext cx="3190431" cy="261610"/>
          </a:xfrm>
          <a:prstGeom prst="rect">
            <a:avLst/>
          </a:prstGeom>
          <a:noFill/>
        </p:spPr>
        <p:txBody>
          <a:bodyPr wrap="square" rtlCol="0">
            <a:spAutoFit/>
          </a:bodyPr>
          <a:lstStyle/>
          <a:p>
            <a:r>
              <a:rPr lang="de-DE" sz="1100" b="1" i="1">
                <a:latin typeface="Consolas" panose="020B0609020204030204" pitchFamily="49" charset="0"/>
              </a:rPr>
              <a:t>Link group related switching operation</a:t>
            </a:r>
          </a:p>
        </p:txBody>
      </p:sp>
      <p:sp>
        <p:nvSpPr>
          <p:cNvPr id="36" name="Rechteck: abgerundete Ecken 35">
            <a:extLst>
              <a:ext uri="{FF2B5EF4-FFF2-40B4-BE49-F238E27FC236}">
                <a16:creationId xmlns:a16="http://schemas.microsoft.com/office/drawing/2014/main" id="{1F43F32C-51D8-7487-B73D-20C55C9D18D5}"/>
              </a:ext>
            </a:extLst>
          </p:cNvPr>
          <p:cNvSpPr/>
          <p:nvPr/>
        </p:nvSpPr>
        <p:spPr>
          <a:xfrm>
            <a:off x="6312261" y="6799082"/>
            <a:ext cx="3001162" cy="240280"/>
          </a:xfrm>
          <a:prstGeom prst="roundRect">
            <a:avLst/>
          </a:prstGeom>
          <a:solidFill>
            <a:schemeClr val="accent5">
              <a:lumMod val="50000"/>
            </a:schemeClr>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a:t>SimpleActivation</a:t>
            </a:r>
          </a:p>
        </p:txBody>
      </p:sp>
      <p:sp>
        <p:nvSpPr>
          <p:cNvPr id="37" name="Rechteck: abgerundete Ecken 36">
            <a:extLst>
              <a:ext uri="{FF2B5EF4-FFF2-40B4-BE49-F238E27FC236}">
                <a16:creationId xmlns:a16="http://schemas.microsoft.com/office/drawing/2014/main" id="{178C83D1-BD4F-716B-CE87-D19A99B81C4C}"/>
              </a:ext>
            </a:extLst>
          </p:cNvPr>
          <p:cNvSpPr/>
          <p:nvPr/>
        </p:nvSpPr>
        <p:spPr>
          <a:xfrm>
            <a:off x="6313833" y="7997700"/>
            <a:ext cx="3018856" cy="240280"/>
          </a:xfrm>
          <a:prstGeom prst="roundRect">
            <a:avLst/>
          </a:prstGeom>
          <a:solidFill>
            <a:schemeClr val="accent5">
              <a:lumMod val="50000"/>
            </a:schemeClr>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a:t>PersistentDeactivation</a:t>
            </a:r>
          </a:p>
        </p:txBody>
      </p:sp>
      <p:sp>
        <p:nvSpPr>
          <p:cNvPr id="47" name="Textfeld 46">
            <a:extLst>
              <a:ext uri="{FF2B5EF4-FFF2-40B4-BE49-F238E27FC236}">
                <a16:creationId xmlns:a16="http://schemas.microsoft.com/office/drawing/2014/main" id="{118A8051-6013-32B2-E5FA-777EAB99AF3F}"/>
              </a:ext>
            </a:extLst>
          </p:cNvPr>
          <p:cNvSpPr txBox="1"/>
          <p:nvPr/>
        </p:nvSpPr>
        <p:spPr>
          <a:xfrm>
            <a:off x="6311431" y="7033509"/>
            <a:ext cx="4310717" cy="461665"/>
          </a:xfrm>
          <a:prstGeom prst="rect">
            <a:avLst/>
          </a:prstGeom>
          <a:solidFill>
            <a:schemeClr val="bg1"/>
          </a:solidFill>
          <a:ln>
            <a:solidFill>
              <a:schemeClr val="tx1">
                <a:lumMod val="65000"/>
                <a:lumOff val="35000"/>
              </a:schemeClr>
            </a:solidFill>
          </a:ln>
        </p:spPr>
        <p:txBody>
          <a:bodyPr wrap="square" rtlCol="0">
            <a:spAutoFit/>
          </a:bodyPr>
          <a:lstStyle/>
          <a:p>
            <a:r>
              <a:rPr lang="de-DE" sz="800"/>
              <a:t>addLinksToPowerSavingActivationQueue(linkIdList, automationName, switchingOperationName)</a:t>
            </a:r>
          </a:p>
          <a:p>
            <a:r>
              <a:rPr lang="de-DE" sz="800"/>
              <a:t>removeLinksFromPowerSavingActivationQueue(linkId, automationName)</a:t>
            </a:r>
          </a:p>
          <a:p>
            <a:r>
              <a:rPr lang="de-DE" sz="800"/>
              <a:t>purgePowerSavingActivationQueue()</a:t>
            </a:r>
          </a:p>
        </p:txBody>
      </p:sp>
      <p:sp>
        <p:nvSpPr>
          <p:cNvPr id="61" name="Rechteck: abgerundete Ecken 60">
            <a:extLst>
              <a:ext uri="{FF2B5EF4-FFF2-40B4-BE49-F238E27FC236}">
                <a16:creationId xmlns:a16="http://schemas.microsoft.com/office/drawing/2014/main" id="{FB691098-B92B-749F-A786-393262D55085}"/>
              </a:ext>
            </a:extLst>
          </p:cNvPr>
          <p:cNvSpPr/>
          <p:nvPr/>
        </p:nvSpPr>
        <p:spPr>
          <a:xfrm>
            <a:off x="10902061" y="6779048"/>
            <a:ext cx="2462183" cy="240280"/>
          </a:xfrm>
          <a:prstGeom prst="roundRect">
            <a:avLst/>
          </a:prstGeom>
          <a:solidFill>
            <a:schemeClr val="accent5">
              <a:lumMod val="50000"/>
            </a:schemeClr>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a:t>RedundantTransmittersOff</a:t>
            </a:r>
          </a:p>
        </p:txBody>
      </p:sp>
      <p:sp>
        <p:nvSpPr>
          <p:cNvPr id="62" name="Rechteck: abgerundete Ecken 61">
            <a:extLst>
              <a:ext uri="{FF2B5EF4-FFF2-40B4-BE49-F238E27FC236}">
                <a16:creationId xmlns:a16="http://schemas.microsoft.com/office/drawing/2014/main" id="{704A4399-50FC-C3D6-2333-F54C2364471B}"/>
              </a:ext>
            </a:extLst>
          </p:cNvPr>
          <p:cNvSpPr/>
          <p:nvPr/>
        </p:nvSpPr>
        <p:spPr>
          <a:xfrm>
            <a:off x="10902062" y="7929234"/>
            <a:ext cx="2488343" cy="240280"/>
          </a:xfrm>
          <a:prstGeom prst="roundRect">
            <a:avLst/>
          </a:prstGeom>
          <a:solidFill>
            <a:schemeClr val="accent5">
              <a:lumMod val="50000"/>
            </a:schemeClr>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a:t>AllTransmittersOn</a:t>
            </a:r>
          </a:p>
        </p:txBody>
      </p:sp>
      <p:sp>
        <p:nvSpPr>
          <p:cNvPr id="70" name="Textfeld 69">
            <a:extLst>
              <a:ext uri="{FF2B5EF4-FFF2-40B4-BE49-F238E27FC236}">
                <a16:creationId xmlns:a16="http://schemas.microsoft.com/office/drawing/2014/main" id="{6C16A144-FFC4-94A2-4B14-366E82EAB8E1}"/>
              </a:ext>
            </a:extLst>
          </p:cNvPr>
          <p:cNvSpPr txBox="1"/>
          <p:nvPr/>
        </p:nvSpPr>
        <p:spPr>
          <a:xfrm>
            <a:off x="6313836" y="8239602"/>
            <a:ext cx="3230091" cy="461665"/>
          </a:xfrm>
          <a:prstGeom prst="rect">
            <a:avLst/>
          </a:prstGeom>
          <a:solidFill>
            <a:schemeClr val="bg1"/>
          </a:solidFill>
          <a:ln>
            <a:solidFill>
              <a:schemeClr val="tx1">
                <a:lumMod val="65000"/>
                <a:lumOff val="35000"/>
              </a:schemeClr>
            </a:solidFill>
          </a:ln>
        </p:spPr>
        <p:txBody>
          <a:bodyPr wrap="square" rtlCol="0">
            <a:spAutoFit/>
          </a:bodyPr>
          <a:lstStyle/>
          <a:p>
            <a:r>
              <a:rPr lang="de-DE" sz="800"/>
              <a:t>addLinksToPowerSavingDeactivationQueue(linkIdList, automationName, switchingOperationName)</a:t>
            </a:r>
          </a:p>
          <a:p>
            <a:r>
              <a:rPr lang="de-DE" sz="800"/>
              <a:t>purgePowerSavingDeactivationQueue()</a:t>
            </a:r>
          </a:p>
        </p:txBody>
      </p:sp>
      <p:sp>
        <p:nvSpPr>
          <p:cNvPr id="72" name="Textfeld 71">
            <a:extLst>
              <a:ext uri="{FF2B5EF4-FFF2-40B4-BE49-F238E27FC236}">
                <a16:creationId xmlns:a16="http://schemas.microsoft.com/office/drawing/2014/main" id="{686015EE-6EE9-1CEE-FE96-6F9B18CC3F64}"/>
              </a:ext>
            </a:extLst>
          </p:cNvPr>
          <p:cNvSpPr txBox="1"/>
          <p:nvPr/>
        </p:nvSpPr>
        <p:spPr>
          <a:xfrm>
            <a:off x="10803479" y="6178685"/>
            <a:ext cx="2685507" cy="261610"/>
          </a:xfrm>
          <a:prstGeom prst="rect">
            <a:avLst/>
          </a:prstGeom>
          <a:noFill/>
        </p:spPr>
        <p:txBody>
          <a:bodyPr wrap="square" rtlCol="0">
            <a:spAutoFit/>
          </a:bodyPr>
          <a:lstStyle/>
          <a:p>
            <a:r>
              <a:rPr lang="de-DE" sz="1100" b="1" i="1">
                <a:latin typeface="Consolas" panose="020B0609020204030204" pitchFamily="49" charset="0"/>
              </a:rPr>
              <a:t>Link related switching operation</a:t>
            </a:r>
          </a:p>
        </p:txBody>
      </p:sp>
      <p:sp>
        <p:nvSpPr>
          <p:cNvPr id="85" name="Textfeld 84">
            <a:extLst>
              <a:ext uri="{FF2B5EF4-FFF2-40B4-BE49-F238E27FC236}">
                <a16:creationId xmlns:a16="http://schemas.microsoft.com/office/drawing/2014/main" id="{898136FA-F453-4D63-CE6B-6574D32CDF8F}"/>
              </a:ext>
            </a:extLst>
          </p:cNvPr>
          <p:cNvSpPr txBox="1"/>
          <p:nvPr/>
        </p:nvSpPr>
        <p:spPr>
          <a:xfrm>
            <a:off x="10902059" y="7020048"/>
            <a:ext cx="2790196" cy="215444"/>
          </a:xfrm>
          <a:prstGeom prst="rect">
            <a:avLst/>
          </a:prstGeom>
          <a:solidFill>
            <a:schemeClr val="bg1"/>
          </a:solidFill>
          <a:ln>
            <a:solidFill>
              <a:schemeClr val="tx1">
                <a:lumMod val="65000"/>
                <a:lumOff val="35000"/>
              </a:schemeClr>
            </a:solidFill>
          </a:ln>
        </p:spPr>
        <p:txBody>
          <a:bodyPr wrap="square" rtlCol="0">
            <a:spAutoFit/>
          </a:bodyPr>
          <a:lstStyle/>
          <a:p>
            <a:r>
              <a:rPr lang="de-DE" sz="800">
                <a:highlight>
                  <a:srgbClr val="FFFF00"/>
                </a:highlight>
              </a:rPr>
              <a:t>switchRedundantTransmitterPairOff(linkId, automationName)</a:t>
            </a:r>
          </a:p>
        </p:txBody>
      </p:sp>
      <p:sp>
        <p:nvSpPr>
          <p:cNvPr id="86" name="Rechteck: abgerundete Ecken 85">
            <a:extLst>
              <a:ext uri="{FF2B5EF4-FFF2-40B4-BE49-F238E27FC236}">
                <a16:creationId xmlns:a16="http://schemas.microsoft.com/office/drawing/2014/main" id="{03B52899-6C45-E7F5-DD62-62B51832B6AB}"/>
              </a:ext>
            </a:extLst>
          </p:cNvPr>
          <p:cNvSpPr/>
          <p:nvPr/>
        </p:nvSpPr>
        <p:spPr>
          <a:xfrm>
            <a:off x="14502275" y="6753472"/>
            <a:ext cx="2029034" cy="240280"/>
          </a:xfrm>
          <a:prstGeom prst="roundRect">
            <a:avLst/>
          </a:prstGeom>
          <a:solidFill>
            <a:schemeClr val="accent5">
              <a:lumMod val="50000"/>
            </a:schemeClr>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a:t>BasicLinkAnalysis</a:t>
            </a:r>
          </a:p>
        </p:txBody>
      </p:sp>
      <p:sp>
        <p:nvSpPr>
          <p:cNvPr id="97" name="Textfeld 96">
            <a:extLst>
              <a:ext uri="{FF2B5EF4-FFF2-40B4-BE49-F238E27FC236}">
                <a16:creationId xmlns:a16="http://schemas.microsoft.com/office/drawing/2014/main" id="{C8284784-8A80-7317-E4D2-99866808C86D}"/>
              </a:ext>
            </a:extLst>
          </p:cNvPr>
          <p:cNvSpPr txBox="1"/>
          <p:nvPr/>
        </p:nvSpPr>
        <p:spPr>
          <a:xfrm>
            <a:off x="14507915" y="6972659"/>
            <a:ext cx="2688793" cy="215444"/>
          </a:xfrm>
          <a:prstGeom prst="rect">
            <a:avLst/>
          </a:prstGeom>
          <a:solidFill>
            <a:schemeClr val="bg1"/>
          </a:solidFill>
          <a:ln>
            <a:solidFill>
              <a:schemeClr val="tx1">
                <a:lumMod val="65000"/>
                <a:lumOff val="35000"/>
              </a:schemeClr>
            </a:solidFill>
          </a:ln>
        </p:spPr>
        <p:txBody>
          <a:bodyPr wrap="square" rtlCol="0">
            <a:spAutoFit/>
          </a:bodyPr>
          <a:lstStyle/>
          <a:p>
            <a:r>
              <a:rPr lang="de-DE" sz="800">
                <a:highlight>
                  <a:srgbClr val="FFFF00"/>
                </a:highlight>
              </a:rPr>
              <a:t>provideTransmitterStatusOfParallelLink(linkId)</a:t>
            </a:r>
          </a:p>
        </p:txBody>
      </p:sp>
      <p:sp>
        <p:nvSpPr>
          <p:cNvPr id="105" name="Rechteck: abgerundete Ecken 104">
            <a:extLst>
              <a:ext uri="{FF2B5EF4-FFF2-40B4-BE49-F238E27FC236}">
                <a16:creationId xmlns:a16="http://schemas.microsoft.com/office/drawing/2014/main" id="{AB0FABE4-E8CC-DD4B-7378-F8FC4EE8548B}"/>
              </a:ext>
            </a:extLst>
          </p:cNvPr>
          <p:cNvSpPr/>
          <p:nvPr/>
        </p:nvSpPr>
        <p:spPr>
          <a:xfrm>
            <a:off x="7941006" y="9497111"/>
            <a:ext cx="5648143" cy="1835995"/>
          </a:xfrm>
          <a:prstGeom prst="roundRect">
            <a:avLst>
              <a:gd name="adj" fmla="val 1868"/>
            </a:avLst>
          </a:prstGeom>
          <a:solidFill>
            <a:schemeClr val="accent6">
              <a:lumMod val="20000"/>
              <a:lumOff val="80000"/>
            </a:schemeClr>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solidFill>
                <a:schemeClr val="tx1"/>
              </a:solidFill>
            </a:endParaRPr>
          </a:p>
        </p:txBody>
      </p:sp>
      <p:sp>
        <p:nvSpPr>
          <p:cNvPr id="106" name="Textfeld 105">
            <a:extLst>
              <a:ext uri="{FF2B5EF4-FFF2-40B4-BE49-F238E27FC236}">
                <a16:creationId xmlns:a16="http://schemas.microsoft.com/office/drawing/2014/main" id="{0899904A-0376-5F2D-F5F7-A6FDFF812B0B}"/>
              </a:ext>
            </a:extLst>
          </p:cNvPr>
          <p:cNvSpPr txBox="1"/>
          <p:nvPr/>
        </p:nvSpPr>
        <p:spPr>
          <a:xfrm>
            <a:off x="8097817" y="9497108"/>
            <a:ext cx="3177522" cy="261610"/>
          </a:xfrm>
          <a:prstGeom prst="rect">
            <a:avLst/>
          </a:prstGeom>
          <a:noFill/>
        </p:spPr>
        <p:txBody>
          <a:bodyPr wrap="square" rtlCol="0">
            <a:spAutoFit/>
          </a:bodyPr>
          <a:lstStyle/>
          <a:p>
            <a:r>
              <a:rPr lang="de-DE" sz="1100" b="1" i="1">
                <a:latin typeface="Consolas" panose="020B0609020204030204" pitchFamily="49" charset="0"/>
              </a:rPr>
              <a:t>Power saving status</a:t>
            </a:r>
          </a:p>
        </p:txBody>
      </p:sp>
      <p:sp>
        <p:nvSpPr>
          <p:cNvPr id="107" name="Textfeld 106">
            <a:extLst>
              <a:ext uri="{FF2B5EF4-FFF2-40B4-BE49-F238E27FC236}">
                <a16:creationId xmlns:a16="http://schemas.microsoft.com/office/drawing/2014/main" id="{07961695-99F6-506C-1658-2D385A6DE7C0}"/>
              </a:ext>
            </a:extLst>
          </p:cNvPr>
          <p:cNvSpPr txBox="1"/>
          <p:nvPr/>
        </p:nvSpPr>
        <p:spPr>
          <a:xfrm>
            <a:off x="8097817" y="10019583"/>
            <a:ext cx="5326566" cy="1200329"/>
          </a:xfrm>
          <a:prstGeom prst="rect">
            <a:avLst/>
          </a:prstGeom>
          <a:solidFill>
            <a:schemeClr val="bg1"/>
          </a:solidFill>
          <a:ln>
            <a:solidFill>
              <a:schemeClr val="tx1">
                <a:lumMod val="65000"/>
                <a:lumOff val="35000"/>
              </a:schemeClr>
            </a:solidFill>
          </a:ln>
        </p:spPr>
        <p:txBody>
          <a:bodyPr wrap="square" rtlCol="0">
            <a:spAutoFit/>
          </a:bodyPr>
          <a:lstStyle/>
          <a:p>
            <a:r>
              <a:rPr lang="de-DE" sz="800">
                <a:highlight>
                  <a:srgbClr val="FFFF00"/>
                </a:highlight>
              </a:rPr>
              <a:t>recordPowerSavingStatus(linkId, addDeviationsFromOriginalState, removeDeviationsFromOriginalState, </a:t>
            </a:r>
          </a:p>
          <a:p>
            <a:r>
              <a:rPr lang="de-DE" sz="800">
                <a:highlight>
                  <a:srgbClr val="FFFF00"/>
                </a:highlight>
              </a:rPr>
              <a:t>		       addModulesToRestoreOriginalState, removeModulesToRestoreOriginalState)</a:t>
            </a:r>
          </a:p>
          <a:p>
            <a:r>
              <a:rPr lang="de-DE" sz="800">
                <a:highlight>
                  <a:srgbClr val="FFFF00"/>
                </a:highlight>
              </a:rPr>
              <a:t>---------------------</a:t>
            </a:r>
          </a:p>
          <a:p>
            <a:r>
              <a:rPr lang="de-DE" sz="800">
                <a:highlight>
                  <a:srgbClr val="FFFF00"/>
                </a:highlight>
              </a:rPr>
              <a:t>listPowerSavingStatus()</a:t>
            </a:r>
          </a:p>
          <a:p>
            <a:r>
              <a:rPr lang="de-DE" sz="800">
                <a:highlight>
                  <a:srgbClr val="FFFF00"/>
                </a:highlight>
              </a:rPr>
              <a:t>providePowerSavingStatusOfLink(linkId)</a:t>
            </a:r>
          </a:p>
          <a:p>
            <a:r>
              <a:rPr lang="de-DE" sz="800">
                <a:highlight>
                  <a:srgbClr val="FFFF00"/>
                </a:highlight>
              </a:rPr>
              <a:t>listAffectedLinks(deviationFromOriginalState)</a:t>
            </a:r>
          </a:p>
          <a:p>
            <a:r>
              <a:rPr lang="de-DE" sz="800">
                <a:highlight>
                  <a:srgbClr val="FFFF00"/>
                </a:highlight>
              </a:rPr>
              <a:t>listToBeRestoredLinks(moduleToRestoreOriginalState)</a:t>
            </a:r>
          </a:p>
          <a:p>
            <a:r>
              <a:rPr lang="de-DE" sz="800">
                <a:highlight>
                  <a:srgbClr val="FFFF00"/>
                </a:highlight>
              </a:rPr>
              <a:t>-------------</a:t>
            </a:r>
          </a:p>
          <a:p>
            <a:r>
              <a:rPr lang="de-DE" sz="800">
                <a:highlight>
                  <a:srgbClr val="FFFF00"/>
                </a:highlight>
              </a:rPr>
              <a:t>deleteLinkFromPowerSavingStatusTable(linkId)</a:t>
            </a:r>
          </a:p>
        </p:txBody>
      </p:sp>
      <p:sp>
        <p:nvSpPr>
          <p:cNvPr id="108" name="Rechteck: abgerundete Ecken 107">
            <a:extLst>
              <a:ext uri="{FF2B5EF4-FFF2-40B4-BE49-F238E27FC236}">
                <a16:creationId xmlns:a16="http://schemas.microsoft.com/office/drawing/2014/main" id="{08E5492F-C70F-D0C9-30E9-B5C24DFF9452}"/>
              </a:ext>
            </a:extLst>
          </p:cNvPr>
          <p:cNvSpPr/>
          <p:nvPr/>
        </p:nvSpPr>
        <p:spPr>
          <a:xfrm>
            <a:off x="8097817" y="9779300"/>
            <a:ext cx="4056432" cy="240280"/>
          </a:xfrm>
          <a:prstGeom prst="roundRect">
            <a:avLst/>
          </a:prstGeom>
          <a:solidFill>
            <a:schemeClr val="accent5">
              <a:lumMod val="50000"/>
            </a:schemeClr>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a:t>BasicPowerSavingStatus</a:t>
            </a:r>
          </a:p>
        </p:txBody>
      </p:sp>
      <p:sp>
        <p:nvSpPr>
          <p:cNvPr id="114" name="Rechteck: abgerundete Ecken 113">
            <a:extLst>
              <a:ext uri="{FF2B5EF4-FFF2-40B4-BE49-F238E27FC236}">
                <a16:creationId xmlns:a16="http://schemas.microsoft.com/office/drawing/2014/main" id="{44138D4C-4AE6-1FE5-306F-8070BB068DF1}"/>
              </a:ext>
            </a:extLst>
          </p:cNvPr>
          <p:cNvSpPr/>
          <p:nvPr/>
        </p:nvSpPr>
        <p:spPr>
          <a:xfrm>
            <a:off x="13701459" y="9497109"/>
            <a:ext cx="3329415" cy="774358"/>
          </a:xfrm>
          <a:prstGeom prst="roundRect">
            <a:avLst>
              <a:gd name="adj" fmla="val 1868"/>
            </a:avLst>
          </a:prstGeom>
          <a:solidFill>
            <a:schemeClr val="bg1">
              <a:lumMod val="85000"/>
            </a:schemeClr>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solidFill>
                <a:schemeClr val="tx1"/>
              </a:solidFill>
            </a:endParaRPr>
          </a:p>
        </p:txBody>
      </p:sp>
      <p:sp>
        <p:nvSpPr>
          <p:cNvPr id="115" name="Textfeld 114">
            <a:extLst>
              <a:ext uri="{FF2B5EF4-FFF2-40B4-BE49-F238E27FC236}">
                <a16:creationId xmlns:a16="http://schemas.microsoft.com/office/drawing/2014/main" id="{9611E591-5543-FE83-4877-2B5A91419497}"/>
              </a:ext>
            </a:extLst>
          </p:cNvPr>
          <p:cNvSpPr txBox="1"/>
          <p:nvPr/>
        </p:nvSpPr>
        <p:spPr>
          <a:xfrm>
            <a:off x="13701454" y="9488068"/>
            <a:ext cx="3177522" cy="261610"/>
          </a:xfrm>
          <a:prstGeom prst="rect">
            <a:avLst/>
          </a:prstGeom>
          <a:noFill/>
        </p:spPr>
        <p:txBody>
          <a:bodyPr wrap="square" rtlCol="0">
            <a:spAutoFit/>
          </a:bodyPr>
          <a:lstStyle/>
          <a:p>
            <a:r>
              <a:rPr lang="de-DE" sz="1100" b="1" i="1">
                <a:latin typeface="Consolas" panose="020B0609020204030204" pitchFamily="49" charset="0"/>
              </a:rPr>
              <a:t>Logging of power saving</a:t>
            </a:r>
          </a:p>
        </p:txBody>
      </p:sp>
      <p:sp>
        <p:nvSpPr>
          <p:cNvPr id="116" name="Rechteck: abgerundete Ecken 115">
            <a:extLst>
              <a:ext uri="{FF2B5EF4-FFF2-40B4-BE49-F238E27FC236}">
                <a16:creationId xmlns:a16="http://schemas.microsoft.com/office/drawing/2014/main" id="{085A4A1A-823A-877B-8EA0-7C51B242ACF9}"/>
              </a:ext>
            </a:extLst>
          </p:cNvPr>
          <p:cNvSpPr/>
          <p:nvPr/>
        </p:nvSpPr>
        <p:spPr>
          <a:xfrm>
            <a:off x="13817279" y="9794195"/>
            <a:ext cx="3101639" cy="240280"/>
          </a:xfrm>
          <a:prstGeom prst="roundRect">
            <a:avLst/>
          </a:prstGeom>
          <a:solidFill>
            <a:schemeClr val="tx1">
              <a:lumMod val="75000"/>
              <a:lumOff val="25000"/>
            </a:schemeClr>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a:t>module in backlog for v1.0.0</a:t>
            </a:r>
          </a:p>
        </p:txBody>
      </p:sp>
      <p:sp>
        <p:nvSpPr>
          <p:cNvPr id="118" name="Rechteck: abgerundete Ecken 117">
            <a:extLst>
              <a:ext uri="{FF2B5EF4-FFF2-40B4-BE49-F238E27FC236}">
                <a16:creationId xmlns:a16="http://schemas.microsoft.com/office/drawing/2014/main" id="{18F3419E-93FE-2683-D014-E3888EAF1380}"/>
              </a:ext>
            </a:extLst>
          </p:cNvPr>
          <p:cNvSpPr/>
          <p:nvPr/>
        </p:nvSpPr>
        <p:spPr>
          <a:xfrm>
            <a:off x="17180473" y="9504660"/>
            <a:ext cx="2633496" cy="261610"/>
          </a:xfrm>
          <a:prstGeom prst="roundRect">
            <a:avLst>
              <a:gd name="adj" fmla="val 22278"/>
            </a:avLst>
          </a:prstGeom>
          <a:solidFill>
            <a:schemeClr val="bg1">
              <a:lumMod val="65000"/>
            </a:schemeClr>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900" b="1" i="1">
                <a:solidFill>
                  <a:schemeClr val="bg1"/>
                </a:solidFill>
                <a:latin typeface="Consolas" panose="020B0609020204030204" pitchFamily="49" charset="0"/>
              </a:rPr>
              <a:t>Performance of power savings</a:t>
            </a:r>
          </a:p>
        </p:txBody>
      </p:sp>
      <p:sp>
        <p:nvSpPr>
          <p:cNvPr id="119" name="Rechteck: abgerundete Ecken 118">
            <a:extLst>
              <a:ext uri="{FF2B5EF4-FFF2-40B4-BE49-F238E27FC236}">
                <a16:creationId xmlns:a16="http://schemas.microsoft.com/office/drawing/2014/main" id="{08887209-ED18-2DD5-C881-D1D2186501E8}"/>
              </a:ext>
            </a:extLst>
          </p:cNvPr>
          <p:cNvSpPr/>
          <p:nvPr/>
        </p:nvSpPr>
        <p:spPr>
          <a:xfrm>
            <a:off x="17180473" y="9839255"/>
            <a:ext cx="2633496" cy="261610"/>
          </a:xfrm>
          <a:prstGeom prst="roundRect">
            <a:avLst>
              <a:gd name="adj" fmla="val 22278"/>
            </a:avLst>
          </a:prstGeom>
          <a:solidFill>
            <a:schemeClr val="bg1">
              <a:lumMod val="65000"/>
            </a:schemeClr>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900" b="1" i="1">
                <a:solidFill>
                  <a:schemeClr val="bg1"/>
                </a:solidFill>
                <a:latin typeface="Consolas" panose="020B0609020204030204" pitchFamily="49" charset="0"/>
              </a:rPr>
              <a:t>Alarm management of power savings</a:t>
            </a:r>
          </a:p>
        </p:txBody>
      </p:sp>
      <p:sp>
        <p:nvSpPr>
          <p:cNvPr id="28" name="Rechteck: abgerundete Ecken 27">
            <a:extLst>
              <a:ext uri="{FF2B5EF4-FFF2-40B4-BE49-F238E27FC236}">
                <a16:creationId xmlns:a16="http://schemas.microsoft.com/office/drawing/2014/main" id="{E0195804-B2E2-2A63-C3BE-AB7675D74BA8}"/>
              </a:ext>
            </a:extLst>
          </p:cNvPr>
          <p:cNvSpPr/>
          <p:nvPr/>
        </p:nvSpPr>
        <p:spPr>
          <a:xfrm>
            <a:off x="7088188" y="3934061"/>
            <a:ext cx="2029034" cy="240280"/>
          </a:xfrm>
          <a:prstGeom prst="roundRect">
            <a:avLst/>
          </a:prstGeom>
          <a:solidFill>
            <a:schemeClr val="accent5">
              <a:lumMod val="50000"/>
            </a:schemeClr>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a:t>BlackListManagement</a:t>
            </a:r>
          </a:p>
        </p:txBody>
      </p:sp>
      <p:pic>
        <p:nvPicPr>
          <p:cNvPr id="30" name="Grafik 29" descr="Liste mit einfarbiger Füllung">
            <a:extLst>
              <a:ext uri="{FF2B5EF4-FFF2-40B4-BE49-F238E27FC236}">
                <a16:creationId xmlns:a16="http://schemas.microsoft.com/office/drawing/2014/main" id="{DFAB7A0C-BE4A-B0EB-3B79-B6A4151AA04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573689" y="3896351"/>
            <a:ext cx="268091" cy="268091"/>
          </a:xfrm>
          <a:prstGeom prst="rect">
            <a:avLst/>
          </a:prstGeom>
        </p:spPr>
      </p:pic>
      <p:cxnSp>
        <p:nvCxnSpPr>
          <p:cNvPr id="31" name="Gerade Verbindung mit Pfeil 30">
            <a:extLst>
              <a:ext uri="{FF2B5EF4-FFF2-40B4-BE49-F238E27FC236}">
                <a16:creationId xmlns:a16="http://schemas.microsoft.com/office/drawing/2014/main" id="{3D419FB5-9499-E871-F6D0-0A6581CA4C7D}"/>
              </a:ext>
            </a:extLst>
          </p:cNvPr>
          <p:cNvCxnSpPr>
            <a:cxnSpLocks/>
          </p:cNvCxnSpPr>
          <p:nvPr/>
        </p:nvCxnSpPr>
        <p:spPr>
          <a:xfrm>
            <a:off x="9153240" y="4030392"/>
            <a:ext cx="420444" cy="0"/>
          </a:xfrm>
          <a:prstGeom prst="straightConnector1">
            <a:avLst/>
          </a:prstGeom>
          <a:ln>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8" name="Gerade Verbindung mit Pfeil 37">
            <a:extLst>
              <a:ext uri="{FF2B5EF4-FFF2-40B4-BE49-F238E27FC236}">
                <a16:creationId xmlns:a16="http://schemas.microsoft.com/office/drawing/2014/main" id="{A9FA621F-1083-9104-C6E4-1A480A8DAE67}"/>
              </a:ext>
            </a:extLst>
          </p:cNvPr>
          <p:cNvCxnSpPr>
            <a:cxnSpLocks/>
          </p:cNvCxnSpPr>
          <p:nvPr/>
        </p:nvCxnSpPr>
        <p:spPr>
          <a:xfrm flipH="1">
            <a:off x="9153240" y="4097136"/>
            <a:ext cx="420444" cy="0"/>
          </a:xfrm>
          <a:prstGeom prst="straightConnector1">
            <a:avLst/>
          </a:prstGeom>
          <a:ln>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53" name="Gruppieren 52">
            <a:extLst>
              <a:ext uri="{FF2B5EF4-FFF2-40B4-BE49-F238E27FC236}">
                <a16:creationId xmlns:a16="http://schemas.microsoft.com/office/drawing/2014/main" id="{EE745BE4-BA41-165F-58C9-8B8D8D947C21}"/>
              </a:ext>
            </a:extLst>
          </p:cNvPr>
          <p:cNvGrpSpPr/>
          <p:nvPr/>
        </p:nvGrpSpPr>
        <p:grpSpPr>
          <a:xfrm>
            <a:off x="16961193" y="8447017"/>
            <a:ext cx="961897" cy="537911"/>
            <a:chOff x="12596318" y="3860943"/>
            <a:chExt cx="961897" cy="537911"/>
          </a:xfrm>
        </p:grpSpPr>
        <p:sp>
          <p:nvSpPr>
            <p:cNvPr id="21" name="Flussdiagramm: Datenträger mit direktem Zugriff 20">
              <a:extLst>
                <a:ext uri="{FF2B5EF4-FFF2-40B4-BE49-F238E27FC236}">
                  <a16:creationId xmlns:a16="http://schemas.microsoft.com/office/drawing/2014/main" id="{98D73E05-9C6D-6298-0898-029930B8F4BC}"/>
                </a:ext>
              </a:extLst>
            </p:cNvPr>
            <p:cNvSpPr/>
            <p:nvPr/>
          </p:nvSpPr>
          <p:spPr>
            <a:xfrm rot="16200000">
              <a:off x="12808311" y="3648950"/>
              <a:ext cx="537911" cy="961897"/>
            </a:xfrm>
            <a:prstGeom prst="flowChartMagneticDrum">
              <a:avLst/>
            </a:prstGeom>
            <a:solidFill>
              <a:schemeClr val="tx1">
                <a:lumMod val="50000"/>
                <a:lumOff val="5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2" name="Textfeld 21">
              <a:extLst>
                <a:ext uri="{FF2B5EF4-FFF2-40B4-BE49-F238E27FC236}">
                  <a16:creationId xmlns:a16="http://schemas.microsoft.com/office/drawing/2014/main" id="{D8A81A39-C3DF-7D53-036F-15867364A4EF}"/>
                </a:ext>
              </a:extLst>
            </p:cNvPr>
            <p:cNvSpPr txBox="1"/>
            <p:nvPr/>
          </p:nvSpPr>
          <p:spPr>
            <a:xfrm>
              <a:off x="12801389" y="4055702"/>
              <a:ext cx="551754" cy="261610"/>
            </a:xfrm>
            <a:prstGeom prst="rect">
              <a:avLst/>
            </a:prstGeom>
            <a:noFill/>
          </p:spPr>
          <p:txBody>
            <a:bodyPr wrap="none" rtlCol="0">
              <a:spAutoFit/>
            </a:bodyPr>
            <a:lstStyle/>
            <a:p>
              <a:r>
                <a:rPr lang="de-DE" sz="1100">
                  <a:solidFill>
                    <a:schemeClr val="bg1"/>
                  </a:solidFill>
                </a:rPr>
                <a:t>MWDI</a:t>
              </a:r>
            </a:p>
          </p:txBody>
        </p:sp>
      </p:grpSp>
      <p:grpSp>
        <p:nvGrpSpPr>
          <p:cNvPr id="57" name="Gruppieren 56">
            <a:extLst>
              <a:ext uri="{FF2B5EF4-FFF2-40B4-BE49-F238E27FC236}">
                <a16:creationId xmlns:a16="http://schemas.microsoft.com/office/drawing/2014/main" id="{5BEAAA41-C496-5A65-4FE4-696CB1BB6095}"/>
              </a:ext>
            </a:extLst>
          </p:cNvPr>
          <p:cNvGrpSpPr/>
          <p:nvPr/>
        </p:nvGrpSpPr>
        <p:grpSpPr>
          <a:xfrm>
            <a:off x="11154358" y="11416866"/>
            <a:ext cx="961898" cy="537911"/>
            <a:chOff x="12596318" y="3860943"/>
            <a:chExt cx="961898" cy="537911"/>
          </a:xfrm>
        </p:grpSpPr>
        <p:sp>
          <p:nvSpPr>
            <p:cNvPr id="58" name="Flussdiagramm: Datenträger mit direktem Zugriff 57">
              <a:extLst>
                <a:ext uri="{FF2B5EF4-FFF2-40B4-BE49-F238E27FC236}">
                  <a16:creationId xmlns:a16="http://schemas.microsoft.com/office/drawing/2014/main" id="{78DF06F7-9560-90E7-0CF2-EC0756093986}"/>
                </a:ext>
              </a:extLst>
            </p:cNvPr>
            <p:cNvSpPr/>
            <p:nvPr/>
          </p:nvSpPr>
          <p:spPr>
            <a:xfrm rot="16200000">
              <a:off x="12808311" y="3648950"/>
              <a:ext cx="537911" cy="961897"/>
            </a:xfrm>
            <a:prstGeom prst="flowChartMagneticDrum">
              <a:avLst/>
            </a:prstGeom>
            <a:solidFill>
              <a:schemeClr val="tx1">
                <a:lumMod val="50000"/>
                <a:lumOff val="5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9" name="Textfeld 58">
              <a:extLst>
                <a:ext uri="{FF2B5EF4-FFF2-40B4-BE49-F238E27FC236}">
                  <a16:creationId xmlns:a16="http://schemas.microsoft.com/office/drawing/2014/main" id="{6BA72B96-0AF7-1718-5BE4-B7AABF449CA8}"/>
                </a:ext>
              </a:extLst>
            </p:cNvPr>
            <p:cNvSpPr txBox="1"/>
            <p:nvPr/>
          </p:nvSpPr>
          <p:spPr>
            <a:xfrm>
              <a:off x="12628153" y="4053485"/>
              <a:ext cx="930063" cy="261610"/>
            </a:xfrm>
            <a:prstGeom prst="rect">
              <a:avLst/>
            </a:prstGeom>
            <a:noFill/>
          </p:spPr>
          <p:txBody>
            <a:bodyPr wrap="none" rtlCol="0">
              <a:spAutoFit/>
            </a:bodyPr>
            <a:lstStyle/>
            <a:p>
              <a:r>
                <a:rPr lang="de-DE" sz="1100">
                  <a:solidFill>
                    <a:schemeClr val="bg1"/>
                  </a:solidFill>
                </a:rPr>
                <a:t>ElasticSearch</a:t>
              </a:r>
            </a:p>
          </p:txBody>
        </p:sp>
      </p:grpSp>
      <p:cxnSp>
        <p:nvCxnSpPr>
          <p:cNvPr id="60" name="Gerade Verbindung mit Pfeil 59">
            <a:extLst>
              <a:ext uri="{FF2B5EF4-FFF2-40B4-BE49-F238E27FC236}">
                <a16:creationId xmlns:a16="http://schemas.microsoft.com/office/drawing/2014/main" id="{8B40C93D-21AA-7A3B-30BB-A3E1B7763D7B}"/>
              </a:ext>
            </a:extLst>
          </p:cNvPr>
          <p:cNvCxnSpPr>
            <a:cxnSpLocks/>
          </p:cNvCxnSpPr>
          <p:nvPr/>
        </p:nvCxnSpPr>
        <p:spPr>
          <a:xfrm>
            <a:off x="11289040" y="11183317"/>
            <a:ext cx="192208" cy="24066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Gerade Verbindung mit Pfeil 62">
            <a:extLst>
              <a:ext uri="{FF2B5EF4-FFF2-40B4-BE49-F238E27FC236}">
                <a16:creationId xmlns:a16="http://schemas.microsoft.com/office/drawing/2014/main" id="{59645F98-13F6-B52B-5AC2-CF5A4965FD31}"/>
              </a:ext>
            </a:extLst>
          </p:cNvPr>
          <p:cNvCxnSpPr>
            <a:cxnSpLocks/>
            <a:stCxn id="58" idx="4"/>
          </p:cNvCxnSpPr>
          <p:nvPr/>
        </p:nvCxnSpPr>
        <p:spPr>
          <a:xfrm flipH="1" flipV="1">
            <a:off x="11427503" y="11166271"/>
            <a:ext cx="207804" cy="2505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4" name="Textfeld 163">
            <a:extLst>
              <a:ext uri="{FF2B5EF4-FFF2-40B4-BE49-F238E27FC236}">
                <a16:creationId xmlns:a16="http://schemas.microsoft.com/office/drawing/2014/main" id="{76DB1ABE-A024-6EAF-2BFC-CC7B6EC9E5B5}"/>
              </a:ext>
            </a:extLst>
          </p:cNvPr>
          <p:cNvSpPr txBox="1"/>
          <p:nvPr/>
        </p:nvSpPr>
        <p:spPr>
          <a:xfrm>
            <a:off x="7078382" y="4181593"/>
            <a:ext cx="2644672" cy="830997"/>
          </a:xfrm>
          <a:prstGeom prst="rect">
            <a:avLst/>
          </a:prstGeom>
          <a:solidFill>
            <a:schemeClr val="bg1"/>
          </a:solidFill>
          <a:ln>
            <a:solidFill>
              <a:schemeClr val="tx1">
                <a:lumMod val="65000"/>
                <a:lumOff val="35000"/>
              </a:schemeClr>
            </a:solidFill>
          </a:ln>
        </p:spPr>
        <p:txBody>
          <a:bodyPr wrap="square" rtlCol="0">
            <a:spAutoFit/>
          </a:bodyPr>
          <a:lstStyle>
            <a:defPPr>
              <a:defRPr lang="en-US"/>
            </a:defPPr>
            <a:lvl1pPr marL="171450" indent="-171450">
              <a:buFont typeface="Arial" panose="020B0604020202020204" pitchFamily="34" charset="0"/>
              <a:buChar char="•"/>
              <a:defRPr sz="800"/>
            </a:lvl1pPr>
          </a:lstStyle>
          <a:p>
            <a:pPr marL="0" indent="0">
              <a:buNone/>
            </a:pPr>
            <a:r>
              <a:rPr lang="de-DE"/>
              <a:t>addLinksToBlackList(linkIdList)</a:t>
            </a:r>
          </a:p>
          <a:p>
            <a:pPr marL="0" indent="0">
              <a:buNone/>
            </a:pPr>
            <a:r>
              <a:rPr lang="de-DE"/>
              <a:t>----------------</a:t>
            </a:r>
          </a:p>
          <a:p>
            <a:pPr marL="0" indent="0">
              <a:buNone/>
            </a:pPr>
            <a:r>
              <a:rPr lang="de-DE"/>
              <a:t>removeLinksFromBlackList(linkIdList)</a:t>
            </a:r>
          </a:p>
          <a:p>
            <a:pPr marL="0" indent="0">
              <a:buNone/>
            </a:pPr>
            <a:r>
              <a:rPr lang="de-DE"/>
              <a:t>---------------</a:t>
            </a:r>
          </a:p>
          <a:p>
            <a:pPr marL="0" indent="0">
              <a:buNone/>
            </a:pPr>
            <a:r>
              <a:rPr lang="de-DE"/>
              <a:t>listLinksInBlackList()</a:t>
            </a:r>
          </a:p>
          <a:p>
            <a:pPr marL="0" indent="0">
              <a:buNone/>
            </a:pPr>
            <a:r>
              <a:rPr lang="de-DE"/>
              <a:t>isLinkBarred(linkId)</a:t>
            </a:r>
          </a:p>
        </p:txBody>
      </p:sp>
      <p:sp>
        <p:nvSpPr>
          <p:cNvPr id="18" name="Textfeld 17">
            <a:extLst>
              <a:ext uri="{FF2B5EF4-FFF2-40B4-BE49-F238E27FC236}">
                <a16:creationId xmlns:a16="http://schemas.microsoft.com/office/drawing/2014/main" id="{6C6C530A-45CB-DC8A-ED15-03231D6AD3C8}"/>
              </a:ext>
            </a:extLst>
          </p:cNvPr>
          <p:cNvSpPr txBox="1"/>
          <p:nvPr/>
        </p:nvSpPr>
        <p:spPr>
          <a:xfrm>
            <a:off x="16495661" y="3420272"/>
            <a:ext cx="1846980" cy="369332"/>
          </a:xfrm>
          <a:prstGeom prst="rect">
            <a:avLst/>
          </a:prstGeom>
          <a:noFill/>
        </p:spPr>
        <p:txBody>
          <a:bodyPr wrap="none" rtlCol="0">
            <a:spAutoFit/>
          </a:bodyPr>
          <a:lstStyle/>
          <a:p>
            <a:pPr algn="r"/>
            <a:r>
              <a:rPr lang="de-DE">
                <a:solidFill>
                  <a:srgbClr val="C00000"/>
                </a:solidFill>
              </a:rPr>
              <a:t>Included in v0.0.5</a:t>
            </a:r>
            <a:endParaRPr lang="de-DE" sz="1100">
              <a:solidFill>
                <a:srgbClr val="C00000"/>
              </a:solidFill>
            </a:endParaRPr>
          </a:p>
        </p:txBody>
      </p:sp>
      <p:sp>
        <p:nvSpPr>
          <p:cNvPr id="2" name="Rechteck: gefaltete Ecke 1">
            <a:extLst>
              <a:ext uri="{FF2B5EF4-FFF2-40B4-BE49-F238E27FC236}">
                <a16:creationId xmlns:a16="http://schemas.microsoft.com/office/drawing/2014/main" id="{AB62C5E5-4DB3-D8B4-7C60-F48E02C8A960}"/>
              </a:ext>
            </a:extLst>
          </p:cNvPr>
          <p:cNvSpPr/>
          <p:nvPr/>
        </p:nvSpPr>
        <p:spPr>
          <a:xfrm>
            <a:off x="8509505" y="4199106"/>
            <a:ext cx="1721898" cy="196517"/>
          </a:xfrm>
          <a:prstGeom prst="foldedCorner">
            <a:avLst/>
          </a:prstGeom>
          <a:solidFill>
            <a:srgbClr val="FFFF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de-DE" sz="700">
                <a:solidFill>
                  <a:schemeClr val="tx1"/>
                </a:solidFill>
              </a:rPr>
              <a:t>active power savings to be deactivated</a:t>
            </a:r>
          </a:p>
        </p:txBody>
      </p:sp>
      <p:sp>
        <p:nvSpPr>
          <p:cNvPr id="3" name="Rechteck: gefaltete Ecke 2">
            <a:extLst>
              <a:ext uri="{FF2B5EF4-FFF2-40B4-BE49-F238E27FC236}">
                <a16:creationId xmlns:a16="http://schemas.microsoft.com/office/drawing/2014/main" id="{17AC426F-5C9E-B06B-6525-BC2E8A012C91}"/>
              </a:ext>
            </a:extLst>
          </p:cNvPr>
          <p:cNvSpPr/>
          <p:nvPr/>
        </p:nvSpPr>
        <p:spPr>
          <a:xfrm>
            <a:off x="2650274" y="4693890"/>
            <a:ext cx="1335624" cy="276060"/>
          </a:xfrm>
          <a:prstGeom prst="foldedCorner">
            <a:avLst/>
          </a:prstGeom>
          <a:solidFill>
            <a:srgbClr val="FFFF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de-DE" sz="700">
                <a:solidFill>
                  <a:schemeClr val="tx1"/>
                </a:solidFill>
              </a:rPr>
              <a:t>Check if active power savings need to be deactivated</a:t>
            </a:r>
          </a:p>
        </p:txBody>
      </p:sp>
      <p:cxnSp>
        <p:nvCxnSpPr>
          <p:cNvPr id="39" name="Gerade Verbindung mit Pfeil 38">
            <a:extLst>
              <a:ext uri="{FF2B5EF4-FFF2-40B4-BE49-F238E27FC236}">
                <a16:creationId xmlns:a16="http://schemas.microsoft.com/office/drawing/2014/main" id="{EEAA6F5C-6A46-2C71-783F-DEA9C432D4E6}"/>
              </a:ext>
            </a:extLst>
          </p:cNvPr>
          <p:cNvCxnSpPr>
            <a:cxnSpLocks/>
            <a:endCxn id="20" idx="1"/>
          </p:cNvCxnSpPr>
          <p:nvPr/>
        </p:nvCxnSpPr>
        <p:spPr>
          <a:xfrm>
            <a:off x="13711307" y="7206060"/>
            <a:ext cx="844638" cy="107721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Gerade Verbindung mit Pfeil 42">
            <a:extLst>
              <a:ext uri="{FF2B5EF4-FFF2-40B4-BE49-F238E27FC236}">
                <a16:creationId xmlns:a16="http://schemas.microsoft.com/office/drawing/2014/main" id="{508E24E4-0205-1E0B-D0EC-5E5FF0261809}"/>
              </a:ext>
            </a:extLst>
          </p:cNvPr>
          <p:cNvCxnSpPr>
            <a:cxnSpLocks/>
          </p:cNvCxnSpPr>
          <p:nvPr/>
        </p:nvCxnSpPr>
        <p:spPr>
          <a:xfrm>
            <a:off x="13589149" y="8278323"/>
            <a:ext cx="96679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Gerade Verbindung mit Pfeil 78">
            <a:extLst>
              <a:ext uri="{FF2B5EF4-FFF2-40B4-BE49-F238E27FC236}">
                <a16:creationId xmlns:a16="http://schemas.microsoft.com/office/drawing/2014/main" id="{52221F3D-DD73-D78E-AE5F-C5DD14088B5E}"/>
              </a:ext>
            </a:extLst>
          </p:cNvPr>
          <p:cNvCxnSpPr>
            <a:cxnSpLocks/>
          </p:cNvCxnSpPr>
          <p:nvPr/>
        </p:nvCxnSpPr>
        <p:spPr>
          <a:xfrm>
            <a:off x="17173577" y="7891242"/>
            <a:ext cx="146158" cy="55577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Rechteck: abgerundete Ecken 19">
            <a:extLst>
              <a:ext uri="{FF2B5EF4-FFF2-40B4-BE49-F238E27FC236}">
                <a16:creationId xmlns:a16="http://schemas.microsoft.com/office/drawing/2014/main" id="{05CC324E-F1FB-A4BC-2716-C216F4F11A98}"/>
              </a:ext>
            </a:extLst>
          </p:cNvPr>
          <p:cNvSpPr/>
          <p:nvPr/>
        </p:nvSpPr>
        <p:spPr>
          <a:xfrm>
            <a:off x="14555948" y="8141692"/>
            <a:ext cx="828943" cy="283156"/>
          </a:xfrm>
          <a:prstGeom prst="round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50"/>
              <a:t>MWGW</a:t>
            </a:r>
          </a:p>
        </p:txBody>
      </p:sp>
      <p:sp>
        <p:nvSpPr>
          <p:cNvPr id="42" name="Textfeld 41">
            <a:extLst>
              <a:ext uri="{FF2B5EF4-FFF2-40B4-BE49-F238E27FC236}">
                <a16:creationId xmlns:a16="http://schemas.microsoft.com/office/drawing/2014/main" id="{83C09A3F-5DF2-A309-CE86-BCCE49FFAA52}"/>
              </a:ext>
            </a:extLst>
          </p:cNvPr>
          <p:cNvSpPr txBox="1"/>
          <p:nvPr/>
        </p:nvSpPr>
        <p:spPr>
          <a:xfrm>
            <a:off x="16390427" y="4463938"/>
            <a:ext cx="1566454" cy="253916"/>
          </a:xfrm>
          <a:prstGeom prst="rect">
            <a:avLst/>
          </a:prstGeom>
          <a:noFill/>
        </p:spPr>
        <p:txBody>
          <a:bodyPr wrap="none" rtlCol="0">
            <a:spAutoFit/>
          </a:bodyPr>
          <a:lstStyle/>
          <a:p>
            <a:r>
              <a:rPr lang="de-DE" sz="1050" i="1">
                <a:solidFill>
                  <a:srgbClr val="0070C0"/>
                </a:solidFill>
              </a:rPr>
              <a:t>Ggf.: add diagram names</a:t>
            </a:r>
          </a:p>
        </p:txBody>
      </p:sp>
      <p:sp>
        <p:nvSpPr>
          <p:cNvPr id="69" name="Textfeld 68">
            <a:extLst>
              <a:ext uri="{FF2B5EF4-FFF2-40B4-BE49-F238E27FC236}">
                <a16:creationId xmlns:a16="http://schemas.microsoft.com/office/drawing/2014/main" id="{36476331-8E0B-01DF-1A81-F9395C6CF7F9}"/>
              </a:ext>
            </a:extLst>
          </p:cNvPr>
          <p:cNvSpPr txBox="1"/>
          <p:nvPr/>
        </p:nvSpPr>
        <p:spPr>
          <a:xfrm>
            <a:off x="10902059" y="8170601"/>
            <a:ext cx="2790196" cy="215444"/>
          </a:xfrm>
          <a:prstGeom prst="rect">
            <a:avLst/>
          </a:prstGeom>
          <a:solidFill>
            <a:schemeClr val="bg1"/>
          </a:solidFill>
          <a:ln>
            <a:solidFill>
              <a:schemeClr val="tx1">
                <a:lumMod val="65000"/>
                <a:lumOff val="35000"/>
              </a:schemeClr>
            </a:solidFill>
          </a:ln>
        </p:spPr>
        <p:txBody>
          <a:bodyPr wrap="square" rtlCol="0">
            <a:spAutoFit/>
          </a:bodyPr>
          <a:lstStyle/>
          <a:p>
            <a:r>
              <a:rPr lang="de-DE" sz="800">
                <a:highlight>
                  <a:srgbClr val="FFFF00"/>
                </a:highlight>
              </a:rPr>
              <a:t>reactivateTransmittersOfLink(linkId, automationName)</a:t>
            </a:r>
          </a:p>
        </p:txBody>
      </p:sp>
      <p:cxnSp>
        <p:nvCxnSpPr>
          <p:cNvPr id="89" name="Gerade Verbindung mit Pfeil 88">
            <a:extLst>
              <a:ext uri="{FF2B5EF4-FFF2-40B4-BE49-F238E27FC236}">
                <a16:creationId xmlns:a16="http://schemas.microsoft.com/office/drawing/2014/main" id="{81D65EC0-FC12-999D-B731-D79E38D3FB52}"/>
              </a:ext>
            </a:extLst>
          </p:cNvPr>
          <p:cNvCxnSpPr>
            <a:cxnSpLocks/>
          </p:cNvCxnSpPr>
          <p:nvPr/>
        </p:nvCxnSpPr>
        <p:spPr>
          <a:xfrm>
            <a:off x="17290705" y="7906933"/>
            <a:ext cx="146158" cy="555772"/>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sp>
        <p:nvSpPr>
          <p:cNvPr id="7" name="Rechteck 6">
            <a:extLst>
              <a:ext uri="{FF2B5EF4-FFF2-40B4-BE49-F238E27FC236}">
                <a16:creationId xmlns:a16="http://schemas.microsoft.com/office/drawing/2014/main" id="{7118DCB2-9847-0ABA-F72F-5B3067E76929}"/>
              </a:ext>
            </a:extLst>
          </p:cNvPr>
          <p:cNvSpPr/>
          <p:nvPr/>
        </p:nvSpPr>
        <p:spPr>
          <a:xfrm>
            <a:off x="10686206" y="-2408418"/>
            <a:ext cx="161365" cy="1298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3" name="Textfeld 22">
            <a:extLst>
              <a:ext uri="{FF2B5EF4-FFF2-40B4-BE49-F238E27FC236}">
                <a16:creationId xmlns:a16="http://schemas.microsoft.com/office/drawing/2014/main" id="{114F758C-5B45-BB77-4B4B-F21CCFA5D77D}"/>
              </a:ext>
            </a:extLst>
          </p:cNvPr>
          <p:cNvSpPr txBox="1"/>
          <p:nvPr/>
        </p:nvSpPr>
        <p:spPr>
          <a:xfrm>
            <a:off x="3825727" y="9122989"/>
            <a:ext cx="3847339" cy="261610"/>
          </a:xfrm>
          <a:prstGeom prst="rect">
            <a:avLst/>
          </a:prstGeom>
          <a:noFill/>
        </p:spPr>
        <p:txBody>
          <a:bodyPr wrap="square">
            <a:spAutoFit/>
          </a:bodyPr>
          <a:lstStyle/>
          <a:p>
            <a:r>
              <a:rPr lang="de-DE" sz="1100" b="1" i="1">
                <a:latin typeface="Consolas" panose="020B0609020204030204" pitchFamily="49" charset="0"/>
              </a:rPr>
              <a:t>Link related automation</a:t>
            </a:r>
          </a:p>
        </p:txBody>
      </p:sp>
      <p:sp>
        <p:nvSpPr>
          <p:cNvPr id="29" name="Rechteck: abgerundete Ecken 28">
            <a:extLst>
              <a:ext uri="{FF2B5EF4-FFF2-40B4-BE49-F238E27FC236}">
                <a16:creationId xmlns:a16="http://schemas.microsoft.com/office/drawing/2014/main" id="{3814A108-5D38-8C01-E2E9-E942D9B0429C}"/>
              </a:ext>
            </a:extLst>
          </p:cNvPr>
          <p:cNvSpPr/>
          <p:nvPr/>
        </p:nvSpPr>
        <p:spPr>
          <a:xfrm>
            <a:off x="3966755" y="9521824"/>
            <a:ext cx="2670991" cy="207424"/>
          </a:xfrm>
          <a:prstGeom prst="roundRect">
            <a:avLst/>
          </a:prstGeom>
          <a:solidFill>
            <a:schemeClr val="accent5">
              <a:lumMod val="50000"/>
            </a:schemeClr>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a:t>DroppedFramesInitiatedRestoration</a:t>
            </a:r>
          </a:p>
        </p:txBody>
      </p:sp>
      <p:sp>
        <p:nvSpPr>
          <p:cNvPr id="40" name="Textfeld 39">
            <a:extLst>
              <a:ext uri="{FF2B5EF4-FFF2-40B4-BE49-F238E27FC236}">
                <a16:creationId xmlns:a16="http://schemas.microsoft.com/office/drawing/2014/main" id="{CB895F97-EF27-188E-9B17-D23D3463A585}"/>
              </a:ext>
            </a:extLst>
          </p:cNvPr>
          <p:cNvSpPr txBox="1"/>
          <p:nvPr/>
        </p:nvSpPr>
        <p:spPr>
          <a:xfrm>
            <a:off x="3971385" y="9724266"/>
            <a:ext cx="2666358" cy="338554"/>
          </a:xfrm>
          <a:prstGeom prst="rect">
            <a:avLst/>
          </a:prstGeom>
          <a:solidFill>
            <a:schemeClr val="bg1"/>
          </a:solidFill>
          <a:ln>
            <a:solidFill>
              <a:schemeClr val="tx1">
                <a:lumMod val="65000"/>
                <a:lumOff val="35000"/>
              </a:schemeClr>
            </a:solidFill>
          </a:ln>
        </p:spPr>
        <p:txBody>
          <a:bodyPr wrap="square" rtlCol="0">
            <a:spAutoFit/>
          </a:bodyPr>
          <a:lstStyle/>
          <a:p>
            <a:r>
              <a:rPr lang="de-DE" sz="800"/>
              <a:t>startDroppedFramesMonitoring()</a:t>
            </a:r>
          </a:p>
          <a:p>
            <a:r>
              <a:rPr lang="de-DE" sz="800"/>
              <a:t>stopDroppedFramesMonitoring()</a:t>
            </a:r>
          </a:p>
        </p:txBody>
      </p:sp>
      <p:grpSp>
        <p:nvGrpSpPr>
          <p:cNvPr id="6" name="Gruppieren 5">
            <a:extLst>
              <a:ext uri="{FF2B5EF4-FFF2-40B4-BE49-F238E27FC236}">
                <a16:creationId xmlns:a16="http://schemas.microsoft.com/office/drawing/2014/main" id="{633B8535-1267-30C2-CDFC-13735010357F}"/>
              </a:ext>
            </a:extLst>
          </p:cNvPr>
          <p:cNvGrpSpPr/>
          <p:nvPr/>
        </p:nvGrpSpPr>
        <p:grpSpPr>
          <a:xfrm>
            <a:off x="5584307" y="10820742"/>
            <a:ext cx="961897" cy="537911"/>
            <a:chOff x="12596318" y="3860943"/>
            <a:chExt cx="961897" cy="537911"/>
          </a:xfrm>
        </p:grpSpPr>
        <p:sp>
          <p:nvSpPr>
            <p:cNvPr id="9" name="Flussdiagramm: Datenträger mit direktem Zugriff 8">
              <a:extLst>
                <a:ext uri="{FF2B5EF4-FFF2-40B4-BE49-F238E27FC236}">
                  <a16:creationId xmlns:a16="http://schemas.microsoft.com/office/drawing/2014/main" id="{383E010F-0C45-1071-9D41-759692F14CD1}"/>
                </a:ext>
              </a:extLst>
            </p:cNvPr>
            <p:cNvSpPr/>
            <p:nvPr/>
          </p:nvSpPr>
          <p:spPr>
            <a:xfrm rot="16200000">
              <a:off x="12808311" y="3648950"/>
              <a:ext cx="537911" cy="961897"/>
            </a:xfrm>
            <a:prstGeom prst="flowChartMagneticDrum">
              <a:avLst/>
            </a:prstGeom>
            <a:solidFill>
              <a:schemeClr val="tx1">
                <a:lumMod val="50000"/>
                <a:lumOff val="5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Textfeld 10">
              <a:extLst>
                <a:ext uri="{FF2B5EF4-FFF2-40B4-BE49-F238E27FC236}">
                  <a16:creationId xmlns:a16="http://schemas.microsoft.com/office/drawing/2014/main" id="{6FF788CB-2E86-E1AE-07FF-3981D3911E35}"/>
                </a:ext>
              </a:extLst>
            </p:cNvPr>
            <p:cNvSpPr txBox="1"/>
            <p:nvPr/>
          </p:nvSpPr>
          <p:spPr>
            <a:xfrm>
              <a:off x="12801389" y="4055702"/>
              <a:ext cx="551754" cy="261610"/>
            </a:xfrm>
            <a:prstGeom prst="rect">
              <a:avLst/>
            </a:prstGeom>
            <a:noFill/>
          </p:spPr>
          <p:txBody>
            <a:bodyPr wrap="none" rtlCol="0">
              <a:spAutoFit/>
            </a:bodyPr>
            <a:lstStyle/>
            <a:p>
              <a:r>
                <a:rPr lang="de-DE" sz="1100">
                  <a:solidFill>
                    <a:schemeClr val="bg1"/>
                  </a:solidFill>
                </a:rPr>
                <a:t>MWDI</a:t>
              </a:r>
            </a:p>
          </p:txBody>
        </p:sp>
      </p:grpSp>
      <p:cxnSp>
        <p:nvCxnSpPr>
          <p:cNvPr id="13" name="Gerade Verbindung mit Pfeil 12">
            <a:extLst>
              <a:ext uri="{FF2B5EF4-FFF2-40B4-BE49-F238E27FC236}">
                <a16:creationId xmlns:a16="http://schemas.microsoft.com/office/drawing/2014/main" id="{3AAD1EDD-801B-1190-385A-8BE2B9B4C5E7}"/>
              </a:ext>
            </a:extLst>
          </p:cNvPr>
          <p:cNvCxnSpPr>
            <a:cxnSpLocks/>
          </p:cNvCxnSpPr>
          <p:nvPr/>
        </p:nvCxnSpPr>
        <p:spPr>
          <a:xfrm>
            <a:off x="5796691" y="10264967"/>
            <a:ext cx="146158" cy="55577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Gerade Verbindung mit Pfeil 16">
            <a:extLst>
              <a:ext uri="{FF2B5EF4-FFF2-40B4-BE49-F238E27FC236}">
                <a16:creationId xmlns:a16="http://schemas.microsoft.com/office/drawing/2014/main" id="{2ADD3A0A-6F7D-13D8-D63F-ACE06B135D45}"/>
              </a:ext>
            </a:extLst>
          </p:cNvPr>
          <p:cNvCxnSpPr>
            <a:cxnSpLocks/>
          </p:cNvCxnSpPr>
          <p:nvPr/>
        </p:nvCxnSpPr>
        <p:spPr>
          <a:xfrm>
            <a:off x="5913819" y="10280658"/>
            <a:ext cx="146158" cy="555772"/>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sp>
        <p:nvSpPr>
          <p:cNvPr id="19" name="Textfeld 18">
            <a:extLst>
              <a:ext uri="{FF2B5EF4-FFF2-40B4-BE49-F238E27FC236}">
                <a16:creationId xmlns:a16="http://schemas.microsoft.com/office/drawing/2014/main" id="{BFA96C4D-3807-329D-CC96-25B3278036A3}"/>
              </a:ext>
            </a:extLst>
          </p:cNvPr>
          <p:cNvSpPr txBox="1"/>
          <p:nvPr/>
        </p:nvSpPr>
        <p:spPr>
          <a:xfrm>
            <a:off x="6480194" y="4181593"/>
            <a:ext cx="338554" cy="1692771"/>
          </a:xfrm>
          <a:prstGeom prst="rect">
            <a:avLst/>
          </a:prstGeom>
          <a:noFill/>
        </p:spPr>
        <p:txBody>
          <a:bodyPr wrap="none" rtlCol="0">
            <a:spAutoFit/>
          </a:bodyPr>
          <a:lstStyle/>
          <a:p>
            <a:r>
              <a:rPr lang="de-DE" sz="800">
                <a:solidFill>
                  <a:srgbClr val="7030A0"/>
                </a:solidFill>
              </a:rPr>
              <a:t>100</a:t>
            </a:r>
          </a:p>
          <a:p>
            <a:r>
              <a:rPr lang="de-DE" sz="800">
                <a:solidFill>
                  <a:srgbClr val="7030A0"/>
                </a:solidFill>
              </a:rPr>
              <a:t>101</a:t>
            </a:r>
          </a:p>
          <a:p>
            <a:r>
              <a:rPr lang="de-DE" sz="800">
                <a:solidFill>
                  <a:srgbClr val="7030A0"/>
                </a:solidFill>
              </a:rPr>
              <a:t>---</a:t>
            </a:r>
          </a:p>
          <a:p>
            <a:r>
              <a:rPr lang="de-DE" sz="800">
                <a:solidFill>
                  <a:srgbClr val="7030A0"/>
                </a:solidFill>
              </a:rPr>
              <a:t>102</a:t>
            </a:r>
          </a:p>
          <a:p>
            <a:r>
              <a:rPr lang="de-DE" sz="800">
                <a:solidFill>
                  <a:srgbClr val="7030A0"/>
                </a:solidFill>
              </a:rPr>
              <a:t>103</a:t>
            </a:r>
          </a:p>
          <a:p>
            <a:r>
              <a:rPr lang="de-DE" sz="800">
                <a:solidFill>
                  <a:srgbClr val="7030A0"/>
                </a:solidFill>
              </a:rPr>
              <a:t>104</a:t>
            </a:r>
          </a:p>
          <a:p>
            <a:r>
              <a:rPr lang="de-DE" sz="800">
                <a:solidFill>
                  <a:srgbClr val="7030A0"/>
                </a:solidFill>
              </a:rPr>
              <a:t>105</a:t>
            </a:r>
          </a:p>
          <a:p>
            <a:r>
              <a:rPr lang="de-DE" sz="800">
                <a:solidFill>
                  <a:srgbClr val="7030A0"/>
                </a:solidFill>
              </a:rPr>
              <a:t>---</a:t>
            </a:r>
          </a:p>
          <a:p>
            <a:r>
              <a:rPr lang="de-DE" sz="800">
                <a:solidFill>
                  <a:srgbClr val="7030A0"/>
                </a:solidFill>
              </a:rPr>
              <a:t>106</a:t>
            </a:r>
          </a:p>
          <a:p>
            <a:r>
              <a:rPr lang="de-DE" sz="800">
                <a:solidFill>
                  <a:srgbClr val="7030A0"/>
                </a:solidFill>
              </a:rPr>
              <a:t>107</a:t>
            </a:r>
          </a:p>
          <a:p>
            <a:r>
              <a:rPr lang="de-DE" sz="800">
                <a:solidFill>
                  <a:srgbClr val="7030A0"/>
                </a:solidFill>
              </a:rPr>
              <a:t>108</a:t>
            </a:r>
          </a:p>
          <a:p>
            <a:r>
              <a:rPr lang="de-DE" sz="800">
                <a:solidFill>
                  <a:srgbClr val="7030A0"/>
                </a:solidFill>
              </a:rPr>
              <a:t>109</a:t>
            </a:r>
          </a:p>
          <a:p>
            <a:r>
              <a:rPr lang="de-DE" sz="800">
                <a:solidFill>
                  <a:srgbClr val="7030A0"/>
                </a:solidFill>
              </a:rPr>
              <a:t>110</a:t>
            </a:r>
          </a:p>
        </p:txBody>
      </p:sp>
      <p:sp>
        <p:nvSpPr>
          <p:cNvPr id="33" name="Textfeld 32">
            <a:extLst>
              <a:ext uri="{FF2B5EF4-FFF2-40B4-BE49-F238E27FC236}">
                <a16:creationId xmlns:a16="http://schemas.microsoft.com/office/drawing/2014/main" id="{FA1DDBD4-D66D-3BE1-7092-D1370F88925A}"/>
              </a:ext>
            </a:extLst>
          </p:cNvPr>
          <p:cNvSpPr txBox="1"/>
          <p:nvPr/>
        </p:nvSpPr>
        <p:spPr>
          <a:xfrm>
            <a:off x="6826398" y="4203587"/>
            <a:ext cx="338554" cy="830997"/>
          </a:xfrm>
          <a:prstGeom prst="rect">
            <a:avLst/>
          </a:prstGeom>
          <a:noFill/>
        </p:spPr>
        <p:txBody>
          <a:bodyPr wrap="none" rtlCol="0">
            <a:spAutoFit/>
          </a:bodyPr>
          <a:lstStyle/>
          <a:p>
            <a:r>
              <a:rPr lang="de-DE" sz="800">
                <a:solidFill>
                  <a:srgbClr val="7030A0"/>
                </a:solidFill>
              </a:rPr>
              <a:t>120</a:t>
            </a:r>
          </a:p>
          <a:p>
            <a:r>
              <a:rPr lang="de-DE" sz="800">
                <a:solidFill>
                  <a:srgbClr val="7030A0"/>
                </a:solidFill>
              </a:rPr>
              <a:t>---</a:t>
            </a:r>
          </a:p>
          <a:p>
            <a:r>
              <a:rPr lang="de-DE" sz="800">
                <a:solidFill>
                  <a:srgbClr val="7030A0"/>
                </a:solidFill>
              </a:rPr>
              <a:t>121</a:t>
            </a:r>
          </a:p>
          <a:p>
            <a:r>
              <a:rPr lang="de-DE" sz="800">
                <a:solidFill>
                  <a:srgbClr val="7030A0"/>
                </a:solidFill>
              </a:rPr>
              <a:t>---</a:t>
            </a:r>
          </a:p>
          <a:p>
            <a:r>
              <a:rPr lang="de-DE" sz="800">
                <a:solidFill>
                  <a:srgbClr val="7030A0"/>
                </a:solidFill>
              </a:rPr>
              <a:t>122</a:t>
            </a:r>
          </a:p>
          <a:p>
            <a:r>
              <a:rPr lang="de-DE" sz="800">
                <a:solidFill>
                  <a:srgbClr val="7030A0"/>
                </a:solidFill>
              </a:rPr>
              <a:t>123</a:t>
            </a:r>
          </a:p>
        </p:txBody>
      </p:sp>
      <p:sp>
        <p:nvSpPr>
          <p:cNvPr id="41" name="Textfeld 40">
            <a:extLst>
              <a:ext uri="{FF2B5EF4-FFF2-40B4-BE49-F238E27FC236}">
                <a16:creationId xmlns:a16="http://schemas.microsoft.com/office/drawing/2014/main" id="{0D495AB1-593A-51C2-3A1E-A352FB3F1387}"/>
              </a:ext>
            </a:extLst>
          </p:cNvPr>
          <p:cNvSpPr txBox="1"/>
          <p:nvPr/>
        </p:nvSpPr>
        <p:spPr>
          <a:xfrm>
            <a:off x="5567244" y="6841489"/>
            <a:ext cx="338554" cy="1323439"/>
          </a:xfrm>
          <a:prstGeom prst="rect">
            <a:avLst/>
          </a:prstGeom>
          <a:noFill/>
        </p:spPr>
        <p:txBody>
          <a:bodyPr wrap="none" rtlCol="0">
            <a:spAutoFit/>
          </a:bodyPr>
          <a:lstStyle/>
          <a:p>
            <a:r>
              <a:rPr lang="de-DE" sz="800">
                <a:solidFill>
                  <a:srgbClr val="7030A0"/>
                </a:solidFill>
              </a:rPr>
              <a:t>200</a:t>
            </a:r>
          </a:p>
          <a:p>
            <a:r>
              <a:rPr lang="de-DE" sz="800">
                <a:solidFill>
                  <a:srgbClr val="7030A0"/>
                </a:solidFill>
              </a:rPr>
              <a:t>201</a:t>
            </a:r>
          </a:p>
          <a:p>
            <a:r>
              <a:rPr lang="de-DE" sz="800">
                <a:solidFill>
                  <a:srgbClr val="7030A0"/>
                </a:solidFill>
              </a:rPr>
              <a:t>202</a:t>
            </a:r>
          </a:p>
          <a:p>
            <a:r>
              <a:rPr lang="de-DE" sz="800">
                <a:solidFill>
                  <a:srgbClr val="7030A0"/>
                </a:solidFill>
              </a:rPr>
              <a:t>203</a:t>
            </a:r>
          </a:p>
          <a:p>
            <a:r>
              <a:rPr lang="de-DE" sz="800">
                <a:solidFill>
                  <a:srgbClr val="7030A0"/>
                </a:solidFill>
              </a:rPr>
              <a:t>204</a:t>
            </a:r>
          </a:p>
          <a:p>
            <a:r>
              <a:rPr lang="de-DE" sz="800">
                <a:solidFill>
                  <a:srgbClr val="7030A0"/>
                </a:solidFill>
              </a:rPr>
              <a:t>---</a:t>
            </a:r>
          </a:p>
          <a:p>
            <a:r>
              <a:rPr lang="de-DE" sz="800">
                <a:solidFill>
                  <a:srgbClr val="7030A0"/>
                </a:solidFill>
              </a:rPr>
              <a:t>205</a:t>
            </a:r>
          </a:p>
          <a:p>
            <a:r>
              <a:rPr lang="de-DE" sz="800">
                <a:solidFill>
                  <a:srgbClr val="7030A0"/>
                </a:solidFill>
              </a:rPr>
              <a:t>---</a:t>
            </a:r>
          </a:p>
          <a:p>
            <a:r>
              <a:rPr lang="de-DE" sz="800">
                <a:solidFill>
                  <a:srgbClr val="7030A0"/>
                </a:solidFill>
              </a:rPr>
              <a:t>210</a:t>
            </a:r>
          </a:p>
          <a:p>
            <a:r>
              <a:rPr lang="de-DE" sz="800">
                <a:solidFill>
                  <a:srgbClr val="7030A0"/>
                </a:solidFill>
              </a:rPr>
              <a:t>211</a:t>
            </a:r>
          </a:p>
        </p:txBody>
      </p:sp>
      <p:sp>
        <p:nvSpPr>
          <p:cNvPr id="44" name="Textfeld 43">
            <a:extLst>
              <a:ext uri="{FF2B5EF4-FFF2-40B4-BE49-F238E27FC236}">
                <a16:creationId xmlns:a16="http://schemas.microsoft.com/office/drawing/2014/main" id="{63DBA483-BCD0-088D-C1AD-9AC601F28362}"/>
              </a:ext>
            </a:extLst>
          </p:cNvPr>
          <p:cNvSpPr txBox="1"/>
          <p:nvPr/>
        </p:nvSpPr>
        <p:spPr>
          <a:xfrm>
            <a:off x="10320463" y="3527019"/>
            <a:ext cx="301686" cy="369332"/>
          </a:xfrm>
          <a:prstGeom prst="rect">
            <a:avLst/>
          </a:prstGeom>
          <a:noFill/>
        </p:spPr>
        <p:txBody>
          <a:bodyPr wrap="none" rtlCol="0">
            <a:spAutoFit/>
          </a:bodyPr>
          <a:lstStyle/>
          <a:p>
            <a:r>
              <a:rPr lang="de-DE"/>
              <a:t>1</a:t>
            </a:r>
          </a:p>
        </p:txBody>
      </p:sp>
      <p:sp>
        <p:nvSpPr>
          <p:cNvPr id="45" name="Textfeld 44">
            <a:extLst>
              <a:ext uri="{FF2B5EF4-FFF2-40B4-BE49-F238E27FC236}">
                <a16:creationId xmlns:a16="http://schemas.microsoft.com/office/drawing/2014/main" id="{F95639E7-C122-2BB0-59C5-D28C007C1D6F}"/>
              </a:ext>
            </a:extLst>
          </p:cNvPr>
          <p:cNvSpPr txBox="1"/>
          <p:nvPr/>
        </p:nvSpPr>
        <p:spPr>
          <a:xfrm>
            <a:off x="5930674" y="8683323"/>
            <a:ext cx="301686" cy="369332"/>
          </a:xfrm>
          <a:prstGeom prst="rect">
            <a:avLst/>
          </a:prstGeom>
          <a:noFill/>
        </p:spPr>
        <p:txBody>
          <a:bodyPr wrap="none" rtlCol="0">
            <a:spAutoFit/>
          </a:bodyPr>
          <a:lstStyle/>
          <a:p>
            <a:r>
              <a:rPr lang="de-DE"/>
              <a:t>2</a:t>
            </a:r>
          </a:p>
        </p:txBody>
      </p:sp>
      <p:sp>
        <p:nvSpPr>
          <p:cNvPr id="46" name="Textfeld 45">
            <a:extLst>
              <a:ext uri="{FF2B5EF4-FFF2-40B4-BE49-F238E27FC236}">
                <a16:creationId xmlns:a16="http://schemas.microsoft.com/office/drawing/2014/main" id="{59F4251F-F44C-1386-9B93-53328792C159}"/>
              </a:ext>
            </a:extLst>
          </p:cNvPr>
          <p:cNvSpPr txBox="1"/>
          <p:nvPr/>
        </p:nvSpPr>
        <p:spPr>
          <a:xfrm>
            <a:off x="7154305" y="9915293"/>
            <a:ext cx="301686" cy="369332"/>
          </a:xfrm>
          <a:prstGeom prst="rect">
            <a:avLst/>
          </a:prstGeom>
          <a:noFill/>
        </p:spPr>
        <p:txBody>
          <a:bodyPr wrap="none" rtlCol="0">
            <a:spAutoFit/>
          </a:bodyPr>
          <a:lstStyle/>
          <a:p>
            <a:r>
              <a:rPr lang="de-DE"/>
              <a:t>3</a:t>
            </a:r>
          </a:p>
        </p:txBody>
      </p:sp>
      <p:sp>
        <p:nvSpPr>
          <p:cNvPr id="48" name="Textfeld 47">
            <a:extLst>
              <a:ext uri="{FF2B5EF4-FFF2-40B4-BE49-F238E27FC236}">
                <a16:creationId xmlns:a16="http://schemas.microsoft.com/office/drawing/2014/main" id="{51CA234E-016E-6225-6DFE-22BAB143EDF1}"/>
              </a:ext>
            </a:extLst>
          </p:cNvPr>
          <p:cNvSpPr txBox="1"/>
          <p:nvPr/>
        </p:nvSpPr>
        <p:spPr>
          <a:xfrm>
            <a:off x="10357054" y="8683323"/>
            <a:ext cx="301686" cy="369332"/>
          </a:xfrm>
          <a:prstGeom prst="rect">
            <a:avLst/>
          </a:prstGeom>
          <a:noFill/>
        </p:spPr>
        <p:txBody>
          <a:bodyPr wrap="none" rtlCol="0">
            <a:spAutoFit/>
          </a:bodyPr>
          <a:lstStyle/>
          <a:p>
            <a:r>
              <a:rPr lang="de-DE"/>
              <a:t>4</a:t>
            </a:r>
          </a:p>
        </p:txBody>
      </p:sp>
      <p:sp>
        <p:nvSpPr>
          <p:cNvPr id="49" name="Textfeld 48">
            <a:extLst>
              <a:ext uri="{FF2B5EF4-FFF2-40B4-BE49-F238E27FC236}">
                <a16:creationId xmlns:a16="http://schemas.microsoft.com/office/drawing/2014/main" id="{228BED19-5AD1-DD5B-741F-C3FF6AA8D97E}"/>
              </a:ext>
            </a:extLst>
          </p:cNvPr>
          <p:cNvSpPr txBox="1"/>
          <p:nvPr/>
        </p:nvSpPr>
        <p:spPr>
          <a:xfrm>
            <a:off x="14003456" y="8756053"/>
            <a:ext cx="301686" cy="369332"/>
          </a:xfrm>
          <a:prstGeom prst="rect">
            <a:avLst/>
          </a:prstGeom>
          <a:noFill/>
        </p:spPr>
        <p:txBody>
          <a:bodyPr wrap="none" rtlCol="0">
            <a:spAutoFit/>
          </a:bodyPr>
          <a:lstStyle/>
          <a:p>
            <a:r>
              <a:rPr lang="de-DE"/>
              <a:t>5</a:t>
            </a:r>
          </a:p>
        </p:txBody>
      </p:sp>
      <p:sp>
        <p:nvSpPr>
          <p:cNvPr id="50" name="Textfeld 49">
            <a:extLst>
              <a:ext uri="{FF2B5EF4-FFF2-40B4-BE49-F238E27FC236}">
                <a16:creationId xmlns:a16="http://schemas.microsoft.com/office/drawing/2014/main" id="{E47DBC21-7061-BB0D-416D-948DC80EB76D}"/>
              </a:ext>
            </a:extLst>
          </p:cNvPr>
          <p:cNvSpPr txBox="1"/>
          <p:nvPr/>
        </p:nvSpPr>
        <p:spPr>
          <a:xfrm>
            <a:off x="17204331" y="7556745"/>
            <a:ext cx="301686" cy="369332"/>
          </a:xfrm>
          <a:prstGeom prst="rect">
            <a:avLst/>
          </a:prstGeom>
          <a:noFill/>
        </p:spPr>
        <p:txBody>
          <a:bodyPr wrap="none" rtlCol="0">
            <a:spAutoFit/>
          </a:bodyPr>
          <a:lstStyle/>
          <a:p>
            <a:r>
              <a:rPr lang="de-DE"/>
              <a:t>6</a:t>
            </a:r>
          </a:p>
        </p:txBody>
      </p:sp>
      <p:sp>
        <p:nvSpPr>
          <p:cNvPr id="51" name="Textfeld 50">
            <a:extLst>
              <a:ext uri="{FF2B5EF4-FFF2-40B4-BE49-F238E27FC236}">
                <a16:creationId xmlns:a16="http://schemas.microsoft.com/office/drawing/2014/main" id="{CA31537C-F7A5-6B98-4C3A-E64DD5958A6D}"/>
              </a:ext>
            </a:extLst>
          </p:cNvPr>
          <p:cNvSpPr txBox="1"/>
          <p:nvPr/>
        </p:nvSpPr>
        <p:spPr>
          <a:xfrm>
            <a:off x="13302149" y="9467187"/>
            <a:ext cx="301686" cy="369332"/>
          </a:xfrm>
          <a:prstGeom prst="rect">
            <a:avLst/>
          </a:prstGeom>
          <a:noFill/>
        </p:spPr>
        <p:txBody>
          <a:bodyPr wrap="none" rtlCol="0">
            <a:spAutoFit/>
          </a:bodyPr>
          <a:lstStyle/>
          <a:p>
            <a:r>
              <a:rPr lang="de-DE"/>
              <a:t>7</a:t>
            </a:r>
          </a:p>
        </p:txBody>
      </p:sp>
      <p:sp>
        <p:nvSpPr>
          <p:cNvPr id="52" name="Textfeld 51">
            <a:extLst>
              <a:ext uri="{FF2B5EF4-FFF2-40B4-BE49-F238E27FC236}">
                <a16:creationId xmlns:a16="http://schemas.microsoft.com/office/drawing/2014/main" id="{FA87CFE9-532D-E67C-1F50-875A093536FD}"/>
              </a:ext>
            </a:extLst>
          </p:cNvPr>
          <p:cNvSpPr txBox="1"/>
          <p:nvPr/>
        </p:nvSpPr>
        <p:spPr>
          <a:xfrm>
            <a:off x="16774998" y="9450799"/>
            <a:ext cx="301686" cy="369332"/>
          </a:xfrm>
          <a:prstGeom prst="rect">
            <a:avLst/>
          </a:prstGeom>
          <a:noFill/>
        </p:spPr>
        <p:txBody>
          <a:bodyPr wrap="none" rtlCol="0">
            <a:spAutoFit/>
          </a:bodyPr>
          <a:lstStyle/>
          <a:p>
            <a:r>
              <a:rPr lang="de-DE"/>
              <a:t>8</a:t>
            </a:r>
          </a:p>
        </p:txBody>
      </p:sp>
      <p:sp>
        <p:nvSpPr>
          <p:cNvPr id="54" name="Textfeld 53">
            <a:extLst>
              <a:ext uri="{FF2B5EF4-FFF2-40B4-BE49-F238E27FC236}">
                <a16:creationId xmlns:a16="http://schemas.microsoft.com/office/drawing/2014/main" id="{4B873882-88D0-83D7-4746-06A4A459140F}"/>
              </a:ext>
            </a:extLst>
          </p:cNvPr>
          <p:cNvSpPr txBox="1"/>
          <p:nvPr/>
        </p:nvSpPr>
        <p:spPr>
          <a:xfrm>
            <a:off x="19493093" y="9442030"/>
            <a:ext cx="301686" cy="369332"/>
          </a:xfrm>
          <a:prstGeom prst="rect">
            <a:avLst/>
          </a:prstGeom>
          <a:noFill/>
        </p:spPr>
        <p:txBody>
          <a:bodyPr wrap="none" rtlCol="0">
            <a:spAutoFit/>
          </a:bodyPr>
          <a:lstStyle/>
          <a:p>
            <a:r>
              <a:rPr lang="de-DE"/>
              <a:t>9</a:t>
            </a:r>
          </a:p>
        </p:txBody>
      </p:sp>
      <p:sp>
        <p:nvSpPr>
          <p:cNvPr id="55" name="Textfeld 54">
            <a:extLst>
              <a:ext uri="{FF2B5EF4-FFF2-40B4-BE49-F238E27FC236}">
                <a16:creationId xmlns:a16="http://schemas.microsoft.com/office/drawing/2014/main" id="{EF3FFBE8-1CD6-5924-5E13-28C4B2957D3E}"/>
              </a:ext>
            </a:extLst>
          </p:cNvPr>
          <p:cNvSpPr txBox="1"/>
          <p:nvPr/>
        </p:nvSpPr>
        <p:spPr>
          <a:xfrm>
            <a:off x="19447283" y="9779300"/>
            <a:ext cx="423663" cy="369332"/>
          </a:xfrm>
          <a:prstGeom prst="rect">
            <a:avLst/>
          </a:prstGeom>
          <a:noFill/>
        </p:spPr>
        <p:txBody>
          <a:bodyPr wrap="square" rtlCol="0">
            <a:spAutoFit/>
          </a:bodyPr>
          <a:lstStyle/>
          <a:p>
            <a:r>
              <a:rPr lang="de-DE"/>
              <a:t>10</a:t>
            </a:r>
          </a:p>
        </p:txBody>
      </p:sp>
      <p:sp>
        <p:nvSpPr>
          <p:cNvPr id="64" name="Textfeld 63">
            <a:extLst>
              <a:ext uri="{FF2B5EF4-FFF2-40B4-BE49-F238E27FC236}">
                <a16:creationId xmlns:a16="http://schemas.microsoft.com/office/drawing/2014/main" id="{51B58F6C-997A-8C21-9AE8-ACA675836D87}"/>
              </a:ext>
            </a:extLst>
          </p:cNvPr>
          <p:cNvSpPr txBox="1"/>
          <p:nvPr/>
        </p:nvSpPr>
        <p:spPr>
          <a:xfrm>
            <a:off x="10331459" y="7034399"/>
            <a:ext cx="338554" cy="461665"/>
          </a:xfrm>
          <a:prstGeom prst="rect">
            <a:avLst/>
          </a:prstGeom>
          <a:noFill/>
        </p:spPr>
        <p:txBody>
          <a:bodyPr wrap="none" rtlCol="0">
            <a:spAutoFit/>
          </a:bodyPr>
          <a:lstStyle/>
          <a:p>
            <a:r>
              <a:rPr lang="de-DE" sz="800">
                <a:solidFill>
                  <a:srgbClr val="7030A0"/>
                </a:solidFill>
              </a:rPr>
              <a:t>400</a:t>
            </a:r>
          </a:p>
          <a:p>
            <a:r>
              <a:rPr lang="de-DE" sz="800">
                <a:solidFill>
                  <a:srgbClr val="7030A0"/>
                </a:solidFill>
              </a:rPr>
              <a:t>401</a:t>
            </a:r>
          </a:p>
          <a:p>
            <a:r>
              <a:rPr lang="de-DE" sz="800">
                <a:solidFill>
                  <a:srgbClr val="7030A0"/>
                </a:solidFill>
              </a:rPr>
              <a:t>402</a:t>
            </a:r>
          </a:p>
        </p:txBody>
      </p:sp>
      <p:sp>
        <p:nvSpPr>
          <p:cNvPr id="65" name="Textfeld 64">
            <a:extLst>
              <a:ext uri="{FF2B5EF4-FFF2-40B4-BE49-F238E27FC236}">
                <a16:creationId xmlns:a16="http://schemas.microsoft.com/office/drawing/2014/main" id="{30FB7B17-3634-5478-8D74-7D0054564D37}"/>
              </a:ext>
            </a:extLst>
          </p:cNvPr>
          <p:cNvSpPr txBox="1"/>
          <p:nvPr/>
        </p:nvSpPr>
        <p:spPr>
          <a:xfrm>
            <a:off x="9526275" y="8247123"/>
            <a:ext cx="338554" cy="461665"/>
          </a:xfrm>
          <a:prstGeom prst="rect">
            <a:avLst/>
          </a:prstGeom>
          <a:noFill/>
        </p:spPr>
        <p:txBody>
          <a:bodyPr wrap="none" rtlCol="0">
            <a:spAutoFit/>
          </a:bodyPr>
          <a:lstStyle/>
          <a:p>
            <a:r>
              <a:rPr lang="de-DE" sz="800">
                <a:solidFill>
                  <a:srgbClr val="7030A0"/>
                </a:solidFill>
              </a:rPr>
              <a:t>410</a:t>
            </a:r>
          </a:p>
          <a:p>
            <a:endParaRPr lang="de-DE" sz="800">
              <a:solidFill>
                <a:srgbClr val="7030A0"/>
              </a:solidFill>
            </a:endParaRPr>
          </a:p>
          <a:p>
            <a:r>
              <a:rPr lang="de-DE" sz="800">
                <a:solidFill>
                  <a:srgbClr val="7030A0"/>
                </a:solidFill>
              </a:rPr>
              <a:t>411</a:t>
            </a:r>
          </a:p>
        </p:txBody>
      </p:sp>
      <p:sp>
        <p:nvSpPr>
          <p:cNvPr id="66" name="Textfeld 65">
            <a:extLst>
              <a:ext uri="{FF2B5EF4-FFF2-40B4-BE49-F238E27FC236}">
                <a16:creationId xmlns:a16="http://schemas.microsoft.com/office/drawing/2014/main" id="{3F56B4F1-6183-3CB3-F2AF-DD67BDC87136}"/>
              </a:ext>
            </a:extLst>
          </p:cNvPr>
          <p:cNvSpPr txBox="1"/>
          <p:nvPr/>
        </p:nvSpPr>
        <p:spPr>
          <a:xfrm>
            <a:off x="13672605" y="6984035"/>
            <a:ext cx="338554" cy="215444"/>
          </a:xfrm>
          <a:prstGeom prst="rect">
            <a:avLst/>
          </a:prstGeom>
          <a:noFill/>
        </p:spPr>
        <p:txBody>
          <a:bodyPr wrap="none" rtlCol="0">
            <a:spAutoFit/>
          </a:bodyPr>
          <a:lstStyle/>
          <a:p>
            <a:r>
              <a:rPr lang="de-DE" sz="800">
                <a:solidFill>
                  <a:srgbClr val="7030A0"/>
                </a:solidFill>
              </a:rPr>
              <a:t>500</a:t>
            </a:r>
          </a:p>
        </p:txBody>
      </p:sp>
      <p:sp>
        <p:nvSpPr>
          <p:cNvPr id="67" name="Textfeld 66">
            <a:extLst>
              <a:ext uri="{FF2B5EF4-FFF2-40B4-BE49-F238E27FC236}">
                <a16:creationId xmlns:a16="http://schemas.microsoft.com/office/drawing/2014/main" id="{67B422B5-0A8E-114B-835E-1F119B43F4AE}"/>
              </a:ext>
            </a:extLst>
          </p:cNvPr>
          <p:cNvSpPr txBox="1"/>
          <p:nvPr/>
        </p:nvSpPr>
        <p:spPr>
          <a:xfrm>
            <a:off x="13672605" y="8298161"/>
            <a:ext cx="338554" cy="215444"/>
          </a:xfrm>
          <a:prstGeom prst="rect">
            <a:avLst/>
          </a:prstGeom>
          <a:noFill/>
        </p:spPr>
        <p:txBody>
          <a:bodyPr wrap="none" rtlCol="0">
            <a:spAutoFit/>
          </a:bodyPr>
          <a:lstStyle/>
          <a:p>
            <a:r>
              <a:rPr lang="de-DE" sz="800">
                <a:solidFill>
                  <a:srgbClr val="7030A0"/>
                </a:solidFill>
              </a:rPr>
              <a:t>510</a:t>
            </a:r>
          </a:p>
        </p:txBody>
      </p:sp>
      <p:sp>
        <p:nvSpPr>
          <p:cNvPr id="68" name="Textfeld 67">
            <a:extLst>
              <a:ext uri="{FF2B5EF4-FFF2-40B4-BE49-F238E27FC236}">
                <a16:creationId xmlns:a16="http://schemas.microsoft.com/office/drawing/2014/main" id="{4157F15F-B2FD-C3FC-B164-FDD383DF6E71}"/>
              </a:ext>
            </a:extLst>
          </p:cNvPr>
          <p:cNvSpPr txBox="1"/>
          <p:nvPr/>
        </p:nvSpPr>
        <p:spPr>
          <a:xfrm>
            <a:off x="16844358" y="6960835"/>
            <a:ext cx="338554" cy="215444"/>
          </a:xfrm>
          <a:prstGeom prst="rect">
            <a:avLst/>
          </a:prstGeom>
          <a:noFill/>
        </p:spPr>
        <p:txBody>
          <a:bodyPr wrap="none" rtlCol="0">
            <a:spAutoFit/>
          </a:bodyPr>
          <a:lstStyle/>
          <a:p>
            <a:r>
              <a:rPr lang="de-DE" sz="800">
                <a:solidFill>
                  <a:srgbClr val="7030A0"/>
                </a:solidFill>
              </a:rPr>
              <a:t>600</a:t>
            </a:r>
          </a:p>
        </p:txBody>
      </p:sp>
      <p:sp>
        <p:nvSpPr>
          <p:cNvPr id="73" name="Textfeld 72">
            <a:extLst>
              <a:ext uri="{FF2B5EF4-FFF2-40B4-BE49-F238E27FC236}">
                <a16:creationId xmlns:a16="http://schemas.microsoft.com/office/drawing/2014/main" id="{B47B1F85-E31B-C9A2-75E4-1010C6729B85}"/>
              </a:ext>
            </a:extLst>
          </p:cNvPr>
          <p:cNvSpPr txBox="1"/>
          <p:nvPr/>
        </p:nvSpPr>
        <p:spPr>
          <a:xfrm>
            <a:off x="6327575" y="9728290"/>
            <a:ext cx="338554" cy="338554"/>
          </a:xfrm>
          <a:prstGeom prst="rect">
            <a:avLst/>
          </a:prstGeom>
          <a:noFill/>
        </p:spPr>
        <p:txBody>
          <a:bodyPr wrap="none" rtlCol="0">
            <a:spAutoFit/>
          </a:bodyPr>
          <a:lstStyle/>
          <a:p>
            <a:r>
              <a:rPr lang="de-DE" sz="800">
                <a:solidFill>
                  <a:srgbClr val="7030A0"/>
                </a:solidFill>
              </a:rPr>
              <a:t>300</a:t>
            </a:r>
          </a:p>
          <a:p>
            <a:r>
              <a:rPr lang="de-DE" sz="800">
                <a:solidFill>
                  <a:srgbClr val="7030A0"/>
                </a:solidFill>
              </a:rPr>
              <a:t>301</a:t>
            </a:r>
          </a:p>
        </p:txBody>
      </p:sp>
      <p:sp>
        <p:nvSpPr>
          <p:cNvPr id="74" name="Textfeld 73">
            <a:extLst>
              <a:ext uri="{FF2B5EF4-FFF2-40B4-BE49-F238E27FC236}">
                <a16:creationId xmlns:a16="http://schemas.microsoft.com/office/drawing/2014/main" id="{BAD97932-7456-9086-CAB5-26492966AA27}"/>
              </a:ext>
            </a:extLst>
          </p:cNvPr>
          <p:cNvSpPr txBox="1"/>
          <p:nvPr/>
        </p:nvSpPr>
        <p:spPr>
          <a:xfrm>
            <a:off x="13110111" y="10034475"/>
            <a:ext cx="338554" cy="1200329"/>
          </a:xfrm>
          <a:prstGeom prst="rect">
            <a:avLst/>
          </a:prstGeom>
          <a:noFill/>
        </p:spPr>
        <p:txBody>
          <a:bodyPr wrap="none" rtlCol="0">
            <a:spAutoFit/>
          </a:bodyPr>
          <a:lstStyle/>
          <a:p>
            <a:r>
              <a:rPr lang="de-DE" sz="800">
                <a:solidFill>
                  <a:srgbClr val="7030A0"/>
                </a:solidFill>
              </a:rPr>
              <a:t>700</a:t>
            </a:r>
          </a:p>
          <a:p>
            <a:endParaRPr lang="de-DE" sz="800">
              <a:solidFill>
                <a:srgbClr val="7030A0"/>
              </a:solidFill>
            </a:endParaRPr>
          </a:p>
          <a:p>
            <a:endParaRPr lang="de-DE" sz="800">
              <a:solidFill>
                <a:srgbClr val="7030A0"/>
              </a:solidFill>
            </a:endParaRPr>
          </a:p>
          <a:p>
            <a:r>
              <a:rPr lang="de-DE" sz="800">
                <a:solidFill>
                  <a:srgbClr val="7030A0"/>
                </a:solidFill>
              </a:rPr>
              <a:t>701</a:t>
            </a:r>
          </a:p>
          <a:p>
            <a:r>
              <a:rPr lang="de-DE" sz="800">
                <a:solidFill>
                  <a:srgbClr val="7030A0"/>
                </a:solidFill>
              </a:rPr>
              <a:t>702</a:t>
            </a:r>
          </a:p>
          <a:p>
            <a:r>
              <a:rPr lang="de-DE" sz="800">
                <a:solidFill>
                  <a:srgbClr val="7030A0"/>
                </a:solidFill>
              </a:rPr>
              <a:t>703</a:t>
            </a:r>
          </a:p>
          <a:p>
            <a:r>
              <a:rPr lang="de-DE" sz="800">
                <a:solidFill>
                  <a:srgbClr val="7030A0"/>
                </a:solidFill>
              </a:rPr>
              <a:t>704</a:t>
            </a:r>
          </a:p>
          <a:p>
            <a:endParaRPr lang="de-DE" sz="800">
              <a:solidFill>
                <a:srgbClr val="7030A0"/>
              </a:solidFill>
            </a:endParaRPr>
          </a:p>
          <a:p>
            <a:r>
              <a:rPr lang="de-DE" sz="800">
                <a:solidFill>
                  <a:srgbClr val="7030A0"/>
                </a:solidFill>
              </a:rPr>
              <a:t>705</a:t>
            </a:r>
          </a:p>
        </p:txBody>
      </p:sp>
      <p:sp>
        <p:nvSpPr>
          <p:cNvPr id="56" name="Textfeld 55">
            <a:extLst>
              <a:ext uri="{FF2B5EF4-FFF2-40B4-BE49-F238E27FC236}">
                <a16:creationId xmlns:a16="http://schemas.microsoft.com/office/drawing/2014/main" id="{6E111F6A-8629-EECD-35AF-31D1C657EF0B}"/>
              </a:ext>
            </a:extLst>
          </p:cNvPr>
          <p:cNvSpPr txBox="1"/>
          <p:nvPr/>
        </p:nvSpPr>
        <p:spPr>
          <a:xfrm>
            <a:off x="17514626" y="6464827"/>
            <a:ext cx="3595154" cy="1015663"/>
          </a:xfrm>
          <a:prstGeom prst="rect">
            <a:avLst/>
          </a:prstGeom>
          <a:noFill/>
        </p:spPr>
        <p:txBody>
          <a:bodyPr wrap="square" rtlCol="0">
            <a:spAutoFit/>
          </a:bodyPr>
          <a:lstStyle/>
          <a:p>
            <a:r>
              <a:rPr lang="de-DE" sz="1200">
                <a:solidFill>
                  <a:srgbClr val="C00000"/>
                </a:solidFill>
              </a:rPr>
              <a:t>provideTransmitterStatusOfParallelLink needs network topology services from MWDI, which are not yet available.</a:t>
            </a:r>
          </a:p>
          <a:p>
            <a:r>
              <a:rPr lang="de-DE" sz="1200">
                <a:solidFill>
                  <a:srgbClr val="C00000"/>
                </a:solidFill>
              </a:rPr>
              <a:t>So for testing in lab, we need to mock a suitable response (hardcoded values).</a:t>
            </a:r>
          </a:p>
        </p:txBody>
      </p:sp>
      <p:cxnSp>
        <p:nvCxnSpPr>
          <p:cNvPr id="76" name="Gerader Verbinder 75">
            <a:extLst>
              <a:ext uri="{FF2B5EF4-FFF2-40B4-BE49-F238E27FC236}">
                <a16:creationId xmlns:a16="http://schemas.microsoft.com/office/drawing/2014/main" id="{5EFFB45C-977D-09CA-F5E1-F93008E33241}"/>
              </a:ext>
            </a:extLst>
          </p:cNvPr>
          <p:cNvCxnSpPr>
            <a:stCxn id="68" idx="0"/>
          </p:cNvCxnSpPr>
          <p:nvPr/>
        </p:nvCxnSpPr>
        <p:spPr>
          <a:xfrm flipV="1">
            <a:off x="17013635" y="6728343"/>
            <a:ext cx="545244" cy="23249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617266"/>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0</TotalTime>
  <Words>2544</Words>
  <Application>Microsoft Office PowerPoint</Application>
  <PresentationFormat>Benutzerdefiniert</PresentationFormat>
  <Paragraphs>483</Paragraphs>
  <Slides>6</Slides>
  <Notes>2</Notes>
  <HiddenSlides>0</HiddenSlides>
  <MMClips>0</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6</vt:i4>
      </vt:variant>
    </vt:vector>
  </HeadingPairs>
  <TitlesOfParts>
    <vt:vector size="13" baseType="lpstr">
      <vt:lpstr>Arial</vt:lpstr>
      <vt:lpstr>Calibri</vt:lpstr>
      <vt:lpstr>Calibri Light</vt:lpstr>
      <vt:lpstr>Consolas</vt:lpstr>
      <vt:lpstr>Symbol</vt:lpstr>
      <vt:lpstr>Wingdings</vt:lpstr>
      <vt:lpstr>Office</vt:lpstr>
      <vt:lpstr>PowerPoint-Präsentation</vt:lpstr>
      <vt:lpstr>PowerPoint-Präsentation</vt:lpstr>
      <vt:lpstr>PowerPoint-Präsentation</vt:lpstr>
      <vt:lpstr>PowerPoint-Präsentation</vt:lpstr>
      <vt:lpstr>PowerPoint-Präsentation</vt:lpstr>
      <vt:lpstr>PowerPoint-Präsentation</vt:lpstr>
    </vt:vector>
  </TitlesOfParts>
  <Company>Telefónica Germany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Katharina Mohr (External)</dc:creator>
  <cp:lastModifiedBy>Katharina Mohr (External)</cp:lastModifiedBy>
  <cp:revision>755</cp:revision>
  <dcterms:created xsi:type="dcterms:W3CDTF">2023-09-18T12:10:36Z</dcterms:created>
  <dcterms:modified xsi:type="dcterms:W3CDTF">2023-10-16T08:38:02Z</dcterms:modified>
</cp:coreProperties>
</file>