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71" r:id="rId2"/>
    <p:sldId id="270" r:id="rId3"/>
    <p:sldId id="266" r:id="rId4"/>
  </p:sldIdLst>
  <p:sldSz cx="215995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F"/>
    <a:srgbClr val="E4D5FF"/>
    <a:srgbClr val="FFF3F3"/>
    <a:srgbClr val="FFEBEB"/>
    <a:srgbClr val="F2EBFF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6" autoAdjust="0"/>
    <p:restoredTop sz="93038" autoAdjust="0"/>
  </p:normalViewPr>
  <p:slideViewPr>
    <p:cSldViewPr snapToGrid="0">
      <p:cViewPr>
        <p:scale>
          <a:sx n="100" d="100"/>
          <a:sy n="100" d="100"/>
        </p:scale>
        <p:origin x="438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52810-26A9-40DA-8249-F444BD7C2EE7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3696-B99F-4FC8-B6C7-8DFA2920F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43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1pPr>
    <a:lvl2pPr marL="658074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2pPr>
    <a:lvl3pPr marL="1316148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3pPr>
    <a:lvl4pPr marL="1974223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4pPr>
    <a:lvl5pPr marL="2632297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5pPr>
    <a:lvl6pPr marL="3290370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6pPr>
    <a:lvl7pPr marL="3948444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7pPr>
    <a:lvl8pPr marL="4606518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8pPr>
    <a:lvl9pPr marL="5264592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1143000"/>
            <a:ext cx="41116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3696-B99F-4FC8-B6C7-8DFA2920F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1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651323"/>
            <a:ext cx="18359596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8508981"/>
            <a:ext cx="16199644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8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862524"/>
            <a:ext cx="4657398" cy="137291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862524"/>
            <a:ext cx="13702199" cy="137291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038864"/>
            <a:ext cx="18629590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0841548"/>
            <a:ext cx="18629590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312617"/>
            <a:ext cx="9179798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312617"/>
            <a:ext cx="9179798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862527"/>
            <a:ext cx="18629590" cy="31313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971359"/>
            <a:ext cx="9137610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917660"/>
            <a:ext cx="9137610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971359"/>
            <a:ext cx="9182611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917660"/>
            <a:ext cx="9182611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7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332567"/>
            <a:ext cx="10934760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9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332567"/>
            <a:ext cx="10934760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862527"/>
            <a:ext cx="1862959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312617"/>
            <a:ext cx="1862959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AEAD-BED5-4858-A3F1-D44338CDCC09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5015410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: gefaltete Ecke 122">
            <a:extLst>
              <a:ext uri="{FF2B5EF4-FFF2-40B4-BE49-F238E27FC236}">
                <a16:creationId xmlns:a16="http://schemas.microsoft.com/office/drawing/2014/main" id="{865DE2D5-49A8-B12A-E7F4-E6F8DE21DD06}"/>
              </a:ext>
            </a:extLst>
          </p:cNvPr>
          <p:cNvSpPr/>
          <p:nvPr/>
        </p:nvSpPr>
        <p:spPr>
          <a:xfrm>
            <a:off x="7469016" y="9268442"/>
            <a:ext cx="7768454" cy="1579254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80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112" name="Rechteck: gefaltete Ecke 111">
            <a:extLst>
              <a:ext uri="{FF2B5EF4-FFF2-40B4-BE49-F238E27FC236}">
                <a16:creationId xmlns:a16="http://schemas.microsoft.com/office/drawing/2014/main" id="{39BCB561-E9BB-D5B1-DA00-AE9190B52380}"/>
              </a:ext>
            </a:extLst>
          </p:cNvPr>
          <p:cNvSpPr/>
          <p:nvPr/>
        </p:nvSpPr>
        <p:spPr>
          <a:xfrm>
            <a:off x="2521891" y="795465"/>
            <a:ext cx="4015722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>
              <a:solidFill>
                <a:srgbClr val="0070C0"/>
              </a:solidFill>
            </a:endParaRP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2937221" y="3948619"/>
            <a:ext cx="3056604" cy="2398325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2977303" y="3927984"/>
            <a:ext cx="301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9697716" y="3925044"/>
            <a:ext cx="3056604" cy="3391016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6320942" y="3953053"/>
            <a:ext cx="3056604" cy="2813289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2528203" y="2434719"/>
            <a:ext cx="4626994" cy="1450892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2675572" y="289384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055" y="2879943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4704606" y="3013984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4704606" y="30807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564C0A-6461-9ED4-39F5-E192A4D79764}"/>
              </a:ext>
            </a:extLst>
          </p:cNvPr>
          <p:cNvSpPr txBox="1"/>
          <p:nvPr/>
        </p:nvSpPr>
        <p:spPr>
          <a:xfrm>
            <a:off x="5393146" y="2546430"/>
            <a:ext cx="159519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LinkList</a:t>
            </a:r>
          </a:p>
          <a:p>
            <a:pPr marL="171450" indent="-171450">
              <a:buFontTx/>
              <a:buChar char="-"/>
            </a:pPr>
            <a:r>
              <a:rPr lang="de-DE" sz="800"/>
              <a:t>Each link: none/one/multiple automations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File-based</a:t>
            </a:r>
          </a:p>
          <a:p>
            <a:pPr marL="171450" indent="-171450">
              <a:buFontTx/>
              <a:buChar char="-"/>
            </a:pPr>
            <a:r>
              <a:rPr lang="de-DE" sz="800"/>
              <a:t>Updates written back to file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fileName: fileProfileInstance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2528206" y="2470955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7265435" y="212287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2528206" y="3953049"/>
            <a:ext cx="3685895" cy="2254318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2528203" y="3927984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2639552" y="434135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2639555" y="4595510"/>
            <a:ext cx="286551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Switch power saving on/off depending on trigger occurence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Monitored parameter: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trigger a is met prepare the list of links: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800"/>
              <a:t>read the list of links from StaticList filtered for an assigned TimeBasedPowerSaving automation, exclude all links from the BlackListManagement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Multiple triggers (StringProfiles) of types: 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StartPowerSaving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RestoreFullCapacity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800"/>
              <a:t>Times when to change between operation modes configurable (StringProfile)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6320941" y="3927985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6723203" y="453459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6740897" y="5682860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74FBF9C-C28C-8602-2E17-8E5AB921F538}"/>
              </a:ext>
            </a:extLst>
          </p:cNvPr>
          <p:cNvCxnSpPr>
            <a:cxnSpLocks/>
          </p:cNvCxnSpPr>
          <p:nvPr/>
        </p:nvCxnSpPr>
        <p:spPr>
          <a:xfrm flipV="1">
            <a:off x="3878040" y="4673792"/>
            <a:ext cx="2776570" cy="878626"/>
          </a:xfrm>
          <a:prstGeom prst="bentConnector3">
            <a:avLst>
              <a:gd name="adj1" fmla="val 631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EE9E4A9-41A4-FAF2-B2E0-D29193DD953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78043" y="5627056"/>
            <a:ext cx="2862857" cy="175944"/>
          </a:xfrm>
          <a:prstGeom prst="bentConnector3">
            <a:avLst>
              <a:gd name="adj1" fmla="val 612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7C36FCE-A9EF-C405-6B90-D74C6A864CBF}"/>
              </a:ext>
            </a:extLst>
          </p:cNvPr>
          <p:cNvSpPr txBox="1"/>
          <p:nvPr/>
        </p:nvSpPr>
        <p:spPr>
          <a:xfrm>
            <a:off x="6044771" y="426452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6757504" y="4774872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RedundantTransmittersOff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0090608" y="4533874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0106263" y="611345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293F087-2EE2-74C7-40EB-5473C0DEB7EF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8752242" y="4654014"/>
            <a:ext cx="1338371" cy="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6775198" y="5924759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AllTransmittersOn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retries, maximum runtime (profile)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9818634" y="3925041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1444FB9-7126-11A2-6A4B-4777D3F7D060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8769931" y="5803000"/>
            <a:ext cx="1336332" cy="430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569927C-946A-627D-31D6-6277C9E78524}"/>
              </a:ext>
            </a:extLst>
          </p:cNvPr>
          <p:cNvSpPr txBox="1"/>
          <p:nvPr/>
        </p:nvSpPr>
        <p:spPr>
          <a:xfrm>
            <a:off x="8787514" y="5366991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0070047" y="4774877"/>
            <a:ext cx="24679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Activate power saving mode on a link after ensuring both transmitters of a parallel link are operating at their maximum configured modulation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Find required link information via BasisLinkAnalysis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3287099" y="4238476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1A6DDA0-B635-441C-4378-E029FA1ED075}"/>
              </a:ext>
            </a:extLst>
          </p:cNvPr>
          <p:cNvCxnSpPr>
            <a:cxnSpLocks/>
          </p:cNvCxnSpPr>
          <p:nvPr/>
        </p:nvCxnSpPr>
        <p:spPr>
          <a:xfrm flipV="1">
            <a:off x="12392073" y="5631603"/>
            <a:ext cx="855723" cy="804670"/>
          </a:xfrm>
          <a:prstGeom prst="bentConnector3">
            <a:avLst>
              <a:gd name="adj1" fmla="val 234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FFD5779-9B99-81E2-E31D-A62C95BB94E1}"/>
              </a:ext>
            </a:extLst>
          </p:cNvPr>
          <p:cNvSpPr txBox="1"/>
          <p:nvPr/>
        </p:nvSpPr>
        <p:spPr>
          <a:xfrm>
            <a:off x="12408935" y="4369334"/>
            <a:ext cx="5996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[link-ID]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705135-90E6-4CA0-5B3C-80F6C223E3C5}"/>
              </a:ext>
            </a:extLst>
          </p:cNvPr>
          <p:cNvSpPr txBox="1"/>
          <p:nvPr/>
        </p:nvSpPr>
        <p:spPr>
          <a:xfrm>
            <a:off x="6159112" y="538427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3285859" y="4481050"/>
            <a:ext cx="2467950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Translates passed link-ID into uuid of related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Analyzes if there is a parallel AirLayerConnection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Determines mount names, uuids, local-Ids of ther Air Interface that terminate 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the AirLayer connection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and parallel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Reads transmitterIsOn, transmissionModeMax, transmissionModeCur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Returns all data in responseBody; if data incomplete returns error instead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0B4436F6-B0A9-4BAC-7C8F-0B02EFA71A69}"/>
              </a:ext>
            </a:extLst>
          </p:cNvPr>
          <p:cNvCxnSpPr>
            <a:cxnSpLocks/>
          </p:cNvCxnSpPr>
          <p:nvPr/>
        </p:nvCxnSpPr>
        <p:spPr>
          <a:xfrm flipH="1">
            <a:off x="12527492" y="5911039"/>
            <a:ext cx="776715" cy="647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707323E2-7B67-C51F-228F-6C124D0CE7E1}"/>
              </a:ext>
            </a:extLst>
          </p:cNvPr>
          <p:cNvSpPr txBox="1"/>
          <p:nvPr/>
        </p:nvSpPr>
        <p:spPr>
          <a:xfrm>
            <a:off x="12660299" y="5901269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6205737" y="7584967"/>
            <a:ext cx="3656745" cy="1363379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6251122" y="7563774"/>
            <a:ext cx="326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6432844" y="8104293"/>
            <a:ext cx="257293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Centrally documented &amp; made available information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For which links power saving mode is currently activated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Individual links/link-list filtered by status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6398548" y="786715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9974792" y="7584966"/>
            <a:ext cx="3329415" cy="1487757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9974787" y="7575923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0090610" y="7882050"/>
            <a:ext cx="2652828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No module yet, in backlog for v1.0.0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DDD3256-DA84-E99D-BE38-A91DC67B7892}"/>
              </a:ext>
            </a:extLst>
          </p:cNvPr>
          <p:cNvSpPr txBox="1"/>
          <p:nvPr/>
        </p:nvSpPr>
        <p:spPr>
          <a:xfrm>
            <a:off x="10128834" y="8131373"/>
            <a:ext cx="257293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Would be good to log at least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a power switching was triggered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And if it was successful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Data rentention can be configurable by IntegerProfile (days)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3453806" y="759251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3453806" y="792711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B9E5A64-E9F5-FB79-FED9-9B6D04A787F0}"/>
              </a:ext>
            </a:extLst>
          </p:cNvPr>
          <p:cNvCxnSpPr>
            <a:cxnSpLocks/>
          </p:cNvCxnSpPr>
          <p:nvPr/>
        </p:nvCxnSpPr>
        <p:spPr>
          <a:xfrm flipH="1">
            <a:off x="8993557" y="5627059"/>
            <a:ext cx="1097052" cy="24772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A57A899-7F4D-5655-68DC-1181F124FB02}"/>
              </a:ext>
            </a:extLst>
          </p:cNvPr>
          <p:cNvCxnSpPr>
            <a:cxnSpLocks/>
          </p:cNvCxnSpPr>
          <p:nvPr/>
        </p:nvCxnSpPr>
        <p:spPr>
          <a:xfrm flipH="1">
            <a:off x="9490793" y="6400286"/>
            <a:ext cx="598796" cy="5999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2639552" y="3547597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053" y="3509887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4704604" y="36439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4704604" y="371067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9274D3B-2DB7-9F63-5A96-2D4DDA80F74A}"/>
              </a:ext>
            </a:extLst>
          </p:cNvPr>
          <p:cNvSpPr txBox="1"/>
          <p:nvPr/>
        </p:nvSpPr>
        <p:spPr>
          <a:xfrm>
            <a:off x="5361518" y="3512644"/>
            <a:ext cx="15951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for BlackList links power saving MUST not be configured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9856D72-69E5-0FE3-496D-94958731FAD0}"/>
              </a:ext>
            </a:extLst>
          </p:cNvPr>
          <p:cNvCxnSpPr/>
          <p:nvPr/>
        </p:nvCxnSpPr>
        <p:spPr>
          <a:xfrm>
            <a:off x="8217471" y="6632648"/>
            <a:ext cx="0" cy="1249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4705C7-289E-6A70-C05D-84251EBCEFE0}"/>
              </a:ext>
            </a:extLst>
          </p:cNvPr>
          <p:cNvCxnSpPr/>
          <p:nvPr/>
        </p:nvCxnSpPr>
        <p:spPr>
          <a:xfrm flipV="1">
            <a:off x="8328566" y="6632645"/>
            <a:ext cx="0" cy="1221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E1EED84E-86CD-7547-69FF-8ED62401CAB3}"/>
              </a:ext>
            </a:extLst>
          </p:cNvPr>
          <p:cNvGrpSpPr/>
          <p:nvPr/>
        </p:nvGrpSpPr>
        <p:grpSpPr>
          <a:xfrm>
            <a:off x="6398548" y="9064522"/>
            <a:ext cx="961898" cy="537911"/>
            <a:chOff x="12596318" y="3860943"/>
            <a:chExt cx="961898" cy="537911"/>
          </a:xfrm>
        </p:grpSpPr>
        <p:sp>
          <p:nvSpPr>
            <p:cNvPr id="49" name="Flussdiagramm: Datenträger mit direktem Zugriff 48">
              <a:extLst>
                <a:ext uri="{FF2B5EF4-FFF2-40B4-BE49-F238E27FC236}">
                  <a16:creationId xmlns:a16="http://schemas.microsoft.com/office/drawing/2014/main" id="{4A376788-9B2D-0D29-AD28-1E2A6D37690B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2389DB-D630-2100-BAAD-B6BD5B9BE809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1DB5F7A-7147-B72E-DC66-25018E55FEEA}"/>
              </a:ext>
            </a:extLst>
          </p:cNvPr>
          <p:cNvCxnSpPr>
            <a:cxnSpLocks/>
          </p:cNvCxnSpPr>
          <p:nvPr/>
        </p:nvCxnSpPr>
        <p:spPr>
          <a:xfrm>
            <a:off x="6533230" y="8830973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F3F1A2B-07A7-85D2-0CB7-6975C8A9270A}"/>
              </a:ext>
            </a:extLst>
          </p:cNvPr>
          <p:cNvCxnSpPr>
            <a:cxnSpLocks/>
            <a:stCxn id="49" idx="4"/>
          </p:cNvCxnSpPr>
          <p:nvPr/>
        </p:nvCxnSpPr>
        <p:spPr>
          <a:xfrm flipH="1" flipV="1">
            <a:off x="6671693" y="8813927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CC8135B-7A9B-E4DC-B74F-7BF10E17BCA4}"/>
              </a:ext>
            </a:extLst>
          </p:cNvPr>
          <p:cNvSpPr txBox="1"/>
          <p:nvPr/>
        </p:nvSpPr>
        <p:spPr>
          <a:xfrm>
            <a:off x="8794723" y="4231967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14FCB8B-281D-A93F-FF35-37CD3D899BA2}"/>
              </a:ext>
            </a:extLst>
          </p:cNvPr>
          <p:cNvCxnSpPr/>
          <p:nvPr/>
        </p:nvCxnSpPr>
        <p:spPr>
          <a:xfrm>
            <a:off x="3542921" y="3148031"/>
            <a:ext cx="0" cy="3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019F37C-632A-2BAE-149A-0C4B84D1EB78}"/>
              </a:ext>
            </a:extLst>
          </p:cNvPr>
          <p:cNvCxnSpPr/>
          <p:nvPr/>
        </p:nvCxnSpPr>
        <p:spPr>
          <a:xfrm>
            <a:off x="3661138" y="3148031"/>
            <a:ext cx="0" cy="3995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772AD1B-DFC4-1F20-04F9-FBF2B5BB8EC4}"/>
              </a:ext>
            </a:extLst>
          </p:cNvPr>
          <p:cNvSpPr txBox="1"/>
          <p:nvPr/>
        </p:nvSpPr>
        <p:spPr>
          <a:xfrm>
            <a:off x="15905478" y="1232025"/>
            <a:ext cx="18254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rgbClr val="C00000"/>
                </a:solidFill>
              </a:rPr>
              <a:t>Module overview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2441569" y="8830972"/>
            <a:ext cx="3685895" cy="2437629"/>
          </a:xfrm>
          <a:prstGeom prst="roundRect">
            <a:avLst>
              <a:gd name="adj" fmla="val 6515"/>
            </a:avLst>
          </a:prstGeom>
          <a:solidFill>
            <a:srgbClr val="EEE5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2531912" y="11043423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Others: e.g. utilization</a:t>
            </a:r>
            <a:endParaRPr lang="de-DE" sz="800" b="1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A91ADBF-4B32-69F1-FCDF-079F3DCBA9BD}"/>
              </a:ext>
            </a:extLst>
          </p:cNvPr>
          <p:cNvSpPr/>
          <p:nvPr/>
        </p:nvSpPr>
        <p:spPr>
          <a:xfrm>
            <a:off x="13039337" y="6674405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491746-BED3-CCAE-FDD7-F5C53C7218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763668" y="6541035"/>
            <a:ext cx="275669" cy="27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9F055A-8925-5B3F-1688-66226FDABFC7}"/>
              </a:ext>
            </a:extLst>
          </p:cNvPr>
          <p:cNvCxnSpPr>
            <a:cxnSpLocks/>
          </p:cNvCxnSpPr>
          <p:nvPr/>
        </p:nvCxnSpPr>
        <p:spPr>
          <a:xfrm flipH="1" flipV="1">
            <a:off x="12754323" y="6407645"/>
            <a:ext cx="306617" cy="29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C5B3432-8859-0318-3B8A-A6F0B7E7897B}"/>
              </a:ext>
            </a:extLst>
          </p:cNvPr>
          <p:cNvCxnSpPr>
            <a:cxnSpLocks/>
          </p:cNvCxnSpPr>
          <p:nvPr/>
        </p:nvCxnSpPr>
        <p:spPr>
          <a:xfrm flipH="1" flipV="1">
            <a:off x="9511333" y="6988044"/>
            <a:ext cx="558717" cy="5896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D86F9E0F-EE74-6194-6309-84CEF3FD3D96}"/>
              </a:ext>
            </a:extLst>
          </p:cNvPr>
          <p:cNvSpPr/>
          <p:nvPr/>
        </p:nvSpPr>
        <p:spPr>
          <a:xfrm>
            <a:off x="9471215" y="6957564"/>
            <a:ext cx="61608" cy="486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50320608-4B31-D00E-EF9E-F31BFDF98DB1}"/>
              </a:ext>
            </a:extLst>
          </p:cNvPr>
          <p:cNvSpPr/>
          <p:nvPr/>
        </p:nvSpPr>
        <p:spPr>
          <a:xfrm>
            <a:off x="7265435" y="2776776"/>
            <a:ext cx="2804612" cy="110321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StaticList: Removal of links or unassignments require to check if power savings need to be switched off </a:t>
            </a: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 call allTransmittersOn for all (previously) assigned automations</a:t>
            </a:r>
            <a:endParaRPr lang="de-DE" sz="800">
              <a:solidFill>
                <a:srgbClr val="0070C0"/>
              </a:solidFill>
            </a:endParaRP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BlackList: add link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turn-off its power saving (if active)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doesn‘t change assignments in staticList, but link is skipped during later processing until removed from BlackList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1F9DC1A-4440-DF05-1BF1-6F20D828AEB6}"/>
              </a:ext>
            </a:extLst>
          </p:cNvPr>
          <p:cNvSpPr txBox="1"/>
          <p:nvPr/>
        </p:nvSpPr>
        <p:spPr>
          <a:xfrm>
            <a:off x="4936951" y="5337402"/>
            <a:ext cx="635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i="1">
                <a:solidFill>
                  <a:srgbClr val="7030A0"/>
                </a:solidFill>
              </a:rPr>
              <a:t>Prep list of links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3392451-2935-E9CB-B0F9-C7F0D79A0895}"/>
              </a:ext>
            </a:extLst>
          </p:cNvPr>
          <p:cNvCxnSpPr>
            <a:cxnSpLocks/>
            <a:stCxn id="79" idx="1"/>
            <a:endCxn id="79" idx="1"/>
          </p:cNvCxnSpPr>
          <p:nvPr/>
        </p:nvCxnSpPr>
        <p:spPr>
          <a:xfrm>
            <a:off x="7265435" y="33283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6CF9EDB-028D-A23D-0530-24113850008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155197" y="3328379"/>
            <a:ext cx="110238" cy="165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EF12B26-0E1A-3BC1-095C-9B59EF750304}"/>
              </a:ext>
            </a:extLst>
          </p:cNvPr>
          <p:cNvCxnSpPr>
            <a:cxnSpLocks/>
          </p:cNvCxnSpPr>
          <p:nvPr/>
        </p:nvCxnSpPr>
        <p:spPr>
          <a:xfrm flipV="1">
            <a:off x="14130507" y="3728282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084F332B-EA19-1686-AEEB-7E95FB1FBEE3}"/>
              </a:ext>
            </a:extLst>
          </p:cNvPr>
          <p:cNvSpPr/>
          <p:nvPr/>
        </p:nvSpPr>
        <p:spPr>
          <a:xfrm>
            <a:off x="2528203" y="6351051"/>
            <a:ext cx="3136652" cy="734138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Start/Stop services for TBPS are not started auomatically (with embed-yourself), but only on demand!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When input link list for SimpleActivation/PersistentDeactivation is determined, links on BlackList are skipped</a:t>
            </a: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0F243FF-C83A-158B-B6AC-7E56C6660C8D}"/>
              </a:ext>
            </a:extLst>
          </p:cNvPr>
          <p:cNvCxnSpPr>
            <a:cxnSpLocks/>
          </p:cNvCxnSpPr>
          <p:nvPr/>
        </p:nvCxnSpPr>
        <p:spPr>
          <a:xfrm flipV="1">
            <a:off x="3902253" y="6207367"/>
            <a:ext cx="0" cy="139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: gefaltete Ecke 138">
            <a:extLst>
              <a:ext uri="{FF2B5EF4-FFF2-40B4-BE49-F238E27FC236}">
                <a16:creationId xmlns:a16="http://schemas.microsoft.com/office/drawing/2014/main" id="{B1F6D544-F6AC-0B63-05AC-A527ED9FCB02}"/>
              </a:ext>
            </a:extLst>
          </p:cNvPr>
          <p:cNvSpPr/>
          <p:nvPr/>
        </p:nvSpPr>
        <p:spPr>
          <a:xfrm>
            <a:off x="2528206" y="7171494"/>
            <a:ext cx="3573317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SimpleActivation/PersistentDeactivation have own link queues. If power saving trigger is met, the link is added to the related queue together with the related automationName. A link can be there with multiple entries (same or different automationName); links are added at the end of the queue.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purge services: just stop executing SA/PD actions for not yet processed links in queue (by emptying queue); no rollbacks performed here.</a:t>
            </a:r>
          </a:p>
          <a:p>
            <a:r>
              <a:rPr lang="de-DE" sz="800">
                <a:solidFill>
                  <a:srgbClr val="0070C0"/>
                </a:solidFill>
              </a:rPr>
              <a:t>E.g. in case TBPS end trigger is met: first stop all outstanding actions from SA (call SA-purge-queue), then call service to PD services to deactive the power saving.</a:t>
            </a:r>
          </a:p>
        </p:txBody>
      </p: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35FDF07-4187-6BB3-F214-5FE6575F2EF3}"/>
              </a:ext>
            </a:extLst>
          </p:cNvPr>
          <p:cNvCxnSpPr>
            <a:cxnSpLocks/>
          </p:cNvCxnSpPr>
          <p:nvPr/>
        </p:nvCxnSpPr>
        <p:spPr>
          <a:xfrm flipV="1">
            <a:off x="6097959" y="6764917"/>
            <a:ext cx="240228" cy="397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: gefaltete Ecke 144">
            <a:extLst>
              <a:ext uri="{FF2B5EF4-FFF2-40B4-BE49-F238E27FC236}">
                <a16:creationId xmlns:a16="http://schemas.microsoft.com/office/drawing/2014/main" id="{53076E30-4E1A-F1A3-E6A7-063E1760EC68}"/>
              </a:ext>
            </a:extLst>
          </p:cNvPr>
          <p:cNvSpPr/>
          <p:nvPr/>
        </p:nvSpPr>
        <p:spPr>
          <a:xfrm>
            <a:off x="13043971" y="7069142"/>
            <a:ext cx="2714764" cy="33759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Switching transmitter on/off requires writing to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Done via MicroWaveDeviceGateway</a:t>
            </a: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209A583-F78A-22FB-B51D-EE9F88A8ACD9}"/>
              </a:ext>
            </a:extLst>
          </p:cNvPr>
          <p:cNvCxnSpPr>
            <a:cxnSpLocks/>
          </p:cNvCxnSpPr>
          <p:nvPr/>
        </p:nvCxnSpPr>
        <p:spPr>
          <a:xfrm flipH="1" flipV="1">
            <a:off x="12763668" y="6932729"/>
            <a:ext cx="244914" cy="1338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352F7E4-D9C7-EF78-0474-25B46B249169}"/>
              </a:ext>
            </a:extLst>
          </p:cNvPr>
          <p:cNvGrpSpPr/>
          <p:nvPr/>
        </p:nvGrpSpPr>
        <p:grpSpPr>
          <a:xfrm>
            <a:off x="12928297" y="1761668"/>
            <a:ext cx="4756998" cy="2055037"/>
            <a:chOff x="6863224" y="-1253100"/>
            <a:chExt cx="4756998" cy="2055037"/>
          </a:xfrm>
        </p:grpSpPr>
        <p:sp>
          <p:nvSpPr>
            <p:cNvPr id="122" name="Rechteck: gefaltete Ecke 121">
              <a:extLst>
                <a:ext uri="{FF2B5EF4-FFF2-40B4-BE49-F238E27FC236}">
                  <a16:creationId xmlns:a16="http://schemas.microsoft.com/office/drawing/2014/main" id="{89D46D64-13CB-9293-59DF-461FF0301CBC}"/>
                </a:ext>
              </a:extLst>
            </p:cNvPr>
            <p:cNvSpPr/>
            <p:nvPr/>
          </p:nvSpPr>
          <p:spPr>
            <a:xfrm>
              <a:off x="6863224" y="-1253100"/>
              <a:ext cx="3595671" cy="2055037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A link L1 connects AirInterfaces (A1-B1) on 2 devices (A,B). It can have a parallel link L2, which also connectes A &amp; B, but from different AirInterfaces (e.g. A2-B3).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BasicLinkAnalysis has a service to resolve the AirInterface address info (2 triplets) for a link: 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Input: linkID; Output: 2 triples (mount-name, uuid (airInterface), local-id (ltp)); 1 triple for each side of the link.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It is called for L1; to find the parallel link L2, BLA needs to search on the same device A for other AirInterfaces that also have a connection to an AirInterface on device B. (Different AirfInterfaces than for L1). 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If the parallel link is found, transmissionMode information can be retrieved for it (via its AirInterface address info).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BLA only returns the data, but does not perform checks on it.</a:t>
              </a:r>
            </a:p>
          </p:txBody>
        </p:sp>
        <p:sp>
          <p:nvSpPr>
            <p:cNvPr id="149" name="Rechteck: gefaltete Ecke 148">
              <a:extLst>
                <a:ext uri="{FF2B5EF4-FFF2-40B4-BE49-F238E27FC236}">
                  <a16:creationId xmlns:a16="http://schemas.microsoft.com/office/drawing/2014/main" id="{1D5FAEBD-A340-99CC-E1CD-42BFFFA9D02F}"/>
                </a:ext>
              </a:extLst>
            </p:cNvPr>
            <p:cNvSpPr/>
            <p:nvPr/>
          </p:nvSpPr>
          <p:spPr>
            <a:xfrm>
              <a:off x="10458895" y="-801306"/>
              <a:ext cx="1161327" cy="1496931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>
                  <a:solidFill>
                    <a:srgbClr val="0070C0"/>
                  </a:solidFill>
                </a:rPr>
                <a:t>Find connection information not part of MWDI, but MWNI (MWDI will evolve to MWNI)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r>
                <a:rPr lang="de-DE" sz="800">
                  <a:solidFill>
                    <a:srgbClr val="0070C0"/>
                  </a:solidFill>
                </a:rPr>
                <a:t>But: MWDI will be extended already provide these required services for AIPS</a:t>
              </a:r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788361AD-0CC8-BDAB-AB16-99960D5887AE}"/>
              </a:ext>
            </a:extLst>
          </p:cNvPr>
          <p:cNvSpPr txBox="1"/>
          <p:nvPr/>
        </p:nvSpPr>
        <p:spPr>
          <a:xfrm>
            <a:off x="7231112" y="7026247"/>
            <a:ext cx="966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is link in power saving mode?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64ED2AD-5AB0-A433-AFBB-83DBEA218B5D}"/>
              </a:ext>
            </a:extLst>
          </p:cNvPr>
          <p:cNvSpPr/>
          <p:nvPr/>
        </p:nvSpPr>
        <p:spPr>
          <a:xfrm>
            <a:off x="10686206" y="-22941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0059542" y="6353744"/>
            <a:ext cx="24679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Deactivates power saving mode for a link by switching on all transmitters of the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(reads power saving status of the link from BasicPowerSavingStatus first to see if it needs to do anything)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 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1718321-BA9A-4A39-AB27-F5E51BCB64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89316" y="4884341"/>
            <a:ext cx="974649" cy="513991"/>
          </a:xfrm>
          <a:prstGeom prst="bentConnector3">
            <a:avLst>
              <a:gd name="adj1" fmla="val 309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913E359-510C-1EAD-BD92-169184A348A4}"/>
              </a:ext>
            </a:extLst>
          </p:cNvPr>
          <p:cNvCxnSpPr/>
          <p:nvPr/>
        </p:nvCxnSpPr>
        <p:spPr>
          <a:xfrm flipH="1" flipV="1">
            <a:off x="12111093" y="4642609"/>
            <a:ext cx="1184560" cy="353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75471AC-2947-59EE-2481-3640937CA89E}"/>
              </a:ext>
            </a:extLst>
          </p:cNvPr>
          <p:cNvSpPr txBox="1"/>
          <p:nvPr/>
        </p:nvSpPr>
        <p:spPr>
          <a:xfrm>
            <a:off x="12743440" y="4805368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graphicFrame>
        <p:nvGraphicFramePr>
          <p:cNvPr id="91" name="Tabelle 91">
            <a:extLst>
              <a:ext uri="{FF2B5EF4-FFF2-40B4-BE49-F238E27FC236}">
                <a16:creationId xmlns:a16="http://schemas.microsoft.com/office/drawing/2014/main" id="{5622597B-99DA-3713-C1C3-956982BA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70399"/>
              </p:ext>
            </p:extLst>
          </p:nvPr>
        </p:nvGraphicFramePr>
        <p:xfrm>
          <a:off x="2642497" y="1074308"/>
          <a:ext cx="2895440" cy="114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2182922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AutomationNames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DayBasedPowerSaving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TimeBasedPowerSaving;UtilizationBasedPowerSaving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92" name="Textfeld 91">
            <a:extLst>
              <a:ext uri="{FF2B5EF4-FFF2-40B4-BE49-F238E27FC236}">
                <a16:creationId xmlns:a16="http://schemas.microsoft.com/office/drawing/2014/main" id="{30FA7634-6E82-B73D-907B-1F112F4738B3}"/>
              </a:ext>
            </a:extLst>
          </p:cNvPr>
          <p:cNvSpPr txBox="1"/>
          <p:nvPr/>
        </p:nvSpPr>
        <p:spPr>
          <a:xfrm>
            <a:off x="2691008" y="793070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StaticList</a:t>
            </a:r>
          </a:p>
        </p:txBody>
      </p:sp>
      <p:graphicFrame>
        <p:nvGraphicFramePr>
          <p:cNvPr id="100" name="Tabelle 91">
            <a:extLst>
              <a:ext uri="{FF2B5EF4-FFF2-40B4-BE49-F238E27FC236}">
                <a16:creationId xmlns:a16="http://schemas.microsoft.com/office/drawing/2014/main" id="{8A572BD0-F52B-EC29-FC44-E19E014B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82447"/>
              </p:ext>
            </p:extLst>
          </p:nvPr>
        </p:nvGraphicFramePr>
        <p:xfrm>
          <a:off x="5766580" y="1086401"/>
          <a:ext cx="712518" cy="91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</a:tbl>
          </a:graphicData>
        </a:graphic>
      </p:graphicFrame>
      <p:sp>
        <p:nvSpPr>
          <p:cNvPr id="109" name="Textfeld 108">
            <a:extLst>
              <a:ext uri="{FF2B5EF4-FFF2-40B4-BE49-F238E27FC236}">
                <a16:creationId xmlns:a16="http://schemas.microsoft.com/office/drawing/2014/main" id="{816B796B-E8B1-5907-7501-1A5133B58CD8}"/>
              </a:ext>
            </a:extLst>
          </p:cNvPr>
          <p:cNvSpPr txBox="1"/>
          <p:nvPr/>
        </p:nvSpPr>
        <p:spPr>
          <a:xfrm>
            <a:off x="5735962" y="80516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BlackList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DB3D1E3-7D30-F5F5-37F7-15326D374AF3}"/>
              </a:ext>
            </a:extLst>
          </p:cNvPr>
          <p:cNvCxnSpPr/>
          <p:nvPr/>
        </p:nvCxnSpPr>
        <p:spPr>
          <a:xfrm flipH="1">
            <a:off x="5366278" y="1428863"/>
            <a:ext cx="444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e 91">
            <a:extLst>
              <a:ext uri="{FF2B5EF4-FFF2-40B4-BE49-F238E27FC236}">
                <a16:creationId xmlns:a16="http://schemas.microsoft.com/office/drawing/2014/main" id="{4EE64946-46F4-570A-EB29-A3AC7812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90840"/>
              </p:ext>
            </p:extLst>
          </p:nvPr>
        </p:nvGraphicFramePr>
        <p:xfrm>
          <a:off x="7631529" y="9520105"/>
          <a:ext cx="4081144" cy="122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44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1598530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  <a:gridCol w="1754270">
                  <a:extLst>
                    <a:ext uri="{9D8B030D-6E8A-4147-A177-3AD203B41FA5}">
                      <a16:colId xmlns:a16="http://schemas.microsoft.com/office/drawing/2014/main" val="2270347690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deviationsFromOriginalState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modulesToRestoreOriginalState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RedundantTransmittersOff; TransmitterPowerAdaption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AllTransmittersOn; RestoreTransmitterPower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&lt;empty, no powerSaving active&gt;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120" name="Textfeld 119">
            <a:extLst>
              <a:ext uri="{FF2B5EF4-FFF2-40B4-BE49-F238E27FC236}">
                <a16:creationId xmlns:a16="http://schemas.microsoft.com/office/drawing/2014/main" id="{B7370E63-D57E-F456-D6BA-740D27D5EA6D}"/>
              </a:ext>
            </a:extLst>
          </p:cNvPr>
          <p:cNvSpPr txBox="1"/>
          <p:nvPr/>
        </p:nvSpPr>
        <p:spPr>
          <a:xfrm>
            <a:off x="7631529" y="9258495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PowerSavingStatus table</a:t>
            </a:r>
          </a:p>
        </p:txBody>
      </p:sp>
      <p:sp>
        <p:nvSpPr>
          <p:cNvPr id="121" name="Rechteck: gefaltete Ecke 120">
            <a:extLst>
              <a:ext uri="{FF2B5EF4-FFF2-40B4-BE49-F238E27FC236}">
                <a16:creationId xmlns:a16="http://schemas.microsoft.com/office/drawing/2014/main" id="{DA3129B1-285A-13F5-D2CF-63CDB05EB2DF}"/>
              </a:ext>
            </a:extLst>
          </p:cNvPr>
          <p:cNvSpPr/>
          <p:nvPr/>
        </p:nvSpPr>
        <p:spPr>
          <a:xfrm>
            <a:off x="11779351" y="9385185"/>
            <a:ext cx="3329415" cy="1222048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Status must indicate, a) which module has activated powerSavingStatus (i.e. why there is a deviation from the original state (= no powerSaving active)): deviantsFromOriginalState and b) how to bring the link back into original state (modulesToRestoreOriginalState)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3rd-party applications can use this information to restore the original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Original state (power-saving=off): both module lists are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sync with staticList periodically to remove dead records</a:t>
            </a: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BC3C44A-83B1-7929-651C-0F9844E153E1}"/>
              </a:ext>
            </a:extLst>
          </p:cNvPr>
          <p:cNvCxnSpPr>
            <a:cxnSpLocks/>
          </p:cNvCxnSpPr>
          <p:nvPr/>
        </p:nvCxnSpPr>
        <p:spPr>
          <a:xfrm>
            <a:off x="8146416" y="8955643"/>
            <a:ext cx="0" cy="318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9735020-06C1-7BD5-B79D-C00808D3AACB}"/>
              </a:ext>
            </a:extLst>
          </p:cNvPr>
          <p:cNvCxnSpPr>
            <a:cxnSpLocks/>
          </p:cNvCxnSpPr>
          <p:nvPr/>
        </p:nvCxnSpPr>
        <p:spPr>
          <a:xfrm>
            <a:off x="5658543" y="2285104"/>
            <a:ext cx="79975" cy="142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: gefaltete Ecke 131">
            <a:extLst>
              <a:ext uri="{FF2B5EF4-FFF2-40B4-BE49-F238E27FC236}">
                <a16:creationId xmlns:a16="http://schemas.microsoft.com/office/drawing/2014/main" id="{5F7B7E97-EA18-B680-1795-7AD0DFA36156}"/>
              </a:ext>
            </a:extLst>
          </p:cNvPr>
          <p:cNvSpPr/>
          <p:nvPr/>
        </p:nvSpPr>
        <p:spPr>
          <a:xfrm>
            <a:off x="10209030" y="1813800"/>
            <a:ext cx="2642615" cy="1925946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Link related switching operations first call PowerSavingStatus for the given link to determine, if they even have to do something; if not they immediately return a „success“ 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RedundantTransmittersOff</a:t>
            </a:r>
            <a:r>
              <a:rPr lang="de-DE" sz="800">
                <a:solidFill>
                  <a:srgbClr val="0070C0"/>
                </a:solidFill>
              </a:rPr>
              <a:t>: asks PowerSavingStatus, if deviationsFromOriginalState has an entry for RedundantTransmittersOff; if yes: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4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AllTransmittersOn</a:t>
            </a:r>
            <a:r>
              <a:rPr lang="de-DE" sz="800">
                <a:solidFill>
                  <a:srgbClr val="0070C0"/>
                </a:solidFill>
              </a:rPr>
              <a:t>: asks PowerSavingStatus if modulesToRestoreOriginalState does NOT contain AllTransmittersOn; if not, then done.</a:t>
            </a:r>
          </a:p>
          <a:p>
            <a:pPr marL="180975"/>
            <a:r>
              <a:rPr lang="de-DE" sz="800" i="1">
                <a:solidFill>
                  <a:srgbClr val="0070C0"/>
                </a:solidFill>
              </a:rPr>
              <a:t>Note: might lead to issues if powerSavingStatus records could not be set properly due to DCN issues (might require some manual work to fix the status)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86EA12-6552-EED1-2E5A-9E56A2A0806D}"/>
              </a:ext>
            </a:extLst>
          </p:cNvPr>
          <p:cNvCxnSpPr>
            <a:cxnSpLocks/>
          </p:cNvCxnSpPr>
          <p:nvPr/>
        </p:nvCxnSpPr>
        <p:spPr>
          <a:xfrm flipV="1">
            <a:off x="11901657" y="3721490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A483AC7-8F1F-9E09-717B-85577CA55455}"/>
              </a:ext>
            </a:extLst>
          </p:cNvPr>
          <p:cNvSpPr txBox="1"/>
          <p:nvPr/>
        </p:nvSpPr>
        <p:spPr>
          <a:xfrm>
            <a:off x="2468415" y="8829941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automation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84DA6F8B-4174-9B56-3635-B8E72CD72451}"/>
              </a:ext>
            </a:extLst>
          </p:cNvPr>
          <p:cNvSpPr/>
          <p:nvPr/>
        </p:nvSpPr>
        <p:spPr>
          <a:xfrm>
            <a:off x="2531912" y="9151682"/>
            <a:ext cx="2670991" cy="20742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DroppedFramesInitiatedRestoration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F5F89C5-5D57-CD9D-17C0-96935D7B4D88}"/>
              </a:ext>
            </a:extLst>
          </p:cNvPr>
          <p:cNvSpPr txBox="1"/>
          <p:nvPr/>
        </p:nvSpPr>
        <p:spPr>
          <a:xfrm>
            <a:off x="2524048" y="9358225"/>
            <a:ext cx="347638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Monitor the droppedFramesOutput 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Retrieval interval &amp; threshold are configured via profileInstances (modification via OAM layer); initial values could be interval=5min and threshold=1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If the monitoring detects that droppedFramesOutput for a link &gt; threshold, it initiates restoring the original powerSaving mode, i.e. turning of power saving.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Note: droppedFramesOutput is not supported by all vendors/devices.</a:t>
            </a:r>
          </a:p>
        </p:txBody>
      </p:sp>
      <p:sp>
        <p:nvSpPr>
          <p:cNvPr id="137" name="Rechteck: gefaltete Ecke 136">
            <a:extLst>
              <a:ext uri="{FF2B5EF4-FFF2-40B4-BE49-F238E27FC236}">
                <a16:creationId xmlns:a16="http://schemas.microsoft.com/office/drawing/2014/main" id="{7D0F3B93-A326-88C8-F934-C55545183309}"/>
              </a:ext>
            </a:extLst>
          </p:cNvPr>
          <p:cNvSpPr/>
          <p:nvPr/>
        </p:nvSpPr>
        <p:spPr>
          <a:xfrm>
            <a:off x="16518343" y="3777978"/>
            <a:ext cx="1161327" cy="1274603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If a link A should be turned off and ist parallel link B is already turned off, B‘s transmitter is off and its current transmissionMode is also missing; so nothing is done for A</a:t>
            </a:r>
          </a:p>
        </p:txBody>
      </p: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BA7C97BB-E399-C645-CEB0-AB2179DD47A2}"/>
              </a:ext>
            </a:extLst>
          </p:cNvPr>
          <p:cNvCxnSpPr>
            <a:cxnSpLocks/>
            <a:stCxn id="32" idx="2"/>
            <a:endCxn id="98" idx="3"/>
          </p:cNvCxnSpPr>
          <p:nvPr/>
        </p:nvCxnSpPr>
        <p:spPr>
          <a:xfrm rot="5400000" flipH="1" flipV="1">
            <a:off x="7078761" y="2353538"/>
            <a:ext cx="6120819" cy="11709308"/>
          </a:xfrm>
          <a:prstGeom prst="bentConnector4">
            <a:avLst>
              <a:gd name="adj1" fmla="val -3735"/>
              <a:gd name="adj2" fmla="val 101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D6A714ED-96FB-B007-2105-55C0C1EC6DE1}"/>
              </a:ext>
            </a:extLst>
          </p:cNvPr>
          <p:cNvCxnSpPr>
            <a:cxnSpLocks/>
            <a:endCxn id="33" idx="2"/>
          </p:cNvCxnSpPr>
          <p:nvPr/>
        </p:nvCxnSpPr>
        <p:spPr>
          <a:xfrm rot="10800000" flipV="1">
            <a:off x="3341935" y="5072293"/>
            <a:ext cx="12651895" cy="6186574"/>
          </a:xfrm>
          <a:prstGeom prst="bentConnector4">
            <a:avLst>
              <a:gd name="adj1" fmla="val -3040"/>
              <a:gd name="adj2" fmla="val 105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eck: gefaltete Ecke 165">
            <a:extLst>
              <a:ext uri="{FF2B5EF4-FFF2-40B4-BE49-F238E27FC236}">
                <a16:creationId xmlns:a16="http://schemas.microsoft.com/office/drawing/2014/main" id="{FCF6222E-272E-08AD-57DD-D76933EB07F3}"/>
              </a:ext>
            </a:extLst>
          </p:cNvPr>
          <p:cNvSpPr/>
          <p:nvPr/>
        </p:nvSpPr>
        <p:spPr>
          <a:xfrm>
            <a:off x="16453465" y="10475237"/>
            <a:ext cx="1161327" cy="52022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i="1">
                <a:solidFill>
                  <a:srgbClr val="0070C0"/>
                </a:solidFill>
              </a:rPr>
              <a:t>droppedFrameOutput cannot be checked for RedundantTransmittersOff!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FF510D83-6B2B-9B1C-99DF-6C1DAF08FB8F}"/>
              </a:ext>
            </a:extLst>
          </p:cNvPr>
          <p:cNvSpPr txBox="1"/>
          <p:nvPr/>
        </p:nvSpPr>
        <p:spPr>
          <a:xfrm>
            <a:off x="418932" y="9318293"/>
            <a:ext cx="1955959" cy="135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rgbClr val="0070C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linkId needs to be translated into AirInterface address data and then the related EthernetContainers needs to be identified for the found airInterface address information.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For this limited approach 7 requests per link are necessary, for some data from previous executions may be reused (address info not likely to change)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A35C3AD-D6AD-4EB4-0B31-2F8DB245A67B}"/>
              </a:ext>
            </a:extLst>
          </p:cNvPr>
          <p:cNvGrpSpPr/>
          <p:nvPr/>
        </p:nvGrpSpPr>
        <p:grpSpPr>
          <a:xfrm>
            <a:off x="15859745" y="6578432"/>
            <a:ext cx="961897" cy="537911"/>
            <a:chOff x="12596318" y="3860943"/>
            <a:chExt cx="961897" cy="537911"/>
          </a:xfrm>
        </p:grpSpPr>
        <p:sp>
          <p:nvSpPr>
            <p:cNvPr id="40" name="Flussdiagramm: Datenträger mit direktem Zugriff 39">
              <a:extLst>
                <a:ext uri="{FF2B5EF4-FFF2-40B4-BE49-F238E27FC236}">
                  <a16:creationId xmlns:a16="http://schemas.microsoft.com/office/drawing/2014/main" id="{26CE88AD-BD03-E204-7C6A-C21E9BF4EEAE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C6549A9-71F1-3F5E-6B23-D23C86DCD1BB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E416293-EC1D-87EF-C5FB-D7C506A64CBA}"/>
              </a:ext>
            </a:extLst>
          </p:cNvPr>
          <p:cNvCxnSpPr>
            <a:cxnSpLocks/>
          </p:cNvCxnSpPr>
          <p:nvPr/>
        </p:nvCxnSpPr>
        <p:spPr>
          <a:xfrm>
            <a:off x="15994424" y="6344883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8B48192-4185-5DED-137E-D8C3F0F7DCA5}"/>
              </a:ext>
            </a:extLst>
          </p:cNvPr>
          <p:cNvCxnSpPr>
            <a:cxnSpLocks/>
            <a:stCxn id="40" idx="4"/>
          </p:cNvCxnSpPr>
          <p:nvPr/>
        </p:nvCxnSpPr>
        <p:spPr>
          <a:xfrm flipH="1" flipV="1">
            <a:off x="15993825" y="6157235"/>
            <a:ext cx="346869" cy="4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gefaltete Ecke 57">
            <a:extLst>
              <a:ext uri="{FF2B5EF4-FFF2-40B4-BE49-F238E27FC236}">
                <a16:creationId xmlns:a16="http://schemas.microsoft.com/office/drawing/2014/main" id="{1A32BD08-36E6-F25E-2554-FFAB132E6E98}"/>
              </a:ext>
            </a:extLst>
          </p:cNvPr>
          <p:cNvSpPr/>
          <p:nvPr/>
        </p:nvSpPr>
        <p:spPr>
          <a:xfrm>
            <a:off x="16517638" y="5093183"/>
            <a:ext cx="1179633" cy="77849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Note: counters/attributes need to be checked on both sides of the (parallel) link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F8DC49D-FDC8-ADB2-A135-FBAEA3C3A1DC}"/>
              </a:ext>
            </a:extLst>
          </p:cNvPr>
          <p:cNvGrpSpPr/>
          <p:nvPr/>
        </p:nvGrpSpPr>
        <p:grpSpPr>
          <a:xfrm>
            <a:off x="6378415" y="10771030"/>
            <a:ext cx="961897" cy="537911"/>
            <a:chOff x="12596318" y="3860943"/>
            <a:chExt cx="961897" cy="537911"/>
          </a:xfrm>
        </p:grpSpPr>
        <p:sp>
          <p:nvSpPr>
            <p:cNvPr id="63" name="Flussdiagramm: Datenträger mit direktem Zugriff 62">
              <a:extLst>
                <a:ext uri="{FF2B5EF4-FFF2-40B4-BE49-F238E27FC236}">
                  <a16:creationId xmlns:a16="http://schemas.microsoft.com/office/drawing/2014/main" id="{F2B24F2B-043D-D943-4D37-1DD1250D92C3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A1B7BC1-E8AB-161C-4CF0-DFF05B64ADFA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04C47F4-E059-FD06-3C42-AD36645B2D8A}"/>
              </a:ext>
            </a:extLst>
          </p:cNvPr>
          <p:cNvCxnSpPr>
            <a:cxnSpLocks/>
          </p:cNvCxnSpPr>
          <p:nvPr/>
        </p:nvCxnSpPr>
        <p:spPr>
          <a:xfrm>
            <a:off x="6132991" y="10485131"/>
            <a:ext cx="572311" cy="293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74E55FF-679B-2DC4-2A6D-91A2A08F5C98}"/>
              </a:ext>
            </a:extLst>
          </p:cNvPr>
          <p:cNvCxnSpPr>
            <a:cxnSpLocks/>
            <a:stCxn id="63" idx="4"/>
          </p:cNvCxnSpPr>
          <p:nvPr/>
        </p:nvCxnSpPr>
        <p:spPr>
          <a:xfrm flipH="1" flipV="1">
            <a:off x="6137821" y="10417047"/>
            <a:ext cx="721543" cy="35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4431223" y="6178688"/>
            <a:ext cx="3056604" cy="1714904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4439205" y="617491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10760610" y="6170216"/>
            <a:ext cx="3532155" cy="2904250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6267886" y="6198225"/>
            <a:ext cx="4354263" cy="2841005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3772805" y="3536239"/>
            <a:ext cx="6849343" cy="2611859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920172" y="394260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655" y="3920160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5949206" y="4054201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5949206" y="4120945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D77ED1-3D66-C377-D257-5C3AD73EF90C}"/>
              </a:ext>
            </a:extLst>
          </p:cNvPr>
          <p:cNvSpPr txBox="1"/>
          <p:nvPr/>
        </p:nvSpPr>
        <p:spPr>
          <a:xfrm>
            <a:off x="3920175" y="4188199"/>
            <a:ext cx="2829497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addLinksToStaticList(linkIdList)</a:t>
            </a:r>
          </a:p>
          <a:p>
            <a:pPr marL="0" indent="0">
              <a:buNone/>
            </a:pPr>
            <a:r>
              <a:rPr lang="de-DE"/>
              <a:t>assignAutomationToLinks(automationName,linkIdList)</a:t>
            </a:r>
          </a:p>
          <a:p>
            <a:pPr marL="0" indent="0">
              <a:buNone/>
            </a:pPr>
            <a:r>
              <a:rPr lang="de-DE"/>
              <a:t>--------------------</a:t>
            </a:r>
          </a:p>
          <a:p>
            <a:pPr marL="0" indent="0">
              <a:buNone/>
            </a:pPr>
            <a:r>
              <a:rPr lang="de-DE"/>
              <a:t>removeLinksFromStaticList(linkIdList)</a:t>
            </a:r>
          </a:p>
          <a:p>
            <a:pPr marL="0" indent="0">
              <a:buNone/>
            </a:pPr>
            <a:r>
              <a:rPr lang="de-DE"/>
              <a:t>unassignAutomationFromLinks(automationName,linkIdList)</a:t>
            </a:r>
          </a:p>
          <a:p>
            <a:pPr marL="0" indent="0">
              <a:buNone/>
            </a:pPr>
            <a:r>
              <a:rPr lang="de-DE"/>
              <a:t>unassignAllAutomationsFromLinks(linkIdList)</a:t>
            </a:r>
          </a:p>
          <a:p>
            <a:pPr marL="0" indent="0">
              <a:buNone/>
            </a:pPr>
            <a:r>
              <a:rPr lang="de-DE"/>
              <a:t>unassignAutomationFromAllLinks(automationName)</a:t>
            </a:r>
          </a:p>
          <a:p>
            <a:pPr marL="0" indent="0">
              <a:buNone/>
            </a:pPr>
            <a:r>
              <a:rPr lang="de-DE"/>
              <a:t>-------------------</a:t>
            </a:r>
          </a:p>
          <a:p>
            <a:pPr marL="0" indent="0">
              <a:buNone/>
            </a:pPr>
            <a:r>
              <a:rPr lang="de-DE"/>
              <a:t>listLinks(optional: linkIdList)</a:t>
            </a:r>
          </a:p>
          <a:p>
            <a:pPr marL="0" indent="0">
              <a:buNone/>
            </a:pPr>
            <a:r>
              <a:rPr lang="de-DE"/>
              <a:t>listAutomationNames()</a:t>
            </a:r>
          </a:p>
          <a:p>
            <a:pPr marL="0" indent="0">
              <a:buNone/>
            </a:pPr>
            <a:r>
              <a:rPr lang="de-DE"/>
              <a:t>listAssignmentsForSpecificLink(linkId)</a:t>
            </a:r>
          </a:p>
          <a:p>
            <a:pPr marL="0" indent="0">
              <a:buNone/>
            </a:pPr>
            <a:r>
              <a:rPr lang="de-DE"/>
              <a:t>listLinksWithSpecificNumberOfAssignments(number) </a:t>
            </a:r>
          </a:p>
          <a:p>
            <a:pPr marL="0" indent="0">
              <a:buNone/>
            </a:pPr>
            <a:r>
              <a:rPr lang="de-DE"/>
              <a:t>listLinksWithSpecificAutomationAssigned(automationName)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3772806" y="3511172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10730746" y="353623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3772807" y="6198223"/>
            <a:ext cx="2424027" cy="2813290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3772803" y="6173158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3879523" y="6599286"/>
            <a:ext cx="2033667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3884153" y="6840687"/>
            <a:ext cx="202903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addStartTrigger(time)</a:t>
            </a:r>
          </a:p>
          <a:p>
            <a:r>
              <a:rPr lang="de-DE" sz="800"/>
              <a:t>addEndTrigger(time)</a:t>
            </a:r>
          </a:p>
          <a:p>
            <a:r>
              <a:rPr lang="de-DE" sz="800"/>
              <a:t>removeStartTrigger(time)</a:t>
            </a:r>
          </a:p>
          <a:p>
            <a:r>
              <a:rPr lang="de-DE" sz="800"/>
              <a:t>removeEndTrigger(time)</a:t>
            </a:r>
          </a:p>
          <a:p>
            <a:r>
              <a:rPr lang="de-DE" sz="800"/>
              <a:t>removeAllTriggers()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listAllTriggers()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startTimeBasedPowerSaving()</a:t>
            </a:r>
          </a:p>
          <a:p>
            <a:r>
              <a:rPr lang="de-DE" sz="800"/>
              <a:t>stopTimeBasedPowerSaving()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3772806" y="9091384"/>
            <a:ext cx="3685895" cy="1180083"/>
          </a:xfrm>
          <a:prstGeom prst="roundRect">
            <a:avLst>
              <a:gd name="adj" fmla="val 7433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6995675" y="6173159"/>
            <a:ext cx="374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6312261" y="6799082"/>
            <a:ext cx="300116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6313833" y="7997700"/>
            <a:ext cx="3018856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6311431" y="7033509"/>
            <a:ext cx="4229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addLinksToPowerSavingActivationQueue(linkIdList, automationName, switchingOperationName)</a:t>
            </a:r>
          </a:p>
          <a:p>
            <a:r>
              <a:rPr lang="de-DE" sz="800"/>
              <a:t>removeLinksFromPowerSavingActivationQueue(linkId, switchingAutomationName)</a:t>
            </a:r>
          </a:p>
          <a:p>
            <a:r>
              <a:rPr lang="de-DE" sz="800"/>
              <a:t>purgePowerSavingActivationQueue()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0902061" y="6779048"/>
            <a:ext cx="246218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0902062" y="7929234"/>
            <a:ext cx="248834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6313836" y="8239602"/>
            <a:ext cx="32300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addLinksToPowerSavingDeactivationQueue(linkIdList, automationName, switchingOperationName)</a:t>
            </a:r>
          </a:p>
          <a:p>
            <a:r>
              <a:rPr lang="de-DE" sz="800"/>
              <a:t>purgePowerSavingDeactivationQueue()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10803479" y="6178685"/>
            <a:ext cx="26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0902059" y="7020048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switchRedundantTransmitterPairOff(linkId, automationName)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4502275" y="675347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4507915" y="6972659"/>
            <a:ext cx="26887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resolveAirInterfaceAddressTriples(linkId)</a:t>
            </a:r>
          </a:p>
          <a:p>
            <a:r>
              <a:rPr lang="de-DE" sz="800"/>
              <a:t>analyzeStatusOfParallelLink(linkId)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7941006" y="9497111"/>
            <a:ext cx="5648143" cy="1835995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8097817" y="949710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8097817" y="10019583"/>
            <a:ext cx="53265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recordPowerSavingStatus(linkId, addDeviationsFromOriginalState, removeDeviationsFromOriginalState, addModulesToRestoreOriginalState, removeModulesToRestoreOriginalState)</a:t>
            </a:r>
          </a:p>
          <a:p>
            <a:r>
              <a:rPr lang="de-DE" sz="800"/>
              <a:t>---------------------</a:t>
            </a:r>
          </a:p>
          <a:p>
            <a:r>
              <a:rPr lang="de-DE" sz="800"/>
              <a:t>listPowerSavingStatus()</a:t>
            </a:r>
          </a:p>
          <a:p>
            <a:r>
              <a:rPr lang="de-DE" sz="800"/>
              <a:t>listPowerSavingStatusOfLink(linkId)</a:t>
            </a:r>
          </a:p>
          <a:p>
            <a:r>
              <a:rPr lang="de-DE" sz="800"/>
              <a:t>listAffectedLinks(deviationFromOriginalState)</a:t>
            </a:r>
          </a:p>
          <a:p>
            <a:r>
              <a:rPr lang="de-DE" sz="800"/>
              <a:t>listToBeRestoredLinks(moduleToRestoreOriginalState)</a:t>
            </a:r>
          </a:p>
          <a:p>
            <a:r>
              <a:rPr lang="de-DE" sz="800"/>
              <a:t>-------------</a:t>
            </a:r>
          </a:p>
          <a:p>
            <a:r>
              <a:rPr lang="de-DE" sz="800"/>
              <a:t>syncPowerSavingStatusListWithStaticLinkList()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8097817" y="9779300"/>
            <a:ext cx="405643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13701459" y="9497109"/>
            <a:ext cx="3329415" cy="774358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13701454" y="948806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3817279" y="9794195"/>
            <a:ext cx="3101639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module in backlog for v1.0.0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7180473" y="950466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7180473" y="983925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7088188" y="3934061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3689" y="3896351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9153240" y="403039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9153240" y="4097136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745BE4-BA41-165F-58C9-8B8D8D947C21}"/>
              </a:ext>
            </a:extLst>
          </p:cNvPr>
          <p:cNvGrpSpPr/>
          <p:nvPr/>
        </p:nvGrpSpPr>
        <p:grpSpPr>
          <a:xfrm>
            <a:off x="16961193" y="8447017"/>
            <a:ext cx="961897" cy="537911"/>
            <a:chOff x="12596318" y="3860943"/>
            <a:chExt cx="961897" cy="537911"/>
          </a:xfrm>
        </p:grpSpPr>
        <p:sp>
          <p:nvSpPr>
            <p:cNvPr id="21" name="Flussdiagramm: Datenträger mit direktem Zugriff 20">
              <a:extLst>
                <a:ext uri="{FF2B5EF4-FFF2-40B4-BE49-F238E27FC236}">
                  <a16:creationId xmlns:a16="http://schemas.microsoft.com/office/drawing/2014/main" id="{98D73E05-9C6D-6298-0898-029930B8F4BC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8A81A39-C3DF-7D53-036F-15867364A4EF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BEAAA41-C496-5A65-4FE4-696CB1BB6095}"/>
              </a:ext>
            </a:extLst>
          </p:cNvPr>
          <p:cNvGrpSpPr/>
          <p:nvPr/>
        </p:nvGrpSpPr>
        <p:grpSpPr>
          <a:xfrm>
            <a:off x="11154358" y="11416866"/>
            <a:ext cx="961898" cy="537911"/>
            <a:chOff x="12596318" y="3860943"/>
            <a:chExt cx="961898" cy="537911"/>
          </a:xfrm>
        </p:grpSpPr>
        <p:sp>
          <p:nvSpPr>
            <p:cNvPr id="58" name="Flussdiagramm: Datenträger mit direktem Zugriff 57">
              <a:extLst>
                <a:ext uri="{FF2B5EF4-FFF2-40B4-BE49-F238E27FC236}">
                  <a16:creationId xmlns:a16="http://schemas.microsoft.com/office/drawing/2014/main" id="{78DF06F7-9560-90E7-0CF2-EC0756093986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BA72B96-0AF7-1718-5BE4-B7AABF449CA8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B40C93D-21AA-7A3B-30BB-A3E1B7763D7B}"/>
              </a:ext>
            </a:extLst>
          </p:cNvPr>
          <p:cNvCxnSpPr>
            <a:cxnSpLocks/>
          </p:cNvCxnSpPr>
          <p:nvPr/>
        </p:nvCxnSpPr>
        <p:spPr>
          <a:xfrm>
            <a:off x="11289040" y="11183317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9645F98-13F6-B52B-5AC2-CF5A4965FD31}"/>
              </a:ext>
            </a:extLst>
          </p:cNvPr>
          <p:cNvCxnSpPr>
            <a:cxnSpLocks/>
            <a:stCxn id="58" idx="4"/>
          </p:cNvCxnSpPr>
          <p:nvPr/>
        </p:nvCxnSpPr>
        <p:spPr>
          <a:xfrm flipH="1" flipV="1">
            <a:off x="11427503" y="11166271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6DB1ABE-A024-6EAF-2BFC-CC7B6EC9E5B5}"/>
              </a:ext>
            </a:extLst>
          </p:cNvPr>
          <p:cNvSpPr txBox="1"/>
          <p:nvPr/>
        </p:nvSpPr>
        <p:spPr>
          <a:xfrm>
            <a:off x="7078382" y="4181593"/>
            <a:ext cx="2644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addLinksToBlackList(linkIdList)</a:t>
            </a:r>
          </a:p>
          <a:p>
            <a:pPr marL="0" indent="0">
              <a:buNone/>
            </a:pPr>
            <a:r>
              <a:rPr lang="de-DE"/>
              <a:t>----------------</a:t>
            </a:r>
          </a:p>
          <a:p>
            <a:pPr marL="0" indent="0">
              <a:buNone/>
            </a:pPr>
            <a:r>
              <a:rPr lang="de-DE"/>
              <a:t>removeLinksFromBlackList(linkIdList)</a:t>
            </a:r>
          </a:p>
          <a:p>
            <a:pPr marL="0" indent="0">
              <a:buNone/>
            </a:pPr>
            <a:r>
              <a:rPr lang="de-DE"/>
              <a:t>---------------</a:t>
            </a:r>
          </a:p>
          <a:p>
            <a:pPr marL="0" indent="0">
              <a:buNone/>
            </a:pPr>
            <a:r>
              <a:rPr lang="de-DE"/>
              <a:t>listLinksInBlackList()</a:t>
            </a:r>
          </a:p>
          <a:p>
            <a:pPr marL="0" indent="0">
              <a:buNone/>
            </a:pPr>
            <a:r>
              <a:rPr lang="de-DE"/>
              <a:t>isLinkBarred(linkId)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C530A-45CB-DC8A-ED15-03231D6AD3C8}"/>
              </a:ext>
            </a:extLst>
          </p:cNvPr>
          <p:cNvSpPr txBox="1"/>
          <p:nvPr/>
        </p:nvSpPr>
        <p:spPr>
          <a:xfrm>
            <a:off x="16144603" y="3420272"/>
            <a:ext cx="21980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Offered Services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AB62C5E5-4DB3-D8B4-7C60-F48E02C8A960}"/>
              </a:ext>
            </a:extLst>
          </p:cNvPr>
          <p:cNvSpPr/>
          <p:nvPr/>
        </p:nvSpPr>
        <p:spPr>
          <a:xfrm>
            <a:off x="8509505" y="4199106"/>
            <a:ext cx="1721898" cy="19651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active power savings to be deactivated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17AC426F-5C9E-B06B-6525-BC2E8A012C91}"/>
              </a:ext>
            </a:extLst>
          </p:cNvPr>
          <p:cNvSpPr/>
          <p:nvPr/>
        </p:nvSpPr>
        <p:spPr>
          <a:xfrm>
            <a:off x="2650274" y="4693890"/>
            <a:ext cx="1335624" cy="27606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Check if active power savings need to be deactivated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AA6F5C-6A46-2C71-783F-DEA9C432D4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711307" y="7206060"/>
            <a:ext cx="844638" cy="107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8E24E4-0205-1E0B-D0EC-5E5FF0261809}"/>
              </a:ext>
            </a:extLst>
          </p:cNvPr>
          <p:cNvCxnSpPr>
            <a:cxnSpLocks/>
          </p:cNvCxnSpPr>
          <p:nvPr/>
        </p:nvCxnSpPr>
        <p:spPr>
          <a:xfrm>
            <a:off x="13589149" y="8278323"/>
            <a:ext cx="96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2221F3D-DD73-D78E-AE5F-C5DD14088B5E}"/>
              </a:ext>
            </a:extLst>
          </p:cNvPr>
          <p:cNvCxnSpPr>
            <a:cxnSpLocks/>
          </p:cNvCxnSpPr>
          <p:nvPr/>
        </p:nvCxnSpPr>
        <p:spPr>
          <a:xfrm>
            <a:off x="17173577" y="7891242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CC324E-F1FB-A4BC-2716-C216F4F11A98}"/>
              </a:ext>
            </a:extLst>
          </p:cNvPr>
          <p:cNvSpPr/>
          <p:nvPr/>
        </p:nvSpPr>
        <p:spPr>
          <a:xfrm>
            <a:off x="14555948" y="8141692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C09A3F-5DF2-A309-CE86-BCCE49FFAA52}"/>
              </a:ext>
            </a:extLst>
          </p:cNvPr>
          <p:cNvSpPr txBox="1"/>
          <p:nvPr/>
        </p:nvSpPr>
        <p:spPr>
          <a:xfrm>
            <a:off x="16390427" y="446393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Ggf.: add diagram names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0902059" y="8170601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reactivateTransmittersOfLink(linkId, automationName)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1D65EC0-FC12-999D-B731-D79E38D3FB52}"/>
              </a:ext>
            </a:extLst>
          </p:cNvPr>
          <p:cNvCxnSpPr>
            <a:cxnSpLocks/>
          </p:cNvCxnSpPr>
          <p:nvPr/>
        </p:nvCxnSpPr>
        <p:spPr>
          <a:xfrm>
            <a:off x="17290705" y="7906933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7118DCB2-9847-0ABA-F72F-5B3067E76929}"/>
              </a:ext>
            </a:extLst>
          </p:cNvPr>
          <p:cNvSpPr/>
          <p:nvPr/>
        </p:nvSpPr>
        <p:spPr>
          <a:xfrm>
            <a:off x="10686206" y="-24084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4F758C-5B45-BB77-4B4B-F21CCFA5D77D}"/>
              </a:ext>
            </a:extLst>
          </p:cNvPr>
          <p:cNvSpPr txBox="1"/>
          <p:nvPr/>
        </p:nvSpPr>
        <p:spPr>
          <a:xfrm>
            <a:off x="3825727" y="9122989"/>
            <a:ext cx="3847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automation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814A108-5D38-8C01-E2E9-E942D9B0429C}"/>
              </a:ext>
            </a:extLst>
          </p:cNvPr>
          <p:cNvSpPr/>
          <p:nvPr/>
        </p:nvSpPr>
        <p:spPr>
          <a:xfrm>
            <a:off x="3966755" y="9521824"/>
            <a:ext cx="2670991" cy="20742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DroppedFramesInitiatedRestoration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B895F97-EF27-188E-9B17-D23D3463A585}"/>
              </a:ext>
            </a:extLst>
          </p:cNvPr>
          <p:cNvSpPr txBox="1"/>
          <p:nvPr/>
        </p:nvSpPr>
        <p:spPr>
          <a:xfrm>
            <a:off x="3971385" y="9724266"/>
            <a:ext cx="26663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startMonitoring()</a:t>
            </a:r>
          </a:p>
          <a:p>
            <a:r>
              <a:rPr lang="de-DE" sz="800"/>
              <a:t>stopMonitoring()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33B8535-1267-30C2-CDFC-13735010357F}"/>
              </a:ext>
            </a:extLst>
          </p:cNvPr>
          <p:cNvGrpSpPr/>
          <p:nvPr/>
        </p:nvGrpSpPr>
        <p:grpSpPr>
          <a:xfrm>
            <a:off x="5584307" y="10820742"/>
            <a:ext cx="961897" cy="537911"/>
            <a:chOff x="12596318" y="3860943"/>
            <a:chExt cx="961897" cy="537911"/>
          </a:xfrm>
        </p:grpSpPr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383E010F-0C45-1071-9D41-759692F14CD1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FF788CB-2E86-E1AE-07FF-3981D3911E35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AAD1EDD-801B-1190-385A-8BE2B9B4C5E7}"/>
              </a:ext>
            </a:extLst>
          </p:cNvPr>
          <p:cNvCxnSpPr>
            <a:cxnSpLocks/>
          </p:cNvCxnSpPr>
          <p:nvPr/>
        </p:nvCxnSpPr>
        <p:spPr>
          <a:xfrm>
            <a:off x="5796691" y="10264967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ADD3A0A-6F7D-13D8-D63F-ACE06B135D45}"/>
              </a:ext>
            </a:extLst>
          </p:cNvPr>
          <p:cNvCxnSpPr>
            <a:cxnSpLocks/>
          </p:cNvCxnSpPr>
          <p:nvPr/>
        </p:nvCxnSpPr>
        <p:spPr>
          <a:xfrm>
            <a:off x="5913819" y="10280658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7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2E171BC-D560-B19E-C1CE-FBD3EB726679}"/>
              </a:ext>
            </a:extLst>
          </p:cNvPr>
          <p:cNvSpPr txBox="1"/>
          <p:nvPr/>
        </p:nvSpPr>
        <p:spPr>
          <a:xfrm>
            <a:off x="3776659" y="4601804"/>
            <a:ext cx="273604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removeLinksFromStaticList(linkIdList)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D6CB85-B784-86D5-A57C-E1C88A0342F3}"/>
              </a:ext>
            </a:extLst>
          </p:cNvPr>
          <p:cNvSpPr txBox="1"/>
          <p:nvPr/>
        </p:nvSpPr>
        <p:spPr>
          <a:xfrm>
            <a:off x="3776662" y="5215468"/>
            <a:ext cx="5729335" cy="1909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linkIdList from file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Extract the list of assigned automationNames for the linkId from (1)-data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CD2808-C81E-3A96-127F-D206866B23E0}"/>
              </a:ext>
            </a:extLst>
          </p:cNvPr>
          <p:cNvSpPr txBox="1"/>
          <p:nvPr/>
        </p:nvSpPr>
        <p:spPr>
          <a:xfrm>
            <a:off x="3776659" y="7303330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unassignAutomationFromLinks(automationName,linkIdList)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16EF8A-02F8-280B-69FC-20705F0B99E0}"/>
              </a:ext>
            </a:extLst>
          </p:cNvPr>
          <p:cNvSpPr txBox="1"/>
          <p:nvPr/>
        </p:nvSpPr>
        <p:spPr>
          <a:xfrm>
            <a:off x="3776662" y="7601075"/>
            <a:ext cx="5729335" cy="1727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automationName for all linkIds from linkIdList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Check if automationName is found in (1)-data</a:t>
            </a:r>
            <a:r>
              <a:rPr lang="de-DE" sz="1181"/>
              <a:t>; if not skip link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/>
              <a:t>else: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AFA62E-B707-579F-3740-D3C71B40A0CC}"/>
              </a:ext>
            </a:extLst>
          </p:cNvPr>
          <p:cNvSpPr txBox="1"/>
          <p:nvPr/>
        </p:nvSpPr>
        <p:spPr>
          <a:xfrm>
            <a:off x="3776662" y="4915560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unassignAllAutomationsFromLinks(linkIdList)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426C50-7351-C557-73CC-ABAD8EA3D8BE}"/>
              </a:ext>
            </a:extLst>
          </p:cNvPr>
          <p:cNvSpPr txBox="1"/>
          <p:nvPr/>
        </p:nvSpPr>
        <p:spPr>
          <a:xfrm>
            <a:off x="10799762" y="4610891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unassignAutomationFromAllLinks(automationName)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489C46-0284-1991-3FBA-D26BD1F3321B}"/>
              </a:ext>
            </a:extLst>
          </p:cNvPr>
          <p:cNvSpPr txBox="1"/>
          <p:nvPr/>
        </p:nvSpPr>
        <p:spPr>
          <a:xfrm>
            <a:off x="10799765" y="6833803"/>
            <a:ext cx="5729335" cy="2272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 </a:t>
            </a:r>
          </a:p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listLinksInBlackList</a:t>
            </a:r>
            <a:r>
              <a:rPr lang="de-DE" sz="1181"/>
              <a:t>()</a:t>
            </a:r>
          </a:p>
          <a:p>
            <a:pPr marL="269999" indent="-269999">
              <a:buAutoNum type="arabicPeriod"/>
            </a:pPr>
            <a:r>
              <a:rPr lang="de-DE" sz="1181"/>
              <a:t>Add links from linkIdList to the BlackList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Skip linkId if found in list from (2)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Else: find automationNames for the linkId in data from (1)</a:t>
            </a:r>
            <a:endParaRPr lang="de-DE" sz="1181"/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C62EF6-7BF0-547E-C7AD-C4A325817B9A}"/>
              </a:ext>
            </a:extLst>
          </p:cNvPr>
          <p:cNvSpPr txBox="1"/>
          <p:nvPr/>
        </p:nvSpPr>
        <p:spPr>
          <a:xfrm>
            <a:off x="10799765" y="6533897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addLinksToBlackList(linkIdList)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D32D0E-0D65-6607-C735-41BCC56826FB}"/>
              </a:ext>
            </a:extLst>
          </p:cNvPr>
          <p:cNvSpPr txBox="1"/>
          <p:nvPr/>
        </p:nvSpPr>
        <p:spPr>
          <a:xfrm>
            <a:off x="10799765" y="4881705"/>
            <a:ext cx="5729335" cy="136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listLinksWithSpecificAutomationAssigned</a:t>
            </a:r>
            <a:r>
              <a:rPr lang="de-DE" sz="1181"/>
              <a:t>(automationName) </a:t>
            </a:r>
            <a:endParaRPr lang="de-DE" sz="1181">
              <a:solidFill>
                <a:schemeClr val="accent2">
                  <a:lumMod val="75000"/>
                </a:schemeClr>
              </a:solidFill>
            </a:endParaRPr>
          </a:p>
          <a:p>
            <a:pPr marL="269999" indent="-269999">
              <a:buAutoNum type="arabicPeriod"/>
            </a:pPr>
            <a:r>
              <a:rPr lang="de-DE" sz="1181"/>
              <a:t>Remove automationName for all found linkIds from (1)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</a:t>
            </a:r>
            <a:r>
              <a:rPr lang="de-DE" sz="1181" b="1">
                <a:solidFill>
                  <a:schemeClr val="accent2">
                    <a:lumMod val="75000"/>
                  </a:schemeClr>
                </a:solidFill>
              </a:rPr>
              <a:t>for each linkId from linkIdList returned by (1):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</a:t>
            </a:r>
            <a:endParaRPr lang="de-DE" sz="118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2C54A0-E603-B520-F90B-636465D144F2}"/>
              </a:ext>
            </a:extLst>
          </p:cNvPr>
          <p:cNvSpPr txBox="1"/>
          <p:nvPr/>
        </p:nvSpPr>
        <p:spPr>
          <a:xfrm>
            <a:off x="3776659" y="3939018"/>
            <a:ext cx="12752438" cy="2831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Concept for asynchronous power saving deactivation</a:t>
            </a:r>
          </a:p>
        </p:txBody>
      </p:sp>
    </p:spTree>
    <p:extLst>
      <p:ext uri="{BB962C8B-B14F-4D97-AF65-F5344CB8AC3E}">
        <p14:creationId xmlns:p14="http://schemas.microsoft.com/office/powerpoint/2010/main" val="328565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1791</Words>
  <Application>Microsoft Office PowerPoint</Application>
  <PresentationFormat>Benutzerdefiniert</PresentationFormat>
  <Paragraphs>266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675</cp:revision>
  <dcterms:created xsi:type="dcterms:W3CDTF">2023-09-18T12:10:36Z</dcterms:created>
  <dcterms:modified xsi:type="dcterms:W3CDTF">2023-09-28T11:22:11Z</dcterms:modified>
</cp:coreProperties>
</file>