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6247A-C3CA-4813-854F-FECA50770B7F}" v="2" dt="2023-05-04T15:04:31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2ED2-49C3-4E85-B0ED-8EB5AE10A147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C236-B447-4B02-9E7E-EF8D10DB5D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61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2ED2-49C3-4E85-B0ED-8EB5AE10A147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C236-B447-4B02-9E7E-EF8D10DB5D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88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2ED2-49C3-4E85-B0ED-8EB5AE10A147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C236-B447-4B02-9E7E-EF8D10DB5D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60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2ED2-49C3-4E85-B0ED-8EB5AE10A147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C236-B447-4B02-9E7E-EF8D10DB5D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17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2ED2-49C3-4E85-B0ED-8EB5AE10A147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C236-B447-4B02-9E7E-EF8D10DB5D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7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2ED2-49C3-4E85-B0ED-8EB5AE10A147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C236-B447-4B02-9E7E-EF8D10DB5D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20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2ED2-49C3-4E85-B0ED-8EB5AE10A147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C236-B447-4B02-9E7E-EF8D10DB5D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74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2ED2-49C3-4E85-B0ED-8EB5AE10A147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C236-B447-4B02-9E7E-EF8D10DB5D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43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2ED2-49C3-4E85-B0ED-8EB5AE10A147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C236-B447-4B02-9E7E-EF8D10DB5D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69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2ED2-49C3-4E85-B0ED-8EB5AE10A147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C236-B447-4B02-9E7E-EF8D10DB5D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44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2ED2-49C3-4E85-B0ED-8EB5AE10A147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C236-B447-4B02-9E7E-EF8D10DB5D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27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92ED2-49C3-4E85-B0ED-8EB5AE10A147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DC236-B447-4B02-9E7E-EF8D10DB5D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25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FA864DCF-9E08-7ACE-1E8F-9B83257C1A7D}"/>
              </a:ext>
            </a:extLst>
          </p:cNvPr>
          <p:cNvSpPr/>
          <p:nvPr/>
        </p:nvSpPr>
        <p:spPr>
          <a:xfrm>
            <a:off x="993647" y="885825"/>
            <a:ext cx="2178177" cy="43529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231392" y="1409700"/>
            <a:ext cx="1719072" cy="357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1450132" y="2190250"/>
            <a:ext cx="1292352" cy="4389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TestCase</a:t>
            </a:r>
          </a:p>
        </p:txBody>
      </p:sp>
      <p:sp>
        <p:nvSpPr>
          <p:cNvPr id="6" name="Rechteck 5"/>
          <p:cNvSpPr/>
          <p:nvPr/>
        </p:nvSpPr>
        <p:spPr>
          <a:xfrm>
            <a:off x="1450132" y="2751082"/>
            <a:ext cx="1292352" cy="4389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TestCase</a:t>
            </a:r>
          </a:p>
        </p:txBody>
      </p:sp>
      <p:sp>
        <p:nvSpPr>
          <p:cNvPr id="7" name="Rechteck 6"/>
          <p:cNvSpPr/>
          <p:nvPr/>
        </p:nvSpPr>
        <p:spPr>
          <a:xfrm>
            <a:off x="1450132" y="3360682"/>
            <a:ext cx="1292352" cy="4389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TestCase</a:t>
            </a:r>
          </a:p>
        </p:txBody>
      </p:sp>
      <p:sp>
        <p:nvSpPr>
          <p:cNvPr id="8" name="Rechteck 7"/>
          <p:cNvSpPr/>
          <p:nvPr/>
        </p:nvSpPr>
        <p:spPr>
          <a:xfrm>
            <a:off x="1450132" y="4311658"/>
            <a:ext cx="1292352" cy="4389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TestCase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1924626" y="38465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577581" y="1482959"/>
            <a:ext cx="1026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Interface</a:t>
            </a:r>
          </a:p>
          <a:p>
            <a:r>
              <a:rPr lang="en-US" dirty="0">
                <a:solidFill>
                  <a:schemeClr val="bg1"/>
                </a:solidFill>
              </a:rPr>
              <a:t>Validator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F4581E8-5B8A-8D1C-F5C8-0B8D79166B81}"/>
              </a:ext>
            </a:extLst>
          </p:cNvPr>
          <p:cNvSpPr txBox="1"/>
          <p:nvPr/>
        </p:nvSpPr>
        <p:spPr>
          <a:xfrm>
            <a:off x="1590212" y="955024"/>
            <a:ext cx="1001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Postman</a:t>
            </a:r>
          </a:p>
        </p:txBody>
      </p:sp>
      <p:sp>
        <p:nvSpPr>
          <p:cNvPr id="15" name="Vertikaler Bildlauf 11">
            <a:extLst>
              <a:ext uri="{FF2B5EF4-FFF2-40B4-BE49-F238E27FC236}">
                <a16:creationId xmlns:a16="http://schemas.microsoft.com/office/drawing/2014/main" id="{AC722FA0-FFC7-9131-A5B9-0A5B823F3C69}"/>
              </a:ext>
            </a:extLst>
          </p:cNvPr>
          <p:cNvSpPr/>
          <p:nvPr/>
        </p:nvSpPr>
        <p:spPr>
          <a:xfrm>
            <a:off x="3734109" y="3179326"/>
            <a:ext cx="961449" cy="1036582"/>
          </a:xfrm>
          <a:prstGeom prst="verticalScroll">
            <a:avLst>
              <a:gd name="adj" fmla="val 1945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lussdiagramm: Zentralspeicher 15">
            <a:extLst>
              <a:ext uri="{FF2B5EF4-FFF2-40B4-BE49-F238E27FC236}">
                <a16:creationId xmlns:a16="http://schemas.microsoft.com/office/drawing/2014/main" id="{1CD62B94-0A4B-9992-4CEF-A9C3A5DF27D1}"/>
              </a:ext>
            </a:extLst>
          </p:cNvPr>
          <p:cNvSpPr/>
          <p:nvPr/>
        </p:nvSpPr>
        <p:spPr>
          <a:xfrm>
            <a:off x="3806401" y="1744742"/>
            <a:ext cx="816864" cy="1048512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79778E0-D9F2-8002-5603-F1905CDFF94B}"/>
              </a:ext>
            </a:extLst>
          </p:cNvPr>
          <p:cNvSpPr/>
          <p:nvPr/>
        </p:nvSpPr>
        <p:spPr>
          <a:xfrm>
            <a:off x="3844785" y="1918479"/>
            <a:ext cx="45719" cy="4571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873F764-5217-8F4C-3389-E2A4CD9575B9}"/>
              </a:ext>
            </a:extLst>
          </p:cNvPr>
          <p:cNvSpPr/>
          <p:nvPr/>
        </p:nvSpPr>
        <p:spPr>
          <a:xfrm>
            <a:off x="3844785" y="1993831"/>
            <a:ext cx="45719" cy="4571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7D07B26-9E9E-0F6A-28E9-59A907807716}"/>
              </a:ext>
            </a:extLst>
          </p:cNvPr>
          <p:cNvSpPr/>
          <p:nvPr/>
        </p:nvSpPr>
        <p:spPr>
          <a:xfrm>
            <a:off x="3844785" y="2070706"/>
            <a:ext cx="45719" cy="4571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C4F80A1-87E4-F710-32A0-E2937E519605}"/>
              </a:ext>
            </a:extLst>
          </p:cNvPr>
          <p:cNvSpPr/>
          <p:nvPr/>
        </p:nvSpPr>
        <p:spPr>
          <a:xfrm>
            <a:off x="3842038" y="2143540"/>
            <a:ext cx="45719" cy="457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796E269-7340-2207-2634-ED911CB07F69}"/>
              </a:ext>
            </a:extLst>
          </p:cNvPr>
          <p:cNvSpPr/>
          <p:nvPr/>
        </p:nvSpPr>
        <p:spPr>
          <a:xfrm>
            <a:off x="3844785" y="2216374"/>
            <a:ext cx="45719" cy="4571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53FD3C3-5ABF-2F35-1897-C18CADA73A1E}"/>
              </a:ext>
            </a:extLst>
          </p:cNvPr>
          <p:cNvSpPr/>
          <p:nvPr/>
        </p:nvSpPr>
        <p:spPr>
          <a:xfrm>
            <a:off x="3844785" y="2290531"/>
            <a:ext cx="45719" cy="4571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EE517F9-FA0F-C92D-A055-BDD8123A2745}"/>
              </a:ext>
            </a:extLst>
          </p:cNvPr>
          <p:cNvSpPr/>
          <p:nvPr/>
        </p:nvSpPr>
        <p:spPr>
          <a:xfrm>
            <a:off x="3937190" y="1918479"/>
            <a:ext cx="320345" cy="45719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D5332E9-A34D-BB05-7F54-BA1DA7CF062D}"/>
              </a:ext>
            </a:extLst>
          </p:cNvPr>
          <p:cNvSpPr/>
          <p:nvPr/>
        </p:nvSpPr>
        <p:spPr>
          <a:xfrm>
            <a:off x="3937190" y="1993831"/>
            <a:ext cx="320345" cy="45719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4B32F05-8EA4-6A4E-D2E1-3893469BB747}"/>
              </a:ext>
            </a:extLst>
          </p:cNvPr>
          <p:cNvSpPr/>
          <p:nvPr/>
        </p:nvSpPr>
        <p:spPr>
          <a:xfrm>
            <a:off x="3937190" y="2070706"/>
            <a:ext cx="320345" cy="45719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216B12A-2121-39B3-9E0E-3265B5EBB69D}"/>
              </a:ext>
            </a:extLst>
          </p:cNvPr>
          <p:cNvSpPr/>
          <p:nvPr/>
        </p:nvSpPr>
        <p:spPr>
          <a:xfrm>
            <a:off x="3934443" y="2143540"/>
            <a:ext cx="320345" cy="45719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3256AB7F-4113-8B98-3FC0-300ECD936F57}"/>
              </a:ext>
            </a:extLst>
          </p:cNvPr>
          <p:cNvSpPr/>
          <p:nvPr/>
        </p:nvSpPr>
        <p:spPr>
          <a:xfrm>
            <a:off x="3937190" y="2216374"/>
            <a:ext cx="320345" cy="45719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F90DA0D-AA3F-951B-60B6-C89A69931732}"/>
              </a:ext>
            </a:extLst>
          </p:cNvPr>
          <p:cNvSpPr/>
          <p:nvPr/>
        </p:nvSpPr>
        <p:spPr>
          <a:xfrm>
            <a:off x="3937190" y="2290531"/>
            <a:ext cx="320345" cy="45719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D32999D-1B13-0B34-4F5E-A88D20E6A7EC}"/>
              </a:ext>
            </a:extLst>
          </p:cNvPr>
          <p:cNvSpPr/>
          <p:nvPr/>
        </p:nvSpPr>
        <p:spPr>
          <a:xfrm>
            <a:off x="4051490" y="3477404"/>
            <a:ext cx="320345" cy="45719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5263FB2-2F2C-B828-F969-80A879503B94}"/>
              </a:ext>
            </a:extLst>
          </p:cNvPr>
          <p:cNvSpPr/>
          <p:nvPr/>
        </p:nvSpPr>
        <p:spPr>
          <a:xfrm>
            <a:off x="4051490" y="3552756"/>
            <a:ext cx="320345" cy="45719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D6D8A74-A957-B327-A3CD-DF2B09AE9F65}"/>
              </a:ext>
            </a:extLst>
          </p:cNvPr>
          <p:cNvSpPr/>
          <p:nvPr/>
        </p:nvSpPr>
        <p:spPr>
          <a:xfrm>
            <a:off x="4051490" y="3629631"/>
            <a:ext cx="320345" cy="45719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C4327E6-1F29-0053-B300-B4190CD8AA7B}"/>
              </a:ext>
            </a:extLst>
          </p:cNvPr>
          <p:cNvSpPr/>
          <p:nvPr/>
        </p:nvSpPr>
        <p:spPr>
          <a:xfrm>
            <a:off x="4048743" y="3702465"/>
            <a:ext cx="320345" cy="45719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285226D0-39BD-3B37-E034-07D8DBD0076C}"/>
              </a:ext>
            </a:extLst>
          </p:cNvPr>
          <p:cNvSpPr/>
          <p:nvPr/>
        </p:nvSpPr>
        <p:spPr>
          <a:xfrm>
            <a:off x="4051490" y="3775299"/>
            <a:ext cx="320345" cy="45719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1F85BE6-E89B-65E5-BA49-34931ACC4018}"/>
              </a:ext>
            </a:extLst>
          </p:cNvPr>
          <p:cNvSpPr/>
          <p:nvPr/>
        </p:nvSpPr>
        <p:spPr>
          <a:xfrm>
            <a:off x="4051490" y="3849456"/>
            <a:ext cx="320345" cy="45719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82B7234-9168-4689-60B1-D14294D0FF3E}"/>
              </a:ext>
            </a:extLst>
          </p:cNvPr>
          <p:cNvSpPr txBox="1"/>
          <p:nvPr/>
        </p:nvSpPr>
        <p:spPr>
          <a:xfrm flipH="1">
            <a:off x="3864897" y="1724874"/>
            <a:ext cx="72145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/>
              <a:t>CollectionRunner</a:t>
            </a:r>
            <a:endParaRPr lang="de-DE" sz="6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75FF0AC-94FC-1249-083C-8BAC230CD17D}"/>
              </a:ext>
            </a:extLst>
          </p:cNvPr>
          <p:cNvSpPr txBox="1"/>
          <p:nvPr/>
        </p:nvSpPr>
        <p:spPr>
          <a:xfrm flipH="1">
            <a:off x="4094615" y="3191466"/>
            <a:ext cx="72145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Console.log</a:t>
            </a:r>
            <a:endParaRPr lang="de-DE" sz="600" dirty="0"/>
          </a:p>
        </p:txBody>
      </p:sp>
      <p:sp>
        <p:nvSpPr>
          <p:cNvPr id="37" name="Pfeil nach rechts 33">
            <a:extLst>
              <a:ext uri="{FF2B5EF4-FFF2-40B4-BE49-F238E27FC236}">
                <a16:creationId xmlns:a16="http://schemas.microsoft.com/office/drawing/2014/main" id="{9691D4A4-1973-7EDD-196D-5BD3205C8DE0}"/>
              </a:ext>
            </a:extLst>
          </p:cNvPr>
          <p:cNvSpPr/>
          <p:nvPr/>
        </p:nvSpPr>
        <p:spPr>
          <a:xfrm>
            <a:off x="3390564" y="2990929"/>
            <a:ext cx="343298" cy="29287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E1FB269-B576-6B9F-D58F-A51E1381E09C}"/>
              </a:ext>
            </a:extLst>
          </p:cNvPr>
          <p:cNvSpPr/>
          <p:nvPr/>
        </p:nvSpPr>
        <p:spPr>
          <a:xfrm>
            <a:off x="6479648" y="885825"/>
            <a:ext cx="2178177" cy="43529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1CF7751-B8F7-C789-67D6-F6472F0AC33E}"/>
              </a:ext>
            </a:extLst>
          </p:cNvPr>
          <p:cNvSpPr/>
          <p:nvPr/>
        </p:nvSpPr>
        <p:spPr>
          <a:xfrm>
            <a:off x="6717393" y="1409700"/>
            <a:ext cx="1719072" cy="357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2F78FDC-BF7F-B3AC-0038-D82509BCDBB6}"/>
              </a:ext>
            </a:extLst>
          </p:cNvPr>
          <p:cNvSpPr/>
          <p:nvPr/>
        </p:nvSpPr>
        <p:spPr>
          <a:xfrm>
            <a:off x="6936133" y="2280768"/>
            <a:ext cx="1292352" cy="10935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TestCase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E353A6C-A131-58B4-AAFE-3DCE9146635A}"/>
              </a:ext>
            </a:extLst>
          </p:cNvPr>
          <p:cNvSpPr txBox="1"/>
          <p:nvPr/>
        </p:nvSpPr>
        <p:spPr>
          <a:xfrm>
            <a:off x="7424166" y="32927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B3A08F1-DE2E-4ABC-579B-8B388E96D2A9}"/>
              </a:ext>
            </a:extLst>
          </p:cNvPr>
          <p:cNvSpPr txBox="1"/>
          <p:nvPr/>
        </p:nvSpPr>
        <p:spPr>
          <a:xfrm>
            <a:off x="7063582" y="1482959"/>
            <a:ext cx="1026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Interface</a:t>
            </a:r>
          </a:p>
          <a:p>
            <a:r>
              <a:rPr lang="en-US" dirty="0">
                <a:solidFill>
                  <a:schemeClr val="bg1"/>
                </a:solidFill>
              </a:rPr>
              <a:t>Validator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B2195B2B-8F90-1D27-36B8-211DA0E1997C}"/>
              </a:ext>
            </a:extLst>
          </p:cNvPr>
          <p:cNvSpPr txBox="1"/>
          <p:nvPr/>
        </p:nvSpPr>
        <p:spPr>
          <a:xfrm>
            <a:off x="7076213" y="955024"/>
            <a:ext cx="1001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Postman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086982F-8920-DF5E-BC08-B3674097BCC1}"/>
              </a:ext>
            </a:extLst>
          </p:cNvPr>
          <p:cNvSpPr/>
          <p:nvPr/>
        </p:nvSpPr>
        <p:spPr>
          <a:xfrm>
            <a:off x="7095134" y="2746613"/>
            <a:ext cx="1001428" cy="184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Request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D71DD2A-BDA3-5936-2942-A39DAFA66093}"/>
              </a:ext>
            </a:extLst>
          </p:cNvPr>
          <p:cNvSpPr/>
          <p:nvPr/>
        </p:nvSpPr>
        <p:spPr>
          <a:xfrm>
            <a:off x="7095134" y="3103381"/>
            <a:ext cx="1001428" cy="184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Request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85F3A34-4911-B06D-3749-DF335DD4BE53}"/>
              </a:ext>
            </a:extLst>
          </p:cNvPr>
          <p:cNvSpPr txBox="1"/>
          <p:nvPr/>
        </p:nvSpPr>
        <p:spPr>
          <a:xfrm>
            <a:off x="7424166" y="277701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46FDC7E4-A6A8-FD50-D441-979ECF775607}"/>
              </a:ext>
            </a:extLst>
          </p:cNvPr>
          <p:cNvSpPr/>
          <p:nvPr/>
        </p:nvSpPr>
        <p:spPr>
          <a:xfrm>
            <a:off x="6936133" y="3685733"/>
            <a:ext cx="1292352" cy="10935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TestCase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A5D4BC1F-8083-6734-7E83-3ED66DF11E34}"/>
              </a:ext>
            </a:extLst>
          </p:cNvPr>
          <p:cNvSpPr/>
          <p:nvPr/>
        </p:nvSpPr>
        <p:spPr>
          <a:xfrm>
            <a:off x="7095134" y="4151578"/>
            <a:ext cx="1001428" cy="184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Request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DBE1CE58-E527-BF3C-83ED-1EC7C5750C25}"/>
              </a:ext>
            </a:extLst>
          </p:cNvPr>
          <p:cNvSpPr/>
          <p:nvPr/>
        </p:nvSpPr>
        <p:spPr>
          <a:xfrm>
            <a:off x="7095134" y="4508346"/>
            <a:ext cx="1001428" cy="184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Request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0218861-1922-C0EA-B83B-4D0096631339}"/>
              </a:ext>
            </a:extLst>
          </p:cNvPr>
          <p:cNvSpPr txBox="1"/>
          <p:nvPr/>
        </p:nvSpPr>
        <p:spPr>
          <a:xfrm>
            <a:off x="7424166" y="418197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6809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176A891-208C-87F4-63F3-E52CDBC98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9" y="949124"/>
            <a:ext cx="1179472" cy="1288682"/>
          </a:xfrm>
          <a:prstGeom prst="rect">
            <a:avLst/>
          </a:prstGeom>
        </p:spPr>
      </p:pic>
      <p:sp>
        <p:nvSpPr>
          <p:cNvPr id="9" name="Flussdiagramm: Magnetplattenspeicher 8">
            <a:extLst>
              <a:ext uri="{FF2B5EF4-FFF2-40B4-BE49-F238E27FC236}">
                <a16:creationId xmlns:a16="http://schemas.microsoft.com/office/drawing/2014/main" id="{FF59120B-E645-1C26-7F0F-3C259F9A54B2}"/>
              </a:ext>
            </a:extLst>
          </p:cNvPr>
          <p:cNvSpPr/>
          <p:nvPr/>
        </p:nvSpPr>
        <p:spPr>
          <a:xfrm>
            <a:off x="6743700" y="1371599"/>
            <a:ext cx="1885950" cy="7524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Database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51E1EF7-7573-4D23-48C7-C825AEAD5F71}"/>
              </a:ext>
            </a:extLst>
          </p:cNvPr>
          <p:cNvSpPr txBox="1"/>
          <p:nvPr/>
        </p:nvSpPr>
        <p:spPr>
          <a:xfrm>
            <a:off x="8747531" y="3681102"/>
            <a:ext cx="146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Configuration</a:t>
            </a:r>
          </a:p>
        </p:txBody>
      </p:sp>
      <p:sp>
        <p:nvSpPr>
          <p:cNvPr id="4" name="Flussdiagramm: Vorbereitung 3">
            <a:extLst>
              <a:ext uri="{FF2B5EF4-FFF2-40B4-BE49-F238E27FC236}">
                <a16:creationId xmlns:a16="http://schemas.microsoft.com/office/drawing/2014/main" id="{8488417E-A261-5811-73D6-035073E3B4E4}"/>
              </a:ext>
            </a:extLst>
          </p:cNvPr>
          <p:cNvSpPr/>
          <p:nvPr/>
        </p:nvSpPr>
        <p:spPr>
          <a:xfrm>
            <a:off x="6743700" y="3489531"/>
            <a:ext cx="1885950" cy="752475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Device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4DD5B3C-C682-DF21-7B13-653CBED717F1}"/>
              </a:ext>
            </a:extLst>
          </p:cNvPr>
          <p:cNvSpPr txBox="1"/>
          <p:nvPr/>
        </p:nvSpPr>
        <p:spPr>
          <a:xfrm>
            <a:off x="8772524" y="1568192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Planning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C7DA208-9303-22A5-883A-7DBE94FFF4F9}"/>
              </a:ext>
            </a:extLst>
          </p:cNvPr>
          <p:cNvSpPr txBox="1"/>
          <p:nvPr/>
        </p:nvSpPr>
        <p:spPr>
          <a:xfrm>
            <a:off x="5156606" y="4072462"/>
            <a:ext cx="113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D2682494-4D46-AC54-7E8D-021340A79DB3}"/>
                  </a:ext>
                </a:extLst>
              </p:cNvPr>
              <p:cNvSpPr txBox="1"/>
              <p:nvPr/>
            </p:nvSpPr>
            <p:spPr>
              <a:xfrm>
                <a:off x="6827802" y="2313763"/>
                <a:ext cx="36036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</a:t>
                </a:r>
                <a:r>
                  <a:rPr lang="en-US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Configuration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Planning </a:t>
                </a:r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en-US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either Data Reconciliation</a:t>
                </a:r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en-US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or Configuration Correction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D2682494-4D46-AC54-7E8D-021340A79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802" y="2313763"/>
                <a:ext cx="3603695" cy="923330"/>
              </a:xfrm>
              <a:prstGeom prst="rect">
                <a:avLst/>
              </a:prstGeom>
              <a:blipFill>
                <a:blip r:embed="rId3"/>
                <a:stretch>
                  <a:fillRect l="-1354" t="-3974" b="-99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718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7AB27364-854E-0DE9-D872-646DF33EA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664" y="2613208"/>
            <a:ext cx="1131592" cy="119948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176A891-208C-87F4-63F3-E52CDBC98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229" y="949124"/>
            <a:ext cx="1179472" cy="1288682"/>
          </a:xfrm>
          <a:prstGeom prst="rect">
            <a:avLst/>
          </a:prstGeom>
        </p:spPr>
      </p:pic>
      <p:sp>
        <p:nvSpPr>
          <p:cNvPr id="9" name="Flussdiagramm: Magnetplattenspeicher 8">
            <a:extLst>
              <a:ext uri="{FF2B5EF4-FFF2-40B4-BE49-F238E27FC236}">
                <a16:creationId xmlns:a16="http://schemas.microsoft.com/office/drawing/2014/main" id="{FF59120B-E645-1C26-7F0F-3C259F9A54B2}"/>
              </a:ext>
            </a:extLst>
          </p:cNvPr>
          <p:cNvSpPr/>
          <p:nvPr/>
        </p:nvSpPr>
        <p:spPr>
          <a:xfrm>
            <a:off x="6743700" y="1371599"/>
            <a:ext cx="1885950" cy="7524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Database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51E1EF7-7573-4D23-48C7-C825AEAD5F71}"/>
              </a:ext>
            </a:extLst>
          </p:cNvPr>
          <p:cNvSpPr txBox="1"/>
          <p:nvPr/>
        </p:nvSpPr>
        <p:spPr>
          <a:xfrm>
            <a:off x="8747531" y="3681102"/>
            <a:ext cx="146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Configuration</a:t>
            </a:r>
          </a:p>
        </p:txBody>
      </p:sp>
      <p:sp>
        <p:nvSpPr>
          <p:cNvPr id="4" name="Flussdiagramm: Vorbereitung 3">
            <a:extLst>
              <a:ext uri="{FF2B5EF4-FFF2-40B4-BE49-F238E27FC236}">
                <a16:creationId xmlns:a16="http://schemas.microsoft.com/office/drawing/2014/main" id="{8488417E-A261-5811-73D6-035073E3B4E4}"/>
              </a:ext>
            </a:extLst>
          </p:cNvPr>
          <p:cNvSpPr/>
          <p:nvPr/>
        </p:nvSpPr>
        <p:spPr>
          <a:xfrm>
            <a:off x="6743700" y="3489531"/>
            <a:ext cx="1885950" cy="752475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Device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4DD5B3C-C682-DF21-7B13-653CBED717F1}"/>
              </a:ext>
            </a:extLst>
          </p:cNvPr>
          <p:cNvSpPr txBox="1"/>
          <p:nvPr/>
        </p:nvSpPr>
        <p:spPr>
          <a:xfrm>
            <a:off x="8772524" y="1568192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Planning</a:t>
            </a:r>
          </a:p>
        </p:txBody>
      </p:sp>
      <p:cxnSp>
        <p:nvCxnSpPr>
          <p:cNvPr id="3" name="Verbinder: gekrümmt 2">
            <a:extLst>
              <a:ext uri="{FF2B5EF4-FFF2-40B4-BE49-F238E27FC236}">
                <a16:creationId xmlns:a16="http://schemas.microsoft.com/office/drawing/2014/main" id="{20B62F4A-798D-C466-AF41-37EC359E4C65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H="1">
            <a:off x="5983725" y="2600942"/>
            <a:ext cx="996767" cy="1021298"/>
          </a:xfrm>
          <a:prstGeom prst="curvedConnector4">
            <a:avLst>
              <a:gd name="adj1" fmla="val -22934"/>
              <a:gd name="adj2" fmla="val 777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C7DA208-9303-22A5-883A-7DBE94FFF4F9}"/>
              </a:ext>
            </a:extLst>
          </p:cNvPr>
          <p:cNvSpPr txBox="1"/>
          <p:nvPr/>
        </p:nvSpPr>
        <p:spPr>
          <a:xfrm>
            <a:off x="5156606" y="4072462"/>
            <a:ext cx="113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Operation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DF4D323-7F40-92E0-2303-694D6547EFF9}"/>
              </a:ext>
            </a:extLst>
          </p:cNvPr>
          <p:cNvSpPr txBox="1"/>
          <p:nvPr/>
        </p:nvSpPr>
        <p:spPr>
          <a:xfrm>
            <a:off x="6743700" y="2677232"/>
            <a:ext cx="2403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Automation</a:t>
            </a:r>
            <a:r>
              <a:rPr lang="en-US" dirty="0"/>
              <a:t> imposes its</a:t>
            </a:r>
          </a:p>
          <a:p>
            <a:r>
              <a:rPr lang="en-US" dirty="0"/>
              <a:t>intend into the device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80FB0DA-5135-F060-2691-E1AB29DE9CAB}"/>
              </a:ext>
            </a:extLst>
          </p:cNvPr>
          <p:cNvSpPr txBox="1"/>
          <p:nvPr/>
        </p:nvSpPr>
        <p:spPr>
          <a:xfrm>
            <a:off x="9841231" y="3043254"/>
            <a:ext cx="457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highlight>
                  <a:srgbClr val="FFFF00"/>
                </a:highlight>
              </a:rPr>
              <a:t>?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1DA5DB0-C29D-5CC6-6574-55FA89E9F6F2}"/>
              </a:ext>
            </a:extLst>
          </p:cNvPr>
          <p:cNvSpPr txBox="1"/>
          <p:nvPr/>
        </p:nvSpPr>
        <p:spPr>
          <a:xfrm>
            <a:off x="6537255" y="4450543"/>
            <a:ext cx="53404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Obviously, Operational State changes,</a:t>
            </a:r>
          </a:p>
          <a:p>
            <a:r>
              <a:rPr lang="en-US" dirty="0"/>
              <a:t>but does the Administrative Configuration change, too?</a:t>
            </a:r>
          </a:p>
        </p:txBody>
      </p:sp>
    </p:spTree>
    <p:extLst>
      <p:ext uri="{BB962C8B-B14F-4D97-AF65-F5344CB8AC3E}">
        <p14:creationId xmlns:p14="http://schemas.microsoft.com/office/powerpoint/2010/main" val="983299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8493C831-54D0-830C-42B0-76FA1D32E3BA}"/>
              </a:ext>
            </a:extLst>
          </p:cNvPr>
          <p:cNvSpPr txBox="1"/>
          <p:nvPr/>
        </p:nvSpPr>
        <p:spPr>
          <a:xfrm>
            <a:off x="377196" y="385159"/>
            <a:ext cx="1130713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look at this when automation changes the state of the network</a:t>
            </a:r>
            <a:br>
              <a:rPr lang="en-US" dirty="0"/>
            </a:br>
            <a:r>
              <a:rPr lang="en-US" dirty="0"/>
              <a:t>(e.g. </a:t>
            </a:r>
            <a:r>
              <a:rPr lang="en-US" dirty="0" err="1"/>
              <a:t>PowerSaving</a:t>
            </a:r>
            <a:r>
              <a:rPr lang="en-US" dirty="0"/>
              <a:t> algorithm is switching-off one polarization)?</a:t>
            </a:r>
          </a:p>
          <a:p>
            <a:endParaRPr lang="en-US" dirty="0"/>
          </a:p>
          <a:p>
            <a:r>
              <a:rPr lang="en-US" dirty="0"/>
              <a:t>If just the Operational State changes,</a:t>
            </a:r>
            <a:br>
              <a:rPr lang="en-US" dirty="0"/>
            </a:br>
            <a:r>
              <a:rPr lang="en-US" dirty="0"/>
              <a:t>- there is a divergence to Planning and Configuration</a:t>
            </a:r>
          </a:p>
          <a:p>
            <a:r>
              <a:rPr lang="en-US" dirty="0"/>
              <a:t>- this usually leads to an alarm and corrective measures</a:t>
            </a:r>
          </a:p>
          <a:p>
            <a:r>
              <a:rPr lang="en-US" dirty="0"/>
              <a:t>- if we wouldn’t wish that, </a:t>
            </a:r>
            <a:br>
              <a:rPr lang="en-US" dirty="0"/>
            </a:br>
            <a:r>
              <a:rPr lang="en-US" dirty="0"/>
              <a:t>  we would create dependencies between every individual automation and common alarm management</a:t>
            </a:r>
          </a:p>
          <a:p>
            <a:endParaRPr lang="en-US" dirty="0"/>
          </a:p>
          <a:p>
            <a:r>
              <a:rPr lang="en-US" dirty="0"/>
              <a:t>If the Administrative Configuration changes too,</a:t>
            </a:r>
            <a:br>
              <a:rPr lang="en-US" dirty="0"/>
            </a:br>
            <a:r>
              <a:rPr lang="en-US" dirty="0"/>
              <a:t>(this is the case we always expected as we assumed automation to take place from above the controller </a:t>
            </a:r>
            <a:br>
              <a:rPr lang="en-US" dirty="0"/>
            </a:br>
            <a:r>
              <a:rPr lang="en-US" dirty="0"/>
              <a:t>and then there is no other way than to configure)</a:t>
            </a:r>
          </a:p>
          <a:p>
            <a:r>
              <a:rPr lang="en-US" dirty="0"/>
              <a:t>- Operational State and Administrative Configuration are in synch =&gt; so no alarm</a:t>
            </a:r>
          </a:p>
          <a:p>
            <a:r>
              <a:rPr lang="en-US" dirty="0"/>
              <a:t>- but how do we deal with the divergence between Planning and Configuration?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Automated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ConfigurationCorrection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is overruling e.g. the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PowerSaving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and configures back to the Planning database content</a:t>
            </a:r>
            <a:b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(Philosophy: “Only humans are allowed to formulate intend”)?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PlanningDatabaseReconciliation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is correcting the database </a:t>
            </a:r>
            <a:b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according to the actual network condition</a:t>
            </a:r>
            <a:b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(Philosophy: “Machines are allowed to formulate intentions on an equal level”, </a:t>
            </a:r>
            <a:b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the latest expressing of intend is valid =&gt; the Planning database content out-dates in presence of automation)?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0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55117" y="950976"/>
            <a:ext cx="1719072" cy="45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73857" y="2190250"/>
            <a:ext cx="1292352" cy="4389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Request</a:t>
            </a:r>
          </a:p>
        </p:txBody>
      </p:sp>
      <p:sp>
        <p:nvSpPr>
          <p:cNvPr id="6" name="Rechteck 5"/>
          <p:cNvSpPr/>
          <p:nvPr/>
        </p:nvSpPr>
        <p:spPr>
          <a:xfrm>
            <a:off x="773857" y="2751082"/>
            <a:ext cx="1292352" cy="4389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Request</a:t>
            </a:r>
          </a:p>
        </p:txBody>
      </p:sp>
      <p:sp>
        <p:nvSpPr>
          <p:cNvPr id="7" name="Rechteck 6"/>
          <p:cNvSpPr/>
          <p:nvPr/>
        </p:nvSpPr>
        <p:spPr>
          <a:xfrm>
            <a:off x="773857" y="3360682"/>
            <a:ext cx="1292352" cy="4389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Request</a:t>
            </a:r>
          </a:p>
        </p:txBody>
      </p:sp>
      <p:sp>
        <p:nvSpPr>
          <p:cNvPr id="8" name="Rechteck 7"/>
          <p:cNvSpPr/>
          <p:nvPr/>
        </p:nvSpPr>
        <p:spPr>
          <a:xfrm>
            <a:off x="773857" y="4311658"/>
            <a:ext cx="1292352" cy="4389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Request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1248351" y="38465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20424" y="1060704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Environment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194048" y="804672"/>
            <a:ext cx="703635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  <a:p>
            <a:endParaRPr lang="en-US" dirty="0"/>
          </a:p>
          <a:p>
            <a:r>
              <a:rPr lang="en-US" dirty="0" err="1"/>
              <a:t>Tech.specific</a:t>
            </a:r>
            <a:r>
              <a:rPr lang="en-US" dirty="0"/>
              <a:t> information (incl. test results) shall be put to console.log</a:t>
            </a:r>
          </a:p>
          <a:p>
            <a:r>
              <a:rPr lang="en-US" dirty="0"/>
              <a:t>Program status information (self testing) shall be put to </a:t>
            </a:r>
            <a:r>
              <a:rPr lang="en-US" dirty="0" err="1"/>
              <a:t>CollectionRunner</a:t>
            </a:r>
            <a:endParaRPr lang="en-US" dirty="0"/>
          </a:p>
          <a:p>
            <a:r>
              <a:rPr lang="en-US" dirty="0" err="1"/>
              <a:t>pm.test</a:t>
            </a:r>
            <a:r>
              <a:rPr lang="en-US" dirty="0"/>
              <a:t>() shall indicate faults and location</a:t>
            </a:r>
          </a:p>
          <a:p>
            <a:r>
              <a:rPr lang="en-US" dirty="0"/>
              <a:t>try/catch shall prevent faulty Requests to stop entire </a:t>
            </a:r>
            <a:r>
              <a:rPr lang="en-US" dirty="0" err="1"/>
              <a:t>InterfaceValidator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pm.test</a:t>
            </a:r>
            <a:r>
              <a:rPr lang="en-US" dirty="0"/>
              <a:t>() shall cover at least input, processing and output</a:t>
            </a:r>
          </a:p>
          <a:p>
            <a:r>
              <a:rPr lang="en-US" dirty="0" err="1"/>
              <a:t>pm.test</a:t>
            </a:r>
            <a:r>
              <a:rPr lang="en-US" dirty="0"/>
              <a:t>() shall become more detailed with every route cause analysis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Vertikaler Bildlauf 11"/>
          <p:cNvSpPr/>
          <p:nvPr/>
        </p:nvSpPr>
        <p:spPr>
          <a:xfrm>
            <a:off x="2486699" y="3321820"/>
            <a:ext cx="961449" cy="1036582"/>
          </a:xfrm>
          <a:prstGeom prst="verticalScroll">
            <a:avLst>
              <a:gd name="adj" fmla="val 1945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Zentralspeicher 12"/>
          <p:cNvSpPr/>
          <p:nvPr/>
        </p:nvSpPr>
        <p:spPr>
          <a:xfrm>
            <a:off x="2558991" y="1887236"/>
            <a:ext cx="816864" cy="1048512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2597375" y="2060973"/>
            <a:ext cx="45719" cy="4571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2597375" y="2136325"/>
            <a:ext cx="45719" cy="4571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2597375" y="2213200"/>
            <a:ext cx="45719" cy="4571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594628" y="2286034"/>
            <a:ext cx="45719" cy="457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597375" y="2358868"/>
            <a:ext cx="45719" cy="4571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2597375" y="2433025"/>
            <a:ext cx="45719" cy="4571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2689780" y="2060973"/>
            <a:ext cx="320345" cy="45719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2689780" y="2136325"/>
            <a:ext cx="320345" cy="45719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2689780" y="2213200"/>
            <a:ext cx="320345" cy="45719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2687033" y="2286034"/>
            <a:ext cx="320345" cy="45719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2689780" y="2358868"/>
            <a:ext cx="320345" cy="45719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2689780" y="2433025"/>
            <a:ext cx="320345" cy="45719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2804080" y="3619898"/>
            <a:ext cx="320345" cy="45719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2804080" y="3695250"/>
            <a:ext cx="320345" cy="45719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2804080" y="3772125"/>
            <a:ext cx="320345" cy="45719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2801333" y="3844959"/>
            <a:ext cx="320345" cy="45719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2804080" y="3917793"/>
            <a:ext cx="320345" cy="45719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2804080" y="3991950"/>
            <a:ext cx="320345" cy="45719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 flipH="1">
            <a:off x="2617487" y="1867368"/>
            <a:ext cx="72145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/>
              <a:t>CollectionRunner</a:t>
            </a:r>
            <a:endParaRPr lang="de-DE" sz="600" dirty="0"/>
          </a:p>
        </p:txBody>
      </p:sp>
      <p:sp>
        <p:nvSpPr>
          <p:cNvPr id="33" name="Textfeld 32"/>
          <p:cNvSpPr txBox="1"/>
          <p:nvPr/>
        </p:nvSpPr>
        <p:spPr>
          <a:xfrm flipH="1">
            <a:off x="2847205" y="3333960"/>
            <a:ext cx="72145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Console.log</a:t>
            </a:r>
            <a:endParaRPr lang="de-DE" sz="600" dirty="0"/>
          </a:p>
        </p:txBody>
      </p:sp>
      <p:sp>
        <p:nvSpPr>
          <p:cNvPr id="34" name="Pfeil nach rechts 33"/>
          <p:cNvSpPr/>
          <p:nvPr/>
        </p:nvSpPr>
        <p:spPr>
          <a:xfrm>
            <a:off x="2143154" y="3133423"/>
            <a:ext cx="343298" cy="29287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760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231392" y="950976"/>
            <a:ext cx="1719072" cy="4559808"/>
          </a:xfrm>
          <a:prstGeom prst="rect">
            <a:avLst/>
          </a:prstGeom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1444751" y="1588906"/>
            <a:ext cx="1292352" cy="4389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UserInput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1444751" y="2100970"/>
            <a:ext cx="1292352" cy="4389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SetUp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1444751" y="3179743"/>
            <a:ext cx="1292352" cy="4389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Preparation</a:t>
            </a:r>
          </a:p>
        </p:txBody>
      </p:sp>
      <p:sp>
        <p:nvSpPr>
          <p:cNvPr id="8" name="Rechteck 7"/>
          <p:cNvSpPr/>
          <p:nvPr/>
        </p:nvSpPr>
        <p:spPr>
          <a:xfrm>
            <a:off x="1450132" y="4311658"/>
            <a:ext cx="1292352" cy="4389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Inverting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396699" y="1060704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Environment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194048" y="804672"/>
            <a:ext cx="774609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Environment Structure</a:t>
            </a:r>
          </a:p>
          <a:p>
            <a:endParaRPr lang="en-US" dirty="0"/>
          </a:p>
          <a:p>
            <a:r>
              <a:rPr lang="en-US" dirty="0"/>
              <a:t>Input from the user =&gt; Environmental Variables</a:t>
            </a:r>
          </a:p>
          <a:p>
            <a:r>
              <a:rPr lang="en-US" dirty="0"/>
              <a:t>functions(), which are used in several </a:t>
            </a:r>
            <a:r>
              <a:rPr lang="en-US" dirty="0" err="1"/>
              <a:t>TestCases</a:t>
            </a:r>
            <a:r>
              <a:rPr lang="en-US" dirty="0"/>
              <a:t> =&gt; Environmental V.</a:t>
            </a:r>
          </a:p>
          <a:p>
            <a:r>
              <a:rPr lang="en-US" dirty="0"/>
              <a:t>Input from the test environment (e.g. controller, devices) =&gt; Environmental V.</a:t>
            </a:r>
          </a:p>
          <a:p>
            <a:r>
              <a:rPr lang="en-US" dirty="0"/>
              <a:t>External Input (e.g. </a:t>
            </a:r>
            <a:r>
              <a:rPr lang="en-US" dirty="0" err="1"/>
              <a:t>MantisBT</a:t>
            </a:r>
            <a:r>
              <a:rPr lang="en-US" dirty="0"/>
              <a:t>), which is for several </a:t>
            </a:r>
            <a:r>
              <a:rPr lang="en-US" dirty="0" err="1"/>
              <a:t>TestCases</a:t>
            </a:r>
            <a:r>
              <a:rPr lang="en-US" dirty="0"/>
              <a:t> =&gt; Environmental V.</a:t>
            </a:r>
          </a:p>
          <a:p>
            <a:r>
              <a:rPr lang="en-US" dirty="0" err="1"/>
              <a:t>StartingPoint</a:t>
            </a:r>
            <a:r>
              <a:rPr lang="en-US" dirty="0"/>
              <a:t> for </a:t>
            </a:r>
            <a:r>
              <a:rPr lang="en-US" dirty="0" err="1"/>
              <a:t>RepeatedSelfCall</a:t>
            </a:r>
            <a:endParaRPr lang="en-US" dirty="0"/>
          </a:p>
          <a:p>
            <a:r>
              <a:rPr lang="en-US" dirty="0"/>
              <a:t>Preparation of test environment, if required for several </a:t>
            </a:r>
            <a:r>
              <a:rPr lang="en-US" dirty="0" err="1"/>
              <a:t>TestCases</a:t>
            </a:r>
            <a:endParaRPr lang="en-US" dirty="0"/>
          </a:p>
          <a:p>
            <a:endParaRPr lang="en-US" dirty="0"/>
          </a:p>
          <a:p>
            <a:r>
              <a:rPr lang="en-US" dirty="0"/>
              <a:t>*** Test Cases ***</a:t>
            </a:r>
          </a:p>
          <a:p>
            <a:endParaRPr lang="en-US" dirty="0"/>
          </a:p>
          <a:p>
            <a:r>
              <a:rPr lang="en-US" dirty="0"/>
              <a:t>Inverting preparation of test environment, if prepared before</a:t>
            </a:r>
          </a:p>
          <a:p>
            <a:r>
              <a:rPr lang="en-US" dirty="0" err="1"/>
              <a:t>EndPoint</a:t>
            </a:r>
            <a:r>
              <a:rPr lang="en-US" dirty="0"/>
              <a:t> for </a:t>
            </a:r>
            <a:r>
              <a:rPr lang="en-US" dirty="0" err="1"/>
              <a:t>RepeatedSelfCall</a:t>
            </a:r>
            <a:endParaRPr lang="en-US" dirty="0"/>
          </a:p>
          <a:p>
            <a:r>
              <a:rPr lang="en-US" dirty="0"/>
              <a:t>Deleting Environmental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shall be an intermediate layer “Folder” that groups </a:t>
            </a:r>
            <a:r>
              <a:rPr lang="en-US" dirty="0" err="1"/>
              <a:t>TestCases</a:t>
            </a:r>
            <a:r>
              <a:rPr lang="en-US" dirty="0"/>
              <a:t> into </a:t>
            </a:r>
          </a:p>
          <a:p>
            <a:r>
              <a:rPr lang="en-US" dirty="0"/>
              <a:t>technology specific extension of the Core IM. </a:t>
            </a:r>
          </a:p>
        </p:txBody>
      </p:sp>
      <p:sp>
        <p:nvSpPr>
          <p:cNvPr id="12" name="Rechteck 11"/>
          <p:cNvSpPr/>
          <p:nvPr/>
        </p:nvSpPr>
        <p:spPr>
          <a:xfrm>
            <a:off x="1444751" y="2623052"/>
            <a:ext cx="1292352" cy="4389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function()</a:t>
            </a:r>
          </a:p>
          <a:p>
            <a:pPr algn="ctr"/>
            <a:r>
              <a:rPr lang="en-US" sz="1200" dirty="0"/>
              <a:t>Library</a:t>
            </a:r>
          </a:p>
        </p:txBody>
      </p:sp>
      <p:sp>
        <p:nvSpPr>
          <p:cNvPr id="13" name="Rechteck 12"/>
          <p:cNvSpPr/>
          <p:nvPr/>
        </p:nvSpPr>
        <p:spPr>
          <a:xfrm>
            <a:off x="1444751" y="4865631"/>
            <a:ext cx="1292352" cy="4389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CleanUp</a:t>
            </a:r>
            <a:endParaRPr lang="en-US" dirty="0"/>
          </a:p>
        </p:txBody>
      </p:sp>
      <p:cxnSp>
        <p:nvCxnSpPr>
          <p:cNvPr id="3" name="Gewinkelte Verbindung 2"/>
          <p:cNvCxnSpPr>
            <a:stCxn id="14" idx="6"/>
            <a:endCxn id="15" idx="6"/>
          </p:cNvCxnSpPr>
          <p:nvPr/>
        </p:nvCxnSpPr>
        <p:spPr>
          <a:xfrm flipH="1" flipV="1">
            <a:off x="2644616" y="3119495"/>
            <a:ext cx="22860" cy="1688606"/>
          </a:xfrm>
          <a:prstGeom prst="bentConnector3">
            <a:avLst>
              <a:gd name="adj1" fmla="val -1000000"/>
            </a:avLst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2621757" y="4785241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Ellipse 14"/>
          <p:cNvSpPr/>
          <p:nvPr/>
        </p:nvSpPr>
        <p:spPr>
          <a:xfrm>
            <a:off x="2598897" y="3096635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ussdiagramm: Mehrere Dokumente 21"/>
          <p:cNvSpPr/>
          <p:nvPr/>
        </p:nvSpPr>
        <p:spPr>
          <a:xfrm>
            <a:off x="1444751" y="3733716"/>
            <a:ext cx="1292351" cy="406400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TestCase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06501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231392" y="950976"/>
            <a:ext cx="1719072" cy="4559808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1450132" y="2190250"/>
            <a:ext cx="1292352" cy="4389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6" name="Rechteck 5"/>
          <p:cNvSpPr/>
          <p:nvPr/>
        </p:nvSpPr>
        <p:spPr>
          <a:xfrm>
            <a:off x="1450132" y="2751082"/>
            <a:ext cx="1292352" cy="4389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7" name="Rechteck 6"/>
          <p:cNvSpPr/>
          <p:nvPr/>
        </p:nvSpPr>
        <p:spPr>
          <a:xfrm>
            <a:off x="1450132" y="3360682"/>
            <a:ext cx="1292352" cy="4389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8" name="Rechteck 7"/>
          <p:cNvSpPr/>
          <p:nvPr/>
        </p:nvSpPr>
        <p:spPr>
          <a:xfrm>
            <a:off x="1450132" y="4311658"/>
            <a:ext cx="1292352" cy="4389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1924626" y="38465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396698" y="1060704"/>
            <a:ext cx="134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TestCase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194048" y="804672"/>
            <a:ext cx="76949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TestCase Structure</a:t>
            </a:r>
          </a:p>
          <a:p>
            <a:endParaRPr lang="en-US" dirty="0"/>
          </a:p>
          <a:p>
            <a:r>
              <a:rPr lang="en-US" dirty="0"/>
              <a:t>Input from the User =&gt; Collection Variables</a:t>
            </a:r>
          </a:p>
          <a:p>
            <a:r>
              <a:rPr lang="en-US" dirty="0"/>
              <a:t>functions(), which are used in this TestCase =&gt; Collection Variables</a:t>
            </a:r>
          </a:p>
          <a:p>
            <a:r>
              <a:rPr lang="en-US" dirty="0"/>
              <a:t>Input from the test environment (e.g. controller, devices) =&gt; Collection Variables</a:t>
            </a:r>
          </a:p>
          <a:p>
            <a:r>
              <a:rPr lang="en-US" dirty="0"/>
              <a:t>External Input (e.g. </a:t>
            </a:r>
            <a:r>
              <a:rPr lang="en-US" dirty="0" err="1"/>
              <a:t>MantisBT</a:t>
            </a:r>
            <a:r>
              <a:rPr lang="en-US" dirty="0"/>
              <a:t>), which is for this TestCase =&gt; Collection Variables</a:t>
            </a:r>
          </a:p>
          <a:p>
            <a:r>
              <a:rPr lang="en-US" dirty="0"/>
              <a:t>Preparation of test environment, if required for this TestCase</a:t>
            </a:r>
          </a:p>
          <a:p>
            <a:endParaRPr lang="en-US" dirty="0"/>
          </a:p>
          <a:p>
            <a:r>
              <a:rPr lang="en-US" dirty="0"/>
              <a:t>***  Requests ***</a:t>
            </a:r>
          </a:p>
          <a:p>
            <a:endParaRPr lang="en-US" dirty="0"/>
          </a:p>
          <a:p>
            <a:r>
              <a:rPr lang="en-US" dirty="0"/>
              <a:t>(Inverting preparation of test environment, if prepared before)</a:t>
            </a:r>
          </a:p>
          <a:p>
            <a:r>
              <a:rPr lang="en-US" dirty="0"/>
              <a:t>Deleting Collection Variables</a:t>
            </a:r>
          </a:p>
        </p:txBody>
      </p:sp>
    </p:spTree>
    <p:extLst>
      <p:ext uri="{BB962C8B-B14F-4D97-AF65-F5344CB8AC3E}">
        <p14:creationId xmlns:p14="http://schemas.microsoft.com/office/powerpoint/2010/main" val="64245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231392" y="950976"/>
            <a:ext cx="1719072" cy="455980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1453754" y="2202643"/>
            <a:ext cx="1292352" cy="11020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Pre-Request Script</a:t>
            </a:r>
          </a:p>
        </p:txBody>
      </p:sp>
      <p:sp>
        <p:nvSpPr>
          <p:cNvPr id="8" name="Rechteck 7"/>
          <p:cNvSpPr/>
          <p:nvPr/>
        </p:nvSpPr>
        <p:spPr>
          <a:xfrm>
            <a:off x="1450132" y="4077325"/>
            <a:ext cx="1292352" cy="11020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</a:t>
            </a:r>
            <a:br>
              <a:rPr lang="en-US" dirty="0"/>
            </a:br>
            <a:r>
              <a:rPr lang="en-US" dirty="0"/>
              <a:t>Script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396699" y="1060704"/>
            <a:ext cx="140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Request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194048" y="804672"/>
            <a:ext cx="467320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Request Structure - Pre-Request Script</a:t>
            </a:r>
          </a:p>
          <a:p>
            <a:endParaRPr lang="en-US" dirty="0"/>
          </a:p>
          <a:p>
            <a:r>
              <a:rPr lang="en-US" dirty="0"/>
              <a:t>Headline console.log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Loading Required Variables (not more!)</a:t>
            </a:r>
          </a:p>
          <a:p>
            <a:r>
              <a:rPr lang="en-US" dirty="0"/>
              <a:t>Processing Data (incl. console.log)</a:t>
            </a:r>
          </a:p>
          <a:p>
            <a:r>
              <a:rPr lang="en-US" dirty="0"/>
              <a:t>Writing Local or Collection Variables</a:t>
            </a:r>
          </a:p>
          <a:p>
            <a:r>
              <a:rPr lang="en-US" dirty="0"/>
              <a:t>functions(), which are used in this Script</a:t>
            </a:r>
          </a:p>
          <a:p>
            <a:r>
              <a:rPr lang="en-US" dirty="0" err="1"/>
              <a:t>selfTestFunctions</a:t>
            </a:r>
            <a:r>
              <a:rPr lang="en-US" dirty="0"/>
              <a:t>(), which are used in this Script</a:t>
            </a:r>
          </a:p>
          <a:p>
            <a:endParaRPr lang="en-US" dirty="0"/>
          </a:p>
          <a:p>
            <a:r>
              <a:rPr lang="en-US" dirty="0"/>
              <a:t>*** request ***</a:t>
            </a:r>
          </a:p>
          <a:p>
            <a:endParaRPr lang="en-US" dirty="0"/>
          </a:p>
          <a:p>
            <a:r>
              <a:rPr lang="en-US" u="sng" dirty="0"/>
              <a:t>Request Structure – Test Script</a:t>
            </a:r>
          </a:p>
          <a:p>
            <a:r>
              <a:rPr lang="en-US" dirty="0"/>
              <a:t>Loading Required Variables (not more!)</a:t>
            </a:r>
          </a:p>
          <a:p>
            <a:r>
              <a:rPr lang="en-US" dirty="0"/>
              <a:t>Processing Data (incl. console.log)</a:t>
            </a:r>
          </a:p>
          <a:p>
            <a:r>
              <a:rPr lang="en-US" dirty="0"/>
              <a:t>Writing Collection Variables</a:t>
            </a:r>
          </a:p>
          <a:p>
            <a:r>
              <a:rPr lang="en-US" dirty="0"/>
              <a:t>functions(), which are used in this Script</a:t>
            </a:r>
          </a:p>
          <a:p>
            <a:r>
              <a:rPr lang="en-US" dirty="0" err="1"/>
              <a:t>selfTestFunctions</a:t>
            </a:r>
            <a:r>
              <a:rPr lang="en-US" dirty="0"/>
              <a:t>(), which are used in this Script</a:t>
            </a:r>
          </a:p>
          <a:p>
            <a:r>
              <a:rPr lang="en-US" dirty="0"/>
              <a:t>Deleting Local Variables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450132" y="3506355"/>
            <a:ext cx="129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 request -&gt;</a:t>
            </a:r>
          </a:p>
        </p:txBody>
      </p:sp>
    </p:spTree>
    <p:extLst>
      <p:ext uri="{BB962C8B-B14F-4D97-AF65-F5344CB8AC3E}">
        <p14:creationId xmlns:p14="http://schemas.microsoft.com/office/powerpoint/2010/main" val="1744295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176A891-208C-87F4-63F3-E52CDBC98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9" y="949124"/>
            <a:ext cx="1179472" cy="128868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493C831-54D0-830C-42B0-76FA1D32E3BA}"/>
              </a:ext>
            </a:extLst>
          </p:cNvPr>
          <p:cNvSpPr txBox="1"/>
          <p:nvPr/>
        </p:nvSpPr>
        <p:spPr>
          <a:xfrm>
            <a:off x="3091821" y="947134"/>
            <a:ext cx="3466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expresses his intend about </a:t>
            </a:r>
          </a:p>
          <a:p>
            <a:r>
              <a:rPr lang="en-US" dirty="0"/>
              <a:t>a future condition of the network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B984746-B40E-0E3E-E24B-67F3C18141A3}"/>
              </a:ext>
            </a:extLst>
          </p:cNvPr>
          <p:cNvCxnSpPr/>
          <p:nvPr/>
        </p:nvCxnSpPr>
        <p:spPr>
          <a:xfrm>
            <a:off x="3200400" y="1593465"/>
            <a:ext cx="3171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ussdiagramm: Magnetplattenspeicher 8">
            <a:extLst>
              <a:ext uri="{FF2B5EF4-FFF2-40B4-BE49-F238E27FC236}">
                <a16:creationId xmlns:a16="http://schemas.microsoft.com/office/drawing/2014/main" id="{FF59120B-E645-1C26-7F0F-3C259F9A54B2}"/>
              </a:ext>
            </a:extLst>
          </p:cNvPr>
          <p:cNvSpPr/>
          <p:nvPr/>
        </p:nvSpPr>
        <p:spPr>
          <a:xfrm>
            <a:off x="6743700" y="1371599"/>
            <a:ext cx="1885950" cy="7524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Database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51E1EF7-7573-4D23-48C7-C825AEAD5F71}"/>
              </a:ext>
            </a:extLst>
          </p:cNvPr>
          <p:cNvSpPr txBox="1"/>
          <p:nvPr/>
        </p:nvSpPr>
        <p:spPr>
          <a:xfrm>
            <a:off x="8772524" y="1568192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125890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176A891-208C-87F4-63F3-E52CDBC98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9" y="949124"/>
            <a:ext cx="1179472" cy="128868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493C831-54D0-830C-42B0-76FA1D32E3BA}"/>
              </a:ext>
            </a:extLst>
          </p:cNvPr>
          <p:cNvSpPr txBox="1"/>
          <p:nvPr/>
        </p:nvSpPr>
        <p:spPr>
          <a:xfrm>
            <a:off x="7696201" y="2289380"/>
            <a:ext cx="2895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Intend gets transferred from </a:t>
            </a:r>
          </a:p>
          <a:p>
            <a:r>
              <a:rPr lang="en-US" dirty="0"/>
              <a:t>off-line database into device</a:t>
            </a:r>
            <a:br>
              <a:rPr lang="en-US" dirty="0"/>
            </a:br>
            <a:r>
              <a:rPr lang="en-US" dirty="0"/>
              <a:t>and activated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B984746-B40E-0E3E-E24B-67F3C18141A3}"/>
              </a:ext>
            </a:extLst>
          </p:cNvPr>
          <p:cNvCxnSpPr>
            <a:cxnSpLocks/>
          </p:cNvCxnSpPr>
          <p:nvPr/>
        </p:nvCxnSpPr>
        <p:spPr>
          <a:xfrm>
            <a:off x="7667625" y="2237806"/>
            <a:ext cx="0" cy="108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ussdiagramm: Magnetplattenspeicher 8">
            <a:extLst>
              <a:ext uri="{FF2B5EF4-FFF2-40B4-BE49-F238E27FC236}">
                <a16:creationId xmlns:a16="http://schemas.microsoft.com/office/drawing/2014/main" id="{FF59120B-E645-1C26-7F0F-3C259F9A54B2}"/>
              </a:ext>
            </a:extLst>
          </p:cNvPr>
          <p:cNvSpPr/>
          <p:nvPr/>
        </p:nvSpPr>
        <p:spPr>
          <a:xfrm>
            <a:off x="6743700" y="1371599"/>
            <a:ext cx="1885950" cy="7524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Database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51E1EF7-7573-4D23-48C7-C825AEAD5F71}"/>
              </a:ext>
            </a:extLst>
          </p:cNvPr>
          <p:cNvSpPr txBox="1"/>
          <p:nvPr/>
        </p:nvSpPr>
        <p:spPr>
          <a:xfrm>
            <a:off x="8747531" y="3681102"/>
            <a:ext cx="146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Configuration</a:t>
            </a:r>
          </a:p>
        </p:txBody>
      </p:sp>
      <p:sp>
        <p:nvSpPr>
          <p:cNvPr id="4" name="Flussdiagramm: Vorbereitung 3">
            <a:extLst>
              <a:ext uri="{FF2B5EF4-FFF2-40B4-BE49-F238E27FC236}">
                <a16:creationId xmlns:a16="http://schemas.microsoft.com/office/drawing/2014/main" id="{8488417E-A261-5811-73D6-035073E3B4E4}"/>
              </a:ext>
            </a:extLst>
          </p:cNvPr>
          <p:cNvSpPr/>
          <p:nvPr/>
        </p:nvSpPr>
        <p:spPr>
          <a:xfrm>
            <a:off x="6743700" y="3489531"/>
            <a:ext cx="1885950" cy="752475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Device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4DD5B3C-C682-DF21-7B13-653CBED717F1}"/>
              </a:ext>
            </a:extLst>
          </p:cNvPr>
          <p:cNvSpPr txBox="1"/>
          <p:nvPr/>
        </p:nvSpPr>
        <p:spPr>
          <a:xfrm>
            <a:off x="8772524" y="1568192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3668386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176A891-208C-87F4-63F3-E52CDBC98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9" y="949124"/>
            <a:ext cx="1179472" cy="128868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493C831-54D0-830C-42B0-76FA1D32E3BA}"/>
              </a:ext>
            </a:extLst>
          </p:cNvPr>
          <p:cNvSpPr txBox="1"/>
          <p:nvPr/>
        </p:nvSpPr>
        <p:spPr>
          <a:xfrm>
            <a:off x="5057776" y="4641581"/>
            <a:ext cx="335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Device actually works as intended</a:t>
            </a:r>
          </a:p>
        </p:txBody>
      </p:sp>
      <p:sp>
        <p:nvSpPr>
          <p:cNvPr id="9" name="Flussdiagramm: Magnetplattenspeicher 8">
            <a:extLst>
              <a:ext uri="{FF2B5EF4-FFF2-40B4-BE49-F238E27FC236}">
                <a16:creationId xmlns:a16="http://schemas.microsoft.com/office/drawing/2014/main" id="{FF59120B-E645-1C26-7F0F-3C259F9A54B2}"/>
              </a:ext>
            </a:extLst>
          </p:cNvPr>
          <p:cNvSpPr/>
          <p:nvPr/>
        </p:nvSpPr>
        <p:spPr>
          <a:xfrm>
            <a:off x="6743700" y="1371599"/>
            <a:ext cx="1885950" cy="7524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Database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51E1EF7-7573-4D23-48C7-C825AEAD5F71}"/>
              </a:ext>
            </a:extLst>
          </p:cNvPr>
          <p:cNvSpPr txBox="1"/>
          <p:nvPr/>
        </p:nvSpPr>
        <p:spPr>
          <a:xfrm>
            <a:off x="8747531" y="3681102"/>
            <a:ext cx="146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Configuration</a:t>
            </a:r>
          </a:p>
        </p:txBody>
      </p:sp>
      <p:sp>
        <p:nvSpPr>
          <p:cNvPr id="4" name="Flussdiagramm: Vorbereitung 3">
            <a:extLst>
              <a:ext uri="{FF2B5EF4-FFF2-40B4-BE49-F238E27FC236}">
                <a16:creationId xmlns:a16="http://schemas.microsoft.com/office/drawing/2014/main" id="{8488417E-A261-5811-73D6-035073E3B4E4}"/>
              </a:ext>
            </a:extLst>
          </p:cNvPr>
          <p:cNvSpPr/>
          <p:nvPr/>
        </p:nvSpPr>
        <p:spPr>
          <a:xfrm>
            <a:off x="6743700" y="3489531"/>
            <a:ext cx="1885950" cy="752475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Device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4DD5B3C-C682-DF21-7B13-653CBED717F1}"/>
              </a:ext>
            </a:extLst>
          </p:cNvPr>
          <p:cNvSpPr txBox="1"/>
          <p:nvPr/>
        </p:nvSpPr>
        <p:spPr>
          <a:xfrm>
            <a:off x="8772524" y="1568192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Planning</a:t>
            </a:r>
          </a:p>
        </p:txBody>
      </p:sp>
      <p:cxnSp>
        <p:nvCxnSpPr>
          <p:cNvPr id="3" name="Verbinder: gekrümmt 2">
            <a:extLst>
              <a:ext uri="{FF2B5EF4-FFF2-40B4-BE49-F238E27FC236}">
                <a16:creationId xmlns:a16="http://schemas.microsoft.com/office/drawing/2014/main" id="{20B62F4A-798D-C466-AF41-37EC359E4C65}"/>
              </a:ext>
            </a:extLst>
          </p:cNvPr>
          <p:cNvCxnSpPr>
            <a:cxnSpLocks/>
            <a:stCxn id="4" idx="2"/>
            <a:endCxn id="4" idx="1"/>
          </p:cNvCxnSpPr>
          <p:nvPr/>
        </p:nvCxnSpPr>
        <p:spPr>
          <a:xfrm rot="5400000" flipH="1">
            <a:off x="7027069" y="3582401"/>
            <a:ext cx="376237" cy="942975"/>
          </a:xfrm>
          <a:prstGeom prst="curvedConnector4">
            <a:avLst>
              <a:gd name="adj1" fmla="val -60760"/>
              <a:gd name="adj2" fmla="val 1242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C7DA208-9303-22A5-883A-7DBE94FFF4F9}"/>
              </a:ext>
            </a:extLst>
          </p:cNvPr>
          <p:cNvSpPr txBox="1"/>
          <p:nvPr/>
        </p:nvSpPr>
        <p:spPr>
          <a:xfrm>
            <a:off x="5156606" y="4072462"/>
            <a:ext cx="113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310321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176A891-208C-87F4-63F3-E52CDBC98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9" y="949124"/>
            <a:ext cx="1179472" cy="1288682"/>
          </a:xfrm>
          <a:prstGeom prst="rect">
            <a:avLst/>
          </a:prstGeom>
        </p:spPr>
      </p:pic>
      <p:sp>
        <p:nvSpPr>
          <p:cNvPr id="9" name="Flussdiagramm: Magnetplattenspeicher 8">
            <a:extLst>
              <a:ext uri="{FF2B5EF4-FFF2-40B4-BE49-F238E27FC236}">
                <a16:creationId xmlns:a16="http://schemas.microsoft.com/office/drawing/2014/main" id="{FF59120B-E645-1C26-7F0F-3C259F9A54B2}"/>
              </a:ext>
            </a:extLst>
          </p:cNvPr>
          <p:cNvSpPr/>
          <p:nvPr/>
        </p:nvSpPr>
        <p:spPr>
          <a:xfrm>
            <a:off x="6743700" y="1371599"/>
            <a:ext cx="1885950" cy="7524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Database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51E1EF7-7573-4D23-48C7-C825AEAD5F71}"/>
              </a:ext>
            </a:extLst>
          </p:cNvPr>
          <p:cNvSpPr txBox="1"/>
          <p:nvPr/>
        </p:nvSpPr>
        <p:spPr>
          <a:xfrm>
            <a:off x="8747531" y="3681102"/>
            <a:ext cx="146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Configuration</a:t>
            </a:r>
          </a:p>
        </p:txBody>
      </p:sp>
      <p:sp>
        <p:nvSpPr>
          <p:cNvPr id="4" name="Flussdiagramm: Vorbereitung 3">
            <a:extLst>
              <a:ext uri="{FF2B5EF4-FFF2-40B4-BE49-F238E27FC236}">
                <a16:creationId xmlns:a16="http://schemas.microsoft.com/office/drawing/2014/main" id="{8488417E-A261-5811-73D6-035073E3B4E4}"/>
              </a:ext>
            </a:extLst>
          </p:cNvPr>
          <p:cNvSpPr/>
          <p:nvPr/>
        </p:nvSpPr>
        <p:spPr>
          <a:xfrm>
            <a:off x="6743700" y="3489531"/>
            <a:ext cx="1885950" cy="752475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Device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4DD5B3C-C682-DF21-7B13-653CBED717F1}"/>
              </a:ext>
            </a:extLst>
          </p:cNvPr>
          <p:cNvSpPr txBox="1"/>
          <p:nvPr/>
        </p:nvSpPr>
        <p:spPr>
          <a:xfrm>
            <a:off x="8772524" y="1568192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Planning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C7DA208-9303-22A5-883A-7DBE94FFF4F9}"/>
              </a:ext>
            </a:extLst>
          </p:cNvPr>
          <p:cNvSpPr txBox="1"/>
          <p:nvPr/>
        </p:nvSpPr>
        <p:spPr>
          <a:xfrm>
            <a:off x="5156606" y="4072462"/>
            <a:ext cx="113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D2682494-4D46-AC54-7E8D-021340A79DB3}"/>
                  </a:ext>
                </a:extLst>
              </p:cNvPr>
              <p:cNvSpPr txBox="1"/>
              <p:nvPr/>
            </p:nvSpPr>
            <p:spPr>
              <a:xfrm>
                <a:off x="6057900" y="4441794"/>
                <a:ext cx="3819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Operation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Configuration =&gt; Alarm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D2682494-4D46-AC54-7E8D-021340A79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00" y="4441794"/>
                <a:ext cx="3819635" cy="369332"/>
              </a:xfrm>
              <a:prstGeom prst="rect">
                <a:avLst/>
              </a:prstGeom>
              <a:blipFill>
                <a:blip r:embed="rId3"/>
                <a:stretch>
                  <a:fillRect l="-1438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418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730</Words>
  <Application>Microsoft Office PowerPoint</Application>
  <PresentationFormat>Breitbild</PresentationFormat>
  <Paragraphs>159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Symbol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Telefónica Germany GmbH &amp; Co. OHG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Heinze Thorsten</dc:creator>
  <cp:lastModifiedBy>Thorsten Heinze</cp:lastModifiedBy>
  <cp:revision>22</cp:revision>
  <dcterms:created xsi:type="dcterms:W3CDTF">2020-02-18T09:34:32Z</dcterms:created>
  <dcterms:modified xsi:type="dcterms:W3CDTF">2023-05-09T17:01:21Z</dcterms:modified>
</cp:coreProperties>
</file>