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EE4"/>
    <a:srgbClr val="FFF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3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55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43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38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07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5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70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86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93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84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09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16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68C6F-CF2F-4201-9BAA-A88518D20D6F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84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B692DFC-1356-8225-2CE8-D5168E032104}"/>
              </a:ext>
            </a:extLst>
          </p:cNvPr>
          <p:cNvSpPr/>
          <p:nvPr/>
        </p:nvSpPr>
        <p:spPr>
          <a:xfrm>
            <a:off x="171450" y="436207"/>
            <a:ext cx="10661650" cy="376749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100900" y="436207"/>
            <a:ext cx="110486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OwnApplicationID</a:t>
            </a:r>
            <a:r>
              <a:rPr lang="en-US" sz="16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]-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LayerID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6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b="0" i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ObjectType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b="0" i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ApiSegment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b="0" i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TargetApplicationID</a:t>
            </a:r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600" b="0" i="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b="0" i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SequenceNumber</a:t>
            </a:r>
            <a:r>
              <a:rPr lang="en-US" sz="1600" b="0" i="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de-DE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28686" y="836909"/>
            <a:ext cx="188846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i="1"/>
              <a:t>Official abbreviation of app name &amp; official release number</a:t>
            </a:r>
          </a:p>
          <a:p>
            <a:endParaRPr lang="de-DE" sz="1200" i="1"/>
          </a:p>
          <a:p>
            <a:r>
              <a:rPr lang="de-DE" sz="1200" i="1"/>
              <a:t>e.g. </a:t>
            </a:r>
            <a:r>
              <a:rPr lang="de-DE" sz="1200"/>
              <a:t>tar-1-0-1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2218945" y="825023"/>
            <a:ext cx="1301152" cy="1384995"/>
          </a:xfrm>
          <a:prstGeom prst="rect">
            <a:avLst/>
          </a:prstGeom>
          <a:solidFill>
            <a:srgbClr val="FCEEE4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0070C0"/>
                </a:solidFill>
              </a:rPr>
              <a:t>op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eration</a:t>
            </a:r>
            <a:endParaRPr lang="de-DE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de-DE" sz="1200" dirty="0">
                <a:solidFill>
                  <a:srgbClr val="0070C0"/>
                </a:solidFill>
              </a:rPr>
              <a:t>http</a:t>
            </a:r>
          </a:p>
          <a:p>
            <a:r>
              <a:rPr lang="de-DE" sz="1200" dirty="0" err="1">
                <a:solidFill>
                  <a:srgbClr val="0070C0"/>
                </a:solidFill>
              </a:rPr>
              <a:t>tcp</a:t>
            </a:r>
            <a:endParaRPr lang="de-DE" sz="1200" dirty="0">
              <a:solidFill>
                <a:srgbClr val="0070C0"/>
              </a:solidFill>
            </a:endParaRPr>
          </a:p>
          <a:p>
            <a:r>
              <a:rPr lang="de-DE" sz="1200" dirty="0" err="1">
                <a:solidFill>
                  <a:srgbClr val="0070C0"/>
                </a:solidFill>
              </a:rPr>
              <a:t>meth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od</a:t>
            </a:r>
            <a:endParaRPr lang="de-DE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de-DE" sz="1200" dirty="0" err="1">
                <a:solidFill>
                  <a:srgbClr val="0070C0"/>
                </a:solidFill>
              </a:rPr>
              <a:t>prot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ocol</a:t>
            </a:r>
            <a:endParaRPr lang="de-DE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de-DE" sz="1200" dirty="0" err="1">
                <a:solidFill>
                  <a:srgbClr val="0070C0"/>
                </a:solidFill>
              </a:rPr>
              <a:t>e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lastic</a:t>
            </a:r>
            <a:r>
              <a:rPr lang="de-DE" sz="1200" dirty="0" err="1">
                <a:solidFill>
                  <a:srgbClr val="0070C0"/>
                </a:solidFill>
              </a:rPr>
              <a:t>s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earch</a:t>
            </a:r>
            <a:endParaRPr lang="de-DE" sz="1200" dirty="0">
              <a:solidFill>
                <a:schemeClr val="bg1">
                  <a:lumMod val="75000"/>
                </a:schemeClr>
              </a:solidFill>
            </a:endParaRPr>
          </a:p>
          <a:p>
            <a:endParaRPr lang="de-DE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218944" y="2186286"/>
            <a:ext cx="1301152" cy="1754326"/>
          </a:xfrm>
          <a:prstGeom prst="rect">
            <a:avLst/>
          </a:prstGeom>
          <a:solidFill>
            <a:srgbClr val="FFFAEB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0070C0"/>
                </a:solidFill>
              </a:rPr>
              <a:t>action</a:t>
            </a:r>
            <a:endParaRPr lang="de-DE" sz="1200" dirty="0">
              <a:solidFill>
                <a:srgbClr val="0070C0"/>
              </a:solidFill>
            </a:endParaRPr>
          </a:p>
          <a:p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generic</a:t>
            </a:r>
            <a:r>
              <a:rPr lang="de-DE" sz="1200" dirty="0" err="1">
                <a:solidFill>
                  <a:srgbClr val="0070C0"/>
                </a:solidFill>
              </a:rPr>
              <a:t>response</a:t>
            </a:r>
            <a:endParaRPr lang="de-DE" sz="1200" dirty="0">
              <a:solidFill>
                <a:srgbClr val="0070C0"/>
              </a:solidFill>
            </a:endParaRPr>
          </a:p>
          <a:p>
            <a:r>
              <a:rPr lang="de-DE" sz="1200" dirty="0" err="1">
                <a:solidFill>
                  <a:srgbClr val="0070C0"/>
                </a:solidFill>
              </a:rPr>
              <a:t>file</a:t>
            </a:r>
            <a:endParaRPr lang="de-DE" sz="1200" dirty="0">
              <a:solidFill>
                <a:srgbClr val="0070C0"/>
              </a:solidFill>
            </a:endParaRPr>
          </a:p>
          <a:p>
            <a:r>
              <a:rPr lang="de-DE" sz="1200" dirty="0">
                <a:solidFill>
                  <a:srgbClr val="0070C0"/>
                </a:solidFill>
              </a:rPr>
              <a:t>integer</a:t>
            </a:r>
          </a:p>
          <a:p>
            <a:r>
              <a:rPr lang="de-DE" sz="1200" dirty="0" err="1">
                <a:solidFill>
                  <a:srgbClr val="0070C0"/>
                </a:solidFill>
              </a:rPr>
              <a:t>string</a:t>
            </a:r>
            <a:endParaRPr lang="de-DE" sz="1200" dirty="0">
              <a:solidFill>
                <a:srgbClr val="0070C0"/>
              </a:solidFill>
            </a:endParaRPr>
          </a:p>
          <a:p>
            <a:endParaRPr lang="de-DE" sz="1200" dirty="0">
              <a:solidFill>
                <a:srgbClr val="0070C0"/>
              </a:solidFill>
            </a:endParaRPr>
          </a:p>
          <a:p>
            <a:endParaRPr lang="de-DE" sz="1200" dirty="0">
              <a:solidFill>
                <a:srgbClr val="0070C0"/>
              </a:solidFill>
            </a:endParaRPr>
          </a:p>
          <a:p>
            <a:r>
              <a:rPr lang="de-DE" sz="1200" dirty="0">
                <a:solidFill>
                  <a:srgbClr val="0070C0"/>
                </a:solidFill>
              </a:rPr>
              <a:t>&lt;own </a:t>
            </a:r>
            <a:r>
              <a:rPr lang="de-DE" sz="1200" dirty="0" err="1">
                <a:solidFill>
                  <a:srgbClr val="0070C0"/>
                </a:solidFill>
              </a:rPr>
              <a:t>profile</a:t>
            </a:r>
            <a:r>
              <a:rPr lang="de-DE" sz="1200" dirty="0">
                <a:solidFill>
                  <a:srgbClr val="0070C0"/>
                </a:solidFill>
              </a:rPr>
              <a:t> </a:t>
            </a:r>
            <a:r>
              <a:rPr lang="de-DE" sz="1200" dirty="0" err="1">
                <a:solidFill>
                  <a:srgbClr val="0070C0"/>
                </a:solidFill>
              </a:rPr>
              <a:t>types</a:t>
            </a:r>
            <a:r>
              <a:rPr lang="de-DE" sz="1200" dirty="0">
                <a:solidFill>
                  <a:srgbClr val="0070C0"/>
                </a:solidFill>
              </a:rPr>
              <a:t>&gt;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74709" y="825023"/>
            <a:ext cx="1227300" cy="1200329"/>
          </a:xfrm>
          <a:prstGeom prst="rect">
            <a:avLst/>
          </a:prstGeom>
          <a:solidFill>
            <a:srgbClr val="FCEEE4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00B050"/>
                </a:solidFill>
              </a:rPr>
              <a:t>c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lient</a:t>
            </a:r>
            <a:endParaRPr lang="de-DE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de-DE" sz="1200" dirty="0" err="1">
                <a:solidFill>
                  <a:srgbClr val="00B050"/>
                </a:solidFill>
              </a:rPr>
              <a:t>s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erver</a:t>
            </a:r>
            <a:endParaRPr lang="de-DE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de-DE" sz="1200" dirty="0" err="1">
                <a:solidFill>
                  <a:srgbClr val="00B050"/>
                </a:solidFill>
              </a:rPr>
              <a:t>fd</a:t>
            </a:r>
            <a:endParaRPr lang="de-DE" sz="1200" dirty="0">
              <a:solidFill>
                <a:srgbClr val="00B050"/>
              </a:solidFill>
            </a:endParaRPr>
          </a:p>
          <a:p>
            <a:r>
              <a:rPr lang="de-DE" sz="1200">
                <a:solidFill>
                  <a:srgbClr val="00B050"/>
                </a:solidFill>
              </a:rPr>
              <a:t>fc</a:t>
            </a:r>
            <a:endParaRPr lang="de-DE" sz="1200" dirty="0">
              <a:solidFill>
                <a:srgbClr val="00B050"/>
              </a:solidFill>
            </a:endParaRPr>
          </a:p>
          <a:p>
            <a:endParaRPr lang="de-DE" sz="1200" dirty="0">
              <a:solidFill>
                <a:srgbClr val="00B050"/>
              </a:solidFill>
            </a:endParaRPr>
          </a:p>
          <a:p>
            <a:endParaRPr lang="de-DE" sz="1200" dirty="0">
              <a:solidFill>
                <a:srgbClr val="00B05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671036" y="2186286"/>
            <a:ext cx="1227300" cy="1754326"/>
          </a:xfrm>
          <a:prstGeom prst="rect">
            <a:avLst/>
          </a:prstGeom>
          <a:solidFill>
            <a:srgbClr val="FFFAEB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de-DE" sz="1200" dirty="0">
              <a:solidFill>
                <a:srgbClr val="00B050"/>
              </a:solidFill>
            </a:endParaRPr>
          </a:p>
          <a:p>
            <a:endParaRPr lang="de-DE" sz="1200" dirty="0">
              <a:solidFill>
                <a:srgbClr val="00B050"/>
              </a:solidFill>
            </a:endParaRPr>
          </a:p>
          <a:p>
            <a:endParaRPr lang="de-DE" sz="1200" dirty="0">
              <a:solidFill>
                <a:srgbClr val="00B050"/>
              </a:solidFill>
            </a:endParaRPr>
          </a:p>
          <a:p>
            <a:endParaRPr lang="de-DE" sz="1200" dirty="0">
              <a:solidFill>
                <a:srgbClr val="00B050"/>
              </a:solidFill>
            </a:endParaRPr>
          </a:p>
          <a:p>
            <a:r>
              <a:rPr lang="de-DE" sz="1200" dirty="0" err="1">
                <a:solidFill>
                  <a:srgbClr val="00B050"/>
                </a:solidFill>
              </a:rPr>
              <a:t>p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rofile</a:t>
            </a:r>
            <a:endParaRPr lang="de-DE" sz="1200" dirty="0">
              <a:solidFill>
                <a:schemeClr val="bg1">
                  <a:lumMod val="75000"/>
                </a:schemeClr>
              </a:solidFill>
            </a:endParaRPr>
          </a:p>
          <a:p>
            <a:endParaRPr lang="de-DE" sz="1200" dirty="0">
              <a:solidFill>
                <a:schemeClr val="bg1">
                  <a:lumMod val="75000"/>
                </a:schemeClr>
              </a:solidFill>
            </a:endParaRPr>
          </a:p>
          <a:p>
            <a:endParaRPr lang="de-DE" sz="1200" dirty="0">
              <a:solidFill>
                <a:srgbClr val="0070C0"/>
              </a:solidFill>
            </a:endParaRPr>
          </a:p>
          <a:p>
            <a:endParaRPr lang="de-DE" sz="1200" dirty="0">
              <a:solidFill>
                <a:srgbClr val="0070C0"/>
              </a:solidFill>
            </a:endParaRPr>
          </a:p>
          <a:p>
            <a:endParaRPr lang="de-DE" sz="1200" dirty="0">
              <a:solidFill>
                <a:srgbClr val="0070C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089794" y="1286689"/>
            <a:ext cx="1426830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58775" algn="l"/>
              </a:tabLst>
            </a:pPr>
            <a:r>
              <a:rPr lang="de-DE" sz="1200" i="1" dirty="0" err="1"/>
              <a:t>only</a:t>
            </a:r>
            <a:r>
              <a:rPr lang="de-DE" sz="1200" i="1" dirty="0"/>
              <a:t> </a:t>
            </a:r>
            <a:r>
              <a:rPr lang="de-DE" sz="1200" i="1" dirty="0" err="1"/>
              <a:t>for</a:t>
            </a:r>
            <a:r>
              <a:rPr lang="de-DE" sz="1200" i="1" dirty="0"/>
              <a:t>: </a:t>
            </a:r>
          </a:p>
          <a:p>
            <a:pPr marL="171450" indent="-171450">
              <a:buFontTx/>
              <a:buChar char="-"/>
              <a:tabLst>
                <a:tab pos="358775" algn="l"/>
              </a:tabLst>
            </a:pPr>
            <a:r>
              <a:rPr lang="de-DE" sz="1200" i="1" dirty="0" err="1"/>
              <a:t>OperationClient</a:t>
            </a:r>
            <a:endParaRPr lang="de-DE" sz="1200" i="1" dirty="0"/>
          </a:p>
          <a:p>
            <a:pPr marL="171450" indent="-171450">
              <a:buFontTx/>
              <a:buChar char="-"/>
              <a:tabLst>
                <a:tab pos="358775" algn="l"/>
              </a:tabLst>
            </a:pPr>
            <a:r>
              <a:rPr lang="de-DE" sz="1200" i="1" dirty="0" err="1"/>
              <a:t>OperationServer</a:t>
            </a:r>
            <a:endParaRPr lang="de-DE" sz="1200" i="1" dirty="0"/>
          </a:p>
          <a:p>
            <a:pPr marL="171450" indent="-171450">
              <a:buFontTx/>
              <a:buChar char="-"/>
              <a:tabLst>
                <a:tab pos="358775" algn="l"/>
              </a:tabLst>
            </a:pPr>
            <a:r>
              <a:rPr lang="de-DE" sz="1200" i="1" dirty="0" err="1"/>
              <a:t>Fc</a:t>
            </a:r>
            <a:r>
              <a:rPr lang="de-DE" sz="1200" i="1" dirty="0"/>
              <a:t> </a:t>
            </a:r>
            <a:r>
              <a:rPr lang="de-DE" sz="1200" i="1" dirty="0" err="1"/>
              <a:t>for</a:t>
            </a:r>
            <a:r>
              <a:rPr lang="de-DE" sz="1200" i="1" dirty="0"/>
              <a:t> </a:t>
            </a:r>
            <a:r>
              <a:rPr lang="de-DE" sz="1200" i="1" dirty="0" err="1"/>
              <a:t>operations</a:t>
            </a:r>
            <a:endParaRPr lang="de-DE" sz="1200" i="1" dirty="0"/>
          </a:p>
          <a:p>
            <a:pPr>
              <a:tabLst>
                <a:tab pos="358775" algn="l"/>
              </a:tabLst>
            </a:pPr>
            <a:endParaRPr lang="de-DE" sz="1200" i="1" dirty="0"/>
          </a:p>
          <a:p>
            <a:pPr>
              <a:tabLst>
                <a:tab pos="358775" algn="l"/>
              </a:tabLst>
            </a:pPr>
            <a:r>
              <a:rPr lang="de-DE" sz="1200" i="1" dirty="0"/>
              <a:t>not </a:t>
            </a:r>
            <a:r>
              <a:rPr lang="de-DE" sz="1200" i="1" dirty="0" err="1"/>
              <a:t>for</a:t>
            </a:r>
            <a:r>
              <a:rPr lang="de-DE" sz="1200" i="1" dirty="0"/>
              <a:t>:</a:t>
            </a:r>
          </a:p>
          <a:p>
            <a:pPr marL="171450" indent="-171450">
              <a:buFontTx/>
              <a:buChar char="-"/>
              <a:tabLst>
                <a:tab pos="358775" algn="l"/>
              </a:tabLst>
            </a:pPr>
            <a:r>
              <a:rPr lang="de-DE" sz="1200" i="1" dirty="0" err="1"/>
              <a:t>HttpClient</a:t>
            </a:r>
            <a:r>
              <a:rPr lang="de-DE" sz="1200" i="1" dirty="0"/>
              <a:t>/Server</a:t>
            </a:r>
          </a:p>
          <a:p>
            <a:pPr marL="171450" indent="-171450">
              <a:buFontTx/>
              <a:buChar char="-"/>
              <a:tabLst>
                <a:tab pos="358775" algn="l"/>
              </a:tabLst>
            </a:pPr>
            <a:r>
              <a:rPr lang="de-DE" sz="1200" i="1" dirty="0" err="1"/>
              <a:t>TcpClient</a:t>
            </a:r>
            <a:r>
              <a:rPr lang="de-DE" sz="1200" i="1" dirty="0"/>
              <a:t>/Server</a:t>
            </a:r>
          </a:p>
          <a:p>
            <a:pPr marL="171450" indent="-171450">
              <a:buFontTx/>
              <a:buChar char="-"/>
              <a:tabLst>
                <a:tab pos="358775" algn="l"/>
              </a:tabLst>
            </a:pPr>
            <a:r>
              <a:rPr lang="de-DE" sz="1200" i="1" dirty="0" err="1"/>
              <a:t>any</a:t>
            </a:r>
            <a:r>
              <a:rPr lang="de-DE" sz="1200" i="1" dirty="0"/>
              <a:t> </a:t>
            </a:r>
            <a:r>
              <a:rPr lang="de-DE" sz="1200" i="1" dirty="0" err="1"/>
              <a:t>profile</a:t>
            </a:r>
            <a:r>
              <a:rPr lang="de-DE" sz="1200" i="1" dirty="0"/>
              <a:t>, </a:t>
            </a:r>
            <a:r>
              <a:rPr lang="de-DE" sz="1200" i="1" dirty="0" err="1"/>
              <a:t>fd</a:t>
            </a:r>
            <a:r>
              <a:rPr lang="de-DE" sz="1200" i="1" dirty="0"/>
              <a:t> </a:t>
            </a:r>
            <a:r>
              <a:rPr lang="de-DE" sz="1200" i="1" dirty="0" err="1"/>
              <a:t>or</a:t>
            </a:r>
            <a:r>
              <a:rPr lang="de-DE" sz="1200" i="1" dirty="0"/>
              <a:t> link!</a:t>
            </a:r>
          </a:p>
          <a:p>
            <a:pPr>
              <a:tabLst>
                <a:tab pos="358775" algn="l"/>
              </a:tabLst>
            </a:pPr>
            <a:endParaRPr lang="de-DE" sz="1200" dirty="0">
              <a:solidFill>
                <a:srgbClr val="C00000"/>
              </a:solidFill>
            </a:endParaRPr>
          </a:p>
          <a:p>
            <a:pPr>
              <a:tabLst>
                <a:tab pos="358775" algn="l"/>
              </a:tabLst>
            </a:pPr>
            <a:r>
              <a:rPr lang="de-DE" sz="1200" dirty="0" err="1">
                <a:solidFill>
                  <a:srgbClr val="C00000"/>
                </a:solidFill>
              </a:rPr>
              <a:t>bm</a:t>
            </a:r>
            <a:r>
              <a:rPr lang="de-DE" sz="1200" dirty="0">
                <a:solidFill>
                  <a:srgbClr val="C00000"/>
                </a:solidFill>
              </a:rPr>
              <a:t>	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basic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mgmt</a:t>
            </a:r>
            <a:endParaRPr lang="de-DE" sz="1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tabLst>
                <a:tab pos="358775" algn="l"/>
              </a:tabLst>
            </a:pPr>
            <a:r>
              <a:rPr lang="de-DE" sz="1200" dirty="0">
                <a:solidFill>
                  <a:srgbClr val="C00000"/>
                </a:solidFill>
              </a:rPr>
              <a:t>im	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indiv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mgmt</a:t>
            </a:r>
            <a:endParaRPr lang="de-DE" sz="1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tabLst>
                <a:tab pos="358775" algn="l"/>
              </a:tabLst>
            </a:pPr>
            <a:r>
              <a:rPr lang="de-DE" sz="1200" dirty="0" err="1">
                <a:solidFill>
                  <a:srgbClr val="C00000"/>
                </a:solidFill>
              </a:rPr>
              <a:t>bs</a:t>
            </a:r>
            <a:r>
              <a:rPr lang="de-DE" sz="1200" dirty="0">
                <a:solidFill>
                  <a:srgbClr val="C00000"/>
                </a:solidFill>
              </a:rPr>
              <a:t>	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basic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service</a:t>
            </a:r>
            <a:r>
              <a:rPr lang="de-DE" sz="1200" dirty="0">
                <a:solidFill>
                  <a:srgbClr val="C00000"/>
                </a:solidFill>
              </a:rPr>
              <a:t>    </a:t>
            </a:r>
          </a:p>
          <a:p>
            <a:pPr>
              <a:tabLst>
                <a:tab pos="358775" algn="l"/>
              </a:tabLst>
            </a:pPr>
            <a:r>
              <a:rPr lang="de-DE" sz="1200" dirty="0" err="1">
                <a:solidFill>
                  <a:srgbClr val="C00000"/>
                </a:solidFill>
              </a:rPr>
              <a:t>is</a:t>
            </a:r>
            <a:r>
              <a:rPr lang="de-DE" sz="1200" dirty="0">
                <a:solidFill>
                  <a:srgbClr val="C00000"/>
                </a:solidFill>
              </a:rPr>
              <a:t>	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indiv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. Service</a:t>
            </a:r>
          </a:p>
        </p:txBody>
      </p:sp>
      <p:cxnSp>
        <p:nvCxnSpPr>
          <p:cNvPr id="17" name="Gerade Verbindung mit Pfeil 16"/>
          <p:cNvCxnSpPr>
            <a:cxnSpLocks/>
          </p:cNvCxnSpPr>
          <p:nvPr/>
        </p:nvCxnSpPr>
        <p:spPr>
          <a:xfrm>
            <a:off x="4203774" y="916579"/>
            <a:ext cx="863183" cy="637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6652127" y="1130240"/>
            <a:ext cx="2215207" cy="1015663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i="1" dirty="0" err="1"/>
              <a:t>only</a:t>
            </a:r>
            <a:r>
              <a:rPr lang="de-DE" sz="1200" i="1" dirty="0"/>
              <a:t> </a:t>
            </a:r>
            <a:r>
              <a:rPr lang="de-DE" sz="1200" i="1" dirty="0" err="1"/>
              <a:t>for</a:t>
            </a:r>
            <a:r>
              <a:rPr lang="de-DE" sz="1200" i="1" dirty="0"/>
              <a:t> </a:t>
            </a:r>
            <a:r>
              <a:rPr lang="de-DE" sz="1200" i="1" dirty="0" err="1"/>
              <a:t>OperationClients</a:t>
            </a:r>
            <a:r>
              <a:rPr lang="de-DE" sz="1200" i="1" dirty="0"/>
              <a:t> !</a:t>
            </a:r>
          </a:p>
          <a:p>
            <a:r>
              <a:rPr lang="de-DE" sz="1200" i="1" dirty="0"/>
              <a:t>Abbreviation &amp; release </a:t>
            </a:r>
            <a:r>
              <a:rPr lang="de-DE" sz="1200" i="1" dirty="0" err="1"/>
              <a:t>number</a:t>
            </a:r>
            <a:r>
              <a:rPr lang="de-DE" sz="1200" i="1" dirty="0"/>
              <a:t> </a:t>
            </a:r>
            <a:r>
              <a:rPr lang="de-DE" sz="1200" i="1" dirty="0" err="1"/>
              <a:t>of</a:t>
            </a:r>
            <a:r>
              <a:rPr lang="de-DE" sz="1200" i="1" dirty="0"/>
              <a:t> </a:t>
            </a:r>
            <a:r>
              <a:rPr lang="de-DE" sz="1200" i="1" dirty="0" err="1"/>
              <a:t>target</a:t>
            </a:r>
            <a:r>
              <a:rPr lang="de-DE" sz="1200" i="1" dirty="0"/>
              <a:t> </a:t>
            </a:r>
            <a:r>
              <a:rPr lang="de-DE" sz="1200" i="1" dirty="0" err="1"/>
              <a:t>application</a:t>
            </a:r>
            <a:endParaRPr lang="de-DE" sz="1200" i="1" dirty="0"/>
          </a:p>
          <a:p>
            <a:endParaRPr lang="de-DE" sz="1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de-DE" sz="1200" i="1" dirty="0"/>
              <a:t>e.g. </a:t>
            </a:r>
            <a:r>
              <a:rPr lang="de-DE" sz="1200" dirty="0">
                <a:solidFill>
                  <a:schemeClr val="accent2">
                    <a:lumMod val="75000"/>
                  </a:schemeClr>
                </a:solidFill>
              </a:rPr>
              <a:t>mwdi-1-0-1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9063917" y="825023"/>
            <a:ext cx="1689428" cy="1015663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i="1"/>
              <a:t>decimal number with 3 digits</a:t>
            </a:r>
          </a:p>
          <a:p>
            <a:endParaRPr lang="de-DE" sz="1200" i="1"/>
          </a:p>
          <a:p>
            <a:endParaRPr lang="de-DE" sz="1200" i="1"/>
          </a:p>
          <a:p>
            <a:r>
              <a:rPr lang="de-DE" sz="1200" i="1"/>
              <a:t>e.g. </a:t>
            </a:r>
            <a:r>
              <a:rPr lang="de-DE" sz="1200" i="1">
                <a:solidFill>
                  <a:srgbClr val="7030A0"/>
                </a:solidFill>
              </a:rPr>
              <a:t>002</a:t>
            </a:r>
            <a:endParaRPr lang="de-DE" sz="1200">
              <a:solidFill>
                <a:srgbClr val="7030A0"/>
              </a:solidFill>
            </a:endParaRPr>
          </a:p>
        </p:txBody>
      </p:sp>
      <p:cxnSp>
        <p:nvCxnSpPr>
          <p:cNvPr id="25" name="Gerade Verbindung mit Pfeil 24"/>
          <p:cNvCxnSpPr>
            <a:cxnSpLocks/>
          </p:cNvCxnSpPr>
          <p:nvPr/>
        </p:nvCxnSpPr>
        <p:spPr>
          <a:xfrm>
            <a:off x="4197423" y="1136717"/>
            <a:ext cx="888972" cy="649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cxnSpLocks/>
          </p:cNvCxnSpPr>
          <p:nvPr/>
        </p:nvCxnSpPr>
        <p:spPr>
          <a:xfrm>
            <a:off x="4203774" y="922331"/>
            <a:ext cx="2394644" cy="268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451CFCA-62BA-4828-8143-288032C2F4FF}"/>
              </a:ext>
            </a:extLst>
          </p:cNvPr>
          <p:cNvCxnSpPr>
            <a:cxnSpLocks/>
          </p:cNvCxnSpPr>
          <p:nvPr/>
        </p:nvCxnSpPr>
        <p:spPr>
          <a:xfrm>
            <a:off x="4183380" y="1514340"/>
            <a:ext cx="903015" cy="491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9861638-C847-46B0-A46D-0AC2F4F3DD83}"/>
              </a:ext>
            </a:extLst>
          </p:cNvPr>
          <p:cNvCxnSpPr>
            <a:cxnSpLocks/>
          </p:cNvCxnSpPr>
          <p:nvPr/>
        </p:nvCxnSpPr>
        <p:spPr>
          <a:xfrm>
            <a:off x="3208849" y="879123"/>
            <a:ext cx="981449" cy="55245"/>
          </a:xfrm>
          <a:prstGeom prst="line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1650663-CBBD-4AA4-8729-CA7CBF32CB90}"/>
              </a:ext>
            </a:extLst>
          </p:cNvPr>
          <p:cNvCxnSpPr>
            <a:cxnSpLocks/>
          </p:cNvCxnSpPr>
          <p:nvPr/>
        </p:nvCxnSpPr>
        <p:spPr>
          <a:xfrm>
            <a:off x="3208849" y="879123"/>
            <a:ext cx="981329" cy="251117"/>
          </a:xfrm>
          <a:prstGeom prst="line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97D2B7D8-4FF1-4242-9A30-7EBEDD8B63F3}"/>
              </a:ext>
            </a:extLst>
          </p:cNvPr>
          <p:cNvCxnSpPr>
            <a:cxnSpLocks/>
          </p:cNvCxnSpPr>
          <p:nvPr/>
        </p:nvCxnSpPr>
        <p:spPr>
          <a:xfrm>
            <a:off x="3175688" y="862712"/>
            <a:ext cx="990697" cy="635217"/>
          </a:xfrm>
          <a:prstGeom prst="line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20D01D81-D756-445F-8139-1BEB07ADBDED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3520096" y="3063449"/>
            <a:ext cx="150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E68A7D18-0E7F-4423-85B7-11B08FA035F1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520097" y="1425188"/>
            <a:ext cx="154612" cy="92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06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2FA9C97E-512F-09EC-ACCC-2BEF6E6AF27E}"/>
              </a:ext>
            </a:extLst>
          </p:cNvPr>
          <p:cNvSpPr/>
          <p:nvPr/>
        </p:nvSpPr>
        <p:spPr>
          <a:xfrm>
            <a:off x="304100" y="427994"/>
            <a:ext cx="7100834" cy="118091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8185C42-2881-1BBA-4ADF-5F7C8D395454}"/>
              </a:ext>
            </a:extLst>
          </p:cNvPr>
          <p:cNvSpPr txBox="1"/>
          <p:nvPr/>
        </p:nvSpPr>
        <p:spPr>
          <a:xfrm>
            <a:off x="304100" y="427994"/>
            <a:ext cx="5592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/>
              <a:t>Special case</a:t>
            </a:r>
            <a:r>
              <a:rPr lang="de-DE" sz="1100" i="1"/>
              <a:t>: put/get/del services for direct ElasticSearch manipulation (e.g. used in MWDI)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0416EA2-11EB-ED2D-C973-DB3700CEA264}"/>
              </a:ext>
            </a:extLst>
          </p:cNvPr>
          <p:cNvSpPr/>
          <p:nvPr/>
        </p:nvSpPr>
        <p:spPr>
          <a:xfrm>
            <a:off x="276033" y="734221"/>
            <a:ext cx="80900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000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OwnApplicationID</a:t>
            </a:r>
            <a:r>
              <a:rPr lang="en-US" sz="10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]-</a:t>
            </a:r>
            <a:r>
              <a:rPr lang="en-US" sz="10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000" b="0" i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LayerID</a:t>
            </a:r>
            <a:r>
              <a:rPr lang="en-US" sz="1000" b="0" i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000" b="0" i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000" b="0" i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000" b="0" i="0" err="1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ObjectType</a:t>
            </a:r>
            <a:r>
              <a:rPr lang="en-US" sz="1000" b="0" i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000" b="0" i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000" b="0" i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[ElasticSearchOperationInfo]</a:t>
            </a:r>
            <a:r>
              <a:rPr lang="en-US" sz="1000" b="0" i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000" b="0" i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[ApiSegment]</a:t>
            </a:r>
            <a:r>
              <a:rPr lang="en-US" sz="1000" b="0" i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000" b="0" i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000" b="0" i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SequenceNumber</a:t>
            </a:r>
            <a:r>
              <a:rPr lang="en-US" sz="1000" b="0" i="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de-DE" sz="1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330E395-0BF0-4709-27FB-C2B54B3330EE}"/>
              </a:ext>
            </a:extLst>
          </p:cNvPr>
          <p:cNvSpPr txBox="1"/>
          <p:nvPr/>
        </p:nvSpPr>
        <p:spPr>
          <a:xfrm>
            <a:off x="3988271" y="991142"/>
            <a:ext cx="405107" cy="55399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>
                <a:solidFill>
                  <a:schemeClr val="accent4">
                    <a:lumMod val="75000"/>
                  </a:schemeClr>
                </a:solidFill>
              </a:rPr>
              <a:t>get</a:t>
            </a:r>
          </a:p>
          <a:p>
            <a:r>
              <a:rPr lang="de-DE" sz="1000">
                <a:solidFill>
                  <a:schemeClr val="accent4">
                    <a:lumMod val="75000"/>
                  </a:schemeClr>
                </a:solidFill>
              </a:rPr>
              <a:t>put</a:t>
            </a:r>
          </a:p>
          <a:p>
            <a:r>
              <a:rPr lang="de-DE" sz="1000">
                <a:solidFill>
                  <a:schemeClr val="accent4">
                    <a:lumMod val="75000"/>
                  </a:schemeClr>
                </a:solidFill>
              </a:rPr>
              <a:t>del</a:t>
            </a:r>
          </a:p>
        </p:txBody>
      </p:sp>
    </p:spTree>
    <p:extLst>
      <p:ext uri="{BB962C8B-B14F-4D97-AF65-F5344CB8AC3E}">
        <p14:creationId xmlns:p14="http://schemas.microsoft.com/office/powerpoint/2010/main" val="1869668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Breitbild</PresentationFormat>
  <Paragraphs>56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PowerPoint-Präsentation</vt:lpstr>
      <vt:lpstr>PowerPoint-Präsentation</vt:lpstr>
    </vt:vector>
  </TitlesOfParts>
  <Company>Telefónica Germany GmbH &amp; Co. OHG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Katharina Mohr (External)</dc:creator>
  <cp:lastModifiedBy>Katharina Mohr (External)</cp:lastModifiedBy>
  <cp:revision>58</cp:revision>
  <dcterms:created xsi:type="dcterms:W3CDTF">2022-07-27T08:20:11Z</dcterms:created>
  <dcterms:modified xsi:type="dcterms:W3CDTF">2024-05-13T13:50:16Z</dcterms:modified>
</cp:coreProperties>
</file>