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"/>
  </p:notesMasterIdLst>
  <p:sldIdLst>
    <p:sldId id="331" r:id="rId2"/>
    <p:sldId id="321" r:id="rId3"/>
    <p:sldId id="326" r:id="rId4"/>
    <p:sldId id="318" r:id="rId5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A02B93"/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02" autoAdjust="0"/>
    <p:restoredTop sz="95221" autoAdjust="0"/>
  </p:normalViewPr>
  <p:slideViewPr>
    <p:cSldViewPr snapToGrid="0">
      <p:cViewPr varScale="1">
        <p:scale>
          <a:sx n="64" d="100"/>
          <a:sy n="64" d="100"/>
        </p:scale>
        <p:origin x="156" y="29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C1C57E0-6711-140E-811F-E514B2B627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397419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523" imgH="514" progId="TCLayout.ActiveDocument.1">
                  <p:embed/>
                </p:oleObj>
              </mc:Choice>
              <mc:Fallback>
                <p:oleObj name="think-cell Folie" r:id="rId14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hink-cell data - do not delete" hidden="1">
            <a:extLst>
              <a:ext uri="{FF2B5EF4-FFF2-40B4-BE49-F238E27FC236}">
                <a16:creationId xmlns:a16="http://schemas.microsoft.com/office/drawing/2014/main" id="{587E1709-74B1-9C4B-C755-749D9811B7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37105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23" imgH="514" progId="TCLayout.ActiveDocument.1">
                  <p:embed/>
                </p:oleObj>
              </mc:Choice>
              <mc:Fallback>
                <p:oleObj name="think-cell Folie" r:id="rId3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Rechteck: abgerundete Ecken 102">
            <a:extLst>
              <a:ext uri="{FF2B5EF4-FFF2-40B4-BE49-F238E27FC236}">
                <a16:creationId xmlns:a16="http://schemas.microsoft.com/office/drawing/2014/main" id="{926B43DA-C4F1-04CA-BC5D-D834F0F88D83}"/>
              </a:ext>
            </a:extLst>
          </p:cNvPr>
          <p:cNvSpPr/>
          <p:nvPr/>
        </p:nvSpPr>
        <p:spPr>
          <a:xfrm>
            <a:off x="3056401" y="14899311"/>
            <a:ext cx="12626868" cy="299033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500813DE-41F7-4C93-92B3-519F9269AB5A}"/>
              </a:ext>
            </a:extLst>
          </p:cNvPr>
          <p:cNvSpPr/>
          <p:nvPr/>
        </p:nvSpPr>
        <p:spPr>
          <a:xfrm>
            <a:off x="3056401" y="15341294"/>
            <a:ext cx="12626868" cy="205858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47" name="Rechteck: abgerundete Ecken 146">
            <a:extLst>
              <a:ext uri="{FF2B5EF4-FFF2-40B4-BE49-F238E27FC236}">
                <a16:creationId xmlns:a16="http://schemas.microsoft.com/office/drawing/2014/main" id="{6DFC8CC2-A143-769C-8FAB-A71CE4C32917}"/>
              </a:ext>
            </a:extLst>
          </p:cNvPr>
          <p:cNvSpPr/>
          <p:nvPr/>
        </p:nvSpPr>
        <p:spPr>
          <a:xfrm>
            <a:off x="6499214" y="15934538"/>
            <a:ext cx="1304936" cy="117178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100" dirty="0"/>
              <a:t>LB</a:t>
            </a:r>
          </a:p>
        </p:txBody>
      </p: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7FFBACDA-0C6C-AE18-9468-742E0C52BC9D}"/>
              </a:ext>
            </a:extLst>
          </p:cNvPr>
          <p:cNvSpPr/>
          <p:nvPr/>
        </p:nvSpPr>
        <p:spPr>
          <a:xfrm>
            <a:off x="719701" y="3101352"/>
            <a:ext cx="7201932" cy="130377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19F917AF-4035-5B57-6FB1-1BC3FECCDE04}"/>
              </a:ext>
            </a:extLst>
          </p:cNvPr>
          <p:cNvSpPr/>
          <p:nvPr/>
        </p:nvSpPr>
        <p:spPr>
          <a:xfrm>
            <a:off x="719701" y="299783"/>
            <a:ext cx="7201932" cy="22148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FDF54FF-56C1-BE49-8FB2-D663EF998A17}"/>
              </a:ext>
            </a:extLst>
          </p:cNvPr>
          <p:cNvSpPr/>
          <p:nvPr/>
        </p:nvSpPr>
        <p:spPr>
          <a:xfrm>
            <a:off x="719701" y="12112117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App#1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56ED2C4-027C-4F7A-C82C-9B7D62C8E86F}"/>
              </a:ext>
            </a:extLst>
          </p:cNvPr>
          <p:cNvSpPr/>
          <p:nvPr/>
        </p:nvSpPr>
        <p:spPr>
          <a:xfrm>
            <a:off x="2729049" y="12529285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FW#1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5B8C3D3-1FD0-E168-5704-7B18A7BAFF0B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 flipV="1">
            <a:off x="1353929" y="12256159"/>
            <a:ext cx="1375120" cy="417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F68CB2E-782F-F91A-E594-2322A5D9912D}"/>
              </a:ext>
            </a:extLst>
          </p:cNvPr>
          <p:cNvSpPr/>
          <p:nvPr/>
        </p:nvSpPr>
        <p:spPr>
          <a:xfrm>
            <a:off x="4676139" y="12113187"/>
            <a:ext cx="634228" cy="124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ODL#1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2649D9F4-09F0-2FB9-19D2-CC7964D56EEF}"/>
              </a:ext>
            </a:extLst>
          </p:cNvPr>
          <p:cNvSpPr/>
          <p:nvPr/>
        </p:nvSpPr>
        <p:spPr>
          <a:xfrm>
            <a:off x="4676139" y="13234804"/>
            <a:ext cx="634228" cy="124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ODL#2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A81A289-326F-314C-C458-AFB85CA908DC}"/>
              </a:ext>
            </a:extLst>
          </p:cNvPr>
          <p:cNvCxnSpPr>
            <a:cxnSpLocks/>
            <a:stCxn id="31" idx="1"/>
            <a:endCxn id="7" idx="3"/>
          </p:cNvCxnSpPr>
          <p:nvPr/>
        </p:nvCxnSpPr>
        <p:spPr>
          <a:xfrm flipH="1" flipV="1">
            <a:off x="3363277" y="12673327"/>
            <a:ext cx="1312862" cy="6236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32B60ECB-B3EC-0507-FE8B-42151B1D3783}"/>
              </a:ext>
            </a:extLst>
          </p:cNvPr>
          <p:cNvCxnSpPr>
            <a:cxnSpLocks/>
            <a:stCxn id="19" idx="1"/>
            <a:endCxn id="7" idx="3"/>
          </p:cNvCxnSpPr>
          <p:nvPr/>
        </p:nvCxnSpPr>
        <p:spPr>
          <a:xfrm flipH="1">
            <a:off x="3363277" y="12175351"/>
            <a:ext cx="1312862" cy="497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FAF9071C-7A24-9390-59AA-A273A0CD620F}"/>
              </a:ext>
            </a:extLst>
          </p:cNvPr>
          <p:cNvSpPr/>
          <p:nvPr/>
        </p:nvSpPr>
        <p:spPr>
          <a:xfrm>
            <a:off x="719701" y="8579950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App#1</a:t>
            </a: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F94383C5-3B0D-2006-E3DE-5CF320A31BA2}"/>
              </a:ext>
            </a:extLst>
          </p:cNvPr>
          <p:cNvSpPr/>
          <p:nvPr/>
        </p:nvSpPr>
        <p:spPr>
          <a:xfrm>
            <a:off x="7287405" y="9096498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LC#1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FA164C5A-743A-BEE9-ECCF-1944269E788D}"/>
              </a:ext>
            </a:extLst>
          </p:cNvPr>
          <p:cNvSpPr/>
          <p:nvPr/>
        </p:nvSpPr>
        <p:spPr>
          <a:xfrm>
            <a:off x="4676139" y="8581020"/>
            <a:ext cx="634228" cy="124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ODL#1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061EB6D1-8542-94D3-0E6F-B615D9CB09E1}"/>
              </a:ext>
            </a:extLst>
          </p:cNvPr>
          <p:cNvCxnSpPr>
            <a:cxnSpLocks/>
          </p:cNvCxnSpPr>
          <p:nvPr/>
        </p:nvCxnSpPr>
        <p:spPr>
          <a:xfrm flipH="1" flipV="1">
            <a:off x="5825586" y="8612805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C00E181-EB7C-B937-AB80-B1634FD8D435}"/>
              </a:ext>
            </a:extLst>
          </p:cNvPr>
          <p:cNvCxnSpPr>
            <a:cxnSpLocks/>
          </p:cNvCxnSpPr>
          <p:nvPr/>
        </p:nvCxnSpPr>
        <p:spPr>
          <a:xfrm flipH="1" flipV="1">
            <a:off x="5825585" y="8723992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2419A85-CC08-1AE0-9749-10AB8A42379A}"/>
              </a:ext>
            </a:extLst>
          </p:cNvPr>
          <p:cNvCxnSpPr>
            <a:cxnSpLocks/>
          </p:cNvCxnSpPr>
          <p:nvPr/>
        </p:nvCxnSpPr>
        <p:spPr>
          <a:xfrm flipH="1" flipV="1">
            <a:off x="5825584" y="8816533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22DBEBA-0B26-4E51-19B1-EE293EF05831}"/>
              </a:ext>
            </a:extLst>
          </p:cNvPr>
          <p:cNvCxnSpPr>
            <a:cxnSpLocks/>
          </p:cNvCxnSpPr>
          <p:nvPr/>
        </p:nvCxnSpPr>
        <p:spPr>
          <a:xfrm flipH="1" flipV="1">
            <a:off x="5825583" y="8915972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D72AAC31-6B89-A6EA-C5FD-F997CCA3BAF5}"/>
              </a:ext>
            </a:extLst>
          </p:cNvPr>
          <p:cNvSpPr/>
          <p:nvPr/>
        </p:nvSpPr>
        <p:spPr>
          <a:xfrm>
            <a:off x="4676139" y="9702637"/>
            <a:ext cx="634228" cy="124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ODL#2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99F0AFE8-26C8-C9A5-34CC-833A31FCDBA9}"/>
              </a:ext>
            </a:extLst>
          </p:cNvPr>
          <p:cNvCxnSpPr>
            <a:cxnSpLocks/>
          </p:cNvCxnSpPr>
          <p:nvPr/>
        </p:nvCxnSpPr>
        <p:spPr>
          <a:xfrm flipH="1">
            <a:off x="5825583" y="9346455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467BA3D-8CFC-9212-B054-D44A898DA05A}"/>
              </a:ext>
            </a:extLst>
          </p:cNvPr>
          <p:cNvCxnSpPr>
            <a:cxnSpLocks/>
          </p:cNvCxnSpPr>
          <p:nvPr/>
        </p:nvCxnSpPr>
        <p:spPr>
          <a:xfrm flipH="1">
            <a:off x="5825582" y="9457642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727477B4-D369-A7FC-CC6E-58D13F724034}"/>
              </a:ext>
            </a:extLst>
          </p:cNvPr>
          <p:cNvCxnSpPr>
            <a:cxnSpLocks/>
          </p:cNvCxnSpPr>
          <p:nvPr/>
        </p:nvCxnSpPr>
        <p:spPr>
          <a:xfrm flipH="1">
            <a:off x="5825581" y="9550183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7CD0169-05D0-DBBB-136C-56FB872BB0A4}"/>
              </a:ext>
            </a:extLst>
          </p:cNvPr>
          <p:cNvCxnSpPr>
            <a:cxnSpLocks/>
          </p:cNvCxnSpPr>
          <p:nvPr/>
        </p:nvCxnSpPr>
        <p:spPr>
          <a:xfrm flipH="1">
            <a:off x="5825580" y="9649622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1E09EC8-AC47-9D13-9D74-A9F05405BADD}"/>
              </a:ext>
            </a:extLst>
          </p:cNvPr>
          <p:cNvCxnSpPr>
            <a:cxnSpLocks/>
            <a:stCxn id="71" idx="1"/>
            <a:endCxn id="60" idx="3"/>
          </p:cNvCxnSpPr>
          <p:nvPr/>
        </p:nvCxnSpPr>
        <p:spPr>
          <a:xfrm flipH="1" flipV="1">
            <a:off x="1353929" y="8723992"/>
            <a:ext cx="3322210" cy="104080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BF6FF31-EA3C-0938-B3C8-73C7173704F1}"/>
              </a:ext>
            </a:extLst>
          </p:cNvPr>
          <p:cNvCxnSpPr>
            <a:cxnSpLocks/>
            <a:stCxn id="66" idx="1"/>
            <a:endCxn id="60" idx="3"/>
          </p:cNvCxnSpPr>
          <p:nvPr/>
        </p:nvCxnSpPr>
        <p:spPr>
          <a:xfrm flipH="1">
            <a:off x="1353929" y="8643184"/>
            <a:ext cx="3322210" cy="808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4F24E147-9ACF-D5CD-7458-55B0354E0688}"/>
              </a:ext>
            </a:extLst>
          </p:cNvPr>
          <p:cNvSpPr txBox="1"/>
          <p:nvPr/>
        </p:nvSpPr>
        <p:spPr>
          <a:xfrm>
            <a:off x="1210196" y="8916842"/>
            <a:ext cx="295073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>
                <a:solidFill>
                  <a:schemeClr val="accent5"/>
                </a:solidFill>
              </a:rPr>
              <a:t>HttpLink</a:t>
            </a:r>
            <a:endParaRPr lang="de-DE" sz="800" b="1" dirty="0">
              <a:solidFill>
                <a:schemeClr val="accent5"/>
              </a:solidFill>
            </a:endParaRPr>
          </a:p>
          <a:p>
            <a:r>
              <a:rPr lang="de-DE" sz="800" dirty="0" err="1">
                <a:solidFill>
                  <a:schemeClr val="accent5"/>
                </a:solidFill>
              </a:rPr>
              <a:t>key</a:t>
            </a:r>
            <a:r>
              <a:rPr lang="de-DE" sz="800" dirty="0">
                <a:solidFill>
                  <a:schemeClr val="accent5"/>
                </a:solidFill>
              </a:rPr>
              <a:t>: </a:t>
            </a:r>
            <a:r>
              <a:rPr lang="de-DE" sz="800" dirty="0" err="1">
                <a:solidFill>
                  <a:schemeClr val="accent5"/>
                </a:solidFill>
              </a:rPr>
              <a:t>local-id</a:t>
            </a:r>
            <a:endParaRPr lang="de-DE" sz="800" dirty="0">
              <a:solidFill>
                <a:schemeClr val="accent5"/>
              </a:solidFill>
            </a:endParaRPr>
          </a:p>
          <a:p>
            <a:r>
              <a:rPr lang="de-DE" sz="800" dirty="0" err="1">
                <a:solidFill>
                  <a:schemeClr val="accent5"/>
                </a:solidFill>
              </a:rPr>
              <a:t>linktp</a:t>
            </a:r>
            <a:r>
              <a:rPr lang="de-DE" sz="800" dirty="0">
                <a:solidFill>
                  <a:schemeClr val="accent5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1 x </a:t>
            </a:r>
            <a:r>
              <a:rPr lang="de-DE" sz="800" dirty="0" err="1">
                <a:solidFill>
                  <a:schemeClr val="accent5"/>
                </a:solidFill>
              </a:rPr>
              <a:t>HttpClient</a:t>
            </a:r>
            <a:r>
              <a:rPr lang="de-DE" sz="800" dirty="0">
                <a:solidFill>
                  <a:schemeClr val="accent5"/>
                </a:solidFill>
              </a:rPr>
              <a:t> {_cc, _</a:t>
            </a:r>
            <a:r>
              <a:rPr lang="de-DE" sz="800" dirty="0" err="1">
                <a:solidFill>
                  <a:schemeClr val="accent5"/>
                </a:solidFill>
              </a:rPr>
              <a:t>ltp</a:t>
            </a:r>
            <a:r>
              <a:rPr lang="de-DE" sz="800" dirty="0">
                <a:solidFill>
                  <a:schemeClr val="accent5"/>
                </a:solidFill>
              </a:rPr>
              <a:t>, _</a:t>
            </a:r>
            <a:r>
              <a:rPr lang="de-DE" sz="800" dirty="0" err="1">
                <a:solidFill>
                  <a:schemeClr val="accent5"/>
                </a:solidFill>
              </a:rPr>
              <a:t>lp</a:t>
            </a:r>
            <a:r>
              <a:rPr lang="de-DE" sz="800" dirty="0">
                <a:solidFill>
                  <a:schemeClr val="accent5"/>
                </a:solidFill>
              </a:rPr>
              <a:t>}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1 x </a:t>
            </a:r>
            <a:r>
              <a:rPr lang="de-DE" sz="800" dirty="0" err="1">
                <a:solidFill>
                  <a:schemeClr val="accent5"/>
                </a:solidFill>
              </a:rPr>
              <a:t>HttpServer</a:t>
            </a:r>
            <a:r>
              <a:rPr lang="de-DE" sz="800" dirty="0">
                <a:solidFill>
                  <a:schemeClr val="accent5"/>
                </a:solidFill>
              </a:rPr>
              <a:t> {_cc, _</a:t>
            </a:r>
            <a:r>
              <a:rPr lang="de-DE" sz="800" dirty="0" err="1">
                <a:solidFill>
                  <a:schemeClr val="accent5"/>
                </a:solidFill>
              </a:rPr>
              <a:t>ltp</a:t>
            </a:r>
            <a:r>
              <a:rPr lang="de-DE" sz="800" dirty="0">
                <a:solidFill>
                  <a:schemeClr val="accent5"/>
                </a:solidFill>
              </a:rPr>
              <a:t>, _</a:t>
            </a:r>
            <a:r>
              <a:rPr lang="de-DE" sz="800" dirty="0" err="1">
                <a:solidFill>
                  <a:schemeClr val="accent5"/>
                </a:solidFill>
              </a:rPr>
              <a:t>lp</a:t>
            </a:r>
            <a:r>
              <a:rPr lang="de-DE" sz="800" dirty="0">
                <a:solidFill>
                  <a:schemeClr val="accent5"/>
                </a:solidFill>
              </a:rPr>
              <a:t>}</a:t>
            </a:r>
          </a:p>
          <a:p>
            <a:r>
              <a:rPr lang="de-DE" sz="800" dirty="0">
                <a:solidFill>
                  <a:schemeClr val="accent5"/>
                </a:solidFill>
              </a:rPr>
              <a:t>State:</a:t>
            </a:r>
          </a:p>
          <a:p>
            <a:pPr marL="228600" indent="-228600">
              <a:buAutoNum type="arabicPeriod"/>
            </a:pPr>
            <a:r>
              <a:rPr lang="de-DE" sz="800" dirty="0">
                <a:solidFill>
                  <a:schemeClr val="accent5"/>
                </a:solidFill>
              </a:rPr>
              <a:t>after /v1/</a:t>
            </a:r>
            <a:r>
              <a:rPr lang="de-DE" sz="800" dirty="0" err="1">
                <a:solidFill>
                  <a:schemeClr val="accent5"/>
                </a:solidFill>
              </a:rPr>
              <a:t>establish</a:t>
            </a:r>
            <a:r>
              <a:rPr lang="de-DE" sz="800" dirty="0">
                <a:solidFill>
                  <a:schemeClr val="accent5"/>
                </a:solidFill>
              </a:rPr>
              <a:t>-management-domain-connection</a:t>
            </a:r>
          </a:p>
          <a:p>
            <a:pPr marL="228600" indent="-228600">
              <a:buAutoNum type="arabicPeriod"/>
            </a:pPr>
            <a:r>
              <a:rPr lang="de-DE" sz="800" dirty="0" err="1">
                <a:solidFill>
                  <a:schemeClr val="accent5"/>
                </a:solidFill>
              </a:rPr>
              <a:t>HttpClient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de-DE" sz="800" dirty="0" err="1">
                <a:solidFill>
                  <a:schemeClr val="accent5"/>
                </a:solidFill>
              </a:rPr>
              <a:t>HttpServer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  <a:p>
            <a:pPr marL="228600" indent="-228600">
              <a:buAutoNum type="arabicPeriod"/>
            </a:pPr>
            <a:r>
              <a:rPr lang="de-DE" sz="800" dirty="0" err="1">
                <a:solidFill>
                  <a:schemeClr val="accent5"/>
                </a:solidFill>
              </a:rPr>
              <a:t>HttpClient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configuration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matches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HttpServer</a:t>
            </a:r>
            <a:endParaRPr lang="de-DE" sz="800" dirty="0">
              <a:solidFill>
                <a:schemeClr val="accent5"/>
              </a:solidFill>
            </a:endParaRPr>
          </a:p>
          <a:p>
            <a:pPr marL="228600" indent="-228600">
              <a:buAutoNum type="arabicPeriod"/>
            </a:pPr>
            <a:r>
              <a:rPr lang="de-DE" sz="800" dirty="0">
                <a:solidFill>
                  <a:schemeClr val="accent5"/>
                </a:solidFill>
              </a:rPr>
              <a:t>1 Route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  <a:p>
            <a:r>
              <a:rPr lang="de-DE" sz="800" dirty="0">
                <a:solidFill>
                  <a:schemeClr val="accent5"/>
                </a:solidFill>
              </a:rPr>
              <a:t>route: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5"/>
                </a:solidFill>
              </a:rPr>
              <a:t>chain of </a:t>
            </a:r>
            <a:r>
              <a:rPr lang="de-DE" sz="800" dirty="0">
                <a:solidFill>
                  <a:schemeClr val="accent5"/>
                </a:solidFill>
              </a:rPr>
              <a:t>2 </a:t>
            </a:r>
            <a:r>
              <a:rPr lang="de-DE" sz="800" dirty="0" err="1">
                <a:solidFill>
                  <a:schemeClr val="accent5"/>
                </a:solidFill>
              </a:rPr>
              <a:t>TcpLinks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en-US" sz="800" dirty="0">
                <a:solidFill>
                  <a:schemeClr val="accent5"/>
                </a:solidFill>
              </a:rPr>
              <a:t>between LTPs referred as </a:t>
            </a:r>
            <a:r>
              <a:rPr lang="en-US" sz="800" dirty="0" err="1">
                <a:solidFill>
                  <a:schemeClr val="accent5"/>
                </a:solidFill>
              </a:rPr>
              <a:t>linktp</a:t>
            </a:r>
            <a:endParaRPr lang="en-US" sz="800" dirty="0">
              <a:solidFill>
                <a:schemeClr val="accent5"/>
              </a:solidFill>
            </a:endParaRPr>
          </a:p>
          <a:p>
            <a:endParaRPr lang="en-US" sz="800" dirty="0">
              <a:solidFill>
                <a:schemeClr val="accent5"/>
              </a:solidFill>
            </a:endParaRPr>
          </a:p>
          <a:p>
            <a:endParaRPr lang="de-DE" sz="800" dirty="0">
              <a:solidFill>
                <a:schemeClr val="accent5"/>
              </a:solidFill>
            </a:endParaRPr>
          </a:p>
          <a:p>
            <a:r>
              <a:rPr lang="en-US" sz="800" b="1" dirty="0">
                <a:solidFill>
                  <a:schemeClr val="accent5"/>
                </a:solidFill>
              </a:rPr>
              <a:t>Route</a:t>
            </a:r>
          </a:p>
          <a:p>
            <a:r>
              <a:rPr lang="en-US" sz="800" dirty="0">
                <a:solidFill>
                  <a:schemeClr val="accent5"/>
                </a:solidFill>
              </a:rPr>
              <a:t>key: local-id</a:t>
            </a:r>
          </a:p>
          <a:p>
            <a:r>
              <a:rPr lang="en-US" sz="800" dirty="0">
                <a:solidFill>
                  <a:schemeClr val="accent5"/>
                </a:solidFill>
              </a:rPr>
              <a:t>State: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accent5"/>
                </a:solidFill>
              </a:rPr>
              <a:t>TcpLinkA</a:t>
            </a:r>
            <a:r>
              <a:rPr lang="en-US" sz="800" dirty="0">
                <a:solidFill>
                  <a:schemeClr val="accent5"/>
                </a:solidFill>
              </a:rPr>
              <a:t> exists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5"/>
                </a:solidFill>
              </a:rPr>
              <a:t>and </a:t>
            </a:r>
            <a:r>
              <a:rPr lang="de-DE" sz="800" dirty="0" err="1">
                <a:solidFill>
                  <a:schemeClr val="accent5"/>
                </a:solidFill>
              </a:rPr>
              <a:t>TcpLinkB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en-US" sz="800" dirty="0">
                <a:solidFill>
                  <a:schemeClr val="accent5"/>
                </a:solidFill>
              </a:rPr>
              <a:t>exists</a:t>
            </a:r>
          </a:p>
          <a:p>
            <a:r>
              <a:rPr lang="en-US" sz="800" dirty="0">
                <a:solidFill>
                  <a:schemeClr val="accent5"/>
                </a:solidFill>
              </a:rPr>
              <a:t>_link: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accent5"/>
                </a:solidFill>
              </a:rPr>
              <a:t>TcpLinkA</a:t>
            </a:r>
            <a:r>
              <a:rPr lang="en-US" sz="800" dirty="0">
                <a:solidFill>
                  <a:schemeClr val="accent5"/>
                </a:solidFill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accent5"/>
                </a:solidFill>
              </a:rPr>
              <a:t>TcpLinkB</a:t>
            </a:r>
            <a:endParaRPr lang="de-DE" sz="800" dirty="0">
              <a:solidFill>
                <a:schemeClr val="accent5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A836B06-7314-7E7A-C955-1DA47502EA2F}"/>
              </a:ext>
            </a:extLst>
          </p:cNvPr>
          <p:cNvSpPr/>
          <p:nvPr/>
        </p:nvSpPr>
        <p:spPr>
          <a:xfrm>
            <a:off x="719701" y="5242695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App#1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14CDEB7-6280-7B1D-B1FE-A1248F7DCC51}"/>
              </a:ext>
            </a:extLst>
          </p:cNvPr>
          <p:cNvSpPr/>
          <p:nvPr/>
        </p:nvSpPr>
        <p:spPr>
          <a:xfrm>
            <a:off x="7287405" y="5759243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LC#1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0C46F83-2FA6-A071-4C90-597566BE3C33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flipH="1" flipV="1">
            <a:off x="1036815" y="5242695"/>
            <a:ext cx="6567704" cy="516548"/>
          </a:xfrm>
          <a:prstGeom prst="line">
            <a:avLst/>
          </a:prstGeom>
          <a:ln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06E229F1-EFD9-36D4-E517-D0C57479D1B1}"/>
              </a:ext>
            </a:extLst>
          </p:cNvPr>
          <p:cNvSpPr txBox="1"/>
          <p:nvPr/>
        </p:nvSpPr>
        <p:spPr>
          <a:xfrm>
            <a:off x="1210196" y="5565589"/>
            <a:ext cx="42827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 err="1">
                <a:solidFill>
                  <a:schemeClr val="accent6">
                    <a:lumMod val="75000"/>
                  </a:schemeClr>
                </a:solidFill>
              </a:rPr>
              <a:t>ManagementPlaneTransportFc</a:t>
            </a:r>
            <a:endParaRPr lang="en-US" sz="800" b="1" noProof="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key: 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deviceName</a:t>
            </a:r>
            <a:endParaRPr lang="en-US" sz="800" noProof="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fctp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1 x LMP {_cc, _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ltp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1 x MDI {_cc, _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ltp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State: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after /v1/establish-management-transport-connection</a:t>
            </a:r>
          </a:p>
          <a:p>
            <a:pPr marL="171450" indent="-171450">
              <a:buFontTx/>
              <a:buChar char="-"/>
            </a:pPr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min 1 Route exists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route:</a:t>
            </a:r>
          </a:p>
          <a:p>
            <a:pPr marL="171450" indent="-171450">
              <a:buFontTx/>
              <a:buChar char="-"/>
            </a:pPr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chain of 1 </a:t>
            </a:r>
            <a:r>
              <a:rPr lang="en-US" sz="800" noProof="0" dirty="0" err="1">
                <a:solidFill>
                  <a:schemeClr val="accent6">
                    <a:lumMod val="75000"/>
                  </a:schemeClr>
                </a:solidFill>
              </a:rPr>
              <a:t>HttpLink</a:t>
            </a:r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 and 1 </a:t>
            </a:r>
            <a:r>
              <a:rPr lang="en-US" sz="800" noProof="0" dirty="0" err="1">
                <a:solidFill>
                  <a:schemeClr val="accent6">
                    <a:lumMod val="75000"/>
                  </a:schemeClr>
                </a:solidFill>
              </a:rPr>
              <a:t>CopyLink</a:t>
            </a:r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 between LTPs referred as </a:t>
            </a:r>
            <a:r>
              <a:rPr lang="en-US" sz="800" noProof="0" dirty="0" err="1">
                <a:solidFill>
                  <a:schemeClr val="accent6">
                    <a:lumMod val="75000"/>
                  </a:schemeClr>
                </a:solidFill>
              </a:rPr>
              <a:t>fctps</a:t>
            </a:r>
            <a:endParaRPr lang="en-US" sz="800" noProof="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800" noProof="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800" b="1" dirty="0">
                <a:solidFill>
                  <a:schemeClr val="accent6">
                    <a:lumMod val="75000"/>
                  </a:schemeClr>
                </a:solidFill>
              </a:rPr>
              <a:t>Route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key: local-id</a:t>
            </a:r>
          </a:p>
          <a:p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State:</a:t>
            </a:r>
          </a:p>
          <a:p>
            <a:pPr marL="171450" indent="-171450">
              <a:buFontTx/>
              <a:buChar char="-"/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HttpLink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 exists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CopyLink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 exists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_link:</a:t>
            </a:r>
          </a:p>
          <a:p>
            <a:pPr marL="171450" indent="-171450">
              <a:buFontTx/>
              <a:buChar char="-"/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HttpLink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CopyLink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AE285936-C8E0-EB3A-3056-367EAA006138}"/>
              </a:ext>
            </a:extLst>
          </p:cNvPr>
          <p:cNvCxnSpPr>
            <a:cxnSpLocks/>
          </p:cNvCxnSpPr>
          <p:nvPr/>
        </p:nvCxnSpPr>
        <p:spPr>
          <a:xfrm flipH="1" flipV="1">
            <a:off x="1036815" y="5295870"/>
            <a:ext cx="6567704" cy="516548"/>
          </a:xfrm>
          <a:prstGeom prst="line">
            <a:avLst/>
          </a:prstGeom>
          <a:ln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5A3A7FE-1CAF-DA21-5FA3-AAB887643A27}"/>
              </a:ext>
            </a:extLst>
          </p:cNvPr>
          <p:cNvCxnSpPr>
            <a:cxnSpLocks/>
          </p:cNvCxnSpPr>
          <p:nvPr/>
        </p:nvCxnSpPr>
        <p:spPr>
          <a:xfrm flipH="1" flipV="1">
            <a:off x="1036815" y="5349045"/>
            <a:ext cx="6567704" cy="516548"/>
          </a:xfrm>
          <a:prstGeom prst="line">
            <a:avLst/>
          </a:prstGeom>
          <a:ln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47489BE-4E96-125C-DE87-1EFCD5531255}"/>
              </a:ext>
            </a:extLst>
          </p:cNvPr>
          <p:cNvCxnSpPr>
            <a:cxnSpLocks/>
          </p:cNvCxnSpPr>
          <p:nvPr/>
        </p:nvCxnSpPr>
        <p:spPr>
          <a:xfrm flipH="1" flipV="1">
            <a:off x="1036815" y="5409068"/>
            <a:ext cx="6567704" cy="516548"/>
          </a:xfrm>
          <a:prstGeom prst="line">
            <a:avLst/>
          </a:prstGeom>
          <a:ln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C844B528-52F4-C80F-AE6B-3845963FF185}"/>
              </a:ext>
            </a:extLst>
          </p:cNvPr>
          <p:cNvSpPr/>
          <p:nvPr/>
        </p:nvSpPr>
        <p:spPr>
          <a:xfrm>
            <a:off x="719701" y="3233496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App#1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542948C5-6425-68D3-4BF0-0AC80BDE5548}"/>
              </a:ext>
            </a:extLst>
          </p:cNvPr>
          <p:cNvSpPr/>
          <p:nvPr/>
        </p:nvSpPr>
        <p:spPr>
          <a:xfrm>
            <a:off x="7287405" y="3750044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LC#1</a:t>
            </a:r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D362E831-0717-6D5D-673A-1D6CB06D83E3}"/>
              </a:ext>
            </a:extLst>
          </p:cNvPr>
          <p:cNvSpPr/>
          <p:nvPr/>
        </p:nvSpPr>
        <p:spPr>
          <a:xfrm>
            <a:off x="7287405" y="1518623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LC#1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972761BD-A728-9B7B-D241-2970E7B6051D}"/>
              </a:ext>
            </a:extLst>
          </p:cNvPr>
          <p:cNvSpPr txBox="1"/>
          <p:nvPr/>
        </p:nvSpPr>
        <p:spPr>
          <a:xfrm>
            <a:off x="1701967" y="371535"/>
            <a:ext cx="4282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chemeClr val="bg1"/>
                </a:solidFill>
              </a:rPr>
              <a:t>ManagementDomainFd</a:t>
            </a:r>
            <a:endParaRPr lang="en-US" sz="800" b="1" dirty="0">
              <a:solidFill>
                <a:schemeClr val="bg1"/>
              </a:solidFill>
            </a:endParaRPr>
          </a:p>
          <a:p>
            <a:r>
              <a:rPr lang="en-US" sz="800" dirty="0">
                <a:solidFill>
                  <a:schemeClr val="bg1"/>
                </a:solidFill>
              </a:rPr>
              <a:t>key: </a:t>
            </a:r>
            <a:r>
              <a:rPr lang="en-US" sz="800" dirty="0" err="1">
                <a:solidFill>
                  <a:schemeClr val="bg1"/>
                </a:solidFill>
              </a:rPr>
              <a:t>managementDomain</a:t>
            </a:r>
            <a:endParaRPr lang="en-US" sz="800" dirty="0">
              <a:solidFill>
                <a:schemeClr val="bg1"/>
              </a:solidFill>
            </a:endParaRPr>
          </a:p>
          <a:p>
            <a:r>
              <a:rPr lang="en-US" sz="800" dirty="0" err="1">
                <a:solidFill>
                  <a:schemeClr val="bg1"/>
                </a:solidFill>
              </a:rPr>
              <a:t>fdtp</a:t>
            </a:r>
            <a:r>
              <a:rPr lang="en-US" sz="800" dirty="0">
                <a:solidFill>
                  <a:schemeClr val="bg1"/>
                </a:solidFill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1 x LC {_cc}</a:t>
            </a:r>
          </a:p>
          <a:p>
            <a:r>
              <a:rPr lang="en-US" sz="800" dirty="0">
                <a:solidFill>
                  <a:schemeClr val="bg1"/>
                </a:solidFill>
              </a:rPr>
              <a:t>no State: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always after /v1/establish-management-domain</a:t>
            </a:r>
          </a:p>
          <a:p>
            <a:r>
              <a:rPr lang="en-US" sz="800" dirty="0" err="1">
                <a:solidFill>
                  <a:schemeClr val="bg1"/>
                </a:solidFill>
              </a:rPr>
              <a:t>lowerLevelFds</a:t>
            </a:r>
            <a:r>
              <a:rPr lang="en-US" sz="800" dirty="0">
                <a:solidFill>
                  <a:schemeClr val="bg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n x </a:t>
            </a:r>
            <a:r>
              <a:rPr lang="en-US" sz="800" dirty="0" err="1">
                <a:solidFill>
                  <a:schemeClr val="bg1"/>
                </a:solidFill>
              </a:rPr>
              <a:t>ApplicationSubdomainFd</a:t>
            </a:r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0910E9CA-7083-229A-B224-0D1D841614E7}"/>
              </a:ext>
            </a:extLst>
          </p:cNvPr>
          <p:cNvSpPr txBox="1"/>
          <p:nvPr/>
        </p:nvSpPr>
        <p:spPr>
          <a:xfrm>
            <a:off x="1701967" y="3126440"/>
            <a:ext cx="5455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chemeClr val="bg1"/>
                </a:solidFill>
              </a:rPr>
              <a:t>ApplicationSubdomainFd</a:t>
            </a:r>
            <a:r>
              <a:rPr lang="en-US" sz="8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800" dirty="0">
                <a:solidFill>
                  <a:schemeClr val="bg1"/>
                </a:solidFill>
              </a:rPr>
              <a:t>key: </a:t>
            </a:r>
            <a:r>
              <a:rPr lang="en-US" sz="800" dirty="0" err="1">
                <a:solidFill>
                  <a:schemeClr val="bg1"/>
                </a:solidFill>
              </a:rPr>
              <a:t>applicationName</a:t>
            </a:r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800" dirty="0" err="1">
                <a:solidFill>
                  <a:schemeClr val="bg1"/>
                </a:solidFill>
              </a:rPr>
              <a:t>fdtp</a:t>
            </a:r>
            <a:r>
              <a:rPr lang="en-US" sz="800" dirty="0">
                <a:solidFill>
                  <a:schemeClr val="bg1"/>
                </a:solidFill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1 x LC {_cc}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1 x App  {_cc}</a:t>
            </a:r>
          </a:p>
          <a:p>
            <a:r>
              <a:rPr lang="en-US" sz="800" noProof="0" dirty="0">
                <a:solidFill>
                  <a:schemeClr val="bg1"/>
                </a:solidFill>
              </a:rPr>
              <a:t>no State: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always after </a:t>
            </a:r>
            <a:r>
              <a:rPr lang="en-US" sz="800" noProof="0" dirty="0">
                <a:solidFill>
                  <a:schemeClr val="bg1"/>
                </a:solidFill>
              </a:rPr>
              <a:t>/v1/establish-management-domain-connection</a:t>
            </a:r>
          </a:p>
          <a:p>
            <a:r>
              <a:rPr lang="en-US" sz="800" noProof="0" dirty="0">
                <a:solidFill>
                  <a:schemeClr val="bg1"/>
                </a:solidFill>
              </a:rPr>
              <a:t>fc: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42,000 x </a:t>
            </a:r>
            <a:r>
              <a:rPr lang="en-US" sz="800" dirty="0" err="1">
                <a:solidFill>
                  <a:schemeClr val="bg1"/>
                </a:solidFill>
              </a:rPr>
              <a:t>ManagementPlaneTransportFc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BEC6BC9E-462F-261B-019D-51F98B348902}"/>
              </a:ext>
            </a:extLst>
          </p:cNvPr>
          <p:cNvSpPr txBox="1"/>
          <p:nvPr/>
        </p:nvSpPr>
        <p:spPr>
          <a:xfrm>
            <a:off x="5285402" y="10024719"/>
            <a:ext cx="2950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>
                <a:solidFill>
                  <a:schemeClr val="accent5"/>
                </a:solidFill>
              </a:rPr>
              <a:t>CopyLink</a:t>
            </a:r>
            <a:endParaRPr lang="de-DE" sz="800" b="1" dirty="0">
              <a:solidFill>
                <a:schemeClr val="accent5"/>
              </a:solidFill>
            </a:endParaRPr>
          </a:p>
          <a:p>
            <a:r>
              <a:rPr lang="de-DE" sz="800" dirty="0" err="1">
                <a:solidFill>
                  <a:schemeClr val="accent5"/>
                </a:solidFill>
              </a:rPr>
              <a:t>key</a:t>
            </a:r>
            <a:r>
              <a:rPr lang="de-DE" sz="800" dirty="0">
                <a:solidFill>
                  <a:schemeClr val="accent5"/>
                </a:solidFill>
              </a:rPr>
              <a:t>: </a:t>
            </a:r>
            <a:r>
              <a:rPr lang="de-DE" sz="800" dirty="0" err="1">
                <a:solidFill>
                  <a:schemeClr val="accent5"/>
                </a:solidFill>
              </a:rPr>
              <a:t>local-id</a:t>
            </a:r>
            <a:endParaRPr lang="de-DE" sz="800" dirty="0">
              <a:solidFill>
                <a:schemeClr val="accent5"/>
              </a:solidFill>
            </a:endParaRPr>
          </a:p>
          <a:p>
            <a:r>
              <a:rPr lang="de-DE" sz="800" dirty="0" err="1">
                <a:solidFill>
                  <a:schemeClr val="accent5"/>
                </a:solidFill>
              </a:rPr>
              <a:t>linktp</a:t>
            </a:r>
            <a:r>
              <a:rPr lang="de-DE" sz="800" dirty="0">
                <a:solidFill>
                  <a:schemeClr val="accent5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1 x </a:t>
            </a:r>
            <a:r>
              <a:rPr lang="de-DE" sz="800" dirty="0" err="1">
                <a:solidFill>
                  <a:schemeClr val="accent5"/>
                </a:solidFill>
              </a:rPr>
              <a:t>CopyClient</a:t>
            </a:r>
            <a:r>
              <a:rPr lang="de-DE" sz="800" dirty="0">
                <a:solidFill>
                  <a:schemeClr val="accent5"/>
                </a:solidFill>
              </a:rPr>
              <a:t> {_cc, _</a:t>
            </a:r>
            <a:r>
              <a:rPr lang="de-DE" sz="800" dirty="0" err="1">
                <a:solidFill>
                  <a:schemeClr val="accent5"/>
                </a:solidFill>
              </a:rPr>
              <a:t>ltp</a:t>
            </a:r>
            <a:r>
              <a:rPr lang="de-DE" sz="800" dirty="0">
                <a:solidFill>
                  <a:schemeClr val="accent5"/>
                </a:solidFill>
              </a:rPr>
              <a:t>, _</a:t>
            </a:r>
            <a:r>
              <a:rPr lang="de-DE" sz="800" dirty="0" err="1">
                <a:solidFill>
                  <a:schemeClr val="accent5"/>
                </a:solidFill>
              </a:rPr>
              <a:t>lp</a:t>
            </a:r>
            <a:r>
              <a:rPr lang="de-DE" sz="800" dirty="0">
                <a:solidFill>
                  <a:schemeClr val="accent5"/>
                </a:solidFill>
              </a:rPr>
              <a:t>}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1 x </a:t>
            </a:r>
            <a:r>
              <a:rPr lang="de-DE" sz="800" dirty="0" err="1">
                <a:solidFill>
                  <a:schemeClr val="accent5"/>
                </a:solidFill>
              </a:rPr>
              <a:t>CopyServer</a:t>
            </a:r>
            <a:r>
              <a:rPr lang="de-DE" sz="800" dirty="0">
                <a:solidFill>
                  <a:schemeClr val="accent5"/>
                </a:solidFill>
              </a:rPr>
              <a:t> {_cc, _</a:t>
            </a:r>
            <a:r>
              <a:rPr lang="de-DE" sz="800" dirty="0" err="1">
                <a:solidFill>
                  <a:schemeClr val="accent5"/>
                </a:solidFill>
              </a:rPr>
              <a:t>ltp</a:t>
            </a:r>
            <a:r>
              <a:rPr lang="de-DE" sz="800" dirty="0">
                <a:solidFill>
                  <a:schemeClr val="accent5"/>
                </a:solidFill>
              </a:rPr>
              <a:t>, _</a:t>
            </a:r>
            <a:r>
              <a:rPr lang="de-DE" sz="800" dirty="0" err="1">
                <a:solidFill>
                  <a:schemeClr val="accent5"/>
                </a:solidFill>
              </a:rPr>
              <a:t>lp</a:t>
            </a:r>
            <a:r>
              <a:rPr lang="de-DE" sz="800" dirty="0">
                <a:solidFill>
                  <a:schemeClr val="accent5"/>
                </a:solidFill>
              </a:rPr>
              <a:t>}</a:t>
            </a:r>
          </a:p>
          <a:p>
            <a:r>
              <a:rPr lang="de-DE" sz="800" dirty="0">
                <a:solidFill>
                  <a:schemeClr val="accent5"/>
                </a:solidFill>
              </a:rPr>
              <a:t>State: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after /v1/</a:t>
            </a:r>
            <a:r>
              <a:rPr lang="de-DE" sz="800" dirty="0" err="1">
                <a:solidFill>
                  <a:schemeClr val="accent5"/>
                </a:solidFill>
              </a:rPr>
              <a:t>establish</a:t>
            </a:r>
            <a:r>
              <a:rPr lang="de-DE" sz="800" dirty="0">
                <a:solidFill>
                  <a:schemeClr val="accent5"/>
                </a:solidFill>
              </a:rPr>
              <a:t>-management-transport-connection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LMP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MP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83A319BD-A6D4-B2FE-066E-D8CA19C70E7D}"/>
              </a:ext>
            </a:extLst>
          </p:cNvPr>
          <p:cNvSpPr txBox="1"/>
          <p:nvPr/>
        </p:nvSpPr>
        <p:spPr>
          <a:xfrm>
            <a:off x="1210196" y="12389290"/>
            <a:ext cx="2950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de-DE" b="1" dirty="0" err="1"/>
              <a:t>TcpLink</a:t>
            </a:r>
            <a:endParaRPr lang="de-DE" b="1" dirty="0"/>
          </a:p>
          <a:p>
            <a:r>
              <a:rPr lang="de-DE" dirty="0" err="1"/>
              <a:t>key</a:t>
            </a:r>
            <a:r>
              <a:rPr lang="de-DE" dirty="0"/>
              <a:t>: </a:t>
            </a:r>
            <a:r>
              <a:rPr lang="de-DE" dirty="0" err="1"/>
              <a:t>local-id</a:t>
            </a:r>
            <a:endParaRPr lang="de-DE" dirty="0"/>
          </a:p>
          <a:p>
            <a:r>
              <a:rPr lang="de-DE" dirty="0" err="1"/>
              <a:t>linktp</a:t>
            </a:r>
            <a:r>
              <a:rPr lang="de-DE" dirty="0"/>
              <a:t>:</a:t>
            </a:r>
          </a:p>
          <a:p>
            <a:r>
              <a:rPr lang="de-DE" dirty="0"/>
              <a:t>1 x </a:t>
            </a:r>
            <a:r>
              <a:rPr lang="de-DE" dirty="0" err="1"/>
              <a:t>TcpClient</a:t>
            </a:r>
            <a:r>
              <a:rPr lang="de-DE" dirty="0"/>
              <a:t> {_cc, _</a:t>
            </a:r>
            <a:r>
              <a:rPr lang="de-DE" dirty="0" err="1"/>
              <a:t>ltp</a:t>
            </a:r>
            <a:r>
              <a:rPr lang="de-DE" dirty="0"/>
              <a:t>, _</a:t>
            </a:r>
            <a:r>
              <a:rPr lang="de-DE" dirty="0" err="1"/>
              <a:t>lp</a:t>
            </a:r>
            <a:r>
              <a:rPr lang="de-DE" dirty="0"/>
              <a:t>}</a:t>
            </a:r>
          </a:p>
          <a:p>
            <a:r>
              <a:rPr lang="de-DE" dirty="0"/>
              <a:t>1 x </a:t>
            </a:r>
            <a:r>
              <a:rPr lang="de-DE" dirty="0" err="1"/>
              <a:t>TcpServer</a:t>
            </a:r>
            <a:r>
              <a:rPr lang="de-DE" dirty="0"/>
              <a:t> {_cc, _</a:t>
            </a:r>
            <a:r>
              <a:rPr lang="de-DE" dirty="0" err="1"/>
              <a:t>ltp</a:t>
            </a:r>
            <a:r>
              <a:rPr lang="de-DE" dirty="0"/>
              <a:t>, _</a:t>
            </a:r>
            <a:r>
              <a:rPr lang="de-DE" dirty="0" err="1"/>
              <a:t>lp</a:t>
            </a:r>
            <a:r>
              <a:rPr lang="de-DE" dirty="0"/>
              <a:t>}</a:t>
            </a:r>
          </a:p>
          <a:p>
            <a:r>
              <a:rPr lang="de-DE" dirty="0"/>
              <a:t>State: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TcpClient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TcpServer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TcpClient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TcpServer</a:t>
            </a:r>
            <a:endParaRPr lang="de-DE" dirty="0"/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0FF9E7D0-96D7-8498-F59D-6B667CB4B2A7}"/>
              </a:ext>
            </a:extLst>
          </p:cNvPr>
          <p:cNvSpPr/>
          <p:nvPr/>
        </p:nvSpPr>
        <p:spPr>
          <a:xfrm>
            <a:off x="3056401" y="15572978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App#1</a:t>
            </a: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31487B5A-80F4-AA58-B32F-214620927A75}"/>
              </a:ext>
            </a:extLst>
          </p:cNvPr>
          <p:cNvSpPr/>
          <p:nvPr/>
        </p:nvSpPr>
        <p:spPr>
          <a:xfrm>
            <a:off x="14203350" y="15934538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LC#1</a:t>
            </a: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743E60E1-7E47-8E28-F473-F326FD7FEE3C}"/>
              </a:ext>
            </a:extLst>
          </p:cNvPr>
          <p:cNvSpPr/>
          <p:nvPr/>
        </p:nvSpPr>
        <p:spPr>
          <a:xfrm>
            <a:off x="10010899" y="15572976"/>
            <a:ext cx="1111967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ODL#1</a:t>
            </a:r>
          </a:p>
        </p:txBody>
      </p: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04BA1404-840F-1910-D110-77C7D5F84F9D}"/>
              </a:ext>
            </a:extLst>
          </p:cNvPr>
          <p:cNvCxnSpPr>
            <a:cxnSpLocks/>
            <a:stCxn id="108" idx="3"/>
            <a:endCxn id="159" idx="3"/>
          </p:cNvCxnSpPr>
          <p:nvPr/>
        </p:nvCxnSpPr>
        <p:spPr>
          <a:xfrm flipH="1" flipV="1">
            <a:off x="11515157" y="15831725"/>
            <a:ext cx="3800160" cy="355356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5F4A3D4C-4AA7-C1DD-666B-9DCA0B6212A2}"/>
              </a:ext>
            </a:extLst>
          </p:cNvPr>
          <p:cNvCxnSpPr>
            <a:cxnSpLocks/>
            <a:stCxn id="121" idx="1"/>
            <a:endCxn id="141" idx="3"/>
          </p:cNvCxnSpPr>
          <p:nvPr/>
        </p:nvCxnSpPr>
        <p:spPr>
          <a:xfrm flipH="1">
            <a:off x="4536316" y="15825446"/>
            <a:ext cx="5474583" cy="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3" name="Rechteck: abgerundete Ecken 132">
            <a:extLst>
              <a:ext uri="{FF2B5EF4-FFF2-40B4-BE49-F238E27FC236}">
                <a16:creationId xmlns:a16="http://schemas.microsoft.com/office/drawing/2014/main" id="{4C7C5135-FF71-EFE7-4872-7E418C986BD6}"/>
              </a:ext>
            </a:extLst>
          </p:cNvPr>
          <p:cNvSpPr/>
          <p:nvPr/>
        </p:nvSpPr>
        <p:spPr>
          <a:xfrm>
            <a:off x="6597142" y="16078064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FW#1</a:t>
            </a: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F43B8CE3-1138-81CB-0D05-649FC07ABFF2}"/>
              </a:ext>
            </a:extLst>
          </p:cNvPr>
          <p:cNvCxnSpPr>
            <a:cxnSpLocks/>
            <a:stCxn id="133" idx="1"/>
            <a:endCxn id="141" idx="3"/>
          </p:cNvCxnSpPr>
          <p:nvPr/>
        </p:nvCxnSpPr>
        <p:spPr>
          <a:xfrm flipH="1" flipV="1">
            <a:off x="4536316" y="15825446"/>
            <a:ext cx="2060826" cy="5051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CFBD434-282B-A024-9F03-4783B6D2402E}"/>
              </a:ext>
            </a:extLst>
          </p:cNvPr>
          <p:cNvCxnSpPr>
            <a:cxnSpLocks/>
            <a:stCxn id="121" idx="1"/>
            <a:endCxn id="133" idx="3"/>
          </p:cNvCxnSpPr>
          <p:nvPr/>
        </p:nvCxnSpPr>
        <p:spPr>
          <a:xfrm flipH="1">
            <a:off x="7709109" y="15825446"/>
            <a:ext cx="2301790" cy="5051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hteck: abgerundete Ecken 140">
            <a:extLst>
              <a:ext uri="{FF2B5EF4-FFF2-40B4-BE49-F238E27FC236}">
                <a16:creationId xmlns:a16="http://schemas.microsoft.com/office/drawing/2014/main" id="{AA1FAE57-8CD5-1E1D-44CA-0FB39A3E7637}"/>
              </a:ext>
            </a:extLst>
          </p:cNvPr>
          <p:cNvSpPr/>
          <p:nvPr/>
        </p:nvSpPr>
        <p:spPr>
          <a:xfrm>
            <a:off x="4168368" y="15572976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MDI</a:t>
            </a:r>
          </a:p>
        </p:txBody>
      </p:sp>
      <p:sp>
        <p:nvSpPr>
          <p:cNvPr id="142" name="Rechteck: abgerundete Ecken 141">
            <a:extLst>
              <a:ext uri="{FF2B5EF4-FFF2-40B4-BE49-F238E27FC236}">
                <a16:creationId xmlns:a16="http://schemas.microsoft.com/office/drawing/2014/main" id="{4BC614DD-DF8B-2C44-FC64-59FAD85D5E26}"/>
              </a:ext>
            </a:extLst>
          </p:cNvPr>
          <p:cNvSpPr/>
          <p:nvPr/>
        </p:nvSpPr>
        <p:spPr>
          <a:xfrm>
            <a:off x="15315319" y="15934538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LMP</a:t>
            </a:r>
          </a:p>
        </p:txBody>
      </p:sp>
      <p:sp>
        <p:nvSpPr>
          <p:cNvPr id="159" name="Rechteck: abgerundete Ecken 158">
            <a:extLst>
              <a:ext uri="{FF2B5EF4-FFF2-40B4-BE49-F238E27FC236}">
                <a16:creationId xmlns:a16="http://schemas.microsoft.com/office/drawing/2014/main" id="{B9FDAE40-B36B-282A-23F3-E8C20D72BCE9}"/>
              </a:ext>
            </a:extLst>
          </p:cNvPr>
          <p:cNvSpPr/>
          <p:nvPr/>
        </p:nvSpPr>
        <p:spPr>
          <a:xfrm>
            <a:off x="11147209" y="15579255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MP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97490E9D-E36B-5AAF-FF39-87E06CBF606F}"/>
              </a:ext>
            </a:extLst>
          </p:cNvPr>
          <p:cNvSpPr txBox="1"/>
          <p:nvPr/>
        </p:nvSpPr>
        <p:spPr>
          <a:xfrm>
            <a:off x="3050185" y="14257760"/>
            <a:ext cx="14161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100" b="0" dirty="0"/>
              <a:t>/v1/</a:t>
            </a:r>
            <a:r>
              <a:rPr lang="de-DE" sz="1100" b="0" dirty="0" err="1"/>
              <a:t>regard-application</a:t>
            </a:r>
            <a:endParaRPr lang="de-DE" sz="1100" b="0" dirty="0">
              <a:solidFill>
                <a:schemeClr val="tx1"/>
              </a:solidFill>
            </a:endParaRPr>
          </a:p>
        </p:txBody>
      </p: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03BE214A-B5D0-BB00-F1FD-33CB50CEA0B5}"/>
              </a:ext>
            </a:extLst>
          </p:cNvPr>
          <p:cNvCxnSpPr>
            <a:cxnSpLocks/>
            <a:stCxn id="162" idx="2"/>
            <a:endCxn id="107" idx="0"/>
          </p:cNvCxnSpPr>
          <p:nvPr/>
        </p:nvCxnSpPr>
        <p:spPr>
          <a:xfrm flipH="1">
            <a:off x="3612385" y="14427037"/>
            <a:ext cx="145860" cy="1145941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EB8902E7-D9AC-7D28-3537-BEBA5071600A}"/>
              </a:ext>
            </a:extLst>
          </p:cNvPr>
          <p:cNvCxnSpPr>
            <a:cxnSpLocks/>
            <a:stCxn id="177" idx="2"/>
            <a:endCxn id="147" idx="0"/>
          </p:cNvCxnSpPr>
          <p:nvPr/>
        </p:nvCxnSpPr>
        <p:spPr>
          <a:xfrm flipH="1">
            <a:off x="7151682" y="14459955"/>
            <a:ext cx="453574" cy="147458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B4297CCB-EEB1-C9A7-368A-12D55401E172}"/>
              </a:ext>
            </a:extLst>
          </p:cNvPr>
          <p:cNvSpPr txBox="1"/>
          <p:nvPr/>
        </p:nvSpPr>
        <p:spPr>
          <a:xfrm>
            <a:off x="6804338" y="14290678"/>
            <a:ext cx="16018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100" b="0" dirty="0"/>
              <a:t>/v1/</a:t>
            </a:r>
            <a:r>
              <a:rPr lang="de-DE" sz="1100" b="0" dirty="0" err="1"/>
              <a:t>regard</a:t>
            </a:r>
            <a:r>
              <a:rPr lang="de-DE" sz="1100" b="0" dirty="0"/>
              <a:t>-</a:t>
            </a:r>
            <a:r>
              <a:rPr lang="de-DE" sz="1100" b="0" dirty="0" err="1"/>
              <a:t>load</a:t>
            </a:r>
            <a:r>
              <a:rPr lang="de-DE" sz="1100" b="0" dirty="0"/>
              <a:t>-balancer</a:t>
            </a:r>
            <a:endParaRPr lang="de-DE" sz="1100" b="0" dirty="0">
              <a:solidFill>
                <a:schemeClr val="tx1"/>
              </a:solidFill>
            </a:endParaRP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450AD666-0964-4473-D89E-AD671D145EE7}"/>
              </a:ext>
            </a:extLst>
          </p:cNvPr>
          <p:cNvSpPr txBox="1"/>
          <p:nvPr/>
        </p:nvSpPr>
        <p:spPr>
          <a:xfrm>
            <a:off x="9973138" y="14323377"/>
            <a:ext cx="135804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100" b="0" dirty="0"/>
              <a:t>/v1/</a:t>
            </a:r>
            <a:r>
              <a:rPr lang="de-DE" sz="1100" b="0" dirty="0" err="1"/>
              <a:t>regard</a:t>
            </a:r>
            <a:r>
              <a:rPr lang="de-DE" sz="1100" b="0" dirty="0"/>
              <a:t>-controller</a:t>
            </a:r>
            <a:endParaRPr lang="de-DE" sz="1100" b="0" dirty="0">
              <a:solidFill>
                <a:schemeClr val="tx1"/>
              </a:solidFill>
            </a:endParaRPr>
          </a:p>
        </p:txBody>
      </p: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3A470E01-E631-783B-F38F-5E901D4A5B84}"/>
              </a:ext>
            </a:extLst>
          </p:cNvPr>
          <p:cNvCxnSpPr>
            <a:cxnSpLocks/>
            <a:stCxn id="188" idx="2"/>
            <a:endCxn id="121" idx="0"/>
          </p:cNvCxnSpPr>
          <p:nvPr/>
        </p:nvCxnSpPr>
        <p:spPr>
          <a:xfrm flipH="1">
            <a:off x="10566883" y="14492654"/>
            <a:ext cx="85278" cy="108032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feld 192">
            <a:extLst>
              <a:ext uri="{FF2B5EF4-FFF2-40B4-BE49-F238E27FC236}">
                <a16:creationId xmlns:a16="http://schemas.microsoft.com/office/drawing/2014/main" id="{7AFCB1EF-DBF3-C6DF-4649-B22296968707}"/>
              </a:ext>
            </a:extLst>
          </p:cNvPr>
          <p:cNvSpPr txBox="1"/>
          <p:nvPr/>
        </p:nvSpPr>
        <p:spPr>
          <a:xfrm>
            <a:off x="11026776" y="14118448"/>
            <a:ext cx="225801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</a:t>
            </a:r>
            <a:r>
              <a:rPr lang="de-DE" sz="1100" b="0" dirty="0" err="1"/>
              <a:t>establish</a:t>
            </a:r>
            <a:r>
              <a:rPr lang="de-DE" sz="1100" b="0" dirty="0"/>
              <a:t>-management-domain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4BCC7300-7305-03CB-EB6E-A5002DDB68F3}"/>
              </a:ext>
            </a:extLst>
          </p:cNvPr>
          <p:cNvSpPr txBox="1"/>
          <p:nvPr/>
        </p:nvSpPr>
        <p:spPr>
          <a:xfrm>
            <a:off x="7479409" y="13903267"/>
            <a:ext cx="30497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</a:t>
            </a:r>
            <a:r>
              <a:rPr lang="de-DE" sz="1100" b="0" dirty="0" err="1"/>
              <a:t>establish</a:t>
            </a:r>
            <a:r>
              <a:rPr lang="de-DE" sz="1100" b="0" dirty="0"/>
              <a:t>-controller-in-management-domain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44AD51BF-BADD-B4A4-66B1-3FB39CFA22DD}"/>
              </a:ext>
            </a:extLst>
          </p:cNvPr>
          <p:cNvSpPr txBox="1"/>
          <p:nvPr/>
        </p:nvSpPr>
        <p:spPr>
          <a:xfrm>
            <a:off x="3780651" y="13892616"/>
            <a:ext cx="30497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</a:t>
            </a:r>
            <a:r>
              <a:rPr lang="de-DE" sz="1100" b="0" dirty="0" err="1"/>
              <a:t>establish</a:t>
            </a:r>
            <a:r>
              <a:rPr lang="de-DE" sz="1100" b="0" dirty="0"/>
              <a:t>-management-domain-connection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AAE45A60-1AD9-4B26-3999-219D51D53643}"/>
              </a:ext>
            </a:extLst>
          </p:cNvPr>
          <p:cNvSpPr txBox="1"/>
          <p:nvPr/>
        </p:nvSpPr>
        <p:spPr>
          <a:xfrm>
            <a:off x="12392500" y="13901727"/>
            <a:ext cx="26448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</a:t>
            </a:r>
            <a:r>
              <a:rPr lang="de-DE" sz="1100" b="0" dirty="0" err="1"/>
              <a:t>establish</a:t>
            </a:r>
            <a:r>
              <a:rPr lang="de-DE" sz="1100" b="0" dirty="0"/>
              <a:t>-management-plane-transport</a:t>
            </a:r>
          </a:p>
        </p:txBody>
      </p:sp>
      <p:cxnSp>
        <p:nvCxnSpPr>
          <p:cNvPr id="197" name="Gerader Verbinder 196">
            <a:extLst>
              <a:ext uri="{FF2B5EF4-FFF2-40B4-BE49-F238E27FC236}">
                <a16:creationId xmlns:a16="http://schemas.microsoft.com/office/drawing/2014/main" id="{B0F3E504-C6DD-0452-1336-780AE62091D0}"/>
              </a:ext>
            </a:extLst>
          </p:cNvPr>
          <p:cNvCxnSpPr>
            <a:cxnSpLocks/>
            <a:stCxn id="193" idx="2"/>
            <a:endCxn id="108" idx="0"/>
          </p:cNvCxnSpPr>
          <p:nvPr/>
        </p:nvCxnSpPr>
        <p:spPr>
          <a:xfrm>
            <a:off x="12155782" y="14287725"/>
            <a:ext cx="2603552" cy="164681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54D0EF7A-F9FB-89C6-80D8-695F6074C5F7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11796324" y="14287725"/>
            <a:ext cx="359458" cy="605456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F9E1D005-572B-E830-2E7A-8588DD2906D1}"/>
              </a:ext>
            </a:extLst>
          </p:cNvPr>
          <p:cNvCxnSpPr>
            <a:cxnSpLocks/>
            <a:stCxn id="193" idx="2"/>
            <a:endCxn id="133" idx="0"/>
          </p:cNvCxnSpPr>
          <p:nvPr/>
        </p:nvCxnSpPr>
        <p:spPr>
          <a:xfrm flipH="1">
            <a:off x="7153126" y="14287725"/>
            <a:ext cx="5002656" cy="179033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DEC38C06-CD0E-7B10-105E-BFD14CD1086D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8544357" y="14072544"/>
            <a:ext cx="459908" cy="209949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FE0E2A0F-3F1B-958A-4C0E-8E7BB429D1F3}"/>
              </a:ext>
            </a:extLst>
          </p:cNvPr>
          <p:cNvCxnSpPr>
            <a:cxnSpLocks/>
            <a:stCxn id="195" idx="2"/>
            <a:endCxn id="141" idx="0"/>
          </p:cNvCxnSpPr>
          <p:nvPr/>
        </p:nvCxnSpPr>
        <p:spPr>
          <a:xfrm flipH="1">
            <a:off x="4352342" y="14061893"/>
            <a:ext cx="953165" cy="151108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84F10E92-3548-F30E-4E3D-968AE2E0B645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12991030" y="14071004"/>
            <a:ext cx="723883" cy="177711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Gerader Verbinder 225">
            <a:extLst>
              <a:ext uri="{FF2B5EF4-FFF2-40B4-BE49-F238E27FC236}">
                <a16:creationId xmlns:a16="http://schemas.microsoft.com/office/drawing/2014/main" id="{5804575D-3156-B50D-96B1-D2C2EBDC436F}"/>
              </a:ext>
            </a:extLst>
          </p:cNvPr>
          <p:cNvCxnSpPr>
            <a:cxnSpLocks/>
            <a:stCxn id="196" idx="2"/>
            <a:endCxn id="159" idx="0"/>
          </p:cNvCxnSpPr>
          <p:nvPr/>
        </p:nvCxnSpPr>
        <p:spPr>
          <a:xfrm flipH="1">
            <a:off x="11331183" y="14071004"/>
            <a:ext cx="2383730" cy="1508251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Gerader Verbinder 227">
            <a:extLst>
              <a:ext uri="{FF2B5EF4-FFF2-40B4-BE49-F238E27FC236}">
                <a16:creationId xmlns:a16="http://schemas.microsoft.com/office/drawing/2014/main" id="{3B72EB2D-7361-D6F9-1EA2-FE5F6D8B8070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13647367" y="14071004"/>
            <a:ext cx="67546" cy="1943696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Gerader Verbinder 228">
            <a:extLst>
              <a:ext uri="{FF2B5EF4-FFF2-40B4-BE49-F238E27FC236}">
                <a16:creationId xmlns:a16="http://schemas.microsoft.com/office/drawing/2014/main" id="{AF50671D-52FD-E6B5-6754-166AC7E6AA07}"/>
              </a:ext>
            </a:extLst>
          </p:cNvPr>
          <p:cNvCxnSpPr>
            <a:cxnSpLocks/>
            <a:stCxn id="196" idx="2"/>
            <a:endCxn id="142" idx="0"/>
          </p:cNvCxnSpPr>
          <p:nvPr/>
        </p:nvCxnSpPr>
        <p:spPr>
          <a:xfrm>
            <a:off x="13714913" y="14071004"/>
            <a:ext cx="1784380" cy="186353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Gerader Verbinder 231">
            <a:extLst>
              <a:ext uri="{FF2B5EF4-FFF2-40B4-BE49-F238E27FC236}">
                <a16:creationId xmlns:a16="http://schemas.microsoft.com/office/drawing/2014/main" id="{33C95CB5-F508-FF76-362C-D87A2A67F511}"/>
              </a:ext>
            </a:extLst>
          </p:cNvPr>
          <p:cNvCxnSpPr>
            <a:cxnSpLocks/>
            <a:stCxn id="195" idx="2"/>
          </p:cNvCxnSpPr>
          <p:nvPr/>
        </p:nvCxnSpPr>
        <p:spPr>
          <a:xfrm>
            <a:off x="5305507" y="14061893"/>
            <a:ext cx="248619" cy="201602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Gerader Verbinder 234">
            <a:extLst>
              <a:ext uri="{FF2B5EF4-FFF2-40B4-BE49-F238E27FC236}">
                <a16:creationId xmlns:a16="http://schemas.microsoft.com/office/drawing/2014/main" id="{C7A5711D-F59C-FD02-1DD2-DEA6817ED6F4}"/>
              </a:ext>
            </a:extLst>
          </p:cNvPr>
          <p:cNvCxnSpPr>
            <a:cxnSpLocks/>
            <a:stCxn id="195" idx="2"/>
          </p:cNvCxnSpPr>
          <p:nvPr/>
        </p:nvCxnSpPr>
        <p:spPr>
          <a:xfrm>
            <a:off x="5305507" y="14061893"/>
            <a:ext cx="635153" cy="175166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2B7F61AE-9A52-B80C-0565-FAFDF65EC2A0}"/>
              </a:ext>
            </a:extLst>
          </p:cNvPr>
          <p:cNvCxnSpPr>
            <a:cxnSpLocks/>
            <a:stCxn id="195" idx="2"/>
          </p:cNvCxnSpPr>
          <p:nvPr/>
        </p:nvCxnSpPr>
        <p:spPr>
          <a:xfrm>
            <a:off x="5305507" y="14061893"/>
            <a:ext cx="5178870" cy="1581513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Gerader Verbinder 279">
            <a:extLst>
              <a:ext uri="{FF2B5EF4-FFF2-40B4-BE49-F238E27FC236}">
                <a16:creationId xmlns:a16="http://schemas.microsoft.com/office/drawing/2014/main" id="{EF471563-78E6-9C64-9A7E-14D9D5DA6614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5028504" y="14061893"/>
            <a:ext cx="277003" cy="127891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Gerader Verbinder 291">
            <a:extLst>
              <a:ext uri="{FF2B5EF4-FFF2-40B4-BE49-F238E27FC236}">
                <a16:creationId xmlns:a16="http://schemas.microsoft.com/office/drawing/2014/main" id="{15D259E3-6FB3-51C6-B8A4-CE24D404BCC8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9004265" y="14072544"/>
            <a:ext cx="1143897" cy="1494302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Gerader Verbinder 297">
            <a:extLst>
              <a:ext uri="{FF2B5EF4-FFF2-40B4-BE49-F238E27FC236}">
                <a16:creationId xmlns:a16="http://schemas.microsoft.com/office/drawing/2014/main" id="{C77E5B06-4DF6-2A1C-13BF-2BD107CA4394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7634841" y="14072544"/>
            <a:ext cx="1369424" cy="2074287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feld 306">
            <a:extLst>
              <a:ext uri="{FF2B5EF4-FFF2-40B4-BE49-F238E27FC236}">
                <a16:creationId xmlns:a16="http://schemas.microsoft.com/office/drawing/2014/main" id="{479F9C30-55DA-003A-4B38-53C5CE5CEDE7}"/>
              </a:ext>
            </a:extLst>
          </p:cNvPr>
          <p:cNvSpPr txBox="1"/>
          <p:nvPr/>
        </p:nvSpPr>
        <p:spPr>
          <a:xfrm>
            <a:off x="14286916" y="14224948"/>
            <a:ext cx="13963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/v1/mediate-</a:t>
            </a:r>
            <a:r>
              <a:rPr lang="de-DE" sz="1100" b="0" dirty="0" err="1"/>
              <a:t>netconf</a:t>
            </a:r>
            <a:r>
              <a:rPr lang="de-DE" sz="1100" b="0" dirty="0"/>
              <a:t>-</a:t>
            </a:r>
          </a:p>
          <a:p>
            <a:r>
              <a:rPr lang="de-DE" sz="1100" b="0" dirty="0"/>
              <a:t>client-update</a:t>
            </a:r>
          </a:p>
        </p:txBody>
      </p:sp>
      <p:cxnSp>
        <p:nvCxnSpPr>
          <p:cNvPr id="308" name="Gerader Verbinder 307">
            <a:extLst>
              <a:ext uri="{FF2B5EF4-FFF2-40B4-BE49-F238E27FC236}">
                <a16:creationId xmlns:a16="http://schemas.microsoft.com/office/drawing/2014/main" id="{8FEADD3A-465E-C8B2-24B9-56010E57F87E}"/>
              </a:ext>
            </a:extLst>
          </p:cNvPr>
          <p:cNvCxnSpPr>
            <a:cxnSpLocks/>
            <a:stCxn id="307" idx="2"/>
            <a:endCxn id="142" idx="0"/>
          </p:cNvCxnSpPr>
          <p:nvPr/>
        </p:nvCxnSpPr>
        <p:spPr>
          <a:xfrm>
            <a:off x="14985092" y="14563502"/>
            <a:ext cx="514201" cy="1371036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86EA3474-B59F-C4A3-1B7E-D0BA1B0B0923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9004265" y="14072544"/>
            <a:ext cx="228914" cy="1752901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2FBB6CC-4983-D233-5E13-7404BBA2BAC8}"/>
              </a:ext>
            </a:extLst>
          </p:cNvPr>
          <p:cNvSpPr/>
          <p:nvPr/>
        </p:nvSpPr>
        <p:spPr>
          <a:xfrm>
            <a:off x="13051589" y="2385724"/>
            <a:ext cx="1304936" cy="117178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100" dirty="0"/>
              <a:t>LB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31F571D-0B91-534C-76E9-E8BB45AEB8CE}"/>
              </a:ext>
            </a:extLst>
          </p:cNvPr>
          <p:cNvSpPr/>
          <p:nvPr/>
        </p:nvSpPr>
        <p:spPr>
          <a:xfrm>
            <a:off x="9608776" y="2024164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App#1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A5F30DC-E1AA-7897-CCDC-7FA788873621}"/>
              </a:ext>
            </a:extLst>
          </p:cNvPr>
          <p:cNvSpPr/>
          <p:nvPr/>
        </p:nvSpPr>
        <p:spPr>
          <a:xfrm>
            <a:off x="16563274" y="2024162"/>
            <a:ext cx="1111967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ODL#1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8ADE6AD-5C6A-527F-2D4E-B89EB3106EAD}"/>
              </a:ext>
            </a:extLst>
          </p:cNvPr>
          <p:cNvSpPr txBox="1"/>
          <p:nvPr/>
        </p:nvSpPr>
        <p:spPr>
          <a:xfrm>
            <a:off x="9654454" y="756255"/>
            <a:ext cx="17730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400" b="0" dirty="0"/>
              <a:t>/v1/</a:t>
            </a:r>
            <a:r>
              <a:rPr lang="de-DE" sz="1400" b="0" dirty="0" err="1"/>
              <a:t>regard-application</a:t>
            </a:r>
            <a:endParaRPr lang="de-DE" sz="1400" b="0" dirty="0">
              <a:solidFill>
                <a:schemeClr val="tx1"/>
              </a:solidFill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2F8DD22-B66F-3F4D-5F03-8BA277702259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 flipH="1">
            <a:off x="10164760" y="971699"/>
            <a:ext cx="376234" cy="10524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241CA5-1CED-D080-5857-F51D64F7FD9B}"/>
              </a:ext>
            </a:extLst>
          </p:cNvPr>
          <p:cNvCxnSpPr>
            <a:cxnSpLocks/>
            <a:stCxn id="27" idx="2"/>
            <a:endCxn id="8" idx="0"/>
          </p:cNvCxnSpPr>
          <p:nvPr/>
        </p:nvCxnSpPr>
        <p:spPr>
          <a:xfrm flipH="1">
            <a:off x="13704057" y="961265"/>
            <a:ext cx="215490" cy="142445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2FF1297-7052-3CF3-1F22-A14CDA60412F}"/>
              </a:ext>
            </a:extLst>
          </p:cNvPr>
          <p:cNvSpPr txBox="1"/>
          <p:nvPr/>
        </p:nvSpPr>
        <p:spPr>
          <a:xfrm>
            <a:off x="12935788" y="745821"/>
            <a:ext cx="19675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400" b="0" dirty="0"/>
              <a:t>/v1/</a:t>
            </a:r>
            <a:r>
              <a:rPr lang="de-DE" sz="1400" b="0" dirty="0" err="1"/>
              <a:t>regard</a:t>
            </a:r>
            <a:r>
              <a:rPr lang="de-DE" sz="1400" b="0" dirty="0"/>
              <a:t>-</a:t>
            </a:r>
            <a:r>
              <a:rPr lang="de-DE" sz="1400" b="0" dirty="0" err="1"/>
              <a:t>load</a:t>
            </a:r>
            <a:r>
              <a:rPr lang="de-DE" sz="1400" b="0" dirty="0"/>
              <a:t>-balancer</a:t>
            </a:r>
            <a:endParaRPr lang="de-DE" sz="1400" b="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4384E8F-5195-5B72-F7A2-4495E11FB838}"/>
              </a:ext>
            </a:extLst>
          </p:cNvPr>
          <p:cNvSpPr txBox="1"/>
          <p:nvPr/>
        </p:nvSpPr>
        <p:spPr>
          <a:xfrm>
            <a:off x="16188267" y="774563"/>
            <a:ext cx="16952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400" b="0" dirty="0"/>
              <a:t>/v1/</a:t>
            </a:r>
            <a:r>
              <a:rPr lang="de-DE" sz="1400" b="0" dirty="0" err="1"/>
              <a:t>regard</a:t>
            </a:r>
            <a:r>
              <a:rPr lang="de-DE" sz="1400" b="0" dirty="0"/>
              <a:t>-controller</a:t>
            </a:r>
            <a:endParaRPr lang="de-DE" sz="1400" b="0" dirty="0">
              <a:solidFill>
                <a:schemeClr val="tx1"/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8543E15-C16C-B2C8-AF68-00C66432A427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17035913" y="990007"/>
            <a:ext cx="83345" cy="103415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hteck: abgerundete Ecken 62">
            <a:extLst>
              <a:ext uri="{FF2B5EF4-FFF2-40B4-BE49-F238E27FC236}">
                <a16:creationId xmlns:a16="http://schemas.microsoft.com/office/drawing/2014/main" id="{A0D52BDC-1DF8-0703-169A-5388909F954B}"/>
              </a:ext>
            </a:extLst>
          </p:cNvPr>
          <p:cNvSpPr/>
          <p:nvPr/>
        </p:nvSpPr>
        <p:spPr>
          <a:xfrm>
            <a:off x="9613376" y="4733196"/>
            <a:ext cx="12626868" cy="299033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E376F042-3F6E-D993-C95C-69741D9733DB}"/>
              </a:ext>
            </a:extLst>
          </p:cNvPr>
          <p:cNvSpPr/>
          <p:nvPr/>
        </p:nvSpPr>
        <p:spPr>
          <a:xfrm>
            <a:off x="13056189" y="5768423"/>
            <a:ext cx="1304936" cy="1171781"/>
          </a:xfrm>
          <a:prstGeom prst="round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100" dirty="0"/>
              <a:t>LB</a:t>
            </a: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02328FDD-6C0B-1A60-8938-776A771E6176}"/>
              </a:ext>
            </a:extLst>
          </p:cNvPr>
          <p:cNvSpPr/>
          <p:nvPr/>
        </p:nvSpPr>
        <p:spPr>
          <a:xfrm>
            <a:off x="20760325" y="5768423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LC#1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94454B81-FC64-C7D4-8925-0A731363E4F4}"/>
              </a:ext>
            </a:extLst>
          </p:cNvPr>
          <p:cNvSpPr/>
          <p:nvPr/>
        </p:nvSpPr>
        <p:spPr>
          <a:xfrm>
            <a:off x="13154117" y="5911949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FW#1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34F84F67-47F6-CBB4-4049-A6ABDEDE1635}"/>
              </a:ext>
            </a:extLst>
          </p:cNvPr>
          <p:cNvSpPr txBox="1"/>
          <p:nvPr/>
        </p:nvSpPr>
        <p:spPr>
          <a:xfrm>
            <a:off x="16968867" y="3952333"/>
            <a:ext cx="287289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400" b="0" dirty="0"/>
              <a:t>/v1/</a:t>
            </a:r>
            <a:r>
              <a:rPr lang="de-DE" sz="1400" b="0" dirty="0" err="1"/>
              <a:t>establish</a:t>
            </a:r>
            <a:r>
              <a:rPr lang="de-DE" sz="1400" b="0" dirty="0"/>
              <a:t>-management-domain</a:t>
            </a:r>
          </a:p>
        </p:txBody>
      </p: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B699E425-CBDB-0385-2E61-6F6C411AB4D7}"/>
              </a:ext>
            </a:extLst>
          </p:cNvPr>
          <p:cNvCxnSpPr>
            <a:cxnSpLocks/>
            <a:stCxn id="105" idx="2"/>
            <a:endCxn id="81" idx="0"/>
          </p:cNvCxnSpPr>
          <p:nvPr/>
        </p:nvCxnSpPr>
        <p:spPr>
          <a:xfrm>
            <a:off x="18405315" y="4167777"/>
            <a:ext cx="2910994" cy="1600646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11E0BFB4-A711-D187-9D7A-802CBDD36BF6}"/>
              </a:ext>
            </a:extLst>
          </p:cNvPr>
          <p:cNvCxnSpPr>
            <a:cxnSpLocks/>
            <a:stCxn id="105" idx="2"/>
          </p:cNvCxnSpPr>
          <p:nvPr/>
        </p:nvCxnSpPr>
        <p:spPr>
          <a:xfrm flipH="1">
            <a:off x="18353299" y="4167777"/>
            <a:ext cx="52016" cy="55928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37BE3568-76ED-F6CC-B079-CB7ED437D2AD}"/>
              </a:ext>
            </a:extLst>
          </p:cNvPr>
          <p:cNvCxnSpPr>
            <a:cxnSpLocks/>
            <a:stCxn id="105" idx="2"/>
            <a:endCxn id="86" idx="0"/>
          </p:cNvCxnSpPr>
          <p:nvPr/>
        </p:nvCxnSpPr>
        <p:spPr>
          <a:xfrm flipH="1">
            <a:off x="13710101" y="4167777"/>
            <a:ext cx="4695214" cy="174417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hteck: abgerundete Ecken 137">
            <a:extLst>
              <a:ext uri="{FF2B5EF4-FFF2-40B4-BE49-F238E27FC236}">
                <a16:creationId xmlns:a16="http://schemas.microsoft.com/office/drawing/2014/main" id="{1F06BDA3-A637-E7D9-CF21-E1E2B1576327}"/>
              </a:ext>
            </a:extLst>
          </p:cNvPr>
          <p:cNvSpPr/>
          <p:nvPr/>
        </p:nvSpPr>
        <p:spPr>
          <a:xfrm>
            <a:off x="9610510" y="9500702"/>
            <a:ext cx="12626868" cy="2990337"/>
          </a:xfrm>
          <a:prstGeom prst="roundRect">
            <a:avLst/>
          </a:prstGeom>
          <a:solidFill>
            <a:srgbClr val="A02B93">
              <a:alpha val="50196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40" name="Rechteck: abgerundete Ecken 139">
            <a:extLst>
              <a:ext uri="{FF2B5EF4-FFF2-40B4-BE49-F238E27FC236}">
                <a16:creationId xmlns:a16="http://schemas.microsoft.com/office/drawing/2014/main" id="{40298EA5-AFEA-259F-4B36-FC95684C3772}"/>
              </a:ext>
            </a:extLst>
          </p:cNvPr>
          <p:cNvSpPr/>
          <p:nvPr/>
        </p:nvSpPr>
        <p:spPr>
          <a:xfrm>
            <a:off x="13053323" y="10535929"/>
            <a:ext cx="1304936" cy="1171781"/>
          </a:xfrm>
          <a:prstGeom prst="round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100" dirty="0"/>
              <a:t>LB</a:t>
            </a:r>
          </a:p>
        </p:txBody>
      </p:sp>
      <p:sp>
        <p:nvSpPr>
          <p:cNvPr id="145" name="Rechteck: abgerundete Ecken 144">
            <a:extLst>
              <a:ext uri="{FF2B5EF4-FFF2-40B4-BE49-F238E27FC236}">
                <a16:creationId xmlns:a16="http://schemas.microsoft.com/office/drawing/2014/main" id="{7E7AE280-1BB9-6942-E509-09265EDD8CE6}"/>
              </a:ext>
            </a:extLst>
          </p:cNvPr>
          <p:cNvSpPr/>
          <p:nvPr/>
        </p:nvSpPr>
        <p:spPr>
          <a:xfrm>
            <a:off x="16565008" y="10174367"/>
            <a:ext cx="1111967" cy="5049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ODL#1</a:t>
            </a:r>
          </a:p>
        </p:txBody>
      </p:sp>
      <p:sp>
        <p:nvSpPr>
          <p:cNvPr id="149" name="Rechteck: abgerundete Ecken 148">
            <a:extLst>
              <a:ext uri="{FF2B5EF4-FFF2-40B4-BE49-F238E27FC236}">
                <a16:creationId xmlns:a16="http://schemas.microsoft.com/office/drawing/2014/main" id="{576CE421-3D56-F8B9-8D28-46174497320E}"/>
              </a:ext>
            </a:extLst>
          </p:cNvPr>
          <p:cNvSpPr/>
          <p:nvPr/>
        </p:nvSpPr>
        <p:spPr>
          <a:xfrm>
            <a:off x="13151251" y="10679455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FW#1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74B085E4-9CD0-2B45-BC59-E3853983A3FC}"/>
              </a:ext>
            </a:extLst>
          </p:cNvPr>
          <p:cNvSpPr txBox="1"/>
          <p:nvPr/>
        </p:nvSpPr>
        <p:spPr>
          <a:xfrm>
            <a:off x="14033517" y="8504658"/>
            <a:ext cx="38047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400" b="0" dirty="0"/>
              <a:t>/v1/</a:t>
            </a:r>
            <a:r>
              <a:rPr lang="de-DE" sz="1400" b="0" dirty="0" err="1"/>
              <a:t>establish</a:t>
            </a:r>
            <a:r>
              <a:rPr lang="de-DE" sz="1400" b="0" dirty="0"/>
              <a:t>-controller-in-management-domain</a:t>
            </a:r>
          </a:p>
        </p:txBody>
      </p:sp>
      <p:cxnSp>
        <p:nvCxnSpPr>
          <p:cNvPr id="172" name="Gerader Verbinder 171">
            <a:extLst>
              <a:ext uri="{FF2B5EF4-FFF2-40B4-BE49-F238E27FC236}">
                <a16:creationId xmlns:a16="http://schemas.microsoft.com/office/drawing/2014/main" id="{ED538ECB-AE76-E2D6-723F-D9FFAE784C67}"/>
              </a:ext>
            </a:extLst>
          </p:cNvPr>
          <p:cNvCxnSpPr>
            <a:cxnSpLocks/>
            <a:stCxn id="165" idx="2"/>
          </p:cNvCxnSpPr>
          <p:nvPr/>
        </p:nvCxnSpPr>
        <p:spPr>
          <a:xfrm flipH="1">
            <a:off x="15098466" y="8720102"/>
            <a:ext cx="837440" cy="2053328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Gerader Verbinder 183">
            <a:extLst>
              <a:ext uri="{FF2B5EF4-FFF2-40B4-BE49-F238E27FC236}">
                <a16:creationId xmlns:a16="http://schemas.microsoft.com/office/drawing/2014/main" id="{95D57FFB-1236-EA2E-8C76-D4C00B6F1073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15935906" y="8720102"/>
            <a:ext cx="766365" cy="1448135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4042ACEF-B0CB-3443-F4BB-9C9F7BCCD04A}"/>
              </a:ext>
            </a:extLst>
          </p:cNvPr>
          <p:cNvCxnSpPr>
            <a:cxnSpLocks/>
            <a:stCxn id="165" idx="2"/>
          </p:cNvCxnSpPr>
          <p:nvPr/>
        </p:nvCxnSpPr>
        <p:spPr>
          <a:xfrm flipH="1">
            <a:off x="14188950" y="8720102"/>
            <a:ext cx="1746956" cy="2028120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Rechteck: abgerundete Ecken 191">
            <a:extLst>
              <a:ext uri="{FF2B5EF4-FFF2-40B4-BE49-F238E27FC236}">
                <a16:creationId xmlns:a16="http://schemas.microsoft.com/office/drawing/2014/main" id="{B858FA75-BBA4-6444-A8E2-C4048CD72E4D}"/>
              </a:ext>
            </a:extLst>
          </p:cNvPr>
          <p:cNvSpPr/>
          <p:nvPr/>
        </p:nvSpPr>
        <p:spPr>
          <a:xfrm>
            <a:off x="23037734" y="1518623"/>
            <a:ext cx="12626868" cy="2990337"/>
          </a:xfrm>
          <a:prstGeom prst="roundRect">
            <a:avLst/>
          </a:prstGeom>
          <a:solidFill>
            <a:srgbClr val="A02B93">
              <a:alpha val="50196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98" name="Rechteck: abgerundete Ecken 197">
            <a:extLst>
              <a:ext uri="{FF2B5EF4-FFF2-40B4-BE49-F238E27FC236}">
                <a16:creationId xmlns:a16="http://schemas.microsoft.com/office/drawing/2014/main" id="{D0A9EE2F-8365-7F6A-A28C-3BDC49403693}"/>
              </a:ext>
            </a:extLst>
          </p:cNvPr>
          <p:cNvSpPr/>
          <p:nvPr/>
        </p:nvSpPr>
        <p:spPr>
          <a:xfrm>
            <a:off x="23037734" y="1960606"/>
            <a:ext cx="12626868" cy="205858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99" name="Rechteck: abgerundete Ecken 198">
            <a:extLst>
              <a:ext uri="{FF2B5EF4-FFF2-40B4-BE49-F238E27FC236}">
                <a16:creationId xmlns:a16="http://schemas.microsoft.com/office/drawing/2014/main" id="{4F30B3C4-8E1B-868E-FA38-39C76D9A52A3}"/>
              </a:ext>
            </a:extLst>
          </p:cNvPr>
          <p:cNvSpPr/>
          <p:nvPr/>
        </p:nvSpPr>
        <p:spPr>
          <a:xfrm>
            <a:off x="26480547" y="2553850"/>
            <a:ext cx="1304936" cy="1171781"/>
          </a:xfrm>
          <a:prstGeom prst="roundRect">
            <a:avLst/>
          </a:prstGeom>
          <a:solidFill>
            <a:schemeClr val="tx2">
              <a:lumMod val="50000"/>
              <a:lumOff val="50000"/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100" dirty="0"/>
              <a:t>LB</a:t>
            </a:r>
          </a:p>
        </p:txBody>
      </p:sp>
      <p:sp>
        <p:nvSpPr>
          <p:cNvPr id="201" name="Rechteck: abgerundete Ecken 200">
            <a:extLst>
              <a:ext uri="{FF2B5EF4-FFF2-40B4-BE49-F238E27FC236}">
                <a16:creationId xmlns:a16="http://schemas.microsoft.com/office/drawing/2014/main" id="{1E703BC1-3AB8-A90E-AF7F-B42154191CCE}"/>
              </a:ext>
            </a:extLst>
          </p:cNvPr>
          <p:cNvSpPr/>
          <p:nvPr/>
        </p:nvSpPr>
        <p:spPr>
          <a:xfrm>
            <a:off x="23037734" y="2192290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App#1</a:t>
            </a:r>
          </a:p>
        </p:txBody>
      </p:sp>
      <p:sp>
        <p:nvSpPr>
          <p:cNvPr id="203" name="Rechteck: abgerundete Ecken 202">
            <a:extLst>
              <a:ext uri="{FF2B5EF4-FFF2-40B4-BE49-F238E27FC236}">
                <a16:creationId xmlns:a16="http://schemas.microsoft.com/office/drawing/2014/main" id="{4B56E49E-A0E2-E49B-FB96-6BFE128826CF}"/>
              </a:ext>
            </a:extLst>
          </p:cNvPr>
          <p:cNvSpPr/>
          <p:nvPr/>
        </p:nvSpPr>
        <p:spPr>
          <a:xfrm>
            <a:off x="29992232" y="2192288"/>
            <a:ext cx="1111967" cy="5049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ODL#1</a:t>
            </a:r>
          </a:p>
        </p:txBody>
      </p: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DD86F262-5D41-459A-957A-384D30C33493}"/>
              </a:ext>
            </a:extLst>
          </p:cNvPr>
          <p:cNvCxnSpPr>
            <a:cxnSpLocks/>
            <a:stCxn id="203" idx="1"/>
            <a:endCxn id="210" idx="3"/>
          </p:cNvCxnSpPr>
          <p:nvPr/>
        </p:nvCxnSpPr>
        <p:spPr>
          <a:xfrm flipH="1">
            <a:off x="24517649" y="2444758"/>
            <a:ext cx="5474583" cy="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6" name="Rechteck: abgerundete Ecken 205">
            <a:extLst>
              <a:ext uri="{FF2B5EF4-FFF2-40B4-BE49-F238E27FC236}">
                <a16:creationId xmlns:a16="http://schemas.microsoft.com/office/drawing/2014/main" id="{207C38C7-9417-934F-BA09-70AD1B232FF1}"/>
              </a:ext>
            </a:extLst>
          </p:cNvPr>
          <p:cNvSpPr/>
          <p:nvPr/>
        </p:nvSpPr>
        <p:spPr>
          <a:xfrm>
            <a:off x="26578475" y="2697376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FW#1</a:t>
            </a:r>
          </a:p>
        </p:txBody>
      </p:sp>
      <p:cxnSp>
        <p:nvCxnSpPr>
          <p:cNvPr id="208" name="Gerader Verbinder 207">
            <a:extLst>
              <a:ext uri="{FF2B5EF4-FFF2-40B4-BE49-F238E27FC236}">
                <a16:creationId xmlns:a16="http://schemas.microsoft.com/office/drawing/2014/main" id="{5338B9B8-707C-BC27-FD00-5D937C82A5D2}"/>
              </a:ext>
            </a:extLst>
          </p:cNvPr>
          <p:cNvCxnSpPr>
            <a:cxnSpLocks/>
            <a:stCxn id="206" idx="1"/>
            <a:endCxn id="210" idx="3"/>
          </p:cNvCxnSpPr>
          <p:nvPr/>
        </p:nvCxnSpPr>
        <p:spPr>
          <a:xfrm flipH="1" flipV="1">
            <a:off x="24517649" y="2444758"/>
            <a:ext cx="2060826" cy="5051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hteck: abgerundete Ecken 209">
            <a:extLst>
              <a:ext uri="{FF2B5EF4-FFF2-40B4-BE49-F238E27FC236}">
                <a16:creationId xmlns:a16="http://schemas.microsoft.com/office/drawing/2014/main" id="{7C5B6F36-F7F2-2800-3306-506B6CD04A87}"/>
              </a:ext>
            </a:extLst>
          </p:cNvPr>
          <p:cNvSpPr/>
          <p:nvPr/>
        </p:nvSpPr>
        <p:spPr>
          <a:xfrm>
            <a:off x="24149701" y="2192288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MDI</a:t>
            </a:r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id="{5608D4DE-00C9-0F2A-6B42-CCC9F7A6ED31}"/>
              </a:ext>
            </a:extLst>
          </p:cNvPr>
          <p:cNvSpPr txBox="1"/>
          <p:nvPr/>
        </p:nvSpPr>
        <p:spPr>
          <a:xfrm>
            <a:off x="23761983" y="511928"/>
            <a:ext cx="37299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400" b="0" dirty="0"/>
              <a:t>/v1/</a:t>
            </a:r>
            <a:r>
              <a:rPr lang="de-DE" sz="1400" b="0" dirty="0" err="1"/>
              <a:t>establish</a:t>
            </a:r>
            <a:r>
              <a:rPr lang="de-DE" sz="1400" b="0" dirty="0"/>
              <a:t>-management-domain-connection</a:t>
            </a:r>
          </a:p>
        </p:txBody>
      </p:sp>
      <p:cxnSp>
        <p:nvCxnSpPr>
          <p:cNvPr id="234" name="Gerader Verbinder 233">
            <a:extLst>
              <a:ext uri="{FF2B5EF4-FFF2-40B4-BE49-F238E27FC236}">
                <a16:creationId xmlns:a16="http://schemas.microsoft.com/office/drawing/2014/main" id="{D1586EA5-E14F-0742-4CC9-E3BA01724DE7}"/>
              </a:ext>
            </a:extLst>
          </p:cNvPr>
          <p:cNvCxnSpPr>
            <a:cxnSpLocks/>
            <a:stCxn id="224" idx="2"/>
            <a:endCxn id="210" idx="0"/>
          </p:cNvCxnSpPr>
          <p:nvPr/>
        </p:nvCxnSpPr>
        <p:spPr>
          <a:xfrm flipH="1">
            <a:off x="24333675" y="727372"/>
            <a:ext cx="1293297" cy="1464916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Gerader Verbinder 239">
            <a:extLst>
              <a:ext uri="{FF2B5EF4-FFF2-40B4-BE49-F238E27FC236}">
                <a16:creationId xmlns:a16="http://schemas.microsoft.com/office/drawing/2014/main" id="{D7A1DEE5-E32A-7EF4-CCD4-0B3C48EDEE94}"/>
              </a:ext>
            </a:extLst>
          </p:cNvPr>
          <p:cNvCxnSpPr>
            <a:cxnSpLocks/>
            <a:stCxn id="224" idx="2"/>
          </p:cNvCxnSpPr>
          <p:nvPr/>
        </p:nvCxnSpPr>
        <p:spPr>
          <a:xfrm flipH="1">
            <a:off x="25535459" y="727372"/>
            <a:ext cx="91513" cy="196985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Gerader Verbinder 240">
            <a:extLst>
              <a:ext uri="{FF2B5EF4-FFF2-40B4-BE49-F238E27FC236}">
                <a16:creationId xmlns:a16="http://schemas.microsoft.com/office/drawing/2014/main" id="{5005FC20-AC6A-0709-3F8A-ACB38C6550FB}"/>
              </a:ext>
            </a:extLst>
          </p:cNvPr>
          <p:cNvCxnSpPr>
            <a:cxnSpLocks/>
            <a:stCxn id="224" idx="2"/>
          </p:cNvCxnSpPr>
          <p:nvPr/>
        </p:nvCxnSpPr>
        <p:spPr>
          <a:xfrm>
            <a:off x="25626972" y="727372"/>
            <a:ext cx="295021" cy="170549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Gerader Verbinder 241">
            <a:extLst>
              <a:ext uri="{FF2B5EF4-FFF2-40B4-BE49-F238E27FC236}">
                <a16:creationId xmlns:a16="http://schemas.microsoft.com/office/drawing/2014/main" id="{0CACAA02-3512-1953-DBAE-DCA6A4F8BD93}"/>
              </a:ext>
            </a:extLst>
          </p:cNvPr>
          <p:cNvCxnSpPr>
            <a:cxnSpLocks/>
            <a:stCxn id="224" idx="2"/>
          </p:cNvCxnSpPr>
          <p:nvPr/>
        </p:nvCxnSpPr>
        <p:spPr>
          <a:xfrm>
            <a:off x="25626972" y="727372"/>
            <a:ext cx="4838738" cy="1535346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68E4E8F1-D2BB-7BF0-8F5F-4C7523AE7FF9}"/>
              </a:ext>
            </a:extLst>
          </p:cNvPr>
          <p:cNvCxnSpPr>
            <a:cxnSpLocks/>
            <a:stCxn id="224" idx="2"/>
          </p:cNvCxnSpPr>
          <p:nvPr/>
        </p:nvCxnSpPr>
        <p:spPr>
          <a:xfrm flipH="1">
            <a:off x="25009837" y="727372"/>
            <a:ext cx="617135" cy="123274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D4E56BEA-6F07-1487-B42C-27420265F686}"/>
              </a:ext>
            </a:extLst>
          </p:cNvPr>
          <p:cNvCxnSpPr>
            <a:cxnSpLocks/>
            <a:stCxn id="194" idx="2"/>
            <a:endCxn id="141" idx="0"/>
          </p:cNvCxnSpPr>
          <p:nvPr/>
        </p:nvCxnSpPr>
        <p:spPr>
          <a:xfrm flipH="1">
            <a:off x="4352342" y="14072544"/>
            <a:ext cx="4651923" cy="150043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BDFCB336-ECA5-A7E9-B2CE-09914D27CEB6}"/>
              </a:ext>
            </a:extLst>
          </p:cNvPr>
          <p:cNvCxnSpPr>
            <a:cxnSpLocks/>
            <a:stCxn id="145" idx="1"/>
            <a:endCxn id="149" idx="3"/>
          </p:cNvCxnSpPr>
          <p:nvPr/>
        </p:nvCxnSpPr>
        <p:spPr>
          <a:xfrm flipH="1">
            <a:off x="14263218" y="10426837"/>
            <a:ext cx="2301790" cy="50516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Rechteck: abgerundete Ecken 258">
            <a:extLst>
              <a:ext uri="{FF2B5EF4-FFF2-40B4-BE49-F238E27FC236}">
                <a16:creationId xmlns:a16="http://schemas.microsoft.com/office/drawing/2014/main" id="{C26C2A38-3391-5784-B3A9-E22CAD4D5D2E}"/>
              </a:ext>
            </a:extLst>
          </p:cNvPr>
          <p:cNvSpPr/>
          <p:nvPr/>
        </p:nvSpPr>
        <p:spPr>
          <a:xfrm>
            <a:off x="23033501" y="5935544"/>
            <a:ext cx="12626868" cy="2990337"/>
          </a:xfrm>
          <a:prstGeom prst="roundRect">
            <a:avLst/>
          </a:prstGeom>
          <a:solidFill>
            <a:srgbClr val="A02B93">
              <a:alpha val="50196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260" name="Rechteck: abgerundete Ecken 259">
            <a:extLst>
              <a:ext uri="{FF2B5EF4-FFF2-40B4-BE49-F238E27FC236}">
                <a16:creationId xmlns:a16="http://schemas.microsoft.com/office/drawing/2014/main" id="{93A1A5D6-D8C0-15A1-D1BE-151637318B01}"/>
              </a:ext>
            </a:extLst>
          </p:cNvPr>
          <p:cNvSpPr/>
          <p:nvPr/>
        </p:nvSpPr>
        <p:spPr>
          <a:xfrm>
            <a:off x="23033501" y="6377527"/>
            <a:ext cx="12626868" cy="2058584"/>
          </a:xfrm>
          <a:prstGeom prst="roundRect">
            <a:avLst/>
          </a:prstGeom>
          <a:solidFill>
            <a:srgbClr val="0F9ED5">
              <a:alpha val="5019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263" name="Rechteck: abgerundete Ecken 262">
            <a:extLst>
              <a:ext uri="{FF2B5EF4-FFF2-40B4-BE49-F238E27FC236}">
                <a16:creationId xmlns:a16="http://schemas.microsoft.com/office/drawing/2014/main" id="{EBC1E79D-C39A-E2A5-7CA4-69B33986000A}"/>
              </a:ext>
            </a:extLst>
          </p:cNvPr>
          <p:cNvSpPr/>
          <p:nvPr/>
        </p:nvSpPr>
        <p:spPr>
          <a:xfrm>
            <a:off x="23033501" y="6609211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App#1</a:t>
            </a: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E95B4F70-AC7E-437E-23DE-E8A90AB5E3AC}"/>
              </a:ext>
            </a:extLst>
          </p:cNvPr>
          <p:cNvSpPr/>
          <p:nvPr/>
        </p:nvSpPr>
        <p:spPr>
          <a:xfrm>
            <a:off x="34180450" y="6970771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LC#1</a:t>
            </a:r>
          </a:p>
        </p:txBody>
      </p:sp>
      <p:sp>
        <p:nvSpPr>
          <p:cNvPr id="265" name="Rechteck: abgerundete Ecken 264">
            <a:extLst>
              <a:ext uri="{FF2B5EF4-FFF2-40B4-BE49-F238E27FC236}">
                <a16:creationId xmlns:a16="http://schemas.microsoft.com/office/drawing/2014/main" id="{95F15074-A076-FDA7-B31F-AE3AF0A25A05}"/>
              </a:ext>
            </a:extLst>
          </p:cNvPr>
          <p:cNvSpPr/>
          <p:nvPr/>
        </p:nvSpPr>
        <p:spPr>
          <a:xfrm>
            <a:off x="29987999" y="6609209"/>
            <a:ext cx="1111967" cy="5049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ODL#1</a:t>
            </a:r>
          </a:p>
        </p:txBody>
      </p:sp>
      <p:cxnSp>
        <p:nvCxnSpPr>
          <p:cNvPr id="266" name="Gerader Verbinder 265">
            <a:extLst>
              <a:ext uri="{FF2B5EF4-FFF2-40B4-BE49-F238E27FC236}">
                <a16:creationId xmlns:a16="http://schemas.microsoft.com/office/drawing/2014/main" id="{B04532E5-C710-7FBB-BEAA-ABA06523DB96}"/>
              </a:ext>
            </a:extLst>
          </p:cNvPr>
          <p:cNvCxnSpPr>
            <a:cxnSpLocks/>
            <a:stCxn id="272" idx="1"/>
            <a:endCxn id="273" idx="3"/>
          </p:cNvCxnSpPr>
          <p:nvPr/>
        </p:nvCxnSpPr>
        <p:spPr>
          <a:xfrm flipH="1" flipV="1">
            <a:off x="31492257" y="6867958"/>
            <a:ext cx="3800162" cy="355283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1" name="Rechteck: abgerundete Ecken 270">
            <a:extLst>
              <a:ext uri="{FF2B5EF4-FFF2-40B4-BE49-F238E27FC236}">
                <a16:creationId xmlns:a16="http://schemas.microsoft.com/office/drawing/2014/main" id="{D6CDA2BA-9225-61E4-7F5B-8692EB2BE039}"/>
              </a:ext>
            </a:extLst>
          </p:cNvPr>
          <p:cNvSpPr/>
          <p:nvPr/>
        </p:nvSpPr>
        <p:spPr>
          <a:xfrm>
            <a:off x="24145468" y="6609209"/>
            <a:ext cx="367948" cy="5049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MDI</a:t>
            </a:r>
          </a:p>
        </p:txBody>
      </p:sp>
      <p:sp>
        <p:nvSpPr>
          <p:cNvPr id="272" name="Rechteck: abgerundete Ecken 271">
            <a:extLst>
              <a:ext uri="{FF2B5EF4-FFF2-40B4-BE49-F238E27FC236}">
                <a16:creationId xmlns:a16="http://schemas.microsoft.com/office/drawing/2014/main" id="{08CE7B10-2401-D2B0-B9E0-7A6EB34DA144}"/>
              </a:ext>
            </a:extLst>
          </p:cNvPr>
          <p:cNvSpPr/>
          <p:nvPr/>
        </p:nvSpPr>
        <p:spPr>
          <a:xfrm>
            <a:off x="35292419" y="6970771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LMP</a:t>
            </a:r>
          </a:p>
        </p:txBody>
      </p:sp>
      <p:sp>
        <p:nvSpPr>
          <p:cNvPr id="273" name="Rechteck: abgerundete Ecken 272">
            <a:extLst>
              <a:ext uri="{FF2B5EF4-FFF2-40B4-BE49-F238E27FC236}">
                <a16:creationId xmlns:a16="http://schemas.microsoft.com/office/drawing/2014/main" id="{58BAFC45-02FA-6D6C-4934-11697887F433}"/>
              </a:ext>
            </a:extLst>
          </p:cNvPr>
          <p:cNvSpPr/>
          <p:nvPr/>
        </p:nvSpPr>
        <p:spPr>
          <a:xfrm>
            <a:off x="31124309" y="6615488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MP</a:t>
            </a:r>
          </a:p>
        </p:txBody>
      </p:sp>
      <p:sp>
        <p:nvSpPr>
          <p:cNvPr id="284" name="Textfeld 283">
            <a:extLst>
              <a:ext uri="{FF2B5EF4-FFF2-40B4-BE49-F238E27FC236}">
                <a16:creationId xmlns:a16="http://schemas.microsoft.com/office/drawing/2014/main" id="{9D7AD4BF-73E2-D84F-D501-A86CB0047107}"/>
              </a:ext>
            </a:extLst>
          </p:cNvPr>
          <p:cNvSpPr txBox="1"/>
          <p:nvPr/>
        </p:nvSpPr>
        <p:spPr>
          <a:xfrm>
            <a:off x="31494334" y="4937960"/>
            <a:ext cx="35200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400" b="0" dirty="0"/>
              <a:t>/v1/</a:t>
            </a:r>
            <a:r>
              <a:rPr lang="de-DE" sz="1400" b="0" dirty="0" err="1"/>
              <a:t>establish</a:t>
            </a:r>
            <a:r>
              <a:rPr lang="de-DE" sz="1400" b="0" dirty="0"/>
              <a:t>-management-plane-transport</a:t>
            </a:r>
          </a:p>
        </p:txBody>
      </p:sp>
      <p:cxnSp>
        <p:nvCxnSpPr>
          <p:cNvPr id="290" name="Gerader Verbinder 289">
            <a:extLst>
              <a:ext uri="{FF2B5EF4-FFF2-40B4-BE49-F238E27FC236}">
                <a16:creationId xmlns:a16="http://schemas.microsoft.com/office/drawing/2014/main" id="{EA81ECC7-D2E3-3AF3-BB90-1BF5201549BE}"/>
              </a:ext>
            </a:extLst>
          </p:cNvPr>
          <p:cNvCxnSpPr>
            <a:cxnSpLocks/>
            <a:stCxn id="284" idx="2"/>
          </p:cNvCxnSpPr>
          <p:nvPr/>
        </p:nvCxnSpPr>
        <p:spPr>
          <a:xfrm flipH="1">
            <a:off x="32968130" y="5153404"/>
            <a:ext cx="286250" cy="173094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Gerader Verbinder 290">
            <a:extLst>
              <a:ext uri="{FF2B5EF4-FFF2-40B4-BE49-F238E27FC236}">
                <a16:creationId xmlns:a16="http://schemas.microsoft.com/office/drawing/2014/main" id="{A0515AC4-6EC9-342F-DD9E-1DA332A9F0D2}"/>
              </a:ext>
            </a:extLst>
          </p:cNvPr>
          <p:cNvCxnSpPr>
            <a:cxnSpLocks/>
            <a:stCxn id="284" idx="2"/>
            <a:endCxn id="273" idx="0"/>
          </p:cNvCxnSpPr>
          <p:nvPr/>
        </p:nvCxnSpPr>
        <p:spPr>
          <a:xfrm flipH="1">
            <a:off x="31308283" y="5153404"/>
            <a:ext cx="1946097" cy="146208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Gerader Verbinder 292">
            <a:extLst>
              <a:ext uri="{FF2B5EF4-FFF2-40B4-BE49-F238E27FC236}">
                <a16:creationId xmlns:a16="http://schemas.microsoft.com/office/drawing/2014/main" id="{06E971BD-6B3B-9330-441F-0B1513DF8830}"/>
              </a:ext>
            </a:extLst>
          </p:cNvPr>
          <p:cNvCxnSpPr>
            <a:cxnSpLocks/>
            <a:stCxn id="284" idx="2"/>
          </p:cNvCxnSpPr>
          <p:nvPr/>
        </p:nvCxnSpPr>
        <p:spPr>
          <a:xfrm>
            <a:off x="33254380" y="5153404"/>
            <a:ext cx="370087" cy="189752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Gerader Verbinder 293">
            <a:extLst>
              <a:ext uri="{FF2B5EF4-FFF2-40B4-BE49-F238E27FC236}">
                <a16:creationId xmlns:a16="http://schemas.microsoft.com/office/drawing/2014/main" id="{1DF16908-D500-FE48-CE31-E67DC4C22A06}"/>
              </a:ext>
            </a:extLst>
          </p:cNvPr>
          <p:cNvCxnSpPr>
            <a:cxnSpLocks/>
            <a:stCxn id="284" idx="2"/>
            <a:endCxn id="272" idx="0"/>
          </p:cNvCxnSpPr>
          <p:nvPr/>
        </p:nvCxnSpPr>
        <p:spPr>
          <a:xfrm>
            <a:off x="33254380" y="5153404"/>
            <a:ext cx="2222013" cy="1817367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Gerader Verbinder 299">
            <a:extLst>
              <a:ext uri="{FF2B5EF4-FFF2-40B4-BE49-F238E27FC236}">
                <a16:creationId xmlns:a16="http://schemas.microsoft.com/office/drawing/2014/main" id="{FC33174A-33BD-B2FD-5EE4-514B87723394}"/>
              </a:ext>
            </a:extLst>
          </p:cNvPr>
          <p:cNvCxnSpPr>
            <a:cxnSpLocks/>
            <a:endCxn id="271" idx="0"/>
          </p:cNvCxnSpPr>
          <p:nvPr/>
        </p:nvCxnSpPr>
        <p:spPr>
          <a:xfrm flipH="1" flipV="1">
            <a:off x="24329442" y="6609209"/>
            <a:ext cx="11137286" cy="331237"/>
          </a:xfrm>
          <a:prstGeom prst="line">
            <a:avLst/>
          </a:prstGeom>
          <a:ln w="38100"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9F2CDC10-9ACD-59D2-A28F-7E30EF01F4FD}"/>
              </a:ext>
            </a:extLst>
          </p:cNvPr>
          <p:cNvCxnSpPr>
            <a:cxnSpLocks/>
            <a:stCxn id="142" idx="0"/>
            <a:endCxn id="141" idx="0"/>
          </p:cNvCxnSpPr>
          <p:nvPr/>
        </p:nvCxnSpPr>
        <p:spPr>
          <a:xfrm flipH="1" flipV="1">
            <a:off x="4352342" y="15572976"/>
            <a:ext cx="11146951" cy="361562"/>
          </a:xfrm>
          <a:prstGeom prst="line">
            <a:avLst/>
          </a:prstGeom>
          <a:ln w="38100"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89D8B5-E98C-1DA6-0591-8B1F208E3B6C}"/>
              </a:ext>
            </a:extLst>
          </p:cNvPr>
          <p:cNvSpPr/>
          <p:nvPr/>
        </p:nvSpPr>
        <p:spPr>
          <a:xfrm>
            <a:off x="23039851" y="10172760"/>
            <a:ext cx="12626868" cy="2990337"/>
          </a:xfrm>
          <a:prstGeom prst="roundRect">
            <a:avLst/>
          </a:prstGeom>
          <a:solidFill>
            <a:srgbClr val="A02B93">
              <a:alpha val="50196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6C47006-BA95-EA3E-1893-747B8D51B118}"/>
              </a:ext>
            </a:extLst>
          </p:cNvPr>
          <p:cNvSpPr/>
          <p:nvPr/>
        </p:nvSpPr>
        <p:spPr>
          <a:xfrm>
            <a:off x="23039851" y="10614743"/>
            <a:ext cx="12626868" cy="2058584"/>
          </a:xfrm>
          <a:prstGeom prst="roundRect">
            <a:avLst/>
          </a:prstGeom>
          <a:solidFill>
            <a:srgbClr val="0F9ED5">
              <a:alpha val="5019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199E6720-21FD-649C-D462-B74F0E8AA45E}"/>
              </a:ext>
            </a:extLst>
          </p:cNvPr>
          <p:cNvSpPr/>
          <p:nvPr/>
        </p:nvSpPr>
        <p:spPr>
          <a:xfrm>
            <a:off x="35298769" y="11207987"/>
            <a:ext cx="367948" cy="50493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LMP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FFAB3243-054C-6102-050B-C69B2101CDCC}"/>
              </a:ext>
            </a:extLst>
          </p:cNvPr>
          <p:cNvSpPr txBox="1"/>
          <p:nvPr/>
        </p:nvSpPr>
        <p:spPr>
          <a:xfrm>
            <a:off x="33907752" y="9498397"/>
            <a:ext cx="175896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400" b="0" dirty="0"/>
              <a:t>/v1/mediate-</a:t>
            </a:r>
            <a:r>
              <a:rPr lang="de-DE" sz="1400" b="0" dirty="0" err="1"/>
              <a:t>netconf</a:t>
            </a:r>
            <a:r>
              <a:rPr lang="de-DE" sz="1400" b="0" dirty="0"/>
              <a:t>-</a:t>
            </a:r>
          </a:p>
          <a:p>
            <a:r>
              <a:rPr lang="de-DE" sz="1400" b="0" dirty="0"/>
              <a:t>client-update</a:t>
            </a: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C5764866-1B49-0CE5-E7E7-EA635F68AEBD}"/>
              </a:ext>
            </a:extLst>
          </p:cNvPr>
          <p:cNvCxnSpPr>
            <a:cxnSpLocks/>
            <a:stCxn id="91" idx="2"/>
            <a:endCxn id="36" idx="0"/>
          </p:cNvCxnSpPr>
          <p:nvPr/>
        </p:nvCxnSpPr>
        <p:spPr>
          <a:xfrm>
            <a:off x="34787235" y="9929284"/>
            <a:ext cx="695508" cy="1278703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0DF082ED-1DBA-4CD6-C038-FADC643CF89E}"/>
              </a:ext>
            </a:extLst>
          </p:cNvPr>
          <p:cNvCxnSpPr>
            <a:cxnSpLocks/>
            <a:stCxn id="194" idx="2"/>
            <a:endCxn id="108" idx="0"/>
          </p:cNvCxnSpPr>
          <p:nvPr/>
        </p:nvCxnSpPr>
        <p:spPr>
          <a:xfrm>
            <a:off x="9004265" y="14072544"/>
            <a:ext cx="5755069" cy="1861994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5268C2D1-8804-88F1-D139-82ACA51DEF8A}"/>
              </a:ext>
            </a:extLst>
          </p:cNvPr>
          <p:cNvSpPr/>
          <p:nvPr/>
        </p:nvSpPr>
        <p:spPr>
          <a:xfrm>
            <a:off x="20756550" y="10540577"/>
            <a:ext cx="1111967" cy="50508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LC#1</a:t>
            </a:r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AE24D857-BA75-5852-FC70-2BB0281C24EB}"/>
              </a:ext>
            </a:extLst>
          </p:cNvPr>
          <p:cNvCxnSpPr>
            <a:cxnSpLocks/>
            <a:stCxn id="165" idx="2"/>
            <a:endCxn id="111" idx="0"/>
          </p:cNvCxnSpPr>
          <p:nvPr/>
        </p:nvCxnSpPr>
        <p:spPr>
          <a:xfrm>
            <a:off x="15935906" y="8720102"/>
            <a:ext cx="5376628" cy="1820475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5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EABA9DE-9800-3620-DBE5-4E90D75AC3D3}"/>
              </a:ext>
            </a:extLst>
          </p:cNvPr>
          <p:cNvSpPr txBox="1"/>
          <p:nvPr/>
        </p:nvSpPr>
        <p:spPr>
          <a:xfrm>
            <a:off x="5152690" y="10508344"/>
            <a:ext cx="8654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werden die </a:t>
            </a:r>
            <a:r>
              <a:rPr lang="de-DE" dirty="0" err="1"/>
              <a:t>ManagementPlaneTransportFc</a:t>
            </a:r>
            <a:r>
              <a:rPr lang="de-DE" dirty="0"/>
              <a:t> (NE-ID) modelliert?</a:t>
            </a:r>
          </a:p>
          <a:p>
            <a:endParaRPr lang="de-DE" dirty="0"/>
          </a:p>
          <a:p>
            <a:r>
              <a:rPr lang="de-DE" dirty="0"/>
              <a:t>Das MWDI hat einen </a:t>
            </a:r>
            <a:r>
              <a:rPr lang="de-DE" dirty="0" err="1"/>
              <a:t>httpClient</a:t>
            </a:r>
            <a:r>
              <a:rPr lang="de-DE" dirty="0"/>
              <a:t> LTP</a:t>
            </a:r>
          </a:p>
          <a:p>
            <a:r>
              <a:rPr lang="de-DE" dirty="0"/>
              <a:t>Der ODL hat einen </a:t>
            </a:r>
            <a:r>
              <a:rPr lang="de-DE" dirty="0" err="1"/>
              <a:t>netconfClient</a:t>
            </a:r>
            <a:r>
              <a:rPr lang="de-DE" dirty="0"/>
              <a:t> LTP (NE-ID)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dirty="0" err="1"/>
              <a:t>ManagementPlaneTransportFc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40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8DA6B1-191F-3BAF-DB33-A671D23EB1DF}"/>
              </a:ext>
            </a:extLst>
          </p:cNvPr>
          <p:cNvSpPr/>
          <p:nvPr/>
        </p:nvSpPr>
        <p:spPr>
          <a:xfrm>
            <a:off x="7212371" y="1470531"/>
            <a:ext cx="60920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490C49-2269-A1F0-39C8-560AD342B3F4}"/>
              </a:ext>
            </a:extLst>
          </p:cNvPr>
          <p:cNvSpPr/>
          <p:nvPr/>
        </p:nvSpPr>
        <p:spPr>
          <a:xfrm>
            <a:off x="7283014" y="5970146"/>
            <a:ext cx="60315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6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EDBDC4A8-31BC-0033-7A82-D80ACB42BA18}"/>
              </a:ext>
            </a:extLst>
          </p:cNvPr>
          <p:cNvSpPr/>
          <p:nvPr/>
        </p:nvSpPr>
        <p:spPr>
          <a:xfrm>
            <a:off x="20587496" y="6276970"/>
            <a:ext cx="3871912" cy="2914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LogicalController</a:t>
            </a:r>
            <a:endParaRPr lang="de-DE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0303EAC-ADBC-4BB2-59E3-EACFCD423B9E}"/>
              </a:ext>
            </a:extLst>
          </p:cNvPr>
          <p:cNvSpPr/>
          <p:nvPr/>
        </p:nvSpPr>
        <p:spPr>
          <a:xfrm>
            <a:off x="24402260" y="196774"/>
            <a:ext cx="6586536" cy="31961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DDM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671F24A-6D63-C69A-3AFB-755B0C35508C}"/>
              </a:ext>
            </a:extLst>
          </p:cNvPr>
          <p:cNvSpPr/>
          <p:nvPr/>
        </p:nvSpPr>
        <p:spPr>
          <a:xfrm>
            <a:off x="18658683" y="100019"/>
            <a:ext cx="5800726" cy="31961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CDM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00113B0-9264-F379-7F74-FD67C42B69EC}"/>
              </a:ext>
            </a:extLst>
          </p:cNvPr>
          <p:cNvSpPr/>
          <p:nvPr/>
        </p:nvSpPr>
        <p:spPr>
          <a:xfrm>
            <a:off x="30074395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535A4F3-3C85-EBA3-7879-273FD0E05BBE}"/>
              </a:ext>
            </a:extLst>
          </p:cNvPr>
          <p:cNvSpPr/>
          <p:nvPr/>
        </p:nvSpPr>
        <p:spPr>
          <a:xfrm>
            <a:off x="27416919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C5A1F-0484-3202-E4C9-2DD1DEFE69FA}"/>
              </a:ext>
            </a:extLst>
          </p:cNvPr>
          <p:cNvSpPr/>
          <p:nvPr/>
        </p:nvSpPr>
        <p:spPr>
          <a:xfrm>
            <a:off x="23545008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043074-E56E-8667-3FD4-918BC097A38B}"/>
              </a:ext>
            </a:extLst>
          </p:cNvPr>
          <p:cNvSpPr/>
          <p:nvPr/>
        </p:nvSpPr>
        <p:spPr>
          <a:xfrm>
            <a:off x="23545008" y="22574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79A308-90B9-FA97-5C8F-6B51F79C7ADC}"/>
              </a:ext>
            </a:extLst>
          </p:cNvPr>
          <p:cNvSpPr/>
          <p:nvPr/>
        </p:nvSpPr>
        <p:spPr>
          <a:xfrm>
            <a:off x="20587496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17930021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812AB-D576-30BC-E637-D7EAE7BC57C8}"/>
              </a:ext>
            </a:extLst>
          </p:cNvPr>
          <p:cNvSpPr txBox="1"/>
          <p:nvPr/>
        </p:nvSpPr>
        <p:spPr>
          <a:xfrm>
            <a:off x="19102340" y="1328741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8844427" y="1671632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FCFAE24-F898-DDB4-79CB-C175F83833E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1501897" y="714375"/>
            <a:ext cx="2043112" cy="95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DE728F6-1A6C-3D5F-0D4F-9BF311D4230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1501897" y="1671638"/>
            <a:ext cx="2043112" cy="104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5E9765A-389F-ED01-B831-9B5B3056BF2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24459408" y="714369"/>
            <a:ext cx="2957512" cy="2000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1ADA501-E34B-1478-8E79-CE65D731FF6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459408" y="714369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D1BD2A6-C356-ADBC-444F-C6E57ABEF53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31326" y="714369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EEB09F6-C262-D792-5BF9-F0222156C9F6}"/>
              </a:ext>
            </a:extLst>
          </p:cNvPr>
          <p:cNvSpPr/>
          <p:nvPr/>
        </p:nvSpPr>
        <p:spPr>
          <a:xfrm>
            <a:off x="30074395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6A851B1-6AA9-CECA-B1A0-C35C903B3800}"/>
              </a:ext>
            </a:extLst>
          </p:cNvPr>
          <p:cNvSpPr/>
          <p:nvPr/>
        </p:nvSpPr>
        <p:spPr>
          <a:xfrm>
            <a:off x="27416919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BA91A7-5378-802D-1DDD-8FE5516738B7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28331326" y="2514588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D20C664-3808-88D0-8696-964DA4E04743}"/>
              </a:ext>
            </a:extLst>
          </p:cNvPr>
          <p:cNvSpPr txBox="1"/>
          <p:nvPr/>
        </p:nvSpPr>
        <p:spPr>
          <a:xfrm>
            <a:off x="28202732" y="128586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 x 42,ooo 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DF4156-ABEE-D4B5-B790-59AA26A430F8}"/>
              </a:ext>
            </a:extLst>
          </p:cNvPr>
          <p:cNvSpPr txBox="1"/>
          <p:nvPr/>
        </p:nvSpPr>
        <p:spPr>
          <a:xfrm>
            <a:off x="4729957" y="756168"/>
            <a:ext cx="789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 der Sicht des DDM: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42.000 Verbindungen zwischen einem </a:t>
            </a:r>
            <a:r>
              <a:rPr lang="de-DE" dirty="0" err="1"/>
              <a:t>MountPoint</a:t>
            </a:r>
            <a:r>
              <a:rPr lang="de-DE" dirty="0"/>
              <a:t> und einem Device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Aus der Sicht des CDM: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Mehrere Applikationen connecten mit mehreren physischen ODL Instanzen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Repräsentation eines logischen Controllers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LB und ODLs bilden einen logischen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43C71A4-A17D-5B70-4C7E-78D996532514}"/>
              </a:ext>
            </a:extLst>
          </p:cNvPr>
          <p:cNvSpPr/>
          <p:nvPr/>
        </p:nvSpPr>
        <p:spPr>
          <a:xfrm>
            <a:off x="23545008" y="62769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799E26-B98A-D06A-74DE-C4B41F64F249}"/>
              </a:ext>
            </a:extLst>
          </p:cNvPr>
          <p:cNvSpPr/>
          <p:nvPr/>
        </p:nvSpPr>
        <p:spPr>
          <a:xfrm>
            <a:off x="23545008" y="82772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ODLn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E849687-79AB-9FBF-857D-8628A5632500}"/>
              </a:ext>
            </a:extLst>
          </p:cNvPr>
          <p:cNvSpPr/>
          <p:nvPr/>
        </p:nvSpPr>
        <p:spPr>
          <a:xfrm>
            <a:off x="20587496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D574156-0B1E-BA5C-6B5E-0525B70B68C7}"/>
              </a:ext>
            </a:extLst>
          </p:cNvPr>
          <p:cNvSpPr/>
          <p:nvPr/>
        </p:nvSpPr>
        <p:spPr>
          <a:xfrm>
            <a:off x="17930021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25092B-3323-C8E7-7313-F8F7D4D63816}"/>
              </a:ext>
            </a:extLst>
          </p:cNvPr>
          <p:cNvSpPr txBox="1"/>
          <p:nvPr/>
        </p:nvSpPr>
        <p:spPr>
          <a:xfrm flipH="1">
            <a:off x="11156158" y="4356100"/>
            <a:ext cx="15392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 zum </a:t>
            </a:r>
            <a:r>
              <a:rPr lang="de-DE" dirty="0" err="1"/>
              <a:t>MountPoint</a:t>
            </a:r>
            <a:r>
              <a:rPr lang="de-DE" dirty="0"/>
              <a:t> werden Devices in der URL unterschieden (http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r>
              <a:rPr lang="de-DE" dirty="0"/>
              <a:t>nach dem </a:t>
            </a:r>
            <a:r>
              <a:rPr lang="de-DE" dirty="0" err="1"/>
              <a:t>MountPoint</a:t>
            </a:r>
            <a:r>
              <a:rPr lang="de-DE" dirty="0"/>
              <a:t> werden Devices im TCP Port unterschieden (</a:t>
            </a:r>
            <a:r>
              <a:rPr lang="de-DE" dirty="0" err="1"/>
              <a:t>tcp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12AB60-5B07-FD55-9183-CFA3896B7A47}"/>
              </a:ext>
            </a:extLst>
          </p:cNvPr>
          <p:cNvSpPr/>
          <p:nvPr/>
        </p:nvSpPr>
        <p:spPr>
          <a:xfrm>
            <a:off x="17722061" y="69911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47C963-2FC8-DEC1-C1CC-7E92AC5D05AB}"/>
              </a:ext>
            </a:extLst>
          </p:cNvPr>
          <p:cNvSpPr txBox="1"/>
          <p:nvPr/>
        </p:nvSpPr>
        <p:spPr>
          <a:xfrm>
            <a:off x="21744785" y="750336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5A6B247-5BAB-3EBF-F541-690C5E20705A}"/>
              </a:ext>
            </a:extLst>
          </p:cNvPr>
          <p:cNvSpPr txBox="1"/>
          <p:nvPr/>
        </p:nvSpPr>
        <p:spPr>
          <a:xfrm>
            <a:off x="25491727" y="345036"/>
            <a:ext cx="11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NETCONF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0DB08D-9B3A-CA23-4C8F-8C2A7445B14F}"/>
              </a:ext>
            </a:extLst>
          </p:cNvPr>
          <p:cNvSpPr txBox="1"/>
          <p:nvPr/>
        </p:nvSpPr>
        <p:spPr>
          <a:xfrm>
            <a:off x="28791666" y="36563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3725699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680</Words>
  <Application>Microsoft Office PowerPoint</Application>
  <PresentationFormat>Benutzerdefiniert</PresentationFormat>
  <Paragraphs>254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Symbol</vt:lpstr>
      <vt:lpstr>Office</vt:lpstr>
      <vt:lpstr>think-cell Folie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178</cp:revision>
  <dcterms:created xsi:type="dcterms:W3CDTF">2025-01-24T13:53:29Z</dcterms:created>
  <dcterms:modified xsi:type="dcterms:W3CDTF">2025-08-20T09:40:40Z</dcterms:modified>
</cp:coreProperties>
</file>