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328" r:id="rId2"/>
    <p:sldId id="327" r:id="rId3"/>
    <p:sldId id="325" r:id="rId4"/>
    <p:sldId id="318" r:id="rId5"/>
    <p:sldId id="321" r:id="rId6"/>
    <p:sldId id="326" r:id="rId7"/>
    <p:sldId id="307" r:id="rId8"/>
    <p:sldId id="329" r:id="rId9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02" autoAdjust="0"/>
    <p:restoredTop sz="95059" autoAdjust="0"/>
  </p:normalViewPr>
  <p:slideViewPr>
    <p:cSldViewPr snapToGrid="0">
      <p:cViewPr varScale="1">
        <p:scale>
          <a:sx n="91" d="100"/>
          <a:sy n="91" d="100"/>
        </p:scale>
        <p:origin x="588" y="12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3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1C57E0-6711-140E-811F-E514B2B627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39741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398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1071" y="3341210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5210526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7999060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B04EF40C-0B1D-0ACA-4F96-3FE6BEE5A34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52032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ManagementDomainInterface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25541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684398" y="14804362"/>
            <a:ext cx="470209" cy="9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581428"/>
            <a:ext cx="1682087" cy="44775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 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5213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744104"/>
            <a:ext cx="817921" cy="3324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affected-management-plane-transport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338218" y="6462109"/>
            <a:ext cx="2042164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2" y="6617406"/>
            <a:ext cx="816558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4577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2034197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stCxn id="24" idx="3"/>
            <a:endCxn id="60" idx="1"/>
          </p:cNvCxnSpPr>
          <p:nvPr/>
        </p:nvCxnSpPr>
        <p:spPr>
          <a:xfrm>
            <a:off x="32571496" y="9083595"/>
            <a:ext cx="680367" cy="15633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3251863" y="8874641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2534254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2534254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2802904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1990582" y="12085085"/>
            <a:ext cx="543672" cy="696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0259401" y="11934540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2482608" y="889295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2157575" y="88929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650930" y="1461553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812383" y="14838320"/>
            <a:ext cx="470210" cy="1397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282593" y="14634851"/>
            <a:ext cx="1118657" cy="43488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0"/>
            <a:endCxn id="67" idx="3"/>
          </p:cNvCxnSpPr>
          <p:nvPr/>
        </p:nvCxnSpPr>
        <p:spPr>
          <a:xfrm flipH="1" flipV="1">
            <a:off x="33071553" y="12986283"/>
            <a:ext cx="160104" cy="16292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30408312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1569765" y="12986283"/>
            <a:ext cx="964489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357546" y="12878630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0"/>
          </p:cNvCxnSpPr>
          <p:nvPr/>
        </p:nvCxnSpPr>
        <p:spPr>
          <a:xfrm>
            <a:off x="26827798" y="12185737"/>
            <a:ext cx="3640065" cy="59253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3"/>
          </p:cNvCxnSpPr>
          <p:nvPr/>
        </p:nvCxnSpPr>
        <p:spPr>
          <a:xfrm flipH="1">
            <a:off x="29871597" y="12992447"/>
            <a:ext cx="536715" cy="508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24" idx="0"/>
          </p:cNvCxnSpPr>
          <p:nvPr/>
        </p:nvCxnSpPr>
        <p:spPr>
          <a:xfrm>
            <a:off x="9734239" y="6840779"/>
            <a:ext cx="22568608" cy="2020030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744104"/>
            <a:ext cx="16820971" cy="421884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category=mountpoint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 and many more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L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799697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63466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5870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             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736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7744104"/>
            <a:ext cx="4033297" cy="421662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R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local-id=tcp-link-chain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907057" y="4017270"/>
            <a:ext cx="8895591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2500199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Abgerundetes Rechteck 2">
            <a:extLst>
              <a:ext uri="{FF2B5EF4-FFF2-40B4-BE49-F238E27FC236}">
                <a16:creationId xmlns:a16="http://schemas.microsoft.com/office/drawing/2014/main" id="{6217AA5C-B11D-EE21-8D8A-F03AF335DB59}"/>
              </a:ext>
            </a:extLst>
          </p:cNvPr>
          <p:cNvSpPr/>
          <p:nvPr/>
        </p:nvSpPr>
        <p:spPr>
          <a:xfrm>
            <a:off x="32035629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07" name="Abgerundetes Rechteck 3">
            <a:extLst>
              <a:ext uri="{FF2B5EF4-FFF2-40B4-BE49-F238E27FC236}">
                <a16:creationId xmlns:a16="http://schemas.microsoft.com/office/drawing/2014/main" id="{7AD29EB0-0652-854A-42EF-EA0FC3F6F31A}"/>
              </a:ext>
            </a:extLst>
          </p:cNvPr>
          <p:cNvSpPr/>
          <p:nvPr/>
        </p:nvSpPr>
        <p:spPr>
          <a:xfrm>
            <a:off x="32035629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4E464824-8BB1-584B-1EE9-75927F098C9A}"/>
              </a:ext>
            </a:extLst>
          </p:cNvPr>
          <p:cNvCxnSpPr>
            <a:cxnSpLocks/>
            <a:stCxn id="24" idx="2"/>
            <a:endCxn id="104" idx="0"/>
          </p:cNvCxnSpPr>
          <p:nvPr/>
        </p:nvCxnSpPr>
        <p:spPr>
          <a:xfrm>
            <a:off x="32302847" y="9306381"/>
            <a:ext cx="1432" cy="3921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0AB2440-14D8-D7AA-360C-E7625975A8DE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32304279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585A1CA-9285-57B4-AC83-883A70A8ADCE}"/>
              </a:ext>
            </a:extLst>
          </p:cNvPr>
          <p:cNvCxnSpPr>
            <a:cxnSpLocks/>
            <a:stCxn id="104" idx="1"/>
            <a:endCxn id="133" idx="3"/>
          </p:cNvCxnSpPr>
          <p:nvPr/>
        </p:nvCxnSpPr>
        <p:spPr>
          <a:xfrm flipH="1" flipV="1">
            <a:off x="31341258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28F3EEA8-5964-A8AA-2D18-98327179810D}"/>
              </a:ext>
            </a:extLst>
          </p:cNvPr>
          <p:cNvSpPr/>
          <p:nvPr/>
        </p:nvSpPr>
        <p:spPr>
          <a:xfrm>
            <a:off x="29432427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98A8010B-843A-5167-086C-829D211E6A03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rot="16200000" flipH="1">
            <a:off x="31274916" y="10334311"/>
            <a:ext cx="2555918" cy="500057"/>
          </a:xfrm>
          <a:prstGeom prst="bentConnector3">
            <a:avLst>
              <a:gd name="adj1" fmla="val 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30445003" y="1277826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4" name="Abgerundetes Rechteck 9">
            <a:extLst>
              <a:ext uri="{FF2B5EF4-FFF2-40B4-BE49-F238E27FC236}">
                <a16:creationId xmlns:a16="http://schemas.microsoft.com/office/drawing/2014/main" id="{CFBB93BB-DDBC-4109-A70D-924ED0550B9B}"/>
              </a:ext>
            </a:extLst>
          </p:cNvPr>
          <p:cNvSpPr/>
          <p:nvPr/>
        </p:nvSpPr>
        <p:spPr>
          <a:xfrm>
            <a:off x="22522945" y="13543140"/>
            <a:ext cx="1161453" cy="4455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latin typeface="Calibri" panose="020F0502020204030204"/>
              </a:rPr>
              <a:t>NetconfClient</a:t>
            </a:r>
            <a:r>
              <a:rPr lang="en-US" sz="1050" kern="0" noProof="0" dirty="0">
                <a:latin typeface="Calibri" panose="020F0502020204030204"/>
              </a:rPr>
              <a:t> [1]</a:t>
            </a: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1B71F99F-50C8-5835-4E81-09D86748B289}"/>
              </a:ext>
            </a:extLst>
          </p:cNvPr>
          <p:cNvSpPr/>
          <p:nvPr/>
        </p:nvSpPr>
        <p:spPr>
          <a:xfrm>
            <a:off x="24179713" y="13453709"/>
            <a:ext cx="1682087" cy="95848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sessionId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D3A78C27-A6CA-8CEF-682F-3FC06CD5BDBC}"/>
              </a:ext>
            </a:extLst>
          </p:cNvPr>
          <p:cNvCxnSpPr>
            <a:cxnSpLocks/>
            <a:stCxn id="294" idx="3"/>
            <a:endCxn id="297" idx="1"/>
          </p:cNvCxnSpPr>
          <p:nvPr/>
        </p:nvCxnSpPr>
        <p:spPr>
          <a:xfrm>
            <a:off x="23684398" y="13765926"/>
            <a:ext cx="495315" cy="1670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D8353692-27A2-9A61-37EE-AB970D686C9A}"/>
              </a:ext>
            </a:extLst>
          </p:cNvPr>
          <p:cNvCxnSpPr>
            <a:cxnSpLocks/>
            <a:stCxn id="294" idx="1"/>
            <a:endCxn id="126" idx="3"/>
          </p:cNvCxnSpPr>
          <p:nvPr/>
        </p:nvCxnSpPr>
        <p:spPr>
          <a:xfrm flipH="1" flipV="1">
            <a:off x="21970778" y="12987857"/>
            <a:ext cx="552167" cy="7780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14" name="Abgerundetes Rechteck 9">
            <a:extLst>
              <a:ext uri="{FF2B5EF4-FFF2-40B4-BE49-F238E27FC236}">
                <a16:creationId xmlns:a16="http://schemas.microsoft.com/office/drawing/2014/main" id="{285D4F0F-7584-F227-9F7C-A3C019742EBF}"/>
              </a:ext>
            </a:extLst>
          </p:cNvPr>
          <p:cNvSpPr/>
          <p:nvPr/>
        </p:nvSpPr>
        <p:spPr>
          <a:xfrm>
            <a:off x="32618416" y="13737112"/>
            <a:ext cx="1161453" cy="4455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latin typeface="Calibri" panose="020F0502020204030204"/>
              </a:rPr>
              <a:t>NetconfClient</a:t>
            </a:r>
            <a:r>
              <a:rPr lang="en-US" sz="1050" kern="0" noProof="0" dirty="0">
                <a:latin typeface="Calibri" panose="020F0502020204030204"/>
              </a:rPr>
              <a:t> [1]</a:t>
            </a:r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88F7E8E1-2683-BE24-0F40-4DF30A6FF028}"/>
              </a:ext>
            </a:extLst>
          </p:cNvPr>
          <p:cNvSpPr/>
          <p:nvPr/>
        </p:nvSpPr>
        <p:spPr>
          <a:xfrm>
            <a:off x="34275185" y="13647680"/>
            <a:ext cx="1127336" cy="886903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unavailableCapability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6" name="Gerade Verbindung mit Pfeil 315">
            <a:extLst>
              <a:ext uri="{FF2B5EF4-FFF2-40B4-BE49-F238E27FC236}">
                <a16:creationId xmlns:a16="http://schemas.microsoft.com/office/drawing/2014/main" id="{8CA88BAA-6527-D656-36D1-64DF13E119D8}"/>
              </a:ext>
            </a:extLst>
          </p:cNvPr>
          <p:cNvCxnSpPr>
            <a:cxnSpLocks/>
            <a:stCxn id="314" idx="3"/>
            <a:endCxn id="315" idx="1"/>
          </p:cNvCxnSpPr>
          <p:nvPr/>
        </p:nvCxnSpPr>
        <p:spPr>
          <a:xfrm>
            <a:off x="33779869" y="13959898"/>
            <a:ext cx="495316" cy="13123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id="{02943F78-3488-FC09-8944-522744799565}"/>
              </a:ext>
            </a:extLst>
          </p:cNvPr>
          <p:cNvCxnSpPr>
            <a:cxnSpLocks/>
            <a:stCxn id="314" idx="0"/>
            <a:endCxn id="67" idx="3"/>
          </p:cNvCxnSpPr>
          <p:nvPr/>
        </p:nvCxnSpPr>
        <p:spPr>
          <a:xfrm flipH="1" flipV="1">
            <a:off x="33071553" y="12986283"/>
            <a:ext cx="127590" cy="750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6" name="Abgerundetes Rechteck 88">
            <a:extLst>
              <a:ext uri="{FF2B5EF4-FFF2-40B4-BE49-F238E27FC236}">
                <a16:creationId xmlns:a16="http://schemas.microsoft.com/office/drawing/2014/main" id="{82B9F678-68A2-0B64-1E87-FB708B5F53BB}"/>
              </a:ext>
            </a:extLst>
          </p:cNvPr>
          <p:cNvSpPr/>
          <p:nvPr/>
        </p:nvSpPr>
        <p:spPr>
          <a:xfrm>
            <a:off x="30383577" y="1082429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3C5DC373-D58C-E7D6-026A-39E04A61281D}"/>
              </a:ext>
            </a:extLst>
          </p:cNvPr>
          <p:cNvSpPr/>
          <p:nvPr/>
        </p:nvSpPr>
        <p:spPr>
          <a:xfrm>
            <a:off x="28132118" y="10824293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48" name="Gerade Verbindung mit Pfeil 347">
            <a:extLst>
              <a:ext uri="{FF2B5EF4-FFF2-40B4-BE49-F238E27FC236}">
                <a16:creationId xmlns:a16="http://schemas.microsoft.com/office/drawing/2014/main" id="{E8A7090C-1164-A43E-E161-A6D472CF61A3}"/>
              </a:ext>
            </a:extLst>
          </p:cNvPr>
          <p:cNvCxnSpPr>
            <a:cxnSpLocks/>
            <a:stCxn id="346" idx="3"/>
          </p:cNvCxnSpPr>
          <p:nvPr/>
        </p:nvCxnSpPr>
        <p:spPr>
          <a:xfrm flipV="1">
            <a:off x="31545030" y="10824294"/>
            <a:ext cx="490599" cy="2227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49" name="Gerade Verbindung mit Pfeil 348">
            <a:extLst>
              <a:ext uri="{FF2B5EF4-FFF2-40B4-BE49-F238E27FC236}">
                <a16:creationId xmlns:a16="http://schemas.microsoft.com/office/drawing/2014/main" id="{391613CB-9997-DB9E-BCBC-4FD2900E9885}"/>
              </a:ext>
            </a:extLst>
          </p:cNvPr>
          <p:cNvCxnSpPr>
            <a:cxnSpLocks/>
            <a:stCxn id="346" idx="1"/>
            <a:endCxn id="347" idx="3"/>
          </p:cNvCxnSpPr>
          <p:nvPr/>
        </p:nvCxnSpPr>
        <p:spPr>
          <a:xfrm flipH="1" flipV="1">
            <a:off x="29947901" y="11047079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0" name="Abgerundetes Rechteck 88">
            <a:extLst>
              <a:ext uri="{FF2B5EF4-FFF2-40B4-BE49-F238E27FC236}">
                <a16:creationId xmlns:a16="http://schemas.microsoft.com/office/drawing/2014/main" id="{9494947A-734B-B450-BBDE-0FFC3A07DB07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39854DB9-4DD8-6645-1578-B13C735DB3FB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2" name="Gerade Verbindung mit Pfeil 351">
            <a:extLst>
              <a:ext uri="{FF2B5EF4-FFF2-40B4-BE49-F238E27FC236}">
                <a16:creationId xmlns:a16="http://schemas.microsoft.com/office/drawing/2014/main" id="{7A566248-D25A-29AE-D97A-931D7DB2D8C5}"/>
              </a:ext>
            </a:extLst>
          </p:cNvPr>
          <p:cNvCxnSpPr>
            <a:cxnSpLocks/>
            <a:stCxn id="350" idx="1"/>
            <a:endCxn id="351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3" name="Gerade Verbindung mit Pfeil 352">
            <a:extLst>
              <a:ext uri="{FF2B5EF4-FFF2-40B4-BE49-F238E27FC236}">
                <a16:creationId xmlns:a16="http://schemas.microsoft.com/office/drawing/2014/main" id="{9BF14EFC-1361-CB2B-148F-C164F0B0FFEF}"/>
              </a:ext>
            </a:extLst>
          </p:cNvPr>
          <p:cNvCxnSpPr>
            <a:cxnSpLocks/>
            <a:stCxn id="350" idx="3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4" name="Abgerundetes Rechteck 88">
            <a:extLst>
              <a:ext uri="{FF2B5EF4-FFF2-40B4-BE49-F238E27FC236}">
                <a16:creationId xmlns:a16="http://schemas.microsoft.com/office/drawing/2014/main" id="{BB09E354-F665-473A-1E0D-124C40226357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C760783E-4FD8-DE3D-3BFB-177661C073B3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  ~   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6318326A-DD64-2977-7C38-253EE806CF61}"/>
              </a:ext>
            </a:extLst>
          </p:cNvPr>
          <p:cNvCxnSpPr>
            <a:cxnSpLocks/>
            <a:stCxn id="354" idx="1"/>
            <a:endCxn id="355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4582805B-2F99-961A-B3C1-B4E1F36F595E}"/>
              </a:ext>
            </a:extLst>
          </p:cNvPr>
          <p:cNvCxnSpPr>
            <a:cxnSpLocks/>
            <a:stCxn id="354" idx="3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9" name="Ellipse 358">
            <a:extLst>
              <a:ext uri="{FF2B5EF4-FFF2-40B4-BE49-F238E27FC236}">
                <a16:creationId xmlns:a16="http://schemas.microsoft.com/office/drawing/2014/main" id="{3126276B-998D-4F57-8F52-8BE672C34506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1" name="Rechteck 360">
            <a:extLst>
              <a:ext uri="{FF2B5EF4-FFF2-40B4-BE49-F238E27FC236}">
                <a16:creationId xmlns:a16="http://schemas.microsoft.com/office/drawing/2014/main" id="{AA3FF363-65CD-B6A0-D87B-ACEA75081FB6}"/>
              </a:ext>
            </a:extLst>
          </p:cNvPr>
          <p:cNvSpPr/>
          <p:nvPr/>
        </p:nvSpPr>
        <p:spPr>
          <a:xfrm>
            <a:off x="16092791" y="4705357"/>
            <a:ext cx="3811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Preliminary</a:t>
            </a:r>
            <a:endParaRPr lang="de-DE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3150DB-5558-55F9-CA11-FC7E491AE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2321" y="-217056"/>
            <a:ext cx="7170979" cy="5312102"/>
          </a:xfrm>
          <a:prstGeom prst="rect">
            <a:avLst/>
          </a:prstGeom>
        </p:spPr>
      </p:pic>
      <p:sp>
        <p:nvSpPr>
          <p:cNvPr id="30" name="Abgerundetes Rechteck 2">
            <a:extLst>
              <a:ext uri="{FF2B5EF4-FFF2-40B4-BE49-F238E27FC236}">
                <a16:creationId xmlns:a16="http://schemas.microsoft.com/office/drawing/2014/main" id="{6465EB59-721D-4500-0367-C1EF6A7FCF85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F266C8-9778-AAF2-ED86-A598C65BD1CD}"/>
              </a:ext>
            </a:extLst>
          </p:cNvPr>
          <p:cNvCxnSpPr>
            <a:cxnSpLocks/>
            <a:stCxn id="117" idx="2"/>
            <a:endCxn id="30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232F283-81BA-7350-361D-71F8E34F2515}"/>
              </a:ext>
            </a:extLst>
          </p:cNvPr>
          <p:cNvCxnSpPr>
            <a:cxnSpLocks/>
            <a:stCxn id="30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80E79EBD-8E1A-31F8-432D-E9D01C1325C6}"/>
              </a:ext>
            </a:extLst>
          </p:cNvPr>
          <p:cNvSpPr/>
          <p:nvPr/>
        </p:nvSpPr>
        <p:spPr>
          <a:xfrm>
            <a:off x="7134225" y="5577132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4F1C2C4-8804-562D-755B-5334E062CA64}"/>
              </a:ext>
            </a:extLst>
          </p:cNvPr>
          <p:cNvCxnSpPr>
            <a:cxnSpLocks/>
            <a:stCxn id="30" idx="1"/>
            <a:endCxn id="54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53231971-7AE9-62B5-7233-5F6A05794F9C}"/>
              </a:ext>
            </a:extLst>
          </p:cNvPr>
          <p:cNvCxnSpPr>
            <a:cxnSpLocks/>
            <a:stCxn id="30" idx="3"/>
            <a:endCxn id="72" idx="1"/>
          </p:cNvCxnSpPr>
          <p:nvPr/>
        </p:nvCxnSpPr>
        <p:spPr>
          <a:xfrm>
            <a:off x="9735602" y="5799918"/>
            <a:ext cx="23277949" cy="6096873"/>
          </a:xfrm>
          <a:prstGeom prst="bentConnector2">
            <a:avLst/>
          </a:prstGeom>
          <a:noFill/>
          <a:ln w="6350" cap="flat" cmpd="sng" algn="ctr">
            <a:solidFill>
              <a:srgbClr val="FFFF00"/>
            </a:solidFill>
            <a:prstDash val="sysDash"/>
            <a:miter lim="800000"/>
            <a:tailEnd type="arrow"/>
          </a:ln>
          <a:effectLst/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FD46C30A-5CD2-B17D-7EBC-C8D7A06A2C23}"/>
              </a:ext>
            </a:extLst>
          </p:cNvPr>
          <p:cNvSpPr/>
          <p:nvPr/>
        </p:nvSpPr>
        <p:spPr>
          <a:xfrm>
            <a:off x="33006856" y="1189009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111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49733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29540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5210526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52032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ManagementDomainInterface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25541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568132"/>
            <a:ext cx="470209" cy="2362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10708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remoteIpAddress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remotePort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connectionStatus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sessionId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7134225" y="5577132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 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2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5213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744104"/>
            <a:ext cx="817921" cy="3324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affected-management-plane-transport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4577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2034197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2567288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3028660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2534254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2534254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2802904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1990582" y="12085085"/>
            <a:ext cx="543672" cy="696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0259401" y="11934540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2482608" y="889295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2157575" y="88929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4572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 flipV="1">
            <a:off x="33698615" y="14575600"/>
            <a:ext cx="470210" cy="21959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41245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unavailableCapability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0"/>
            <a:endCxn id="67" idx="2"/>
          </p:cNvCxnSpPr>
          <p:nvPr/>
        </p:nvCxnSpPr>
        <p:spPr>
          <a:xfrm flipH="1" flipV="1">
            <a:off x="32802904" y="13209069"/>
            <a:ext cx="314985" cy="13633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30408312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1569765" y="12986283"/>
            <a:ext cx="964489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357546" y="12878630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0"/>
          </p:cNvCxnSpPr>
          <p:nvPr/>
        </p:nvCxnSpPr>
        <p:spPr>
          <a:xfrm>
            <a:off x="26827798" y="12185737"/>
            <a:ext cx="3640065" cy="59253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3"/>
          </p:cNvCxnSpPr>
          <p:nvPr/>
        </p:nvCxnSpPr>
        <p:spPr>
          <a:xfrm flipH="1">
            <a:off x="29871597" y="12992447"/>
            <a:ext cx="536715" cy="508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24" idx="0"/>
          </p:cNvCxnSpPr>
          <p:nvPr/>
        </p:nvCxnSpPr>
        <p:spPr>
          <a:xfrm>
            <a:off x="9734239" y="6840779"/>
            <a:ext cx="22568608" cy="2020030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744104"/>
            <a:ext cx="16820971" cy="421884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category=mountpoint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 and many more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Abgerundetes Rechteck 88">
            <a:extLst>
              <a:ext uri="{FF2B5EF4-FFF2-40B4-BE49-F238E27FC236}">
                <a16:creationId xmlns:a16="http://schemas.microsoft.com/office/drawing/2014/main" id="{7E95F55E-5327-B2F3-A8E9-0E43F808A6DF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73F98EC-006A-1BB4-05C2-D621F35AF3EA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  ~   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797AF09-63D9-7B20-05FB-764528C9FC8D}"/>
              </a:ext>
            </a:extLst>
          </p:cNvPr>
          <p:cNvCxnSpPr>
            <a:cxnSpLocks/>
            <a:stCxn id="47" idx="1"/>
            <a:endCxn id="54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1E12062-B29F-6ACD-1F9D-C965C47880ED}"/>
              </a:ext>
            </a:extLst>
          </p:cNvPr>
          <p:cNvCxnSpPr>
            <a:cxnSpLocks/>
            <a:stCxn id="47" idx="3"/>
            <a:endCxn id="263" idx="2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L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799697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63466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  <a:endCxn id="213" idx="0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5870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             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736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3" name="Ellipse 212">
            <a:extLst>
              <a:ext uri="{FF2B5EF4-FFF2-40B4-BE49-F238E27FC236}">
                <a16:creationId xmlns:a16="http://schemas.microsoft.com/office/drawing/2014/main" id="{1C9E9878-B49D-8330-C95F-B72F24A942CE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7744104"/>
            <a:ext cx="4033297" cy="421662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R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local-id=tcp-link-chain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907057" y="4017270"/>
            <a:ext cx="8895591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2500199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Abgerundetes Rechteck 88">
            <a:extLst>
              <a:ext uri="{FF2B5EF4-FFF2-40B4-BE49-F238E27FC236}">
                <a16:creationId xmlns:a16="http://schemas.microsoft.com/office/drawing/2014/main" id="{055E24D7-663D-4B93-8A5D-665472C9861F}"/>
              </a:ext>
            </a:extLst>
          </p:cNvPr>
          <p:cNvSpPr/>
          <p:nvPr/>
        </p:nvSpPr>
        <p:spPr>
          <a:xfrm>
            <a:off x="30383577" y="1082429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7D52961-7EE1-DE23-18E0-77D5DEBA9B7F}"/>
              </a:ext>
            </a:extLst>
          </p:cNvPr>
          <p:cNvSpPr/>
          <p:nvPr/>
        </p:nvSpPr>
        <p:spPr>
          <a:xfrm>
            <a:off x="28132118" y="10824293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Abgerundetes Rechteck 2">
            <a:extLst>
              <a:ext uri="{FF2B5EF4-FFF2-40B4-BE49-F238E27FC236}">
                <a16:creationId xmlns:a16="http://schemas.microsoft.com/office/drawing/2014/main" id="{6217AA5C-B11D-EE21-8D8A-F03AF335DB59}"/>
              </a:ext>
            </a:extLst>
          </p:cNvPr>
          <p:cNvSpPr/>
          <p:nvPr/>
        </p:nvSpPr>
        <p:spPr>
          <a:xfrm>
            <a:off x="32035629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07" name="Abgerundetes Rechteck 3">
            <a:extLst>
              <a:ext uri="{FF2B5EF4-FFF2-40B4-BE49-F238E27FC236}">
                <a16:creationId xmlns:a16="http://schemas.microsoft.com/office/drawing/2014/main" id="{7AD29EB0-0652-854A-42EF-EA0FC3F6F31A}"/>
              </a:ext>
            </a:extLst>
          </p:cNvPr>
          <p:cNvSpPr/>
          <p:nvPr/>
        </p:nvSpPr>
        <p:spPr>
          <a:xfrm>
            <a:off x="32035629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4E464824-8BB1-584B-1EE9-75927F098C9A}"/>
              </a:ext>
            </a:extLst>
          </p:cNvPr>
          <p:cNvCxnSpPr>
            <a:cxnSpLocks/>
            <a:stCxn id="24" idx="2"/>
            <a:endCxn id="104" idx="0"/>
          </p:cNvCxnSpPr>
          <p:nvPr/>
        </p:nvCxnSpPr>
        <p:spPr>
          <a:xfrm>
            <a:off x="32302847" y="9306381"/>
            <a:ext cx="1432" cy="3921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0AB2440-14D8-D7AA-360C-E7625975A8DE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32304279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585A1CA-9285-57B4-AC83-883A70A8ADCE}"/>
              </a:ext>
            </a:extLst>
          </p:cNvPr>
          <p:cNvCxnSpPr>
            <a:cxnSpLocks/>
            <a:stCxn id="104" idx="1"/>
            <a:endCxn id="133" idx="3"/>
          </p:cNvCxnSpPr>
          <p:nvPr/>
        </p:nvCxnSpPr>
        <p:spPr>
          <a:xfrm flipH="1" flipV="1">
            <a:off x="31341258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28F3EEA8-5964-A8AA-2D18-98327179810D}"/>
              </a:ext>
            </a:extLst>
          </p:cNvPr>
          <p:cNvSpPr/>
          <p:nvPr/>
        </p:nvSpPr>
        <p:spPr>
          <a:xfrm>
            <a:off x="29432427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98A8010B-843A-5167-086C-829D211E6A03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rot="16200000" flipH="1">
            <a:off x="31274916" y="10334311"/>
            <a:ext cx="2555918" cy="500057"/>
          </a:xfrm>
          <a:prstGeom prst="bentConnector3">
            <a:avLst>
              <a:gd name="adj1" fmla="val 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4973330-68FD-29B1-66EA-E6EB75F5EC5D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 flipV="1">
            <a:off x="31545030" y="10824294"/>
            <a:ext cx="490599" cy="2227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D3BD0E6-982C-160A-CD25-EF95AADDA086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 flipV="1">
            <a:off x="29947901" y="11047079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30445003" y="1277826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19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270952"/>
            <a:ext cx="470209" cy="698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380990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sessionId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847268" y="1912122"/>
            <a:ext cx="4850232" cy="9060529"/>
          </a:xfrm>
          <a:prstGeom prst="bentConnector3">
            <a:avLst>
              <a:gd name="adj1" fmla="val 4700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404807" y="415111"/>
            <a:ext cx="4857371" cy="12061688"/>
          </a:xfrm>
          <a:prstGeom prst="bentConnector3">
            <a:avLst>
              <a:gd name="adj1" fmla="val 4671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6484620" y="5577132"/>
            <a:ext cx="190570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53" y="12712771"/>
            <a:ext cx="474798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1" y="1256695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2"/>
            <a:ext cx="474799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8" y="12539959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23760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unavailableCapability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2226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 flipV="1">
            <a:off x="23687472" y="13588900"/>
            <a:ext cx="467129" cy="54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333265" y="-4513347"/>
            <a:ext cx="4843539" cy="21904772"/>
          </a:xfrm>
          <a:prstGeom prst="bentConnector3">
            <a:avLst>
              <a:gd name="adj1" fmla="val 4700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netconfUserName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netconfPassword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 and many more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9E486BB-D8D2-9E1C-578A-9ED3A1B46609}"/>
              </a:ext>
            </a:extLst>
          </p:cNvPr>
          <p:cNvSpPr/>
          <p:nvPr/>
        </p:nvSpPr>
        <p:spPr>
          <a:xfrm>
            <a:off x="3361788" y="13028590"/>
            <a:ext cx="8168685" cy="9144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könnte sein, dass der Controller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erwartet.</a:t>
            </a:r>
          </a:p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Sollte dies der Fall sein: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RestClients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eines Controller::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RestServers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bis Controller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complement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/v1/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-management-domain-connection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(s)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operationalState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FED4E20C-8711-F373-EEEC-5099B54C6BFB}"/>
              </a:ext>
            </a:extLst>
          </p:cNvPr>
          <p:cNvSpPr/>
          <p:nvPr/>
        </p:nvSpPr>
        <p:spPr>
          <a:xfrm>
            <a:off x="16357802" y="4705357"/>
            <a:ext cx="3281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out-</a:t>
            </a:r>
            <a:r>
              <a:rPr lang="de-DE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dated</a:t>
            </a:r>
            <a:endParaRPr lang="de-DE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8559792" y="73851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926" y="7449581"/>
            <a:ext cx="166165" cy="17491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80EBDD1-910E-BF08-7593-837B99C03C6E}"/>
              </a:ext>
            </a:extLst>
          </p:cNvPr>
          <p:cNvSpPr/>
          <p:nvPr/>
        </p:nvSpPr>
        <p:spPr>
          <a:xfrm>
            <a:off x="16104478" y="71110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6A3A029-53B2-7755-D074-A50A2B35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612" y="7175434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hink-cell data - do not delete" hidden="1">
            <a:extLst>
              <a:ext uri="{FF2B5EF4-FFF2-40B4-BE49-F238E27FC236}">
                <a16:creationId xmlns:a16="http://schemas.microsoft.com/office/drawing/2014/main" id="{FC6D5B25-1FE4-6139-0F3E-ED7E2CA909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7379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3" imgH="514" progId="TCLayout.ActiveDocument.1">
                  <p:embed/>
                </p:oleObj>
              </mc:Choice>
              <mc:Fallback>
                <p:oleObj name="think-cell Folie" r:id="rId3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C2347D50-DBD6-5E1E-7141-8099A1864AFA}"/>
              </a:ext>
            </a:extLst>
          </p:cNvPr>
          <p:cNvSpPr/>
          <p:nvPr/>
        </p:nvSpPr>
        <p:spPr>
          <a:xfrm>
            <a:off x="15826913" y="295140"/>
            <a:ext cx="2344973" cy="49861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LoadBalancer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E0884B7-876D-6341-517F-76FADAC1FCB0}"/>
              </a:ext>
            </a:extLst>
          </p:cNvPr>
          <p:cNvSpPr txBox="1"/>
          <p:nvPr/>
        </p:nvSpPr>
        <p:spPr>
          <a:xfrm>
            <a:off x="844446" y="536890"/>
            <a:ext cx="82014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Fragestellungen:</a:t>
            </a:r>
          </a:p>
          <a:p>
            <a:pPr marL="285750" indent="-28575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Welche Devices sind über welche Domäne an welcher Applikation erreichbar?</a:t>
            </a:r>
          </a:p>
          <a:p>
            <a:pPr marL="285750" indent="-28575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Wie ist der operative Status der Anbindung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highlight>
                  <a:srgbClr val="FFFF00"/>
                </a:highlight>
              </a:rPr>
              <a:t>3 Keys für eine Aussage </a:t>
            </a:r>
          </a:p>
          <a:p>
            <a:r>
              <a:rPr lang="de-DE" dirty="0">
                <a:highlight>
                  <a:srgbClr val="FFFF00"/>
                </a:highlight>
              </a:rPr>
              <a:t>		</a:t>
            </a:r>
            <a:r>
              <a:rPr lang="de-DE" dirty="0" err="1">
                <a:highlight>
                  <a:srgbClr val="FFFF00"/>
                </a:highlight>
              </a:rPr>
              <a:t>Application</a:t>
            </a:r>
            <a:r>
              <a:rPr lang="de-DE" dirty="0">
                <a:highlight>
                  <a:srgbClr val="FFFF00"/>
                </a:highlight>
              </a:rPr>
              <a:t>  -  </a:t>
            </a:r>
            <a:r>
              <a:rPr lang="de-DE" dirty="0" err="1">
                <a:highlight>
                  <a:srgbClr val="FFFF00"/>
                </a:highlight>
              </a:rPr>
              <a:t>ManagementDomäne</a:t>
            </a:r>
            <a:r>
              <a:rPr lang="de-DE" dirty="0">
                <a:highlight>
                  <a:srgbClr val="FFFF00"/>
                </a:highlight>
              </a:rPr>
              <a:t>  -  Device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D35F42E-A7BB-E27D-AC42-CE69768DE51C}"/>
              </a:ext>
            </a:extLst>
          </p:cNvPr>
          <p:cNvSpPr/>
          <p:nvPr/>
        </p:nvSpPr>
        <p:spPr>
          <a:xfrm>
            <a:off x="2028669" y="6158202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App#1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7AB247-396A-78BE-5D33-404CE0DED54F}"/>
              </a:ext>
            </a:extLst>
          </p:cNvPr>
          <p:cNvSpPr/>
          <p:nvPr/>
        </p:nvSpPr>
        <p:spPr>
          <a:xfrm>
            <a:off x="2028669" y="7687199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App#2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EA1D833-3BB1-98B3-66EB-CAD1466B4139}"/>
              </a:ext>
            </a:extLst>
          </p:cNvPr>
          <p:cNvSpPr/>
          <p:nvPr/>
        </p:nvSpPr>
        <p:spPr>
          <a:xfrm>
            <a:off x="2028669" y="921619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App#3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2A0C6DE-8C0A-70AC-15CC-D30309F9D034}"/>
              </a:ext>
            </a:extLst>
          </p:cNvPr>
          <p:cNvSpPr/>
          <p:nvPr/>
        </p:nvSpPr>
        <p:spPr>
          <a:xfrm>
            <a:off x="6540709" y="6158202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MD#1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CD797DD-9E82-0140-ED32-F696B6A40640}"/>
              </a:ext>
            </a:extLst>
          </p:cNvPr>
          <p:cNvSpPr/>
          <p:nvPr/>
        </p:nvSpPr>
        <p:spPr>
          <a:xfrm>
            <a:off x="6540709" y="7687199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MD#2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E6658DE-9F8F-A2CE-301E-4A006D92BFCB}"/>
              </a:ext>
            </a:extLst>
          </p:cNvPr>
          <p:cNvSpPr/>
          <p:nvPr/>
        </p:nvSpPr>
        <p:spPr>
          <a:xfrm>
            <a:off x="6540709" y="921619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MD#3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016B47A-7C7E-DE06-B278-9FF60E40C055}"/>
              </a:ext>
            </a:extLst>
          </p:cNvPr>
          <p:cNvSpPr/>
          <p:nvPr/>
        </p:nvSpPr>
        <p:spPr>
          <a:xfrm>
            <a:off x="8339529" y="6301649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B9C9CB-F3F6-F7F6-F333-11AA98800F68}"/>
              </a:ext>
            </a:extLst>
          </p:cNvPr>
          <p:cNvSpPr/>
          <p:nvPr/>
        </p:nvSpPr>
        <p:spPr>
          <a:xfrm>
            <a:off x="8339529" y="6468387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DF64FF-BFAB-8FB3-D7CD-1E8CA8DB6B85}"/>
              </a:ext>
            </a:extLst>
          </p:cNvPr>
          <p:cNvSpPr/>
          <p:nvPr/>
        </p:nvSpPr>
        <p:spPr>
          <a:xfrm>
            <a:off x="8339529" y="6638376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EFBA81-EF61-21D5-7D2E-B63646DD7707}"/>
              </a:ext>
            </a:extLst>
          </p:cNvPr>
          <p:cNvSpPr/>
          <p:nvPr/>
        </p:nvSpPr>
        <p:spPr>
          <a:xfrm>
            <a:off x="8339529" y="6801981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2F6DB9-4D3B-97A0-B0A9-B8ECF55C98A3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>
            <a:off x="3827489" y="6607907"/>
            <a:ext cx="2713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516033A-012C-F6B3-A94D-37808015E539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827489" y="6607907"/>
            <a:ext cx="2868586" cy="1614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1DB235-B295-0F5E-7793-07E9ED2F8BD9}"/>
              </a:ext>
            </a:extLst>
          </p:cNvPr>
          <p:cNvCxnSpPr>
            <a:cxnSpLocks/>
            <a:stCxn id="57" idx="1"/>
            <a:endCxn id="30" idx="3"/>
          </p:cNvCxnSpPr>
          <p:nvPr/>
        </p:nvCxnSpPr>
        <p:spPr>
          <a:xfrm flipH="1" flipV="1">
            <a:off x="17896842" y="1507821"/>
            <a:ext cx="2442111" cy="394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5FBB7B-3F4A-681B-9A02-F02D9E2155C8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27489" y="6607907"/>
            <a:ext cx="2713220" cy="1528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B21F312-3975-A7E1-FD9A-7F4B82DC8C5D}"/>
              </a:ext>
            </a:extLst>
          </p:cNvPr>
          <p:cNvSpPr/>
          <p:nvPr/>
        </p:nvSpPr>
        <p:spPr>
          <a:xfrm>
            <a:off x="11585982" y="105811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App#1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42F2A39-BA4D-798A-12A8-5F5FADB028E0}"/>
              </a:ext>
            </a:extLst>
          </p:cNvPr>
          <p:cNvSpPr/>
          <p:nvPr/>
        </p:nvSpPr>
        <p:spPr>
          <a:xfrm>
            <a:off x="11585982" y="2587113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App#2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E8882588-B37F-2AB0-FB98-ECA24DD12903}"/>
              </a:ext>
            </a:extLst>
          </p:cNvPr>
          <p:cNvSpPr/>
          <p:nvPr/>
        </p:nvSpPr>
        <p:spPr>
          <a:xfrm>
            <a:off x="11585982" y="4116110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App#3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2145D6C-3717-A4A4-5D3A-FCB78EA9628C}"/>
              </a:ext>
            </a:extLst>
          </p:cNvPr>
          <p:cNvSpPr/>
          <p:nvPr/>
        </p:nvSpPr>
        <p:spPr>
          <a:xfrm>
            <a:off x="16098022" y="105811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FW#1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14CA712-53A2-C2C4-9C8B-E1F407055F60}"/>
              </a:ext>
            </a:extLst>
          </p:cNvPr>
          <p:cNvSpPr/>
          <p:nvPr/>
        </p:nvSpPr>
        <p:spPr>
          <a:xfrm>
            <a:off x="16098022" y="4116110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FW#2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629F212-E081-3AC6-6869-D0E47793D3EA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flipH="1">
            <a:off x="13384802" y="1507821"/>
            <a:ext cx="2713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1B3603F-8B97-02F9-3152-ACDA43A43795}"/>
              </a:ext>
            </a:extLst>
          </p:cNvPr>
          <p:cNvCxnSpPr>
            <a:cxnSpLocks/>
            <a:stCxn id="58" idx="1"/>
            <a:endCxn id="27" idx="3"/>
          </p:cNvCxnSpPr>
          <p:nvPr/>
        </p:nvCxnSpPr>
        <p:spPr>
          <a:xfrm flipH="1" flipV="1">
            <a:off x="13384802" y="1507821"/>
            <a:ext cx="6954151" cy="1242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03900FA-DCE9-F3E0-DA8B-1E654592F5B5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13384802" y="1507821"/>
            <a:ext cx="2713220" cy="1528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8B6C22AE-CFE9-C8CD-6556-6C84AAAEB72E}"/>
              </a:ext>
            </a:extLst>
          </p:cNvPr>
          <p:cNvSpPr/>
          <p:nvPr/>
        </p:nvSpPr>
        <p:spPr>
          <a:xfrm>
            <a:off x="24118619" y="1058115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LC#1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9A2B7946-2F98-EAA2-9FE3-316632CAED57}"/>
              </a:ext>
            </a:extLst>
          </p:cNvPr>
          <p:cNvSpPr/>
          <p:nvPr/>
        </p:nvSpPr>
        <p:spPr>
          <a:xfrm>
            <a:off x="24118619" y="2587112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LC#2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1CD767DC-C7C2-6A72-18DB-47091026C7C7}"/>
              </a:ext>
            </a:extLst>
          </p:cNvPr>
          <p:cNvSpPr/>
          <p:nvPr/>
        </p:nvSpPr>
        <p:spPr>
          <a:xfrm>
            <a:off x="24118619" y="4116109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LC#3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C7B09A1-EEC7-71DD-BDED-707E2F743625}"/>
              </a:ext>
            </a:extLst>
          </p:cNvPr>
          <p:cNvSpPr/>
          <p:nvPr/>
        </p:nvSpPr>
        <p:spPr>
          <a:xfrm>
            <a:off x="25917439" y="1201562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0B917D6-F8D2-A1DC-BB13-A4650964A476}"/>
              </a:ext>
            </a:extLst>
          </p:cNvPr>
          <p:cNvSpPr/>
          <p:nvPr/>
        </p:nvSpPr>
        <p:spPr>
          <a:xfrm>
            <a:off x="25917439" y="1368300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144BE4A-51A3-B003-A11F-B11342C54A47}"/>
              </a:ext>
            </a:extLst>
          </p:cNvPr>
          <p:cNvSpPr/>
          <p:nvPr/>
        </p:nvSpPr>
        <p:spPr>
          <a:xfrm>
            <a:off x="25917439" y="1538289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77BB26A-C55C-7E5B-35E5-2B04BBF90983}"/>
              </a:ext>
            </a:extLst>
          </p:cNvPr>
          <p:cNvSpPr/>
          <p:nvPr/>
        </p:nvSpPr>
        <p:spPr>
          <a:xfrm>
            <a:off x="25917439" y="1701894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8006061D-C67B-0BAA-7609-3C1A62E2D65D}"/>
              </a:ext>
            </a:extLst>
          </p:cNvPr>
          <p:cNvSpPr/>
          <p:nvPr/>
        </p:nvSpPr>
        <p:spPr>
          <a:xfrm>
            <a:off x="20338953" y="954844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ODL#1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CA60B177-7B5B-6101-79B1-C735F49A41CE}"/>
              </a:ext>
            </a:extLst>
          </p:cNvPr>
          <p:cNvSpPr/>
          <p:nvPr/>
        </p:nvSpPr>
        <p:spPr>
          <a:xfrm>
            <a:off x="20338953" y="1708086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ODL#2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17D29245-D79F-B734-6CDF-C280EDDF182F}"/>
              </a:ext>
            </a:extLst>
          </p:cNvPr>
          <p:cNvSpPr/>
          <p:nvPr/>
        </p:nvSpPr>
        <p:spPr>
          <a:xfrm>
            <a:off x="20338953" y="2556181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ODL#3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2578242D-002A-FFB3-C565-2B5145299950}"/>
              </a:ext>
            </a:extLst>
          </p:cNvPr>
          <p:cNvSpPr/>
          <p:nvPr/>
        </p:nvSpPr>
        <p:spPr>
          <a:xfrm>
            <a:off x="20338953" y="3309423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ODL#4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77C26334-44A4-C023-6C4E-A36627390B76}"/>
              </a:ext>
            </a:extLst>
          </p:cNvPr>
          <p:cNvSpPr/>
          <p:nvPr/>
        </p:nvSpPr>
        <p:spPr>
          <a:xfrm>
            <a:off x="20338953" y="4068201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ODL#5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39E54DDE-A2DC-568A-3014-19603B502208}"/>
              </a:ext>
            </a:extLst>
          </p:cNvPr>
          <p:cNvSpPr/>
          <p:nvPr/>
        </p:nvSpPr>
        <p:spPr>
          <a:xfrm>
            <a:off x="20338953" y="4821443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ODL#6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62C3D8-5E07-E55C-5E9B-8F5A402F23E0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7896842" y="1148920"/>
            <a:ext cx="2442111" cy="31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FBDBBBFF-2775-D463-BD0C-879CDC401804}"/>
              </a:ext>
            </a:extLst>
          </p:cNvPr>
          <p:cNvSpPr txBox="1"/>
          <p:nvPr/>
        </p:nvSpPr>
        <p:spPr>
          <a:xfrm>
            <a:off x="13627512" y="217136"/>
            <a:ext cx="97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TCP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2C2CCE3-88D0-8A9B-C160-9CB2719709E5}"/>
              </a:ext>
            </a:extLst>
          </p:cNvPr>
          <p:cNvSpPr/>
          <p:nvPr/>
        </p:nvSpPr>
        <p:spPr>
          <a:xfrm>
            <a:off x="15826913" y="6044270"/>
            <a:ext cx="2344973" cy="49861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LoadBalancer</a:t>
            </a:r>
            <a:endParaRPr lang="de-DE" dirty="0"/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A0EBA755-0BE9-3D69-3403-E30CA70C3E63}"/>
              </a:ext>
            </a:extLst>
          </p:cNvPr>
          <p:cNvSpPr/>
          <p:nvPr/>
        </p:nvSpPr>
        <p:spPr>
          <a:xfrm>
            <a:off x="11585982" y="680724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App#1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7FB7E2FD-6B54-991F-9882-033FFF096BF2}"/>
              </a:ext>
            </a:extLst>
          </p:cNvPr>
          <p:cNvSpPr/>
          <p:nvPr/>
        </p:nvSpPr>
        <p:spPr>
          <a:xfrm>
            <a:off x="11585982" y="8336243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App#2</a:t>
            </a: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0DA1D8E7-9DCB-6523-BD7B-9C8DF70E34D3}"/>
              </a:ext>
            </a:extLst>
          </p:cNvPr>
          <p:cNvSpPr/>
          <p:nvPr/>
        </p:nvSpPr>
        <p:spPr>
          <a:xfrm>
            <a:off x="11585982" y="9865240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App#3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6035CA94-0BFC-D101-3EE8-A68246277809}"/>
              </a:ext>
            </a:extLst>
          </p:cNvPr>
          <p:cNvSpPr/>
          <p:nvPr/>
        </p:nvSpPr>
        <p:spPr>
          <a:xfrm>
            <a:off x="16098022" y="680724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FW#1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415D411F-446B-FFBD-347E-2D76609A9560}"/>
              </a:ext>
            </a:extLst>
          </p:cNvPr>
          <p:cNvSpPr/>
          <p:nvPr/>
        </p:nvSpPr>
        <p:spPr>
          <a:xfrm>
            <a:off x="16098022" y="9865240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FW#2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840AB3B2-FE54-BC1C-8AB0-C00FE3159C24}"/>
              </a:ext>
            </a:extLst>
          </p:cNvPr>
          <p:cNvCxnSpPr>
            <a:cxnSpLocks/>
            <a:stCxn id="100" idx="1"/>
            <a:endCxn id="83" idx="3"/>
          </p:cNvCxnSpPr>
          <p:nvPr/>
        </p:nvCxnSpPr>
        <p:spPr>
          <a:xfrm flipH="1" flipV="1">
            <a:off x="13384802" y="7256951"/>
            <a:ext cx="6954151" cy="1242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6FE24C02-7CE7-8050-16F0-B51CA579C6B7}"/>
              </a:ext>
            </a:extLst>
          </p:cNvPr>
          <p:cNvSpPr/>
          <p:nvPr/>
        </p:nvSpPr>
        <p:spPr>
          <a:xfrm>
            <a:off x="24118619" y="6807245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LC#1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00958962-FB3B-8FF2-5041-D3B4458CD6E1}"/>
              </a:ext>
            </a:extLst>
          </p:cNvPr>
          <p:cNvSpPr/>
          <p:nvPr/>
        </p:nvSpPr>
        <p:spPr>
          <a:xfrm>
            <a:off x="24118619" y="8336242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LC#2</a:t>
            </a:r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C39F62F3-297A-9D0E-5E44-0B0225F10B3B}"/>
              </a:ext>
            </a:extLst>
          </p:cNvPr>
          <p:cNvSpPr/>
          <p:nvPr/>
        </p:nvSpPr>
        <p:spPr>
          <a:xfrm>
            <a:off x="24118619" y="9865239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F365207F-6FFC-3F3F-7A5E-BA1D5B812A46}"/>
              </a:ext>
            </a:extLst>
          </p:cNvPr>
          <p:cNvSpPr/>
          <p:nvPr/>
        </p:nvSpPr>
        <p:spPr>
          <a:xfrm>
            <a:off x="25917439" y="6950692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EF2B9C4-715F-51BB-B63C-D45216F9BE80}"/>
              </a:ext>
            </a:extLst>
          </p:cNvPr>
          <p:cNvSpPr/>
          <p:nvPr/>
        </p:nvSpPr>
        <p:spPr>
          <a:xfrm>
            <a:off x="25917439" y="7117430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9381EC67-754B-F770-569E-03AACA89B05B}"/>
              </a:ext>
            </a:extLst>
          </p:cNvPr>
          <p:cNvSpPr/>
          <p:nvPr/>
        </p:nvSpPr>
        <p:spPr>
          <a:xfrm>
            <a:off x="25917439" y="7287419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F64EC261-A453-32C8-A2A3-0D3ED2AC8628}"/>
              </a:ext>
            </a:extLst>
          </p:cNvPr>
          <p:cNvSpPr/>
          <p:nvPr/>
        </p:nvSpPr>
        <p:spPr>
          <a:xfrm>
            <a:off x="25917439" y="7451024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76F1B668-A620-811D-0AC6-310C6AAA6925}"/>
              </a:ext>
            </a:extLst>
          </p:cNvPr>
          <p:cNvSpPr/>
          <p:nvPr/>
        </p:nvSpPr>
        <p:spPr>
          <a:xfrm>
            <a:off x="20338953" y="6703974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ODL#1</a:t>
            </a:r>
          </a:p>
        </p:txBody>
      </p: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A60A0C05-2672-0225-EF91-A700B99533BF}"/>
              </a:ext>
            </a:extLst>
          </p:cNvPr>
          <p:cNvSpPr/>
          <p:nvPr/>
        </p:nvSpPr>
        <p:spPr>
          <a:xfrm>
            <a:off x="20338953" y="7457216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ODL#2</a:t>
            </a:r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2D7EB6EE-C563-F4EC-8C49-CD827CCD1CB0}"/>
              </a:ext>
            </a:extLst>
          </p:cNvPr>
          <p:cNvSpPr/>
          <p:nvPr/>
        </p:nvSpPr>
        <p:spPr>
          <a:xfrm>
            <a:off x="20338953" y="8305311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ODL#3</a:t>
            </a:r>
          </a:p>
        </p:txBody>
      </p:sp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F65E719B-EDAC-FAB4-7618-1F3A0D975E42}"/>
              </a:ext>
            </a:extLst>
          </p:cNvPr>
          <p:cNvSpPr/>
          <p:nvPr/>
        </p:nvSpPr>
        <p:spPr>
          <a:xfrm>
            <a:off x="20338953" y="9058553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ODL#4</a:t>
            </a:r>
          </a:p>
        </p:txBody>
      </p: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95EFAE3E-D51A-CB8B-6EEA-6CDE9C662B70}"/>
              </a:ext>
            </a:extLst>
          </p:cNvPr>
          <p:cNvSpPr/>
          <p:nvPr/>
        </p:nvSpPr>
        <p:spPr>
          <a:xfrm>
            <a:off x="20338953" y="9817331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ODL#5</a:t>
            </a:r>
          </a:p>
        </p:txBody>
      </p:sp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C474DDB0-2725-98E1-F99A-6F13337B4DE5}"/>
              </a:ext>
            </a:extLst>
          </p:cNvPr>
          <p:cNvSpPr/>
          <p:nvPr/>
        </p:nvSpPr>
        <p:spPr>
          <a:xfrm>
            <a:off x="20338953" y="10570573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ODL#6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B1CEF75-6DB7-0282-7C15-71B71D952E8B}"/>
              </a:ext>
            </a:extLst>
          </p:cNvPr>
          <p:cNvSpPr txBox="1"/>
          <p:nvPr/>
        </p:nvSpPr>
        <p:spPr>
          <a:xfrm>
            <a:off x="13627512" y="6004279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HTTP</a:t>
            </a:r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E0E33A2-12A9-3300-CEC8-36D7A364C38B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13384802" y="7256951"/>
            <a:ext cx="6954151" cy="432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7E25B143-C079-F56E-F071-2973E5C74ECD}"/>
              </a:ext>
            </a:extLst>
          </p:cNvPr>
          <p:cNvCxnSpPr>
            <a:cxnSpLocks/>
            <a:stCxn id="98" idx="1"/>
            <a:endCxn id="83" idx="3"/>
          </p:cNvCxnSpPr>
          <p:nvPr/>
        </p:nvCxnSpPr>
        <p:spPr>
          <a:xfrm flipH="1">
            <a:off x="13384802" y="6898050"/>
            <a:ext cx="6954151" cy="358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FC549C81-6E5E-F81D-9448-BFE8A0C690E4}"/>
              </a:ext>
            </a:extLst>
          </p:cNvPr>
          <p:cNvSpPr txBox="1"/>
          <p:nvPr/>
        </p:nvSpPr>
        <p:spPr>
          <a:xfrm>
            <a:off x="11323933" y="11567887"/>
            <a:ext cx="37340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FD: </a:t>
            </a:r>
            <a:r>
              <a:rPr lang="de-DE" dirty="0" err="1"/>
              <a:t>ManagementDomäne</a:t>
            </a:r>
            <a:endParaRPr lang="de-DE" dirty="0"/>
          </a:p>
          <a:p>
            <a:r>
              <a:rPr lang="de-DE" dirty="0"/>
              <a:t>	FC: Device</a:t>
            </a:r>
          </a:p>
          <a:p>
            <a:r>
              <a:rPr lang="de-DE" dirty="0"/>
              <a:t>		</a:t>
            </a:r>
            <a:r>
              <a:rPr lang="de-DE" dirty="0" err="1"/>
              <a:t>No</a:t>
            </a:r>
            <a:r>
              <a:rPr lang="de-DE" dirty="0"/>
              <a:t> TPs</a:t>
            </a:r>
          </a:p>
          <a:p>
            <a:r>
              <a:rPr lang="de-DE" dirty="0"/>
              <a:t>		</a:t>
            </a:r>
            <a:r>
              <a:rPr lang="de-DE" dirty="0" err="1"/>
              <a:t>No</a:t>
            </a:r>
            <a:r>
              <a:rPr lang="de-DE" dirty="0"/>
              <a:t> Route</a:t>
            </a:r>
          </a:p>
          <a:p>
            <a:r>
              <a:rPr lang="de-DE" dirty="0"/>
              <a:t>		</a:t>
            </a:r>
            <a:r>
              <a:rPr lang="de-DE" dirty="0" err="1"/>
              <a:t>subFC</a:t>
            </a:r>
            <a:r>
              <a:rPr lang="de-DE" dirty="0"/>
              <a:t>: _</a:t>
            </a:r>
            <a:r>
              <a:rPr lang="de-DE" dirty="0" err="1"/>
              <a:t>ApplicationGroup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ApplicationGroup</a:t>
            </a:r>
            <a:r>
              <a:rPr lang="de-DE" dirty="0"/>
              <a:t>:</a:t>
            </a:r>
          </a:p>
          <a:p>
            <a:r>
              <a:rPr lang="de-DE" dirty="0"/>
              <a:t>	FC: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		TPs {LC, App}</a:t>
            </a:r>
          </a:p>
          <a:p>
            <a:r>
              <a:rPr lang="de-DE" dirty="0"/>
              <a:t>		Route {LC|ODL, </a:t>
            </a:r>
            <a:r>
              <a:rPr lang="de-DE" dirty="0" err="1"/>
              <a:t>ODL|App</a:t>
            </a:r>
            <a:r>
              <a:rPr lang="de-DE" dirty="0"/>
              <a:t>}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8B15DE2F-15CC-E54A-5349-73566B68934F}"/>
              </a:ext>
            </a:extLst>
          </p:cNvPr>
          <p:cNvSpPr txBox="1"/>
          <p:nvPr/>
        </p:nvSpPr>
        <p:spPr>
          <a:xfrm>
            <a:off x="635751" y="11567887"/>
            <a:ext cx="106881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FD: </a:t>
            </a:r>
            <a:r>
              <a:rPr lang="de-DE" dirty="0" err="1"/>
              <a:t>ManagementDomäne</a:t>
            </a:r>
            <a:endParaRPr lang="de-DE" dirty="0"/>
          </a:p>
          <a:p>
            <a:r>
              <a:rPr lang="de-DE" dirty="0"/>
              <a:t>	TP: LMP,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	FC: </a:t>
            </a:r>
            <a:r>
              <a:rPr lang="de-DE" dirty="0" err="1"/>
              <a:t>ManagementPlaneTransport</a:t>
            </a:r>
            <a:endParaRPr lang="de-DE" dirty="0"/>
          </a:p>
          <a:p>
            <a:r>
              <a:rPr lang="de-DE" dirty="0"/>
              <a:t>		TP: LMP,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		Route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Darstellen der Route unter 42.000 Geräten ergibt keinen Sinn.</a:t>
            </a:r>
          </a:p>
          <a:p>
            <a:r>
              <a:rPr lang="de-DE" dirty="0"/>
              <a:t>Das Darstellen der 42.000Geräte unter 6 Routen ergibt ebenso wenig Sinn.</a:t>
            </a:r>
          </a:p>
          <a:p>
            <a:endParaRPr lang="de-DE" dirty="0"/>
          </a:p>
          <a:p>
            <a:r>
              <a:rPr lang="de-DE" dirty="0"/>
              <a:t>Die 42.000 Geräten müssen gruppiert werden, und die Gruppe durch die Applikationen referenziert werden</a:t>
            </a:r>
          </a:p>
          <a:p>
            <a:r>
              <a:rPr lang="de-DE" dirty="0"/>
              <a:t>Die Verfügbarkeit muss für Routen unter Applikationen berechnet werden.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CCFA7FC-DF6A-01E4-B43E-6431CB3DEF65}"/>
              </a:ext>
            </a:extLst>
          </p:cNvPr>
          <p:cNvSpPr txBox="1"/>
          <p:nvPr/>
        </p:nvSpPr>
        <p:spPr>
          <a:xfrm>
            <a:off x="16997432" y="11567887"/>
            <a:ext cx="373403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FD: </a:t>
            </a:r>
            <a:r>
              <a:rPr lang="de-DE" dirty="0" err="1"/>
              <a:t>ManagementDomäne</a:t>
            </a:r>
            <a:endParaRPr lang="de-DE" dirty="0"/>
          </a:p>
          <a:p>
            <a:r>
              <a:rPr lang="de-DE" dirty="0"/>
              <a:t>	FC: </a:t>
            </a:r>
          </a:p>
          <a:p>
            <a:r>
              <a:rPr lang="de-DE" dirty="0"/>
              <a:t>		TP:  {LC, App}</a:t>
            </a:r>
          </a:p>
          <a:p>
            <a:r>
              <a:rPr lang="de-DE" dirty="0"/>
              <a:t>		Route</a:t>
            </a:r>
          </a:p>
          <a:p>
            <a:r>
              <a:rPr lang="de-DE" dirty="0"/>
              <a:t>	_</a:t>
            </a:r>
            <a:r>
              <a:rPr lang="de-DE" dirty="0" err="1"/>
              <a:t>ltp</a:t>
            </a:r>
            <a:r>
              <a:rPr lang="de-DE" dirty="0"/>
              <a:t>:</a:t>
            </a:r>
          </a:p>
          <a:p>
            <a:r>
              <a:rPr lang="de-DE" dirty="0"/>
              <a:t>		</a:t>
            </a:r>
            <a:r>
              <a:rPr lang="de-DE" dirty="0" err="1"/>
              <a:t>MountPoints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FC: Device</a:t>
            </a:r>
          </a:p>
          <a:p>
            <a:r>
              <a:rPr lang="de-DE" dirty="0"/>
              <a:t>		</a:t>
            </a:r>
            <a:r>
              <a:rPr lang="de-DE" dirty="0" err="1"/>
              <a:t>No</a:t>
            </a:r>
            <a:r>
              <a:rPr lang="de-DE" dirty="0"/>
              <a:t> TPs</a:t>
            </a:r>
          </a:p>
          <a:p>
            <a:r>
              <a:rPr lang="de-DE" dirty="0"/>
              <a:t>		</a:t>
            </a:r>
            <a:r>
              <a:rPr lang="de-DE" dirty="0" err="1"/>
              <a:t>No</a:t>
            </a:r>
            <a:r>
              <a:rPr lang="de-DE" dirty="0"/>
              <a:t> Route</a:t>
            </a:r>
          </a:p>
          <a:p>
            <a:r>
              <a:rPr lang="de-DE" dirty="0"/>
              <a:t>		</a:t>
            </a:r>
            <a:r>
              <a:rPr lang="de-DE" dirty="0" err="1"/>
              <a:t>subFC</a:t>
            </a:r>
            <a:r>
              <a:rPr lang="de-DE" dirty="0"/>
              <a:t>: _</a:t>
            </a:r>
            <a:r>
              <a:rPr lang="de-DE" dirty="0" err="1"/>
              <a:t>ApplicationGroup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ApplicationGroup</a:t>
            </a:r>
            <a:r>
              <a:rPr lang="de-DE" dirty="0"/>
              <a:t>:</a:t>
            </a:r>
          </a:p>
          <a:p>
            <a:r>
              <a:rPr lang="de-DE" dirty="0"/>
              <a:t>	FC: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		TPs {LC, App}</a:t>
            </a:r>
          </a:p>
          <a:p>
            <a:r>
              <a:rPr lang="de-DE" dirty="0"/>
              <a:t>		Route {LC|ODL, </a:t>
            </a:r>
            <a:r>
              <a:rPr lang="de-DE" dirty="0" err="1"/>
              <a:t>ODL|App</a:t>
            </a:r>
            <a:r>
              <a:rPr lang="de-DE" dirty="0"/>
              <a:t>}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AF61E86A-F609-AE68-9038-8A212EC65CCE}"/>
              </a:ext>
            </a:extLst>
          </p:cNvPr>
          <p:cNvSpPr/>
          <p:nvPr/>
        </p:nvSpPr>
        <p:spPr>
          <a:xfrm>
            <a:off x="25531888" y="11938059"/>
            <a:ext cx="7445829" cy="45243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FD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DB21F312-3975-A7E1-FD9A-7F4B82DC8C5D}"/>
              </a:ext>
            </a:extLst>
          </p:cNvPr>
          <p:cNvSpPr/>
          <p:nvPr/>
        </p:nvSpPr>
        <p:spPr>
          <a:xfrm>
            <a:off x="25531888" y="12715160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App#1</a:t>
            </a:r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F629F212-E081-3AC6-6869-D0E47793D3EA}"/>
              </a:ext>
            </a:extLst>
          </p:cNvPr>
          <p:cNvCxnSpPr>
            <a:cxnSpLocks/>
            <a:stCxn id="131" idx="3"/>
            <a:endCxn id="118" idx="3"/>
          </p:cNvCxnSpPr>
          <p:nvPr/>
        </p:nvCxnSpPr>
        <p:spPr>
          <a:xfrm flipH="1" flipV="1">
            <a:off x="27330708" y="13164865"/>
            <a:ext cx="3865656" cy="31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8B6C22AE-CFE9-C8CD-6556-6C84AAAEB72E}"/>
              </a:ext>
            </a:extLst>
          </p:cNvPr>
          <p:cNvSpPr/>
          <p:nvPr/>
        </p:nvSpPr>
        <p:spPr>
          <a:xfrm>
            <a:off x="31178897" y="12484549"/>
            <a:ext cx="1798820" cy="15662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LC#1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7C7B09A1-EEC7-71DD-BDED-707E2F743625}"/>
              </a:ext>
            </a:extLst>
          </p:cNvPr>
          <p:cNvSpPr/>
          <p:nvPr/>
        </p:nvSpPr>
        <p:spPr>
          <a:xfrm>
            <a:off x="32977717" y="12613905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B917D6-F8D2-A1DC-BB13-A4650964A476}"/>
              </a:ext>
            </a:extLst>
          </p:cNvPr>
          <p:cNvSpPr/>
          <p:nvPr/>
        </p:nvSpPr>
        <p:spPr>
          <a:xfrm>
            <a:off x="32977717" y="12780643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F144BE4A-51A3-B003-A11F-B11342C54A47}"/>
              </a:ext>
            </a:extLst>
          </p:cNvPr>
          <p:cNvSpPr/>
          <p:nvPr/>
        </p:nvSpPr>
        <p:spPr>
          <a:xfrm>
            <a:off x="32977717" y="12950632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77BB26A-C55C-7E5B-35E5-2B04BBF90983}"/>
              </a:ext>
            </a:extLst>
          </p:cNvPr>
          <p:cNvSpPr/>
          <p:nvPr/>
        </p:nvSpPr>
        <p:spPr>
          <a:xfrm>
            <a:off x="32977717" y="13114237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EB0A03A-C1C7-6C99-3965-9F263C4B3420}"/>
              </a:ext>
            </a:extLst>
          </p:cNvPr>
          <p:cNvSpPr/>
          <p:nvPr/>
        </p:nvSpPr>
        <p:spPr>
          <a:xfrm>
            <a:off x="32977717" y="13277842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9630591C-256F-2320-5401-3513A97100F1}"/>
              </a:ext>
            </a:extLst>
          </p:cNvPr>
          <p:cNvSpPr/>
          <p:nvPr/>
        </p:nvSpPr>
        <p:spPr>
          <a:xfrm>
            <a:off x="32977717" y="13444580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44306F4-442D-8CF3-6759-7D03EAC6BDAF}"/>
              </a:ext>
            </a:extLst>
          </p:cNvPr>
          <p:cNvSpPr/>
          <p:nvPr/>
        </p:nvSpPr>
        <p:spPr>
          <a:xfrm>
            <a:off x="32977717" y="13614569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C38C0979-C7FE-FE08-1335-A069F966B0D0}"/>
              </a:ext>
            </a:extLst>
          </p:cNvPr>
          <p:cNvSpPr/>
          <p:nvPr/>
        </p:nvSpPr>
        <p:spPr>
          <a:xfrm>
            <a:off x="32977717" y="13778174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Sprechblase: rechteckig 128">
            <a:extLst>
              <a:ext uri="{FF2B5EF4-FFF2-40B4-BE49-F238E27FC236}">
                <a16:creationId xmlns:a16="http://schemas.microsoft.com/office/drawing/2014/main" id="{91DD19FE-1AC1-785A-251D-A1B2BC31FC9A}"/>
              </a:ext>
            </a:extLst>
          </p:cNvPr>
          <p:cNvSpPr/>
          <p:nvPr/>
        </p:nvSpPr>
        <p:spPr>
          <a:xfrm>
            <a:off x="33471203" y="9522360"/>
            <a:ext cx="2162628" cy="1760402"/>
          </a:xfrm>
          <a:prstGeom prst="wedgeRectCallout">
            <a:avLst>
              <a:gd name="adj1" fmla="val -66471"/>
              <a:gd name="adj2" fmla="val 1218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LTPs:</a:t>
            </a:r>
          </a:p>
          <a:p>
            <a:pPr algn="ctr"/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=&gt; Devices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3CF00E9B-B362-4BB0-A38A-A96BEF6AC361}"/>
              </a:ext>
            </a:extLst>
          </p:cNvPr>
          <p:cNvSpPr/>
          <p:nvPr/>
        </p:nvSpPr>
        <p:spPr>
          <a:xfrm>
            <a:off x="27330708" y="13105826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8DA88261-4EB6-EC0A-2587-4118D1DBA10A}"/>
              </a:ext>
            </a:extLst>
          </p:cNvPr>
          <p:cNvSpPr/>
          <p:nvPr/>
        </p:nvSpPr>
        <p:spPr>
          <a:xfrm>
            <a:off x="31090860" y="13150274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Sprechblase: rechteckig 131">
            <a:extLst>
              <a:ext uri="{FF2B5EF4-FFF2-40B4-BE49-F238E27FC236}">
                <a16:creationId xmlns:a16="http://schemas.microsoft.com/office/drawing/2014/main" id="{E08AE6D1-617C-A335-4A8A-B7265AE23AB5}"/>
              </a:ext>
            </a:extLst>
          </p:cNvPr>
          <p:cNvSpPr/>
          <p:nvPr/>
        </p:nvSpPr>
        <p:spPr>
          <a:xfrm>
            <a:off x="27330708" y="15218585"/>
            <a:ext cx="4702630" cy="1760402"/>
          </a:xfrm>
          <a:prstGeom prst="wedgeRectCallout">
            <a:avLst>
              <a:gd name="adj1" fmla="val -2891"/>
              <a:gd name="adj2" fmla="val -1642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FC: </a:t>
            </a:r>
            <a:r>
              <a:rPr lang="de-DE" dirty="0" err="1"/>
              <a:t>Application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TP: </a:t>
            </a:r>
            <a:r>
              <a:rPr lang="de-DE" dirty="0" err="1"/>
              <a:t>Application</a:t>
            </a:r>
            <a:r>
              <a:rPr lang="de-DE" dirty="0"/>
              <a:t>, LC</a:t>
            </a:r>
          </a:p>
          <a:p>
            <a:pPr lvl="1"/>
            <a:r>
              <a:rPr lang="de-DE" dirty="0"/>
              <a:t>Route: http,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=&gt; Status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07FBF09E-5650-B58C-0DBC-5AA3DB28DA9B}"/>
              </a:ext>
            </a:extLst>
          </p:cNvPr>
          <p:cNvCxnSpPr/>
          <p:nvPr/>
        </p:nvCxnSpPr>
        <p:spPr>
          <a:xfrm flipH="1">
            <a:off x="1587500" y="536890"/>
            <a:ext cx="24612600" cy="15555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39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1920</Words>
  <Application>Microsoft Office PowerPoint</Application>
  <PresentationFormat>Benutzerdefiniert</PresentationFormat>
  <Paragraphs>767</Paragraphs>
  <Slides>8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Symbol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148</cp:revision>
  <dcterms:created xsi:type="dcterms:W3CDTF">2025-01-24T13:53:29Z</dcterms:created>
  <dcterms:modified xsi:type="dcterms:W3CDTF">2025-08-11T12:35:22Z</dcterms:modified>
</cp:coreProperties>
</file>