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6"/>
  </p:notesMasterIdLst>
  <p:sldIdLst>
    <p:sldId id="331" r:id="rId2"/>
    <p:sldId id="321" r:id="rId3"/>
    <p:sldId id="326" r:id="rId4"/>
    <p:sldId id="318" r:id="rId5"/>
  </p:sldIdLst>
  <p:sldSz cx="35999738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9ED5"/>
    <a:srgbClr val="A02B93"/>
    <a:srgbClr val="DF89D5"/>
    <a:srgbClr val="EEC0E9"/>
    <a:srgbClr val="BFBFBF"/>
    <a:srgbClr val="FFFFFF"/>
    <a:srgbClr val="FFDD71"/>
    <a:srgbClr val="FFC000"/>
    <a:srgbClr val="042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02" autoAdjust="0"/>
    <p:restoredTop sz="95221" autoAdjust="0"/>
  </p:normalViewPr>
  <p:slideViewPr>
    <p:cSldViewPr snapToGrid="0">
      <p:cViewPr>
        <p:scale>
          <a:sx n="66" d="100"/>
          <a:sy n="66" d="100"/>
        </p:scale>
        <p:origin x="-3132" y="-972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CF725-7468-4D3D-9E24-A16745BBBA77}" type="datetimeFigureOut">
              <a:rPr lang="de-DE" smtClean="0"/>
              <a:t>29.08.2025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44488" y="1143000"/>
            <a:ext cx="6169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594DA-F4C5-4E81-884D-2CC9FB11C9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0396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2945943"/>
            <a:ext cx="26999804" cy="6266897"/>
          </a:xfrm>
        </p:spPr>
        <p:txBody>
          <a:bodyPr anchor="b"/>
          <a:lstStyle>
            <a:lvl1pPr algn="ctr">
              <a:defRPr sz="1574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9454516"/>
            <a:ext cx="26999804" cy="4345992"/>
          </a:xfrm>
        </p:spPr>
        <p:txBody>
          <a:bodyPr/>
          <a:lstStyle>
            <a:lvl1pPr marL="0" indent="0" algn="ctr">
              <a:buNone/>
              <a:defRPr sz="6300"/>
            </a:lvl1pPr>
            <a:lvl2pPr marL="1200059" indent="0" algn="ctr">
              <a:buNone/>
              <a:defRPr sz="5250"/>
            </a:lvl2pPr>
            <a:lvl3pPr marL="2400117" indent="0" algn="ctr">
              <a:buNone/>
              <a:defRPr sz="4725"/>
            </a:lvl3pPr>
            <a:lvl4pPr marL="3600176" indent="0" algn="ctr">
              <a:buNone/>
              <a:defRPr sz="4200"/>
            </a:lvl4pPr>
            <a:lvl5pPr marL="4800234" indent="0" algn="ctr">
              <a:buNone/>
              <a:defRPr sz="4200"/>
            </a:lvl5pPr>
            <a:lvl6pPr marL="6000293" indent="0" algn="ctr">
              <a:buNone/>
              <a:defRPr sz="4200"/>
            </a:lvl6pPr>
            <a:lvl7pPr marL="7200351" indent="0" algn="ctr">
              <a:buNone/>
              <a:defRPr sz="4200"/>
            </a:lvl7pPr>
            <a:lvl8pPr marL="8400410" indent="0" algn="ctr">
              <a:buNone/>
              <a:defRPr sz="4200"/>
            </a:lvl8pPr>
            <a:lvl9pPr marL="9600468" indent="0" algn="ctr">
              <a:buNone/>
              <a:defRPr sz="4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29.08.2025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9385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29.08.2025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6069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958369"/>
            <a:ext cx="7762444" cy="1525473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958369"/>
            <a:ext cx="22837334" cy="1525473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29.08.2025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543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29.08.2025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5664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4487668"/>
            <a:ext cx="31049774" cy="7487774"/>
          </a:xfrm>
        </p:spPr>
        <p:txBody>
          <a:bodyPr anchor="b"/>
          <a:lstStyle>
            <a:lvl1pPr>
              <a:defRPr sz="1574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12046280"/>
            <a:ext cx="31049774" cy="3937644"/>
          </a:xfrm>
        </p:spPr>
        <p:txBody>
          <a:bodyPr/>
          <a:lstStyle>
            <a:lvl1pPr marL="0" indent="0">
              <a:buNone/>
              <a:defRPr sz="6300">
                <a:solidFill>
                  <a:schemeClr val="tx1">
                    <a:tint val="82000"/>
                  </a:schemeClr>
                </a:solidFill>
              </a:defRPr>
            </a:lvl1pPr>
            <a:lvl2pPr marL="1200059" indent="0">
              <a:buNone/>
              <a:defRPr sz="5250">
                <a:solidFill>
                  <a:schemeClr val="tx1">
                    <a:tint val="82000"/>
                  </a:schemeClr>
                </a:solidFill>
              </a:defRPr>
            </a:lvl2pPr>
            <a:lvl3pPr marL="2400117" indent="0">
              <a:buNone/>
              <a:defRPr sz="4725">
                <a:solidFill>
                  <a:schemeClr val="tx1">
                    <a:tint val="82000"/>
                  </a:schemeClr>
                </a:solidFill>
              </a:defRPr>
            </a:lvl3pPr>
            <a:lvl4pPr marL="3600176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4pPr>
            <a:lvl5pPr marL="4800234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5pPr>
            <a:lvl6pPr marL="6000293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6pPr>
            <a:lvl7pPr marL="7200351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7pPr>
            <a:lvl8pPr marL="8400410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8pPr>
            <a:lvl9pPr marL="9600468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29.08.2025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79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4791843"/>
            <a:ext cx="15299889" cy="1142125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4791843"/>
            <a:ext cx="15299889" cy="1142125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29.08.2025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0023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958370"/>
            <a:ext cx="31049774" cy="347929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4412664"/>
            <a:ext cx="15229575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6575242"/>
            <a:ext cx="15229575" cy="967119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4412664"/>
            <a:ext cx="15304578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6575242"/>
            <a:ext cx="15304578" cy="967119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29.08.2025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914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29.08.2025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5038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29.08.2025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565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200044"/>
            <a:ext cx="11610852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2591763"/>
            <a:ext cx="18224867" cy="12792138"/>
          </a:xfrm>
        </p:spPr>
        <p:txBody>
          <a:bodyPr/>
          <a:lstStyle>
            <a:lvl1pPr>
              <a:defRPr sz="8399"/>
            </a:lvl1pPr>
            <a:lvl2pPr>
              <a:defRPr sz="7349"/>
            </a:lvl2pPr>
            <a:lvl3pPr>
              <a:defRPr sz="6300"/>
            </a:lvl3pPr>
            <a:lvl4pPr>
              <a:defRPr sz="5250"/>
            </a:lvl4pPr>
            <a:lvl5pPr>
              <a:defRPr sz="5250"/>
            </a:lvl5pPr>
            <a:lvl6pPr>
              <a:defRPr sz="5250"/>
            </a:lvl6pPr>
            <a:lvl7pPr>
              <a:defRPr sz="5250"/>
            </a:lvl7pPr>
            <a:lvl8pPr>
              <a:defRPr sz="5250"/>
            </a:lvl8pPr>
            <a:lvl9pPr>
              <a:defRPr sz="525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5400199"/>
            <a:ext cx="11610852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29.08.2025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3778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200044"/>
            <a:ext cx="11610852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2591763"/>
            <a:ext cx="18224867" cy="12792138"/>
          </a:xfrm>
        </p:spPr>
        <p:txBody>
          <a:bodyPr anchor="t"/>
          <a:lstStyle>
            <a:lvl1pPr marL="0" indent="0">
              <a:buNone/>
              <a:defRPr sz="8399"/>
            </a:lvl1pPr>
            <a:lvl2pPr marL="1200059" indent="0">
              <a:buNone/>
              <a:defRPr sz="7349"/>
            </a:lvl2pPr>
            <a:lvl3pPr marL="2400117" indent="0">
              <a:buNone/>
              <a:defRPr sz="6300"/>
            </a:lvl3pPr>
            <a:lvl4pPr marL="3600176" indent="0">
              <a:buNone/>
              <a:defRPr sz="5250"/>
            </a:lvl4pPr>
            <a:lvl5pPr marL="4800234" indent="0">
              <a:buNone/>
              <a:defRPr sz="5250"/>
            </a:lvl5pPr>
            <a:lvl6pPr marL="6000293" indent="0">
              <a:buNone/>
              <a:defRPr sz="5250"/>
            </a:lvl6pPr>
            <a:lvl7pPr marL="7200351" indent="0">
              <a:buNone/>
              <a:defRPr sz="5250"/>
            </a:lvl7pPr>
            <a:lvl8pPr marL="8400410" indent="0">
              <a:buNone/>
              <a:defRPr sz="5250"/>
            </a:lvl8pPr>
            <a:lvl9pPr marL="9600468" indent="0">
              <a:buNone/>
              <a:defRPr sz="525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5400199"/>
            <a:ext cx="11610852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29.08.2025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0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BC1C57E0-6711-140E-811F-E514B2B6270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41397419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4" imgW="523" imgH="514" progId="TCLayout.ActiveDocument.1">
                  <p:embed/>
                </p:oleObj>
              </mc:Choice>
              <mc:Fallback>
                <p:oleObj name="think-cell Folie" r:id="rId14" imgW="523" imgH="51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958370"/>
            <a:ext cx="31049774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4791843"/>
            <a:ext cx="31049774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16683949"/>
            <a:ext cx="8099941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2764DB-E7DF-4EA7-A1AF-05A77C280FCA}" type="datetimeFigureOut">
              <a:rPr lang="de-DE" smtClean="0"/>
              <a:t>29.08.2025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16683949"/>
            <a:ext cx="12149912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16683949"/>
            <a:ext cx="8099941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606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2400117" rtl="0" eaLnBrk="1" latinLnBrk="0" hangingPunct="1">
        <a:lnSpc>
          <a:spcPct val="90000"/>
        </a:lnSpc>
        <a:spcBef>
          <a:spcPct val="0"/>
        </a:spcBef>
        <a:buNone/>
        <a:defRPr sz="115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29" indent="-600029" algn="l" defTabSz="2400117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1pPr>
      <a:lvl2pPr marL="1800088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000146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5250" kern="1200">
          <a:solidFill>
            <a:schemeClr val="tx1"/>
          </a:solidFill>
          <a:latin typeface="+mn-lt"/>
          <a:ea typeface="+mn-ea"/>
          <a:cs typeface="+mn-cs"/>
        </a:defRPr>
      </a:lvl3pPr>
      <a:lvl4pPr marL="4200205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5400264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600322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800381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9000439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10200498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1pPr>
      <a:lvl2pPr marL="1200059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400117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600176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4800234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000293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200351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8400410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9600468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think-cell data - do not delete" hidden="1">
            <a:extLst>
              <a:ext uri="{FF2B5EF4-FFF2-40B4-BE49-F238E27FC236}">
                <a16:creationId xmlns:a16="http://schemas.microsoft.com/office/drawing/2014/main" id="{587E1709-74B1-9C4B-C755-749D9811B7E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637105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23" imgH="514" progId="TCLayout.ActiveDocument.1">
                  <p:embed/>
                </p:oleObj>
              </mc:Choice>
              <mc:Fallback>
                <p:oleObj name="think-cell Folie" r:id="rId3" imgW="523" imgH="51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" name="Rechteck: abgerundete Ecken 102">
            <a:extLst>
              <a:ext uri="{FF2B5EF4-FFF2-40B4-BE49-F238E27FC236}">
                <a16:creationId xmlns:a16="http://schemas.microsoft.com/office/drawing/2014/main" id="{926B43DA-C4F1-04CA-BC5D-D834F0F88D83}"/>
              </a:ext>
            </a:extLst>
          </p:cNvPr>
          <p:cNvSpPr/>
          <p:nvPr/>
        </p:nvSpPr>
        <p:spPr>
          <a:xfrm>
            <a:off x="3056401" y="14899311"/>
            <a:ext cx="12626868" cy="2990337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/>
          </a:p>
        </p:txBody>
      </p:sp>
      <p:sp>
        <p:nvSpPr>
          <p:cNvPr id="106" name="Rechteck: abgerundete Ecken 105">
            <a:extLst>
              <a:ext uri="{FF2B5EF4-FFF2-40B4-BE49-F238E27FC236}">
                <a16:creationId xmlns:a16="http://schemas.microsoft.com/office/drawing/2014/main" id="{500813DE-41F7-4C93-92B3-519F9269AB5A}"/>
              </a:ext>
            </a:extLst>
          </p:cNvPr>
          <p:cNvSpPr/>
          <p:nvPr/>
        </p:nvSpPr>
        <p:spPr>
          <a:xfrm>
            <a:off x="3056401" y="15341294"/>
            <a:ext cx="12626868" cy="205858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/>
          </a:p>
        </p:txBody>
      </p:sp>
      <p:sp>
        <p:nvSpPr>
          <p:cNvPr id="147" name="Rechteck: abgerundete Ecken 146">
            <a:extLst>
              <a:ext uri="{FF2B5EF4-FFF2-40B4-BE49-F238E27FC236}">
                <a16:creationId xmlns:a16="http://schemas.microsoft.com/office/drawing/2014/main" id="{6DFC8CC2-A143-769C-8FAB-A71CE4C32917}"/>
              </a:ext>
            </a:extLst>
          </p:cNvPr>
          <p:cNvSpPr/>
          <p:nvPr/>
        </p:nvSpPr>
        <p:spPr>
          <a:xfrm>
            <a:off x="6499214" y="15934538"/>
            <a:ext cx="1304936" cy="1171781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de-DE" sz="1100" dirty="0"/>
              <a:t>LB</a:t>
            </a:r>
          </a:p>
        </p:txBody>
      </p:sp>
      <p:sp>
        <p:nvSpPr>
          <p:cNvPr id="96" name="Rechteck: abgerundete Ecken 95">
            <a:extLst>
              <a:ext uri="{FF2B5EF4-FFF2-40B4-BE49-F238E27FC236}">
                <a16:creationId xmlns:a16="http://schemas.microsoft.com/office/drawing/2014/main" id="{7FFBACDA-0C6C-AE18-9468-742E0C52BC9D}"/>
              </a:ext>
            </a:extLst>
          </p:cNvPr>
          <p:cNvSpPr/>
          <p:nvPr/>
        </p:nvSpPr>
        <p:spPr>
          <a:xfrm>
            <a:off x="719701" y="3101352"/>
            <a:ext cx="7201932" cy="1303777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Rechteck: abgerundete Ecken 93">
            <a:extLst>
              <a:ext uri="{FF2B5EF4-FFF2-40B4-BE49-F238E27FC236}">
                <a16:creationId xmlns:a16="http://schemas.microsoft.com/office/drawing/2014/main" id="{19F917AF-4035-5B57-6FB1-1BC3FECCDE04}"/>
              </a:ext>
            </a:extLst>
          </p:cNvPr>
          <p:cNvSpPr/>
          <p:nvPr/>
        </p:nvSpPr>
        <p:spPr>
          <a:xfrm>
            <a:off x="719701" y="299783"/>
            <a:ext cx="7201932" cy="221484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3FDF54FF-56C1-BE49-8FB2-D663EF998A17}"/>
              </a:ext>
            </a:extLst>
          </p:cNvPr>
          <p:cNvSpPr/>
          <p:nvPr/>
        </p:nvSpPr>
        <p:spPr>
          <a:xfrm>
            <a:off x="719701" y="12112117"/>
            <a:ext cx="634228" cy="2880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/>
              <a:t>App#1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56ED2C4-027C-4F7A-C82C-9B7D62C8E86F}"/>
              </a:ext>
            </a:extLst>
          </p:cNvPr>
          <p:cNvSpPr/>
          <p:nvPr/>
        </p:nvSpPr>
        <p:spPr>
          <a:xfrm>
            <a:off x="2729049" y="12529285"/>
            <a:ext cx="634228" cy="2880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/>
              <a:t>FW#1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55B8C3D3-1FD0-E168-5704-7B18A7BAFF0B}"/>
              </a:ext>
            </a:extLst>
          </p:cNvPr>
          <p:cNvCxnSpPr>
            <a:stCxn id="7" idx="1"/>
            <a:endCxn id="4" idx="3"/>
          </p:cNvCxnSpPr>
          <p:nvPr/>
        </p:nvCxnSpPr>
        <p:spPr>
          <a:xfrm flipH="1" flipV="1">
            <a:off x="1353929" y="12256159"/>
            <a:ext cx="1375120" cy="4171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6F68CB2E-782F-F91A-E594-2322A5D9912D}"/>
              </a:ext>
            </a:extLst>
          </p:cNvPr>
          <p:cNvSpPr/>
          <p:nvPr/>
        </p:nvSpPr>
        <p:spPr>
          <a:xfrm>
            <a:off x="4676139" y="12113187"/>
            <a:ext cx="634228" cy="124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/>
              <a:t>ODL#1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2649D9F4-09F0-2FB9-19D2-CC7964D56EEF}"/>
              </a:ext>
            </a:extLst>
          </p:cNvPr>
          <p:cNvSpPr/>
          <p:nvPr/>
        </p:nvSpPr>
        <p:spPr>
          <a:xfrm>
            <a:off x="4676139" y="13234804"/>
            <a:ext cx="634228" cy="124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/>
              <a:t>ODL#2</a:t>
            </a:r>
          </a:p>
        </p:txBody>
      </p: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CA81A289-326F-314C-C458-AFB85CA908DC}"/>
              </a:ext>
            </a:extLst>
          </p:cNvPr>
          <p:cNvCxnSpPr>
            <a:cxnSpLocks/>
            <a:stCxn id="31" idx="1"/>
            <a:endCxn id="7" idx="3"/>
          </p:cNvCxnSpPr>
          <p:nvPr/>
        </p:nvCxnSpPr>
        <p:spPr>
          <a:xfrm flipH="1" flipV="1">
            <a:off x="3363277" y="12673327"/>
            <a:ext cx="1312862" cy="6236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32B60ECB-B3EC-0507-FE8B-42151B1D3783}"/>
              </a:ext>
            </a:extLst>
          </p:cNvPr>
          <p:cNvCxnSpPr>
            <a:cxnSpLocks/>
            <a:stCxn id="19" idx="1"/>
            <a:endCxn id="7" idx="3"/>
          </p:cNvCxnSpPr>
          <p:nvPr/>
        </p:nvCxnSpPr>
        <p:spPr>
          <a:xfrm flipH="1">
            <a:off x="3363277" y="12175351"/>
            <a:ext cx="1312862" cy="4979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hteck: abgerundete Ecken 59">
            <a:extLst>
              <a:ext uri="{FF2B5EF4-FFF2-40B4-BE49-F238E27FC236}">
                <a16:creationId xmlns:a16="http://schemas.microsoft.com/office/drawing/2014/main" id="{FAF9071C-7A24-9390-59AA-A273A0CD620F}"/>
              </a:ext>
            </a:extLst>
          </p:cNvPr>
          <p:cNvSpPr/>
          <p:nvPr/>
        </p:nvSpPr>
        <p:spPr>
          <a:xfrm>
            <a:off x="719701" y="8579950"/>
            <a:ext cx="634228" cy="2880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/>
              <a:t>App#1</a:t>
            </a:r>
          </a:p>
        </p:txBody>
      </p:sp>
      <p:sp>
        <p:nvSpPr>
          <p:cNvPr id="65" name="Rechteck: abgerundete Ecken 64">
            <a:extLst>
              <a:ext uri="{FF2B5EF4-FFF2-40B4-BE49-F238E27FC236}">
                <a16:creationId xmlns:a16="http://schemas.microsoft.com/office/drawing/2014/main" id="{F94383C5-3B0D-2006-E3DE-5CF320A31BA2}"/>
              </a:ext>
            </a:extLst>
          </p:cNvPr>
          <p:cNvSpPr/>
          <p:nvPr/>
        </p:nvSpPr>
        <p:spPr>
          <a:xfrm>
            <a:off x="7287405" y="9096498"/>
            <a:ext cx="634228" cy="2880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/>
              <a:t>LC#1</a:t>
            </a:r>
          </a:p>
        </p:txBody>
      </p:sp>
      <p:sp>
        <p:nvSpPr>
          <p:cNvPr id="66" name="Rechteck: abgerundete Ecken 65">
            <a:extLst>
              <a:ext uri="{FF2B5EF4-FFF2-40B4-BE49-F238E27FC236}">
                <a16:creationId xmlns:a16="http://schemas.microsoft.com/office/drawing/2014/main" id="{FA164C5A-743A-BEE9-ECCF-1944269E788D}"/>
              </a:ext>
            </a:extLst>
          </p:cNvPr>
          <p:cNvSpPr/>
          <p:nvPr/>
        </p:nvSpPr>
        <p:spPr>
          <a:xfrm>
            <a:off x="4676139" y="8581020"/>
            <a:ext cx="634228" cy="124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/>
              <a:t>ODL#1</a:t>
            </a:r>
          </a:p>
        </p:txBody>
      </p: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061EB6D1-8542-94D3-0E6F-B615D9CB09E1}"/>
              </a:ext>
            </a:extLst>
          </p:cNvPr>
          <p:cNvCxnSpPr>
            <a:cxnSpLocks/>
          </p:cNvCxnSpPr>
          <p:nvPr/>
        </p:nvCxnSpPr>
        <p:spPr>
          <a:xfrm flipH="1" flipV="1">
            <a:off x="5825586" y="8612805"/>
            <a:ext cx="1047653" cy="185083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0C00E181-EB7C-B937-AB80-B1634FD8D435}"/>
              </a:ext>
            </a:extLst>
          </p:cNvPr>
          <p:cNvCxnSpPr>
            <a:cxnSpLocks/>
          </p:cNvCxnSpPr>
          <p:nvPr/>
        </p:nvCxnSpPr>
        <p:spPr>
          <a:xfrm flipH="1" flipV="1">
            <a:off x="5825585" y="8723992"/>
            <a:ext cx="1047653" cy="185083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B2419A85-CC08-1AE0-9749-10AB8A42379A}"/>
              </a:ext>
            </a:extLst>
          </p:cNvPr>
          <p:cNvCxnSpPr>
            <a:cxnSpLocks/>
          </p:cNvCxnSpPr>
          <p:nvPr/>
        </p:nvCxnSpPr>
        <p:spPr>
          <a:xfrm flipH="1" flipV="1">
            <a:off x="5825584" y="8816533"/>
            <a:ext cx="1047653" cy="185083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122DBEBA-0B26-4E51-19B1-EE293EF05831}"/>
              </a:ext>
            </a:extLst>
          </p:cNvPr>
          <p:cNvCxnSpPr>
            <a:cxnSpLocks/>
          </p:cNvCxnSpPr>
          <p:nvPr/>
        </p:nvCxnSpPr>
        <p:spPr>
          <a:xfrm flipH="1" flipV="1">
            <a:off x="5825583" y="8915972"/>
            <a:ext cx="1047653" cy="185083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1" name="Rechteck: abgerundete Ecken 70">
            <a:extLst>
              <a:ext uri="{FF2B5EF4-FFF2-40B4-BE49-F238E27FC236}">
                <a16:creationId xmlns:a16="http://schemas.microsoft.com/office/drawing/2014/main" id="{D72AAC31-6B89-A6EA-C5FD-F997CCA3BAF5}"/>
              </a:ext>
            </a:extLst>
          </p:cNvPr>
          <p:cNvSpPr/>
          <p:nvPr/>
        </p:nvSpPr>
        <p:spPr>
          <a:xfrm>
            <a:off x="4676139" y="9702637"/>
            <a:ext cx="634228" cy="124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/>
              <a:t>ODL#2</a:t>
            </a:r>
          </a:p>
        </p:txBody>
      </p: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99F0AFE8-26C8-C9A5-34CC-833A31FCDBA9}"/>
              </a:ext>
            </a:extLst>
          </p:cNvPr>
          <p:cNvCxnSpPr>
            <a:cxnSpLocks/>
          </p:cNvCxnSpPr>
          <p:nvPr/>
        </p:nvCxnSpPr>
        <p:spPr>
          <a:xfrm flipH="1">
            <a:off x="5825583" y="9346455"/>
            <a:ext cx="1047653" cy="185083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5467BA3D-8CFC-9212-B054-D44A898DA05A}"/>
              </a:ext>
            </a:extLst>
          </p:cNvPr>
          <p:cNvCxnSpPr>
            <a:cxnSpLocks/>
          </p:cNvCxnSpPr>
          <p:nvPr/>
        </p:nvCxnSpPr>
        <p:spPr>
          <a:xfrm flipH="1">
            <a:off x="5825582" y="9457642"/>
            <a:ext cx="1047653" cy="185083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727477B4-D369-A7FC-CC6E-58D13F724034}"/>
              </a:ext>
            </a:extLst>
          </p:cNvPr>
          <p:cNvCxnSpPr>
            <a:cxnSpLocks/>
          </p:cNvCxnSpPr>
          <p:nvPr/>
        </p:nvCxnSpPr>
        <p:spPr>
          <a:xfrm flipH="1">
            <a:off x="5825581" y="9550183"/>
            <a:ext cx="1047653" cy="185083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87CD0169-05D0-DBBB-136C-56FB872BB0A4}"/>
              </a:ext>
            </a:extLst>
          </p:cNvPr>
          <p:cNvCxnSpPr>
            <a:cxnSpLocks/>
          </p:cNvCxnSpPr>
          <p:nvPr/>
        </p:nvCxnSpPr>
        <p:spPr>
          <a:xfrm flipH="1">
            <a:off x="5825580" y="9649622"/>
            <a:ext cx="1047653" cy="185083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61E09EC8-AC47-9D13-9D74-A9F05405BADD}"/>
              </a:ext>
            </a:extLst>
          </p:cNvPr>
          <p:cNvCxnSpPr>
            <a:cxnSpLocks/>
            <a:stCxn id="71" idx="1"/>
            <a:endCxn id="60" idx="3"/>
          </p:cNvCxnSpPr>
          <p:nvPr/>
        </p:nvCxnSpPr>
        <p:spPr>
          <a:xfrm flipH="1" flipV="1">
            <a:off x="1353929" y="8723992"/>
            <a:ext cx="3322210" cy="1040809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6BF6FF31-EA3C-0938-B3C8-73C7173704F1}"/>
              </a:ext>
            </a:extLst>
          </p:cNvPr>
          <p:cNvCxnSpPr>
            <a:cxnSpLocks/>
            <a:stCxn id="66" idx="1"/>
            <a:endCxn id="60" idx="3"/>
          </p:cNvCxnSpPr>
          <p:nvPr/>
        </p:nvCxnSpPr>
        <p:spPr>
          <a:xfrm flipH="1">
            <a:off x="1353929" y="8643184"/>
            <a:ext cx="3322210" cy="8080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4F24E147-9ACF-D5CD-7458-55B0354E0688}"/>
              </a:ext>
            </a:extLst>
          </p:cNvPr>
          <p:cNvSpPr txBox="1"/>
          <p:nvPr/>
        </p:nvSpPr>
        <p:spPr>
          <a:xfrm>
            <a:off x="1210196" y="8916842"/>
            <a:ext cx="295073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>
                <a:solidFill>
                  <a:schemeClr val="accent5"/>
                </a:solidFill>
              </a:rPr>
              <a:t>HttpLink</a:t>
            </a:r>
            <a:endParaRPr lang="de-DE" sz="800" b="1" dirty="0">
              <a:solidFill>
                <a:schemeClr val="accent5"/>
              </a:solidFill>
            </a:endParaRPr>
          </a:p>
          <a:p>
            <a:r>
              <a:rPr lang="de-DE" sz="800" dirty="0" err="1">
                <a:solidFill>
                  <a:schemeClr val="accent5"/>
                </a:solidFill>
              </a:rPr>
              <a:t>key</a:t>
            </a:r>
            <a:r>
              <a:rPr lang="de-DE" sz="800" dirty="0">
                <a:solidFill>
                  <a:schemeClr val="accent5"/>
                </a:solidFill>
              </a:rPr>
              <a:t>: </a:t>
            </a:r>
            <a:r>
              <a:rPr lang="de-DE" sz="800" dirty="0" err="1">
                <a:solidFill>
                  <a:schemeClr val="accent5"/>
                </a:solidFill>
              </a:rPr>
              <a:t>local-id</a:t>
            </a:r>
            <a:endParaRPr lang="de-DE" sz="800" dirty="0">
              <a:solidFill>
                <a:schemeClr val="accent5"/>
              </a:solidFill>
            </a:endParaRPr>
          </a:p>
          <a:p>
            <a:r>
              <a:rPr lang="de-DE" sz="800" dirty="0" err="1">
                <a:solidFill>
                  <a:schemeClr val="accent5"/>
                </a:solidFill>
              </a:rPr>
              <a:t>linktp</a:t>
            </a:r>
            <a:r>
              <a:rPr lang="de-DE" sz="800" dirty="0">
                <a:solidFill>
                  <a:schemeClr val="accent5"/>
                </a:solidFill>
              </a:rPr>
              <a:t>:</a:t>
            </a:r>
          </a:p>
          <a:p>
            <a:pPr marL="171450" indent="-171450">
              <a:buFontTx/>
              <a:buChar char="-"/>
            </a:pPr>
            <a:r>
              <a:rPr lang="de-DE" sz="800" dirty="0">
                <a:solidFill>
                  <a:schemeClr val="accent5"/>
                </a:solidFill>
              </a:rPr>
              <a:t>1 x </a:t>
            </a:r>
            <a:r>
              <a:rPr lang="de-DE" sz="800" dirty="0" err="1">
                <a:solidFill>
                  <a:schemeClr val="accent5"/>
                </a:solidFill>
              </a:rPr>
              <a:t>HttpClient</a:t>
            </a:r>
            <a:r>
              <a:rPr lang="de-DE" sz="800" dirty="0">
                <a:solidFill>
                  <a:schemeClr val="accent5"/>
                </a:solidFill>
              </a:rPr>
              <a:t> {_cc, _</a:t>
            </a:r>
            <a:r>
              <a:rPr lang="de-DE" sz="800" dirty="0" err="1">
                <a:solidFill>
                  <a:schemeClr val="accent5"/>
                </a:solidFill>
              </a:rPr>
              <a:t>ltp</a:t>
            </a:r>
            <a:r>
              <a:rPr lang="de-DE" sz="800" dirty="0">
                <a:solidFill>
                  <a:schemeClr val="accent5"/>
                </a:solidFill>
              </a:rPr>
              <a:t>, _</a:t>
            </a:r>
            <a:r>
              <a:rPr lang="de-DE" sz="800" dirty="0" err="1">
                <a:solidFill>
                  <a:schemeClr val="accent5"/>
                </a:solidFill>
              </a:rPr>
              <a:t>lp</a:t>
            </a:r>
            <a:r>
              <a:rPr lang="de-DE" sz="800" dirty="0">
                <a:solidFill>
                  <a:schemeClr val="accent5"/>
                </a:solidFill>
              </a:rPr>
              <a:t>}</a:t>
            </a:r>
          </a:p>
          <a:p>
            <a:pPr marL="171450" indent="-171450">
              <a:buFontTx/>
              <a:buChar char="-"/>
            </a:pPr>
            <a:r>
              <a:rPr lang="de-DE" sz="800" dirty="0">
                <a:solidFill>
                  <a:schemeClr val="accent5"/>
                </a:solidFill>
              </a:rPr>
              <a:t>1 x </a:t>
            </a:r>
            <a:r>
              <a:rPr lang="de-DE" sz="800" dirty="0" err="1">
                <a:solidFill>
                  <a:schemeClr val="accent5"/>
                </a:solidFill>
              </a:rPr>
              <a:t>HttpServer</a:t>
            </a:r>
            <a:r>
              <a:rPr lang="de-DE" sz="800" dirty="0">
                <a:solidFill>
                  <a:schemeClr val="accent5"/>
                </a:solidFill>
              </a:rPr>
              <a:t> {_cc, _</a:t>
            </a:r>
            <a:r>
              <a:rPr lang="de-DE" sz="800" dirty="0" err="1">
                <a:solidFill>
                  <a:schemeClr val="accent5"/>
                </a:solidFill>
              </a:rPr>
              <a:t>ltp</a:t>
            </a:r>
            <a:r>
              <a:rPr lang="de-DE" sz="800" dirty="0">
                <a:solidFill>
                  <a:schemeClr val="accent5"/>
                </a:solidFill>
              </a:rPr>
              <a:t>, _</a:t>
            </a:r>
            <a:r>
              <a:rPr lang="de-DE" sz="800" dirty="0" err="1">
                <a:solidFill>
                  <a:schemeClr val="accent5"/>
                </a:solidFill>
              </a:rPr>
              <a:t>lp</a:t>
            </a:r>
            <a:r>
              <a:rPr lang="de-DE" sz="800" dirty="0">
                <a:solidFill>
                  <a:schemeClr val="accent5"/>
                </a:solidFill>
              </a:rPr>
              <a:t>}</a:t>
            </a:r>
          </a:p>
          <a:p>
            <a:r>
              <a:rPr lang="de-DE" sz="800" dirty="0">
                <a:solidFill>
                  <a:schemeClr val="accent5"/>
                </a:solidFill>
              </a:rPr>
              <a:t>State:</a:t>
            </a:r>
          </a:p>
          <a:p>
            <a:pPr marL="228600" indent="-228600">
              <a:buAutoNum type="arabicPeriod"/>
            </a:pPr>
            <a:r>
              <a:rPr lang="de-DE" sz="800" dirty="0">
                <a:solidFill>
                  <a:schemeClr val="accent5"/>
                </a:solidFill>
              </a:rPr>
              <a:t>after /v1/</a:t>
            </a:r>
            <a:r>
              <a:rPr lang="de-DE" sz="800" dirty="0" err="1">
                <a:solidFill>
                  <a:schemeClr val="accent5"/>
                </a:solidFill>
              </a:rPr>
              <a:t>establish</a:t>
            </a:r>
            <a:r>
              <a:rPr lang="de-DE" sz="800" dirty="0">
                <a:solidFill>
                  <a:schemeClr val="accent5"/>
                </a:solidFill>
              </a:rPr>
              <a:t>-management-domain-connection</a:t>
            </a:r>
          </a:p>
          <a:p>
            <a:pPr marL="228600" indent="-228600">
              <a:buAutoNum type="arabicPeriod"/>
            </a:pPr>
            <a:r>
              <a:rPr lang="de-DE" sz="800" dirty="0" err="1">
                <a:solidFill>
                  <a:schemeClr val="accent5"/>
                </a:solidFill>
              </a:rPr>
              <a:t>HttpClient</a:t>
            </a:r>
            <a:r>
              <a:rPr lang="de-DE" sz="800" dirty="0">
                <a:solidFill>
                  <a:schemeClr val="accent5"/>
                </a:solidFill>
              </a:rPr>
              <a:t> </a:t>
            </a:r>
            <a:r>
              <a:rPr lang="de-DE" sz="800" dirty="0" err="1">
                <a:solidFill>
                  <a:schemeClr val="accent5"/>
                </a:solidFill>
              </a:rPr>
              <a:t>exists</a:t>
            </a:r>
            <a:endParaRPr lang="de-DE" sz="800" dirty="0">
              <a:solidFill>
                <a:schemeClr val="accent5"/>
              </a:solidFill>
            </a:endParaRPr>
          </a:p>
          <a:p>
            <a:pPr marL="228600" indent="-228600">
              <a:buFontTx/>
              <a:buAutoNum type="arabicPeriod"/>
            </a:pPr>
            <a:r>
              <a:rPr lang="de-DE" sz="800" dirty="0" err="1">
                <a:solidFill>
                  <a:schemeClr val="accent5"/>
                </a:solidFill>
              </a:rPr>
              <a:t>HttpServer</a:t>
            </a:r>
            <a:r>
              <a:rPr lang="de-DE" sz="800" dirty="0">
                <a:solidFill>
                  <a:schemeClr val="accent5"/>
                </a:solidFill>
              </a:rPr>
              <a:t> </a:t>
            </a:r>
            <a:r>
              <a:rPr lang="de-DE" sz="800" dirty="0" err="1">
                <a:solidFill>
                  <a:schemeClr val="accent5"/>
                </a:solidFill>
              </a:rPr>
              <a:t>exists</a:t>
            </a:r>
            <a:endParaRPr lang="de-DE" sz="800" dirty="0">
              <a:solidFill>
                <a:schemeClr val="accent5"/>
              </a:solidFill>
            </a:endParaRPr>
          </a:p>
          <a:p>
            <a:pPr marL="228600" indent="-228600">
              <a:buAutoNum type="arabicPeriod"/>
            </a:pPr>
            <a:r>
              <a:rPr lang="de-DE" sz="800" dirty="0" err="1">
                <a:solidFill>
                  <a:schemeClr val="accent5"/>
                </a:solidFill>
              </a:rPr>
              <a:t>HttpClient</a:t>
            </a:r>
            <a:r>
              <a:rPr lang="de-DE" sz="800" dirty="0">
                <a:solidFill>
                  <a:schemeClr val="accent5"/>
                </a:solidFill>
              </a:rPr>
              <a:t> </a:t>
            </a:r>
            <a:r>
              <a:rPr lang="de-DE" sz="800" dirty="0" err="1">
                <a:solidFill>
                  <a:schemeClr val="accent5"/>
                </a:solidFill>
              </a:rPr>
              <a:t>configuration</a:t>
            </a:r>
            <a:r>
              <a:rPr lang="de-DE" sz="800" dirty="0">
                <a:solidFill>
                  <a:schemeClr val="accent5"/>
                </a:solidFill>
              </a:rPr>
              <a:t> </a:t>
            </a:r>
            <a:r>
              <a:rPr lang="de-DE" sz="800" dirty="0" err="1">
                <a:solidFill>
                  <a:schemeClr val="accent5"/>
                </a:solidFill>
              </a:rPr>
              <a:t>matches</a:t>
            </a:r>
            <a:r>
              <a:rPr lang="de-DE" sz="800" dirty="0">
                <a:solidFill>
                  <a:schemeClr val="accent5"/>
                </a:solidFill>
              </a:rPr>
              <a:t> </a:t>
            </a:r>
            <a:r>
              <a:rPr lang="de-DE" sz="800" dirty="0" err="1">
                <a:solidFill>
                  <a:schemeClr val="accent5"/>
                </a:solidFill>
              </a:rPr>
              <a:t>HttpServer</a:t>
            </a:r>
            <a:endParaRPr lang="de-DE" sz="800" dirty="0">
              <a:solidFill>
                <a:schemeClr val="accent5"/>
              </a:solidFill>
            </a:endParaRPr>
          </a:p>
          <a:p>
            <a:pPr marL="228600" indent="-228600">
              <a:buAutoNum type="arabicPeriod"/>
            </a:pPr>
            <a:r>
              <a:rPr lang="de-DE" sz="800" dirty="0">
                <a:solidFill>
                  <a:schemeClr val="accent5"/>
                </a:solidFill>
              </a:rPr>
              <a:t>1 Route </a:t>
            </a:r>
            <a:r>
              <a:rPr lang="de-DE" sz="800" dirty="0" err="1">
                <a:solidFill>
                  <a:schemeClr val="accent5"/>
                </a:solidFill>
              </a:rPr>
              <a:t>exists</a:t>
            </a:r>
            <a:endParaRPr lang="de-DE" sz="800" dirty="0">
              <a:solidFill>
                <a:schemeClr val="accent5"/>
              </a:solidFill>
            </a:endParaRPr>
          </a:p>
          <a:p>
            <a:r>
              <a:rPr lang="de-DE" sz="800" dirty="0">
                <a:solidFill>
                  <a:schemeClr val="accent5"/>
                </a:solidFill>
              </a:rPr>
              <a:t>route:</a:t>
            </a:r>
          </a:p>
          <a:p>
            <a:pPr marL="171450" indent="-171450">
              <a:buFontTx/>
              <a:buChar char="-"/>
            </a:pPr>
            <a:r>
              <a:rPr lang="en-US" sz="800" dirty="0">
                <a:solidFill>
                  <a:schemeClr val="accent5"/>
                </a:solidFill>
              </a:rPr>
              <a:t>chain of </a:t>
            </a:r>
            <a:r>
              <a:rPr lang="de-DE" sz="800" dirty="0">
                <a:solidFill>
                  <a:schemeClr val="accent5"/>
                </a:solidFill>
              </a:rPr>
              <a:t>2 </a:t>
            </a:r>
            <a:r>
              <a:rPr lang="de-DE" sz="800" dirty="0" err="1">
                <a:solidFill>
                  <a:schemeClr val="accent5"/>
                </a:solidFill>
              </a:rPr>
              <a:t>TcpLinks</a:t>
            </a:r>
            <a:r>
              <a:rPr lang="de-DE" sz="800" dirty="0">
                <a:solidFill>
                  <a:schemeClr val="accent5"/>
                </a:solidFill>
              </a:rPr>
              <a:t> </a:t>
            </a:r>
            <a:r>
              <a:rPr lang="en-US" sz="800" dirty="0">
                <a:solidFill>
                  <a:schemeClr val="accent5"/>
                </a:solidFill>
              </a:rPr>
              <a:t>between LTPs referred as </a:t>
            </a:r>
            <a:r>
              <a:rPr lang="en-US" sz="800" dirty="0" err="1">
                <a:solidFill>
                  <a:schemeClr val="accent5"/>
                </a:solidFill>
              </a:rPr>
              <a:t>linktp</a:t>
            </a:r>
            <a:endParaRPr lang="en-US" sz="800" dirty="0">
              <a:solidFill>
                <a:schemeClr val="accent5"/>
              </a:solidFill>
            </a:endParaRPr>
          </a:p>
          <a:p>
            <a:endParaRPr lang="en-US" sz="800" dirty="0">
              <a:solidFill>
                <a:schemeClr val="accent5"/>
              </a:solidFill>
            </a:endParaRPr>
          </a:p>
          <a:p>
            <a:endParaRPr lang="de-DE" sz="800" dirty="0">
              <a:solidFill>
                <a:schemeClr val="accent5"/>
              </a:solidFill>
            </a:endParaRPr>
          </a:p>
          <a:p>
            <a:r>
              <a:rPr lang="en-US" sz="800" b="1" dirty="0">
                <a:solidFill>
                  <a:schemeClr val="accent5"/>
                </a:solidFill>
              </a:rPr>
              <a:t>Route</a:t>
            </a:r>
          </a:p>
          <a:p>
            <a:r>
              <a:rPr lang="en-US" sz="800" dirty="0">
                <a:solidFill>
                  <a:schemeClr val="accent5"/>
                </a:solidFill>
              </a:rPr>
              <a:t>key: local-id</a:t>
            </a:r>
          </a:p>
          <a:p>
            <a:r>
              <a:rPr lang="en-US" sz="800" dirty="0">
                <a:solidFill>
                  <a:schemeClr val="accent5"/>
                </a:solidFill>
              </a:rPr>
              <a:t>State:</a:t>
            </a:r>
          </a:p>
          <a:p>
            <a:pPr marL="171450" indent="-171450">
              <a:buFontTx/>
              <a:buChar char="-"/>
            </a:pPr>
            <a:r>
              <a:rPr lang="de-DE" sz="800" dirty="0" err="1">
                <a:solidFill>
                  <a:schemeClr val="accent5"/>
                </a:solidFill>
              </a:rPr>
              <a:t>TcpLinkA</a:t>
            </a:r>
            <a:r>
              <a:rPr lang="en-US" sz="800" dirty="0">
                <a:solidFill>
                  <a:schemeClr val="accent5"/>
                </a:solidFill>
              </a:rPr>
              <a:t> exists</a:t>
            </a:r>
          </a:p>
          <a:p>
            <a:pPr marL="171450" indent="-171450">
              <a:buFontTx/>
              <a:buChar char="-"/>
            </a:pPr>
            <a:r>
              <a:rPr lang="en-US" sz="800" dirty="0">
                <a:solidFill>
                  <a:schemeClr val="accent5"/>
                </a:solidFill>
              </a:rPr>
              <a:t>and </a:t>
            </a:r>
            <a:r>
              <a:rPr lang="de-DE" sz="800" dirty="0" err="1">
                <a:solidFill>
                  <a:schemeClr val="accent5"/>
                </a:solidFill>
              </a:rPr>
              <a:t>TcpLinkB</a:t>
            </a:r>
            <a:r>
              <a:rPr lang="de-DE" sz="800" dirty="0">
                <a:solidFill>
                  <a:schemeClr val="accent5"/>
                </a:solidFill>
              </a:rPr>
              <a:t> </a:t>
            </a:r>
            <a:r>
              <a:rPr lang="en-US" sz="800" dirty="0">
                <a:solidFill>
                  <a:schemeClr val="accent5"/>
                </a:solidFill>
              </a:rPr>
              <a:t>exists</a:t>
            </a:r>
          </a:p>
          <a:p>
            <a:r>
              <a:rPr lang="en-US" sz="800" dirty="0">
                <a:solidFill>
                  <a:schemeClr val="accent5"/>
                </a:solidFill>
              </a:rPr>
              <a:t>_link:</a:t>
            </a:r>
          </a:p>
          <a:p>
            <a:pPr marL="171450" indent="-171450">
              <a:buFontTx/>
              <a:buChar char="-"/>
            </a:pPr>
            <a:r>
              <a:rPr lang="de-DE" sz="800" dirty="0" err="1">
                <a:solidFill>
                  <a:schemeClr val="accent5"/>
                </a:solidFill>
              </a:rPr>
              <a:t>TcpLinkA</a:t>
            </a:r>
            <a:r>
              <a:rPr lang="en-US" sz="800" dirty="0">
                <a:solidFill>
                  <a:schemeClr val="accent5"/>
                </a:solidFill>
              </a:rPr>
              <a:t> </a:t>
            </a:r>
          </a:p>
          <a:p>
            <a:pPr marL="171450" indent="-171450">
              <a:buFontTx/>
              <a:buChar char="-"/>
            </a:pPr>
            <a:r>
              <a:rPr lang="de-DE" sz="800" dirty="0" err="1">
                <a:solidFill>
                  <a:schemeClr val="accent5"/>
                </a:solidFill>
              </a:rPr>
              <a:t>TcpLinkB</a:t>
            </a:r>
            <a:endParaRPr lang="de-DE" sz="800" dirty="0">
              <a:solidFill>
                <a:schemeClr val="accent5"/>
              </a:solidFill>
            </a:endParaRP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3A836B06-7314-7E7A-C955-1DA47502EA2F}"/>
              </a:ext>
            </a:extLst>
          </p:cNvPr>
          <p:cNvSpPr/>
          <p:nvPr/>
        </p:nvSpPr>
        <p:spPr>
          <a:xfrm>
            <a:off x="719701" y="5242695"/>
            <a:ext cx="634228" cy="2880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/>
              <a:t>App#1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A14CDEB7-6280-7B1D-B1FE-A1248F7DCC51}"/>
              </a:ext>
            </a:extLst>
          </p:cNvPr>
          <p:cNvSpPr/>
          <p:nvPr/>
        </p:nvSpPr>
        <p:spPr>
          <a:xfrm>
            <a:off x="7287405" y="5759243"/>
            <a:ext cx="634228" cy="2880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/>
              <a:t>LC#1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E0C46F83-2FA6-A071-4C90-597566BE3C33}"/>
              </a:ext>
            </a:extLst>
          </p:cNvPr>
          <p:cNvCxnSpPr>
            <a:cxnSpLocks/>
            <a:stCxn id="3" idx="0"/>
            <a:endCxn id="2" idx="0"/>
          </p:cNvCxnSpPr>
          <p:nvPr/>
        </p:nvCxnSpPr>
        <p:spPr>
          <a:xfrm flipH="1" flipV="1">
            <a:off x="1036815" y="5242695"/>
            <a:ext cx="6567704" cy="516548"/>
          </a:xfrm>
          <a:prstGeom prst="line">
            <a:avLst/>
          </a:prstGeom>
          <a:ln cap="flat" cmpd="sng">
            <a:solidFill>
              <a:schemeClr val="accent6">
                <a:lumMod val="60000"/>
                <a:lumOff val="40000"/>
              </a:schemeClr>
            </a:solidFill>
            <a:round/>
            <a:headEnd type="diamond"/>
            <a:tailEnd type="diamon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06E229F1-EFD9-36D4-E517-D0C57479D1B1}"/>
              </a:ext>
            </a:extLst>
          </p:cNvPr>
          <p:cNvSpPr txBox="1"/>
          <p:nvPr/>
        </p:nvSpPr>
        <p:spPr>
          <a:xfrm>
            <a:off x="1210196" y="5565589"/>
            <a:ext cx="42827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 err="1">
                <a:solidFill>
                  <a:schemeClr val="accent6">
                    <a:lumMod val="75000"/>
                  </a:schemeClr>
                </a:solidFill>
              </a:rPr>
              <a:t>ManagementPlaneTransportFc</a:t>
            </a:r>
            <a:endParaRPr lang="en-US" sz="800" b="1" noProof="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800" dirty="0">
                <a:solidFill>
                  <a:schemeClr val="accent6">
                    <a:lumMod val="75000"/>
                  </a:schemeClr>
                </a:solidFill>
              </a:rPr>
              <a:t>key: </a:t>
            </a:r>
            <a:r>
              <a:rPr lang="en-US" sz="800" dirty="0" err="1">
                <a:solidFill>
                  <a:schemeClr val="accent6">
                    <a:lumMod val="75000"/>
                  </a:schemeClr>
                </a:solidFill>
              </a:rPr>
              <a:t>deviceName</a:t>
            </a:r>
            <a:endParaRPr lang="en-US" sz="800" noProof="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800" dirty="0" err="1">
                <a:solidFill>
                  <a:schemeClr val="accent6">
                    <a:lumMod val="75000"/>
                  </a:schemeClr>
                </a:solidFill>
              </a:rPr>
              <a:t>fctp</a:t>
            </a:r>
            <a:r>
              <a:rPr lang="en-US" sz="800" dirty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marL="171450" indent="-171450">
              <a:buFontTx/>
              <a:buChar char="-"/>
            </a:pPr>
            <a:r>
              <a:rPr lang="en-US" sz="800" dirty="0">
                <a:solidFill>
                  <a:schemeClr val="accent6">
                    <a:lumMod val="75000"/>
                  </a:schemeClr>
                </a:solidFill>
              </a:rPr>
              <a:t>1 x LMP {_cc, _</a:t>
            </a:r>
            <a:r>
              <a:rPr lang="en-US" sz="800" dirty="0" err="1">
                <a:solidFill>
                  <a:schemeClr val="accent6">
                    <a:lumMod val="75000"/>
                  </a:schemeClr>
                </a:solidFill>
              </a:rPr>
              <a:t>ltp</a:t>
            </a:r>
            <a:r>
              <a:rPr lang="en-US" sz="800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 marL="171450" indent="-171450">
              <a:buFontTx/>
              <a:buChar char="-"/>
            </a:pPr>
            <a:r>
              <a:rPr lang="en-US" sz="800" dirty="0">
                <a:solidFill>
                  <a:schemeClr val="accent6">
                    <a:lumMod val="75000"/>
                  </a:schemeClr>
                </a:solidFill>
              </a:rPr>
              <a:t>1 x MDI {_cc, _</a:t>
            </a:r>
            <a:r>
              <a:rPr lang="en-US" sz="800" dirty="0" err="1">
                <a:solidFill>
                  <a:schemeClr val="accent6">
                    <a:lumMod val="75000"/>
                  </a:schemeClr>
                </a:solidFill>
              </a:rPr>
              <a:t>ltp</a:t>
            </a:r>
            <a:r>
              <a:rPr lang="en-US" sz="800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r>
              <a:rPr lang="en-US" sz="800" noProof="0" dirty="0">
                <a:solidFill>
                  <a:schemeClr val="accent6">
                    <a:lumMod val="75000"/>
                  </a:schemeClr>
                </a:solidFill>
              </a:rPr>
              <a:t>State:</a:t>
            </a:r>
          </a:p>
          <a:p>
            <a:pPr marL="171450" indent="-171450">
              <a:buFontTx/>
              <a:buChar char="-"/>
            </a:pPr>
            <a:r>
              <a:rPr lang="en-US" sz="800" dirty="0">
                <a:solidFill>
                  <a:schemeClr val="accent6">
                    <a:lumMod val="75000"/>
                  </a:schemeClr>
                </a:solidFill>
              </a:rPr>
              <a:t>after /v1/establish-management-transport-connection</a:t>
            </a:r>
          </a:p>
          <a:p>
            <a:pPr marL="171450" indent="-171450">
              <a:buFontTx/>
              <a:buChar char="-"/>
            </a:pPr>
            <a:r>
              <a:rPr lang="en-US" sz="800" noProof="0" dirty="0">
                <a:solidFill>
                  <a:schemeClr val="accent6">
                    <a:lumMod val="75000"/>
                  </a:schemeClr>
                </a:solidFill>
              </a:rPr>
              <a:t>min 1 Route exists</a:t>
            </a:r>
          </a:p>
          <a:p>
            <a:r>
              <a:rPr lang="en-US" sz="800" dirty="0">
                <a:solidFill>
                  <a:schemeClr val="accent6">
                    <a:lumMod val="75000"/>
                  </a:schemeClr>
                </a:solidFill>
              </a:rPr>
              <a:t>route:</a:t>
            </a:r>
          </a:p>
          <a:p>
            <a:pPr marL="171450" indent="-171450">
              <a:buFontTx/>
              <a:buChar char="-"/>
            </a:pPr>
            <a:r>
              <a:rPr lang="en-US" sz="800" noProof="0" dirty="0">
                <a:solidFill>
                  <a:schemeClr val="accent6">
                    <a:lumMod val="75000"/>
                  </a:schemeClr>
                </a:solidFill>
              </a:rPr>
              <a:t>chain of 1 </a:t>
            </a:r>
            <a:r>
              <a:rPr lang="en-US" sz="800" noProof="0" dirty="0" err="1">
                <a:solidFill>
                  <a:schemeClr val="accent6">
                    <a:lumMod val="75000"/>
                  </a:schemeClr>
                </a:solidFill>
              </a:rPr>
              <a:t>HttpLink</a:t>
            </a:r>
            <a:r>
              <a:rPr lang="en-US" sz="800" noProof="0" dirty="0">
                <a:solidFill>
                  <a:schemeClr val="accent6">
                    <a:lumMod val="75000"/>
                  </a:schemeClr>
                </a:solidFill>
              </a:rPr>
              <a:t> and 1 </a:t>
            </a:r>
            <a:r>
              <a:rPr lang="en-US" sz="800" noProof="0" dirty="0" err="1">
                <a:solidFill>
                  <a:schemeClr val="accent6">
                    <a:lumMod val="75000"/>
                  </a:schemeClr>
                </a:solidFill>
              </a:rPr>
              <a:t>CopyLink</a:t>
            </a:r>
            <a:r>
              <a:rPr lang="en-US" sz="800" noProof="0" dirty="0">
                <a:solidFill>
                  <a:schemeClr val="accent6">
                    <a:lumMod val="75000"/>
                  </a:schemeClr>
                </a:solidFill>
              </a:rPr>
              <a:t> between LTPs referred as </a:t>
            </a:r>
            <a:r>
              <a:rPr lang="en-US" sz="800" noProof="0" dirty="0" err="1">
                <a:solidFill>
                  <a:schemeClr val="accent6">
                    <a:lumMod val="75000"/>
                  </a:schemeClr>
                </a:solidFill>
              </a:rPr>
              <a:t>fctps</a:t>
            </a:r>
            <a:endParaRPr lang="en-US" sz="800" noProof="0" dirty="0">
              <a:solidFill>
                <a:schemeClr val="accent6">
                  <a:lumMod val="75000"/>
                </a:schemeClr>
              </a:solidFill>
            </a:endParaRPr>
          </a:p>
          <a:p>
            <a:pPr marL="171450" indent="-171450">
              <a:buFontTx/>
              <a:buChar char="-"/>
            </a:pPr>
            <a:endParaRPr lang="en-US" sz="800" noProof="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8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800" b="1" dirty="0">
                <a:solidFill>
                  <a:schemeClr val="accent6">
                    <a:lumMod val="75000"/>
                  </a:schemeClr>
                </a:solidFill>
              </a:rPr>
              <a:t>Route</a:t>
            </a:r>
            <a:endParaRPr lang="en-US" sz="8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800" dirty="0">
                <a:solidFill>
                  <a:schemeClr val="accent6">
                    <a:lumMod val="75000"/>
                  </a:schemeClr>
                </a:solidFill>
              </a:rPr>
              <a:t>key: local-id</a:t>
            </a:r>
          </a:p>
          <a:p>
            <a:r>
              <a:rPr lang="en-US" sz="800" noProof="0" dirty="0">
                <a:solidFill>
                  <a:schemeClr val="accent6">
                    <a:lumMod val="75000"/>
                  </a:schemeClr>
                </a:solidFill>
              </a:rPr>
              <a:t>State:</a:t>
            </a:r>
          </a:p>
          <a:p>
            <a:pPr marL="171450" indent="-171450">
              <a:buFontTx/>
              <a:buChar char="-"/>
            </a:pPr>
            <a:r>
              <a:rPr lang="en-US" sz="800" dirty="0" err="1">
                <a:solidFill>
                  <a:schemeClr val="accent6">
                    <a:lumMod val="75000"/>
                  </a:schemeClr>
                </a:solidFill>
              </a:rPr>
              <a:t>HttpLink</a:t>
            </a:r>
            <a:r>
              <a:rPr lang="en-US" sz="800" dirty="0">
                <a:solidFill>
                  <a:schemeClr val="accent6">
                    <a:lumMod val="75000"/>
                  </a:schemeClr>
                </a:solidFill>
              </a:rPr>
              <a:t> exists</a:t>
            </a:r>
          </a:p>
          <a:p>
            <a:pPr marL="171450" indent="-171450">
              <a:buFontTx/>
              <a:buChar char="-"/>
            </a:pPr>
            <a:r>
              <a:rPr lang="en-US" sz="800" dirty="0">
                <a:solidFill>
                  <a:schemeClr val="accent6">
                    <a:lumMod val="75000"/>
                  </a:schemeClr>
                </a:solidFill>
              </a:rPr>
              <a:t>and </a:t>
            </a:r>
            <a:r>
              <a:rPr lang="en-US" sz="800" dirty="0" err="1">
                <a:solidFill>
                  <a:schemeClr val="accent6">
                    <a:lumMod val="75000"/>
                  </a:schemeClr>
                </a:solidFill>
              </a:rPr>
              <a:t>CopyLink</a:t>
            </a:r>
            <a:r>
              <a:rPr lang="en-US" sz="800" dirty="0">
                <a:solidFill>
                  <a:schemeClr val="accent6">
                    <a:lumMod val="75000"/>
                  </a:schemeClr>
                </a:solidFill>
              </a:rPr>
              <a:t> exists</a:t>
            </a:r>
          </a:p>
          <a:p>
            <a:r>
              <a:rPr lang="en-US" sz="800" dirty="0">
                <a:solidFill>
                  <a:schemeClr val="accent6">
                    <a:lumMod val="75000"/>
                  </a:schemeClr>
                </a:solidFill>
              </a:rPr>
              <a:t>_link:</a:t>
            </a:r>
          </a:p>
          <a:p>
            <a:pPr marL="171450" indent="-171450">
              <a:buFontTx/>
              <a:buChar char="-"/>
            </a:pPr>
            <a:r>
              <a:rPr lang="en-US" sz="800" dirty="0" err="1">
                <a:solidFill>
                  <a:schemeClr val="accent6">
                    <a:lumMod val="75000"/>
                  </a:schemeClr>
                </a:solidFill>
              </a:rPr>
              <a:t>HttpLink</a:t>
            </a:r>
            <a:endParaRPr lang="en-US" sz="800" dirty="0">
              <a:solidFill>
                <a:schemeClr val="accent6">
                  <a:lumMod val="7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800" dirty="0" err="1">
                <a:solidFill>
                  <a:schemeClr val="accent6">
                    <a:lumMod val="75000"/>
                  </a:schemeClr>
                </a:solidFill>
              </a:rPr>
              <a:t>CopyLink</a:t>
            </a:r>
            <a:endParaRPr lang="en-US" sz="8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AE285936-C8E0-EB3A-3056-367EAA006138}"/>
              </a:ext>
            </a:extLst>
          </p:cNvPr>
          <p:cNvCxnSpPr>
            <a:cxnSpLocks/>
          </p:cNvCxnSpPr>
          <p:nvPr/>
        </p:nvCxnSpPr>
        <p:spPr>
          <a:xfrm flipH="1" flipV="1">
            <a:off x="1036815" y="5295870"/>
            <a:ext cx="6567704" cy="516548"/>
          </a:xfrm>
          <a:prstGeom prst="line">
            <a:avLst/>
          </a:prstGeom>
          <a:ln cap="flat" cmpd="sng">
            <a:solidFill>
              <a:schemeClr val="accent6">
                <a:lumMod val="60000"/>
                <a:lumOff val="40000"/>
              </a:schemeClr>
            </a:solidFill>
            <a:round/>
            <a:headEnd type="diamond"/>
            <a:tailEnd type="diamon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5A3A7FE-1CAF-DA21-5FA3-AAB887643A27}"/>
              </a:ext>
            </a:extLst>
          </p:cNvPr>
          <p:cNvCxnSpPr>
            <a:cxnSpLocks/>
          </p:cNvCxnSpPr>
          <p:nvPr/>
        </p:nvCxnSpPr>
        <p:spPr>
          <a:xfrm flipH="1" flipV="1">
            <a:off x="1036815" y="5349045"/>
            <a:ext cx="6567704" cy="516548"/>
          </a:xfrm>
          <a:prstGeom prst="line">
            <a:avLst/>
          </a:prstGeom>
          <a:ln cap="flat" cmpd="sng">
            <a:solidFill>
              <a:schemeClr val="accent6">
                <a:lumMod val="60000"/>
                <a:lumOff val="40000"/>
              </a:schemeClr>
            </a:solidFill>
            <a:round/>
            <a:headEnd type="diamond"/>
            <a:tailEnd type="diamon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547489BE-4E96-125C-DE87-1EFCD5531255}"/>
              </a:ext>
            </a:extLst>
          </p:cNvPr>
          <p:cNvCxnSpPr>
            <a:cxnSpLocks/>
          </p:cNvCxnSpPr>
          <p:nvPr/>
        </p:nvCxnSpPr>
        <p:spPr>
          <a:xfrm flipH="1" flipV="1">
            <a:off x="1036815" y="5409068"/>
            <a:ext cx="6567704" cy="516548"/>
          </a:xfrm>
          <a:prstGeom prst="line">
            <a:avLst/>
          </a:prstGeom>
          <a:ln cap="flat" cmpd="sng">
            <a:solidFill>
              <a:schemeClr val="accent6">
                <a:lumMod val="60000"/>
                <a:lumOff val="40000"/>
              </a:schemeClr>
            </a:solidFill>
            <a:round/>
            <a:headEnd type="diamond"/>
            <a:tailEnd type="diamon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4" name="Rechteck: abgerundete Ecken 53">
            <a:extLst>
              <a:ext uri="{FF2B5EF4-FFF2-40B4-BE49-F238E27FC236}">
                <a16:creationId xmlns:a16="http://schemas.microsoft.com/office/drawing/2014/main" id="{C844B528-52F4-C80F-AE6B-3845963FF185}"/>
              </a:ext>
            </a:extLst>
          </p:cNvPr>
          <p:cNvSpPr/>
          <p:nvPr/>
        </p:nvSpPr>
        <p:spPr>
          <a:xfrm>
            <a:off x="719701" y="3233496"/>
            <a:ext cx="634228" cy="2880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/>
              <a:t>App#1</a:t>
            </a:r>
          </a:p>
        </p:txBody>
      </p:sp>
      <p:sp>
        <p:nvSpPr>
          <p:cNvPr id="55" name="Rechteck: abgerundete Ecken 54">
            <a:extLst>
              <a:ext uri="{FF2B5EF4-FFF2-40B4-BE49-F238E27FC236}">
                <a16:creationId xmlns:a16="http://schemas.microsoft.com/office/drawing/2014/main" id="{542948C5-6425-68D3-4BF0-0AC80BDE5548}"/>
              </a:ext>
            </a:extLst>
          </p:cNvPr>
          <p:cNvSpPr/>
          <p:nvPr/>
        </p:nvSpPr>
        <p:spPr>
          <a:xfrm>
            <a:off x="7287405" y="3750044"/>
            <a:ext cx="634228" cy="2880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/>
              <a:t>LC#1</a:t>
            </a:r>
          </a:p>
        </p:txBody>
      </p:sp>
      <p:sp>
        <p:nvSpPr>
          <p:cNvPr id="85" name="Rechteck: abgerundete Ecken 84">
            <a:extLst>
              <a:ext uri="{FF2B5EF4-FFF2-40B4-BE49-F238E27FC236}">
                <a16:creationId xmlns:a16="http://schemas.microsoft.com/office/drawing/2014/main" id="{D362E831-0717-6D5D-673A-1D6CB06D83E3}"/>
              </a:ext>
            </a:extLst>
          </p:cNvPr>
          <p:cNvSpPr/>
          <p:nvPr/>
        </p:nvSpPr>
        <p:spPr>
          <a:xfrm>
            <a:off x="7287405" y="1518623"/>
            <a:ext cx="634228" cy="2880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/>
              <a:t>LC#1</a:t>
            </a: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972761BD-A728-9B7B-D241-2970E7B6051D}"/>
              </a:ext>
            </a:extLst>
          </p:cNvPr>
          <p:cNvSpPr txBox="1"/>
          <p:nvPr/>
        </p:nvSpPr>
        <p:spPr>
          <a:xfrm>
            <a:off x="1701967" y="371535"/>
            <a:ext cx="42827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err="1">
                <a:solidFill>
                  <a:schemeClr val="bg1"/>
                </a:solidFill>
              </a:rPr>
              <a:t>ManagementDomainFd</a:t>
            </a:r>
            <a:endParaRPr lang="en-US" sz="800" b="1" dirty="0">
              <a:solidFill>
                <a:schemeClr val="bg1"/>
              </a:solidFill>
            </a:endParaRPr>
          </a:p>
          <a:p>
            <a:r>
              <a:rPr lang="en-US" sz="800" dirty="0">
                <a:solidFill>
                  <a:schemeClr val="bg1"/>
                </a:solidFill>
              </a:rPr>
              <a:t>key: </a:t>
            </a:r>
            <a:r>
              <a:rPr lang="en-US" sz="800" dirty="0" err="1">
                <a:solidFill>
                  <a:schemeClr val="bg1"/>
                </a:solidFill>
              </a:rPr>
              <a:t>managementDomain</a:t>
            </a:r>
            <a:endParaRPr lang="en-US" sz="800" dirty="0">
              <a:solidFill>
                <a:schemeClr val="bg1"/>
              </a:solidFill>
            </a:endParaRPr>
          </a:p>
          <a:p>
            <a:r>
              <a:rPr lang="en-US" sz="800" dirty="0" err="1">
                <a:solidFill>
                  <a:schemeClr val="bg1"/>
                </a:solidFill>
              </a:rPr>
              <a:t>fdtp</a:t>
            </a:r>
            <a:r>
              <a:rPr lang="en-US" sz="800" dirty="0">
                <a:solidFill>
                  <a:schemeClr val="bg1"/>
                </a:solidFill>
              </a:rPr>
              <a:t>: </a:t>
            </a:r>
          </a:p>
          <a:p>
            <a:pPr marL="171450" indent="-171450">
              <a:buFontTx/>
              <a:buChar char="-"/>
            </a:pPr>
            <a:r>
              <a:rPr lang="en-US" sz="800" dirty="0">
                <a:solidFill>
                  <a:schemeClr val="bg1"/>
                </a:solidFill>
              </a:rPr>
              <a:t>1 x LC {_cc}</a:t>
            </a:r>
          </a:p>
          <a:p>
            <a:r>
              <a:rPr lang="en-US" sz="800" dirty="0">
                <a:solidFill>
                  <a:schemeClr val="bg1"/>
                </a:solidFill>
              </a:rPr>
              <a:t>no State:</a:t>
            </a:r>
          </a:p>
          <a:p>
            <a:pPr marL="171450" indent="-171450">
              <a:buFontTx/>
              <a:buChar char="-"/>
            </a:pPr>
            <a:r>
              <a:rPr lang="en-US" sz="800" dirty="0">
                <a:solidFill>
                  <a:schemeClr val="bg1"/>
                </a:solidFill>
              </a:rPr>
              <a:t>always after /v1/establish-management-domain</a:t>
            </a:r>
          </a:p>
          <a:p>
            <a:r>
              <a:rPr lang="en-US" sz="800" dirty="0" err="1">
                <a:solidFill>
                  <a:schemeClr val="bg1"/>
                </a:solidFill>
              </a:rPr>
              <a:t>lowerLevelFds</a:t>
            </a:r>
            <a:r>
              <a:rPr lang="en-US" sz="800" dirty="0">
                <a:solidFill>
                  <a:schemeClr val="bg1"/>
                </a:solidFill>
              </a:rPr>
              <a:t>:</a:t>
            </a:r>
          </a:p>
          <a:p>
            <a:pPr marL="171450" indent="-171450">
              <a:buFontTx/>
              <a:buChar char="-"/>
            </a:pPr>
            <a:r>
              <a:rPr lang="en-US" sz="800" dirty="0">
                <a:solidFill>
                  <a:schemeClr val="bg1"/>
                </a:solidFill>
              </a:rPr>
              <a:t>n x </a:t>
            </a:r>
            <a:r>
              <a:rPr lang="en-US" sz="800" dirty="0" err="1">
                <a:solidFill>
                  <a:schemeClr val="bg1"/>
                </a:solidFill>
              </a:rPr>
              <a:t>ApplicationSubdomainFd</a:t>
            </a:r>
            <a:endParaRPr lang="en-US" sz="800" dirty="0">
              <a:solidFill>
                <a:schemeClr val="bg1"/>
              </a:solidFill>
            </a:endParaRPr>
          </a:p>
          <a:p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0910E9CA-7083-229A-B224-0D1D841614E7}"/>
              </a:ext>
            </a:extLst>
          </p:cNvPr>
          <p:cNvSpPr txBox="1"/>
          <p:nvPr/>
        </p:nvSpPr>
        <p:spPr>
          <a:xfrm>
            <a:off x="1701967" y="3126440"/>
            <a:ext cx="54557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err="1">
                <a:solidFill>
                  <a:schemeClr val="bg1"/>
                </a:solidFill>
              </a:rPr>
              <a:t>ApplicationSubdomainFd</a:t>
            </a:r>
            <a:r>
              <a:rPr lang="en-US" sz="800" b="1" dirty="0">
                <a:solidFill>
                  <a:schemeClr val="bg1"/>
                </a:solidFill>
              </a:rPr>
              <a:t> </a:t>
            </a:r>
          </a:p>
          <a:p>
            <a:r>
              <a:rPr lang="en-US" sz="800" dirty="0">
                <a:solidFill>
                  <a:schemeClr val="bg1"/>
                </a:solidFill>
              </a:rPr>
              <a:t>key: </a:t>
            </a:r>
            <a:r>
              <a:rPr lang="en-US" sz="800" dirty="0" err="1">
                <a:solidFill>
                  <a:schemeClr val="bg1"/>
                </a:solidFill>
              </a:rPr>
              <a:t>applicationName</a:t>
            </a:r>
            <a:endParaRPr lang="en-US" sz="800" noProof="0" dirty="0">
              <a:solidFill>
                <a:schemeClr val="bg1"/>
              </a:solidFill>
            </a:endParaRPr>
          </a:p>
          <a:p>
            <a:r>
              <a:rPr lang="en-US" sz="800" dirty="0" err="1">
                <a:solidFill>
                  <a:schemeClr val="bg1"/>
                </a:solidFill>
              </a:rPr>
              <a:t>fdtp</a:t>
            </a:r>
            <a:r>
              <a:rPr lang="en-US" sz="800" dirty="0">
                <a:solidFill>
                  <a:schemeClr val="bg1"/>
                </a:solidFill>
              </a:rPr>
              <a:t>: </a:t>
            </a:r>
          </a:p>
          <a:p>
            <a:pPr marL="171450" indent="-171450">
              <a:buFontTx/>
              <a:buChar char="-"/>
            </a:pPr>
            <a:r>
              <a:rPr lang="en-US" sz="800" dirty="0">
                <a:solidFill>
                  <a:schemeClr val="bg1"/>
                </a:solidFill>
              </a:rPr>
              <a:t>1 x LC {_cc}</a:t>
            </a:r>
          </a:p>
          <a:p>
            <a:pPr marL="171450" indent="-171450">
              <a:buFontTx/>
              <a:buChar char="-"/>
            </a:pPr>
            <a:r>
              <a:rPr lang="en-US" sz="800" dirty="0">
                <a:solidFill>
                  <a:schemeClr val="bg1"/>
                </a:solidFill>
              </a:rPr>
              <a:t>1 x App  {_cc}</a:t>
            </a:r>
          </a:p>
          <a:p>
            <a:r>
              <a:rPr lang="en-US" sz="800" noProof="0" dirty="0">
                <a:solidFill>
                  <a:schemeClr val="bg1"/>
                </a:solidFill>
              </a:rPr>
              <a:t>no State:</a:t>
            </a:r>
          </a:p>
          <a:p>
            <a:pPr marL="171450" indent="-171450">
              <a:buFontTx/>
              <a:buChar char="-"/>
            </a:pPr>
            <a:r>
              <a:rPr lang="en-US" sz="800" dirty="0">
                <a:solidFill>
                  <a:schemeClr val="bg1"/>
                </a:solidFill>
              </a:rPr>
              <a:t>always after </a:t>
            </a:r>
            <a:r>
              <a:rPr lang="en-US" sz="800" noProof="0" dirty="0">
                <a:solidFill>
                  <a:schemeClr val="bg1"/>
                </a:solidFill>
              </a:rPr>
              <a:t>/v1/establish-management-domain-connection</a:t>
            </a:r>
          </a:p>
          <a:p>
            <a:r>
              <a:rPr lang="en-US" sz="800" noProof="0" dirty="0">
                <a:solidFill>
                  <a:schemeClr val="bg1"/>
                </a:solidFill>
              </a:rPr>
              <a:t>fc:</a:t>
            </a:r>
          </a:p>
          <a:p>
            <a:pPr marL="171450" indent="-171450">
              <a:buFontTx/>
              <a:buChar char="-"/>
            </a:pPr>
            <a:r>
              <a:rPr lang="en-US" sz="800" dirty="0">
                <a:solidFill>
                  <a:schemeClr val="bg1"/>
                </a:solidFill>
              </a:rPr>
              <a:t>42,000 x </a:t>
            </a:r>
            <a:r>
              <a:rPr lang="en-US" sz="800" dirty="0" err="1">
                <a:solidFill>
                  <a:schemeClr val="bg1"/>
                </a:solidFill>
              </a:rPr>
              <a:t>ManagementPlaneTransportFc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BEC6BC9E-462F-261B-019D-51F98B348902}"/>
              </a:ext>
            </a:extLst>
          </p:cNvPr>
          <p:cNvSpPr txBox="1"/>
          <p:nvPr/>
        </p:nvSpPr>
        <p:spPr>
          <a:xfrm>
            <a:off x="5285402" y="10024719"/>
            <a:ext cx="2950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>
                <a:solidFill>
                  <a:schemeClr val="accent5"/>
                </a:solidFill>
              </a:rPr>
              <a:t>CopyLink</a:t>
            </a:r>
            <a:endParaRPr lang="de-DE" sz="800" b="1" dirty="0">
              <a:solidFill>
                <a:schemeClr val="accent5"/>
              </a:solidFill>
            </a:endParaRPr>
          </a:p>
          <a:p>
            <a:r>
              <a:rPr lang="de-DE" sz="800" dirty="0" err="1">
                <a:solidFill>
                  <a:schemeClr val="accent5"/>
                </a:solidFill>
              </a:rPr>
              <a:t>key</a:t>
            </a:r>
            <a:r>
              <a:rPr lang="de-DE" sz="800" dirty="0">
                <a:solidFill>
                  <a:schemeClr val="accent5"/>
                </a:solidFill>
              </a:rPr>
              <a:t>: </a:t>
            </a:r>
            <a:r>
              <a:rPr lang="de-DE" sz="800" dirty="0" err="1">
                <a:solidFill>
                  <a:schemeClr val="accent5"/>
                </a:solidFill>
              </a:rPr>
              <a:t>local-id</a:t>
            </a:r>
            <a:endParaRPr lang="de-DE" sz="800" dirty="0">
              <a:solidFill>
                <a:schemeClr val="accent5"/>
              </a:solidFill>
            </a:endParaRPr>
          </a:p>
          <a:p>
            <a:r>
              <a:rPr lang="de-DE" sz="800" dirty="0" err="1">
                <a:solidFill>
                  <a:schemeClr val="accent5"/>
                </a:solidFill>
              </a:rPr>
              <a:t>linktp</a:t>
            </a:r>
            <a:r>
              <a:rPr lang="de-DE" sz="800" dirty="0">
                <a:solidFill>
                  <a:schemeClr val="accent5"/>
                </a:solidFill>
              </a:rPr>
              <a:t>:</a:t>
            </a:r>
          </a:p>
          <a:p>
            <a:pPr marL="171450" indent="-171450">
              <a:buFontTx/>
              <a:buChar char="-"/>
            </a:pPr>
            <a:r>
              <a:rPr lang="de-DE" sz="800" dirty="0">
                <a:solidFill>
                  <a:schemeClr val="accent5"/>
                </a:solidFill>
              </a:rPr>
              <a:t>1 x </a:t>
            </a:r>
            <a:r>
              <a:rPr lang="de-DE" sz="800" dirty="0" err="1">
                <a:solidFill>
                  <a:schemeClr val="accent5"/>
                </a:solidFill>
              </a:rPr>
              <a:t>CopyClient</a:t>
            </a:r>
            <a:r>
              <a:rPr lang="de-DE" sz="800" dirty="0">
                <a:solidFill>
                  <a:schemeClr val="accent5"/>
                </a:solidFill>
              </a:rPr>
              <a:t> {_cc, _</a:t>
            </a:r>
            <a:r>
              <a:rPr lang="de-DE" sz="800" dirty="0" err="1">
                <a:solidFill>
                  <a:schemeClr val="accent5"/>
                </a:solidFill>
              </a:rPr>
              <a:t>ltp</a:t>
            </a:r>
            <a:r>
              <a:rPr lang="de-DE" sz="800" dirty="0">
                <a:solidFill>
                  <a:schemeClr val="accent5"/>
                </a:solidFill>
              </a:rPr>
              <a:t>, _</a:t>
            </a:r>
            <a:r>
              <a:rPr lang="de-DE" sz="800" dirty="0" err="1">
                <a:solidFill>
                  <a:schemeClr val="accent5"/>
                </a:solidFill>
              </a:rPr>
              <a:t>lp</a:t>
            </a:r>
            <a:r>
              <a:rPr lang="de-DE" sz="800" dirty="0">
                <a:solidFill>
                  <a:schemeClr val="accent5"/>
                </a:solidFill>
              </a:rPr>
              <a:t>}</a:t>
            </a:r>
          </a:p>
          <a:p>
            <a:pPr marL="171450" indent="-171450">
              <a:buFontTx/>
              <a:buChar char="-"/>
            </a:pPr>
            <a:r>
              <a:rPr lang="de-DE" sz="800" dirty="0">
                <a:solidFill>
                  <a:schemeClr val="accent5"/>
                </a:solidFill>
              </a:rPr>
              <a:t>1 x </a:t>
            </a:r>
            <a:r>
              <a:rPr lang="de-DE" sz="800" dirty="0" err="1">
                <a:solidFill>
                  <a:schemeClr val="accent5"/>
                </a:solidFill>
              </a:rPr>
              <a:t>CopyServer</a:t>
            </a:r>
            <a:r>
              <a:rPr lang="de-DE" sz="800" dirty="0">
                <a:solidFill>
                  <a:schemeClr val="accent5"/>
                </a:solidFill>
              </a:rPr>
              <a:t> {_cc, _</a:t>
            </a:r>
            <a:r>
              <a:rPr lang="de-DE" sz="800" dirty="0" err="1">
                <a:solidFill>
                  <a:schemeClr val="accent5"/>
                </a:solidFill>
              </a:rPr>
              <a:t>ltp</a:t>
            </a:r>
            <a:r>
              <a:rPr lang="de-DE" sz="800" dirty="0">
                <a:solidFill>
                  <a:schemeClr val="accent5"/>
                </a:solidFill>
              </a:rPr>
              <a:t>, _</a:t>
            </a:r>
            <a:r>
              <a:rPr lang="de-DE" sz="800" dirty="0" err="1">
                <a:solidFill>
                  <a:schemeClr val="accent5"/>
                </a:solidFill>
              </a:rPr>
              <a:t>lp</a:t>
            </a:r>
            <a:r>
              <a:rPr lang="de-DE" sz="800" dirty="0">
                <a:solidFill>
                  <a:schemeClr val="accent5"/>
                </a:solidFill>
              </a:rPr>
              <a:t>}</a:t>
            </a:r>
          </a:p>
          <a:p>
            <a:r>
              <a:rPr lang="de-DE" sz="800" dirty="0">
                <a:solidFill>
                  <a:schemeClr val="accent5"/>
                </a:solidFill>
              </a:rPr>
              <a:t>State:</a:t>
            </a:r>
          </a:p>
          <a:p>
            <a:pPr marL="171450" indent="-171450">
              <a:buFontTx/>
              <a:buChar char="-"/>
            </a:pPr>
            <a:r>
              <a:rPr lang="de-DE" sz="800" dirty="0">
                <a:solidFill>
                  <a:schemeClr val="accent5"/>
                </a:solidFill>
              </a:rPr>
              <a:t>after /v1/</a:t>
            </a:r>
            <a:r>
              <a:rPr lang="de-DE" sz="800" dirty="0" err="1">
                <a:solidFill>
                  <a:schemeClr val="accent5"/>
                </a:solidFill>
              </a:rPr>
              <a:t>establish</a:t>
            </a:r>
            <a:r>
              <a:rPr lang="de-DE" sz="800" dirty="0">
                <a:solidFill>
                  <a:schemeClr val="accent5"/>
                </a:solidFill>
              </a:rPr>
              <a:t>-management-transport-connection</a:t>
            </a:r>
          </a:p>
          <a:p>
            <a:pPr marL="171450" indent="-171450">
              <a:buFontTx/>
              <a:buChar char="-"/>
            </a:pPr>
            <a:r>
              <a:rPr lang="de-DE" sz="800" dirty="0">
                <a:solidFill>
                  <a:schemeClr val="accent5"/>
                </a:solidFill>
              </a:rPr>
              <a:t>LMP </a:t>
            </a:r>
            <a:r>
              <a:rPr lang="de-DE" sz="800" dirty="0" err="1">
                <a:solidFill>
                  <a:schemeClr val="accent5"/>
                </a:solidFill>
              </a:rPr>
              <a:t>exists</a:t>
            </a:r>
            <a:endParaRPr lang="de-DE" sz="800" dirty="0">
              <a:solidFill>
                <a:schemeClr val="accent5"/>
              </a:solidFill>
            </a:endParaRPr>
          </a:p>
          <a:p>
            <a:pPr marL="171450" indent="-171450">
              <a:buFontTx/>
              <a:buChar char="-"/>
            </a:pPr>
            <a:r>
              <a:rPr lang="de-DE" sz="800" dirty="0">
                <a:solidFill>
                  <a:schemeClr val="accent5"/>
                </a:solidFill>
              </a:rPr>
              <a:t>MP </a:t>
            </a:r>
            <a:r>
              <a:rPr lang="de-DE" sz="800" dirty="0" err="1">
                <a:solidFill>
                  <a:schemeClr val="accent5"/>
                </a:solidFill>
              </a:rPr>
              <a:t>exists</a:t>
            </a:r>
            <a:endParaRPr lang="de-DE" sz="800" dirty="0">
              <a:solidFill>
                <a:schemeClr val="accent5"/>
              </a:solidFill>
            </a:endParaRP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83A319BD-A6D4-B2FE-066E-D8CA19C70E7D}"/>
              </a:ext>
            </a:extLst>
          </p:cNvPr>
          <p:cNvSpPr txBox="1"/>
          <p:nvPr/>
        </p:nvSpPr>
        <p:spPr>
          <a:xfrm>
            <a:off x="1210196" y="12389290"/>
            <a:ext cx="2950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chemeClr val="accent1"/>
                </a:solidFill>
              </a:defRPr>
            </a:lvl1pPr>
          </a:lstStyle>
          <a:p>
            <a:r>
              <a:rPr lang="de-DE" b="1" dirty="0" err="1"/>
              <a:t>TcpLink</a:t>
            </a:r>
            <a:endParaRPr lang="de-DE" b="1" dirty="0"/>
          </a:p>
          <a:p>
            <a:r>
              <a:rPr lang="de-DE" dirty="0" err="1"/>
              <a:t>key</a:t>
            </a:r>
            <a:r>
              <a:rPr lang="de-DE" dirty="0"/>
              <a:t>: </a:t>
            </a:r>
            <a:r>
              <a:rPr lang="de-DE" dirty="0" err="1"/>
              <a:t>local-id</a:t>
            </a:r>
            <a:endParaRPr lang="de-DE" dirty="0"/>
          </a:p>
          <a:p>
            <a:r>
              <a:rPr lang="de-DE" dirty="0" err="1"/>
              <a:t>linktp</a:t>
            </a:r>
            <a:r>
              <a:rPr lang="de-DE" dirty="0"/>
              <a:t>:</a:t>
            </a:r>
          </a:p>
          <a:p>
            <a:r>
              <a:rPr lang="de-DE" dirty="0"/>
              <a:t>1 x </a:t>
            </a:r>
            <a:r>
              <a:rPr lang="de-DE" dirty="0" err="1"/>
              <a:t>TcpClient</a:t>
            </a:r>
            <a:r>
              <a:rPr lang="de-DE" dirty="0"/>
              <a:t> {_cc, _</a:t>
            </a:r>
            <a:r>
              <a:rPr lang="de-DE" dirty="0" err="1"/>
              <a:t>ltp</a:t>
            </a:r>
            <a:r>
              <a:rPr lang="de-DE" dirty="0"/>
              <a:t>, _</a:t>
            </a:r>
            <a:r>
              <a:rPr lang="de-DE" dirty="0" err="1"/>
              <a:t>lp</a:t>
            </a:r>
            <a:r>
              <a:rPr lang="de-DE" dirty="0"/>
              <a:t>}</a:t>
            </a:r>
          </a:p>
          <a:p>
            <a:r>
              <a:rPr lang="de-DE" dirty="0"/>
              <a:t>1 x </a:t>
            </a:r>
            <a:r>
              <a:rPr lang="de-DE" dirty="0" err="1"/>
              <a:t>TcpServer</a:t>
            </a:r>
            <a:r>
              <a:rPr lang="de-DE" dirty="0"/>
              <a:t> {_cc, _</a:t>
            </a:r>
            <a:r>
              <a:rPr lang="de-DE" dirty="0" err="1"/>
              <a:t>ltp</a:t>
            </a:r>
            <a:r>
              <a:rPr lang="de-DE" dirty="0"/>
              <a:t>, _</a:t>
            </a:r>
            <a:r>
              <a:rPr lang="de-DE" dirty="0" err="1"/>
              <a:t>lp</a:t>
            </a:r>
            <a:r>
              <a:rPr lang="de-DE" dirty="0"/>
              <a:t>}</a:t>
            </a:r>
          </a:p>
          <a:p>
            <a:r>
              <a:rPr lang="de-DE" dirty="0"/>
              <a:t>State: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TcpClient</a:t>
            </a:r>
            <a:r>
              <a:rPr lang="de-DE" dirty="0"/>
              <a:t> </a:t>
            </a:r>
            <a:r>
              <a:rPr lang="de-DE" dirty="0" err="1"/>
              <a:t>exists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TcpServer</a:t>
            </a:r>
            <a:r>
              <a:rPr lang="de-DE" dirty="0"/>
              <a:t> </a:t>
            </a:r>
            <a:r>
              <a:rPr lang="de-DE" dirty="0" err="1"/>
              <a:t>exists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TcpClient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r>
              <a:rPr lang="de-DE" dirty="0"/>
              <a:t> </a:t>
            </a:r>
            <a:r>
              <a:rPr lang="de-DE" dirty="0" err="1"/>
              <a:t>matches</a:t>
            </a:r>
            <a:r>
              <a:rPr lang="de-DE" dirty="0"/>
              <a:t> </a:t>
            </a:r>
            <a:r>
              <a:rPr lang="de-DE" dirty="0" err="1"/>
              <a:t>TcpServer</a:t>
            </a:r>
            <a:endParaRPr lang="de-DE" dirty="0"/>
          </a:p>
        </p:txBody>
      </p:sp>
      <p:sp>
        <p:nvSpPr>
          <p:cNvPr id="107" name="Rechteck: abgerundete Ecken 106">
            <a:extLst>
              <a:ext uri="{FF2B5EF4-FFF2-40B4-BE49-F238E27FC236}">
                <a16:creationId xmlns:a16="http://schemas.microsoft.com/office/drawing/2014/main" id="{0FF9E7D0-96D7-8498-F59D-6B667CB4B2A7}"/>
              </a:ext>
            </a:extLst>
          </p:cNvPr>
          <p:cNvSpPr/>
          <p:nvPr/>
        </p:nvSpPr>
        <p:spPr>
          <a:xfrm>
            <a:off x="3056401" y="15572978"/>
            <a:ext cx="1111967" cy="5050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App#1</a:t>
            </a:r>
          </a:p>
        </p:txBody>
      </p:sp>
      <p:sp>
        <p:nvSpPr>
          <p:cNvPr id="108" name="Rechteck: abgerundete Ecken 107">
            <a:extLst>
              <a:ext uri="{FF2B5EF4-FFF2-40B4-BE49-F238E27FC236}">
                <a16:creationId xmlns:a16="http://schemas.microsoft.com/office/drawing/2014/main" id="{31487B5A-80F4-AA58-B32F-214620927A75}"/>
              </a:ext>
            </a:extLst>
          </p:cNvPr>
          <p:cNvSpPr/>
          <p:nvPr/>
        </p:nvSpPr>
        <p:spPr>
          <a:xfrm>
            <a:off x="14203350" y="15934538"/>
            <a:ext cx="1111967" cy="5050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LC#1</a:t>
            </a:r>
          </a:p>
        </p:txBody>
      </p:sp>
      <p:sp>
        <p:nvSpPr>
          <p:cNvPr id="121" name="Rechteck: abgerundete Ecken 120">
            <a:extLst>
              <a:ext uri="{FF2B5EF4-FFF2-40B4-BE49-F238E27FC236}">
                <a16:creationId xmlns:a16="http://schemas.microsoft.com/office/drawing/2014/main" id="{743E60E1-7E47-8E28-F473-F326FD7FEE3C}"/>
              </a:ext>
            </a:extLst>
          </p:cNvPr>
          <p:cNvSpPr/>
          <p:nvPr/>
        </p:nvSpPr>
        <p:spPr>
          <a:xfrm>
            <a:off x="10010899" y="15572976"/>
            <a:ext cx="1111967" cy="5049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ODL#1</a:t>
            </a:r>
          </a:p>
        </p:txBody>
      </p:sp>
      <p:cxnSp>
        <p:nvCxnSpPr>
          <p:cNvPr id="123" name="Gerader Verbinder 122">
            <a:extLst>
              <a:ext uri="{FF2B5EF4-FFF2-40B4-BE49-F238E27FC236}">
                <a16:creationId xmlns:a16="http://schemas.microsoft.com/office/drawing/2014/main" id="{04BA1404-840F-1910-D110-77C7D5F84F9D}"/>
              </a:ext>
            </a:extLst>
          </p:cNvPr>
          <p:cNvCxnSpPr>
            <a:cxnSpLocks/>
            <a:stCxn id="108" idx="3"/>
            <a:endCxn id="159" idx="3"/>
          </p:cNvCxnSpPr>
          <p:nvPr/>
        </p:nvCxnSpPr>
        <p:spPr>
          <a:xfrm flipH="1" flipV="1">
            <a:off x="11515157" y="15831725"/>
            <a:ext cx="3800160" cy="355356"/>
          </a:xfrm>
          <a:prstGeom prst="line">
            <a:avLst/>
          </a:prstGeom>
          <a:ln w="3810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2" name="Gerader Verbinder 131">
            <a:extLst>
              <a:ext uri="{FF2B5EF4-FFF2-40B4-BE49-F238E27FC236}">
                <a16:creationId xmlns:a16="http://schemas.microsoft.com/office/drawing/2014/main" id="{5F4A3D4C-4AA7-C1DD-666B-9DCA0B6212A2}"/>
              </a:ext>
            </a:extLst>
          </p:cNvPr>
          <p:cNvCxnSpPr>
            <a:cxnSpLocks/>
            <a:stCxn id="121" idx="1"/>
            <a:endCxn id="141" idx="3"/>
          </p:cNvCxnSpPr>
          <p:nvPr/>
        </p:nvCxnSpPr>
        <p:spPr>
          <a:xfrm flipH="1">
            <a:off x="4536316" y="15825446"/>
            <a:ext cx="5474583" cy="0"/>
          </a:xfrm>
          <a:prstGeom prst="line">
            <a:avLst/>
          </a:prstGeom>
          <a:ln w="3810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3" name="Rechteck: abgerundete Ecken 132">
            <a:extLst>
              <a:ext uri="{FF2B5EF4-FFF2-40B4-BE49-F238E27FC236}">
                <a16:creationId xmlns:a16="http://schemas.microsoft.com/office/drawing/2014/main" id="{4C7C5135-FF71-EFE7-4872-7E418C986BD6}"/>
              </a:ext>
            </a:extLst>
          </p:cNvPr>
          <p:cNvSpPr/>
          <p:nvPr/>
        </p:nvSpPr>
        <p:spPr>
          <a:xfrm>
            <a:off x="6597142" y="16078064"/>
            <a:ext cx="1111967" cy="5050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FW#1</a:t>
            </a:r>
          </a:p>
        </p:txBody>
      </p:sp>
      <p:cxnSp>
        <p:nvCxnSpPr>
          <p:cNvPr id="134" name="Gerader Verbinder 133">
            <a:extLst>
              <a:ext uri="{FF2B5EF4-FFF2-40B4-BE49-F238E27FC236}">
                <a16:creationId xmlns:a16="http://schemas.microsoft.com/office/drawing/2014/main" id="{F43B8CE3-1138-81CB-0D05-649FC07ABFF2}"/>
              </a:ext>
            </a:extLst>
          </p:cNvPr>
          <p:cNvCxnSpPr>
            <a:cxnSpLocks/>
            <a:stCxn id="133" idx="1"/>
            <a:endCxn id="141" idx="3"/>
          </p:cNvCxnSpPr>
          <p:nvPr/>
        </p:nvCxnSpPr>
        <p:spPr>
          <a:xfrm flipH="1" flipV="1">
            <a:off x="4536316" y="15825446"/>
            <a:ext cx="2060826" cy="50516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Gerader Verbinder 135">
            <a:extLst>
              <a:ext uri="{FF2B5EF4-FFF2-40B4-BE49-F238E27FC236}">
                <a16:creationId xmlns:a16="http://schemas.microsoft.com/office/drawing/2014/main" id="{8CFBD434-282B-A024-9F03-4783B6D2402E}"/>
              </a:ext>
            </a:extLst>
          </p:cNvPr>
          <p:cNvCxnSpPr>
            <a:cxnSpLocks/>
            <a:stCxn id="121" idx="1"/>
            <a:endCxn id="133" idx="3"/>
          </p:cNvCxnSpPr>
          <p:nvPr/>
        </p:nvCxnSpPr>
        <p:spPr>
          <a:xfrm flipH="1">
            <a:off x="7709109" y="15825446"/>
            <a:ext cx="2301790" cy="50516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Rechteck: abgerundete Ecken 140">
            <a:extLst>
              <a:ext uri="{FF2B5EF4-FFF2-40B4-BE49-F238E27FC236}">
                <a16:creationId xmlns:a16="http://schemas.microsoft.com/office/drawing/2014/main" id="{AA1FAE57-8CD5-1E1D-44CA-0FB39A3E7637}"/>
              </a:ext>
            </a:extLst>
          </p:cNvPr>
          <p:cNvSpPr/>
          <p:nvPr/>
        </p:nvSpPr>
        <p:spPr>
          <a:xfrm>
            <a:off x="4168368" y="15572976"/>
            <a:ext cx="367948" cy="5049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MDI</a:t>
            </a:r>
          </a:p>
        </p:txBody>
      </p:sp>
      <p:sp>
        <p:nvSpPr>
          <p:cNvPr id="142" name="Rechteck: abgerundete Ecken 141">
            <a:extLst>
              <a:ext uri="{FF2B5EF4-FFF2-40B4-BE49-F238E27FC236}">
                <a16:creationId xmlns:a16="http://schemas.microsoft.com/office/drawing/2014/main" id="{4BC614DD-DF8B-2C44-FC64-59FAD85D5E26}"/>
              </a:ext>
            </a:extLst>
          </p:cNvPr>
          <p:cNvSpPr/>
          <p:nvPr/>
        </p:nvSpPr>
        <p:spPr>
          <a:xfrm>
            <a:off x="15315319" y="15934538"/>
            <a:ext cx="367948" cy="5049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LMP</a:t>
            </a:r>
          </a:p>
        </p:txBody>
      </p:sp>
      <p:sp>
        <p:nvSpPr>
          <p:cNvPr id="159" name="Rechteck: abgerundete Ecken 158">
            <a:extLst>
              <a:ext uri="{FF2B5EF4-FFF2-40B4-BE49-F238E27FC236}">
                <a16:creationId xmlns:a16="http://schemas.microsoft.com/office/drawing/2014/main" id="{B9FDAE40-B36B-282A-23F3-E8C20D72BCE9}"/>
              </a:ext>
            </a:extLst>
          </p:cNvPr>
          <p:cNvSpPr/>
          <p:nvPr/>
        </p:nvSpPr>
        <p:spPr>
          <a:xfrm>
            <a:off x="11147209" y="15579255"/>
            <a:ext cx="367948" cy="5049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MP</a:t>
            </a:r>
          </a:p>
        </p:txBody>
      </p:sp>
      <p:sp>
        <p:nvSpPr>
          <p:cNvPr id="162" name="Textfeld 161">
            <a:extLst>
              <a:ext uri="{FF2B5EF4-FFF2-40B4-BE49-F238E27FC236}">
                <a16:creationId xmlns:a16="http://schemas.microsoft.com/office/drawing/2014/main" id="{97490E9D-E36B-5AAF-FF39-87E06CBF606F}"/>
              </a:ext>
            </a:extLst>
          </p:cNvPr>
          <p:cNvSpPr txBox="1"/>
          <p:nvPr/>
        </p:nvSpPr>
        <p:spPr>
          <a:xfrm>
            <a:off x="3050185" y="14257760"/>
            <a:ext cx="141611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accent1"/>
                </a:solidFill>
              </a:defRPr>
            </a:lvl1pPr>
          </a:lstStyle>
          <a:p>
            <a:pPr algn="r"/>
            <a:r>
              <a:rPr lang="de-DE" sz="1100" b="0" dirty="0"/>
              <a:t>/v1/</a:t>
            </a:r>
            <a:r>
              <a:rPr lang="de-DE" sz="1100" b="0" dirty="0" err="1"/>
              <a:t>regard-application</a:t>
            </a:r>
            <a:endParaRPr lang="de-DE" sz="1100" b="0" dirty="0">
              <a:solidFill>
                <a:schemeClr val="tx1"/>
              </a:solidFill>
            </a:endParaRPr>
          </a:p>
        </p:txBody>
      </p:sp>
      <p:cxnSp>
        <p:nvCxnSpPr>
          <p:cNvPr id="164" name="Gerader Verbinder 163">
            <a:extLst>
              <a:ext uri="{FF2B5EF4-FFF2-40B4-BE49-F238E27FC236}">
                <a16:creationId xmlns:a16="http://schemas.microsoft.com/office/drawing/2014/main" id="{03BE214A-B5D0-BB00-F1FD-33CB50CEA0B5}"/>
              </a:ext>
            </a:extLst>
          </p:cNvPr>
          <p:cNvCxnSpPr>
            <a:cxnSpLocks/>
            <a:stCxn id="162" idx="2"/>
            <a:endCxn id="107" idx="0"/>
          </p:cNvCxnSpPr>
          <p:nvPr/>
        </p:nvCxnSpPr>
        <p:spPr>
          <a:xfrm flipH="1">
            <a:off x="3612385" y="14427037"/>
            <a:ext cx="145860" cy="1145941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Gerader Verbinder 165">
            <a:extLst>
              <a:ext uri="{FF2B5EF4-FFF2-40B4-BE49-F238E27FC236}">
                <a16:creationId xmlns:a16="http://schemas.microsoft.com/office/drawing/2014/main" id="{EB8902E7-D9AC-7D28-3537-BEBA5071600A}"/>
              </a:ext>
            </a:extLst>
          </p:cNvPr>
          <p:cNvCxnSpPr>
            <a:cxnSpLocks/>
            <a:stCxn id="177" idx="2"/>
            <a:endCxn id="147" idx="0"/>
          </p:cNvCxnSpPr>
          <p:nvPr/>
        </p:nvCxnSpPr>
        <p:spPr>
          <a:xfrm flipH="1">
            <a:off x="7151682" y="14459955"/>
            <a:ext cx="453574" cy="1474583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Textfeld 176">
            <a:extLst>
              <a:ext uri="{FF2B5EF4-FFF2-40B4-BE49-F238E27FC236}">
                <a16:creationId xmlns:a16="http://schemas.microsoft.com/office/drawing/2014/main" id="{B4297CCB-EEB1-C9A7-368A-12D55401E172}"/>
              </a:ext>
            </a:extLst>
          </p:cNvPr>
          <p:cNvSpPr txBox="1"/>
          <p:nvPr/>
        </p:nvSpPr>
        <p:spPr>
          <a:xfrm>
            <a:off x="6804338" y="14290678"/>
            <a:ext cx="160183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accent1"/>
                </a:solidFill>
              </a:defRPr>
            </a:lvl1pPr>
          </a:lstStyle>
          <a:p>
            <a:pPr algn="r"/>
            <a:r>
              <a:rPr lang="de-DE" sz="1100" b="0" dirty="0"/>
              <a:t>/v1/</a:t>
            </a:r>
            <a:r>
              <a:rPr lang="de-DE" sz="1100" b="0" dirty="0" err="1"/>
              <a:t>regard</a:t>
            </a:r>
            <a:r>
              <a:rPr lang="de-DE" sz="1100" b="0" dirty="0"/>
              <a:t>-</a:t>
            </a:r>
            <a:r>
              <a:rPr lang="de-DE" sz="1100" b="0" dirty="0" err="1"/>
              <a:t>load</a:t>
            </a:r>
            <a:r>
              <a:rPr lang="de-DE" sz="1100" b="0" dirty="0"/>
              <a:t>-balancer</a:t>
            </a:r>
            <a:endParaRPr lang="de-DE" sz="1100" b="0" dirty="0">
              <a:solidFill>
                <a:schemeClr val="tx1"/>
              </a:solidFill>
            </a:endParaRPr>
          </a:p>
        </p:txBody>
      </p:sp>
      <p:sp>
        <p:nvSpPr>
          <p:cNvPr id="188" name="Textfeld 187">
            <a:extLst>
              <a:ext uri="{FF2B5EF4-FFF2-40B4-BE49-F238E27FC236}">
                <a16:creationId xmlns:a16="http://schemas.microsoft.com/office/drawing/2014/main" id="{450AD666-0964-4473-D89E-AD671D145EE7}"/>
              </a:ext>
            </a:extLst>
          </p:cNvPr>
          <p:cNvSpPr txBox="1"/>
          <p:nvPr/>
        </p:nvSpPr>
        <p:spPr>
          <a:xfrm>
            <a:off x="9973138" y="14323377"/>
            <a:ext cx="135804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accent1"/>
                </a:solidFill>
              </a:defRPr>
            </a:lvl1pPr>
          </a:lstStyle>
          <a:p>
            <a:pPr algn="r"/>
            <a:r>
              <a:rPr lang="de-DE" sz="1100" b="0" dirty="0"/>
              <a:t>/v1/</a:t>
            </a:r>
            <a:r>
              <a:rPr lang="de-DE" sz="1100" b="0" dirty="0" err="1"/>
              <a:t>regard</a:t>
            </a:r>
            <a:r>
              <a:rPr lang="de-DE" sz="1100" b="0" dirty="0"/>
              <a:t>-controller</a:t>
            </a:r>
            <a:endParaRPr lang="de-DE" sz="1100" b="0" dirty="0">
              <a:solidFill>
                <a:schemeClr val="tx1"/>
              </a:solidFill>
            </a:endParaRPr>
          </a:p>
        </p:txBody>
      </p:sp>
      <p:cxnSp>
        <p:nvCxnSpPr>
          <p:cNvPr id="189" name="Gerader Verbinder 188">
            <a:extLst>
              <a:ext uri="{FF2B5EF4-FFF2-40B4-BE49-F238E27FC236}">
                <a16:creationId xmlns:a16="http://schemas.microsoft.com/office/drawing/2014/main" id="{3A470E01-E631-783B-F38F-5E901D4A5B84}"/>
              </a:ext>
            </a:extLst>
          </p:cNvPr>
          <p:cNvCxnSpPr>
            <a:cxnSpLocks/>
            <a:stCxn id="188" idx="2"/>
            <a:endCxn id="121" idx="0"/>
          </p:cNvCxnSpPr>
          <p:nvPr/>
        </p:nvCxnSpPr>
        <p:spPr>
          <a:xfrm flipH="1">
            <a:off x="10566883" y="14492654"/>
            <a:ext cx="85278" cy="1080322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3" name="Textfeld 192">
            <a:extLst>
              <a:ext uri="{FF2B5EF4-FFF2-40B4-BE49-F238E27FC236}">
                <a16:creationId xmlns:a16="http://schemas.microsoft.com/office/drawing/2014/main" id="{7AFCB1EF-DBF3-C6DF-4649-B22296968707}"/>
              </a:ext>
            </a:extLst>
          </p:cNvPr>
          <p:cNvSpPr txBox="1"/>
          <p:nvPr/>
        </p:nvSpPr>
        <p:spPr>
          <a:xfrm>
            <a:off x="11026776" y="14118448"/>
            <a:ext cx="225801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de-DE" sz="1100" b="0" dirty="0"/>
              <a:t>/v1/</a:t>
            </a:r>
            <a:r>
              <a:rPr lang="de-DE" sz="1100" b="0" dirty="0" err="1"/>
              <a:t>establish</a:t>
            </a:r>
            <a:r>
              <a:rPr lang="de-DE" sz="1100" b="0" dirty="0"/>
              <a:t>-management-domain</a:t>
            </a:r>
          </a:p>
        </p:txBody>
      </p:sp>
      <p:sp>
        <p:nvSpPr>
          <p:cNvPr id="194" name="Textfeld 193">
            <a:extLst>
              <a:ext uri="{FF2B5EF4-FFF2-40B4-BE49-F238E27FC236}">
                <a16:creationId xmlns:a16="http://schemas.microsoft.com/office/drawing/2014/main" id="{4BCC7300-7305-03CB-EB6E-A5002DDB68F3}"/>
              </a:ext>
            </a:extLst>
          </p:cNvPr>
          <p:cNvSpPr txBox="1"/>
          <p:nvPr/>
        </p:nvSpPr>
        <p:spPr>
          <a:xfrm>
            <a:off x="7479409" y="13903267"/>
            <a:ext cx="304971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de-DE" sz="1100" b="0" dirty="0"/>
              <a:t>/v1/</a:t>
            </a:r>
            <a:r>
              <a:rPr lang="de-DE" sz="1100" b="0" dirty="0" err="1"/>
              <a:t>establish</a:t>
            </a:r>
            <a:r>
              <a:rPr lang="de-DE" sz="1100" b="0" dirty="0"/>
              <a:t>-controller-in-management-domain</a:t>
            </a:r>
          </a:p>
        </p:txBody>
      </p:sp>
      <p:sp>
        <p:nvSpPr>
          <p:cNvPr id="195" name="Textfeld 194">
            <a:extLst>
              <a:ext uri="{FF2B5EF4-FFF2-40B4-BE49-F238E27FC236}">
                <a16:creationId xmlns:a16="http://schemas.microsoft.com/office/drawing/2014/main" id="{44AD51BF-BADD-B4A4-66B1-3FB39CFA22DD}"/>
              </a:ext>
            </a:extLst>
          </p:cNvPr>
          <p:cNvSpPr txBox="1"/>
          <p:nvPr/>
        </p:nvSpPr>
        <p:spPr>
          <a:xfrm>
            <a:off x="3780651" y="13892616"/>
            <a:ext cx="304971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de-DE" sz="1100" b="0" dirty="0"/>
              <a:t>/v1/</a:t>
            </a:r>
            <a:r>
              <a:rPr lang="de-DE" sz="1100" b="0" dirty="0" err="1"/>
              <a:t>establish</a:t>
            </a:r>
            <a:r>
              <a:rPr lang="de-DE" sz="1100" b="0" dirty="0"/>
              <a:t>-management-domain-connection</a:t>
            </a:r>
          </a:p>
        </p:txBody>
      </p:sp>
      <p:sp>
        <p:nvSpPr>
          <p:cNvPr id="196" name="Textfeld 195">
            <a:extLst>
              <a:ext uri="{FF2B5EF4-FFF2-40B4-BE49-F238E27FC236}">
                <a16:creationId xmlns:a16="http://schemas.microsoft.com/office/drawing/2014/main" id="{AAE45A60-1AD9-4B26-3999-219D51D53643}"/>
              </a:ext>
            </a:extLst>
          </p:cNvPr>
          <p:cNvSpPr txBox="1"/>
          <p:nvPr/>
        </p:nvSpPr>
        <p:spPr>
          <a:xfrm>
            <a:off x="12392500" y="13901727"/>
            <a:ext cx="264482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de-DE" sz="1100" b="0" dirty="0"/>
              <a:t>/v1/</a:t>
            </a:r>
            <a:r>
              <a:rPr lang="de-DE" sz="1100" b="0" dirty="0" err="1"/>
              <a:t>establish</a:t>
            </a:r>
            <a:r>
              <a:rPr lang="de-DE" sz="1100" b="0" dirty="0"/>
              <a:t>-management-plane-transport</a:t>
            </a:r>
          </a:p>
        </p:txBody>
      </p:sp>
      <p:cxnSp>
        <p:nvCxnSpPr>
          <p:cNvPr id="197" name="Gerader Verbinder 196">
            <a:extLst>
              <a:ext uri="{FF2B5EF4-FFF2-40B4-BE49-F238E27FC236}">
                <a16:creationId xmlns:a16="http://schemas.microsoft.com/office/drawing/2014/main" id="{B0F3E504-C6DD-0452-1336-780AE62091D0}"/>
              </a:ext>
            </a:extLst>
          </p:cNvPr>
          <p:cNvCxnSpPr>
            <a:cxnSpLocks/>
            <a:stCxn id="193" idx="2"/>
            <a:endCxn id="108" idx="0"/>
          </p:cNvCxnSpPr>
          <p:nvPr/>
        </p:nvCxnSpPr>
        <p:spPr>
          <a:xfrm>
            <a:off x="12155782" y="14287725"/>
            <a:ext cx="2603552" cy="1646813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Gerader Verbinder 199">
            <a:extLst>
              <a:ext uri="{FF2B5EF4-FFF2-40B4-BE49-F238E27FC236}">
                <a16:creationId xmlns:a16="http://schemas.microsoft.com/office/drawing/2014/main" id="{54D0EF7A-F9FB-89C6-80D8-695F6074C5F7}"/>
              </a:ext>
            </a:extLst>
          </p:cNvPr>
          <p:cNvCxnSpPr>
            <a:cxnSpLocks/>
            <a:stCxn id="193" idx="2"/>
          </p:cNvCxnSpPr>
          <p:nvPr/>
        </p:nvCxnSpPr>
        <p:spPr>
          <a:xfrm flipH="1">
            <a:off x="11796324" y="14287725"/>
            <a:ext cx="359458" cy="605456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Gerader Verbinder 206">
            <a:extLst>
              <a:ext uri="{FF2B5EF4-FFF2-40B4-BE49-F238E27FC236}">
                <a16:creationId xmlns:a16="http://schemas.microsoft.com/office/drawing/2014/main" id="{F9E1D005-572B-E830-2E7A-8588DD2906D1}"/>
              </a:ext>
            </a:extLst>
          </p:cNvPr>
          <p:cNvCxnSpPr>
            <a:cxnSpLocks/>
            <a:stCxn id="193" idx="2"/>
            <a:endCxn id="133" idx="0"/>
          </p:cNvCxnSpPr>
          <p:nvPr/>
        </p:nvCxnSpPr>
        <p:spPr>
          <a:xfrm flipH="1">
            <a:off x="7153126" y="14287725"/>
            <a:ext cx="5002656" cy="1790339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Gerader Verbinder 211">
            <a:extLst>
              <a:ext uri="{FF2B5EF4-FFF2-40B4-BE49-F238E27FC236}">
                <a16:creationId xmlns:a16="http://schemas.microsoft.com/office/drawing/2014/main" id="{DEC38C06-CD0E-7B10-105E-BFD14CD1086D}"/>
              </a:ext>
            </a:extLst>
          </p:cNvPr>
          <p:cNvCxnSpPr>
            <a:cxnSpLocks/>
            <a:stCxn id="194" idx="2"/>
          </p:cNvCxnSpPr>
          <p:nvPr/>
        </p:nvCxnSpPr>
        <p:spPr>
          <a:xfrm flipH="1">
            <a:off x="8544357" y="14072544"/>
            <a:ext cx="459908" cy="2099495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Gerader Verbinder 213">
            <a:extLst>
              <a:ext uri="{FF2B5EF4-FFF2-40B4-BE49-F238E27FC236}">
                <a16:creationId xmlns:a16="http://schemas.microsoft.com/office/drawing/2014/main" id="{FE0E2A0F-3F1B-958A-4C0E-8E7BB429D1F3}"/>
              </a:ext>
            </a:extLst>
          </p:cNvPr>
          <p:cNvCxnSpPr>
            <a:cxnSpLocks/>
            <a:stCxn id="195" idx="2"/>
            <a:endCxn id="141" idx="0"/>
          </p:cNvCxnSpPr>
          <p:nvPr/>
        </p:nvCxnSpPr>
        <p:spPr>
          <a:xfrm flipH="1">
            <a:off x="4352342" y="14061893"/>
            <a:ext cx="953165" cy="1511083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Gerader Verbinder 214">
            <a:extLst>
              <a:ext uri="{FF2B5EF4-FFF2-40B4-BE49-F238E27FC236}">
                <a16:creationId xmlns:a16="http://schemas.microsoft.com/office/drawing/2014/main" id="{84F10E92-3548-F30E-4E3D-968AE2E0B645}"/>
              </a:ext>
            </a:extLst>
          </p:cNvPr>
          <p:cNvCxnSpPr>
            <a:cxnSpLocks/>
            <a:stCxn id="196" idx="2"/>
          </p:cNvCxnSpPr>
          <p:nvPr/>
        </p:nvCxnSpPr>
        <p:spPr>
          <a:xfrm flipH="1">
            <a:off x="12991030" y="14071004"/>
            <a:ext cx="723883" cy="177711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Gerader Verbinder 225">
            <a:extLst>
              <a:ext uri="{FF2B5EF4-FFF2-40B4-BE49-F238E27FC236}">
                <a16:creationId xmlns:a16="http://schemas.microsoft.com/office/drawing/2014/main" id="{5804575D-3156-B50D-96B1-D2C2EBDC436F}"/>
              </a:ext>
            </a:extLst>
          </p:cNvPr>
          <p:cNvCxnSpPr>
            <a:cxnSpLocks/>
            <a:stCxn id="196" idx="2"/>
            <a:endCxn id="159" idx="0"/>
          </p:cNvCxnSpPr>
          <p:nvPr/>
        </p:nvCxnSpPr>
        <p:spPr>
          <a:xfrm flipH="1">
            <a:off x="11331183" y="14071004"/>
            <a:ext cx="2383730" cy="1508251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Gerader Verbinder 227">
            <a:extLst>
              <a:ext uri="{FF2B5EF4-FFF2-40B4-BE49-F238E27FC236}">
                <a16:creationId xmlns:a16="http://schemas.microsoft.com/office/drawing/2014/main" id="{3B72EB2D-7361-D6F9-1EA2-FE5F6D8B8070}"/>
              </a:ext>
            </a:extLst>
          </p:cNvPr>
          <p:cNvCxnSpPr>
            <a:cxnSpLocks/>
            <a:stCxn id="196" idx="2"/>
          </p:cNvCxnSpPr>
          <p:nvPr/>
        </p:nvCxnSpPr>
        <p:spPr>
          <a:xfrm flipH="1">
            <a:off x="13647367" y="14071004"/>
            <a:ext cx="67546" cy="1943696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Gerader Verbinder 228">
            <a:extLst>
              <a:ext uri="{FF2B5EF4-FFF2-40B4-BE49-F238E27FC236}">
                <a16:creationId xmlns:a16="http://schemas.microsoft.com/office/drawing/2014/main" id="{AF50671D-52FD-E6B5-6754-166AC7E6AA07}"/>
              </a:ext>
            </a:extLst>
          </p:cNvPr>
          <p:cNvCxnSpPr>
            <a:cxnSpLocks/>
            <a:stCxn id="196" idx="2"/>
            <a:endCxn id="142" idx="0"/>
          </p:cNvCxnSpPr>
          <p:nvPr/>
        </p:nvCxnSpPr>
        <p:spPr>
          <a:xfrm>
            <a:off x="13714913" y="14071004"/>
            <a:ext cx="1784380" cy="1863534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Gerader Verbinder 231">
            <a:extLst>
              <a:ext uri="{FF2B5EF4-FFF2-40B4-BE49-F238E27FC236}">
                <a16:creationId xmlns:a16="http://schemas.microsoft.com/office/drawing/2014/main" id="{33C95CB5-F508-FF76-362C-D87A2A67F511}"/>
              </a:ext>
            </a:extLst>
          </p:cNvPr>
          <p:cNvCxnSpPr>
            <a:cxnSpLocks/>
            <a:stCxn id="195" idx="2"/>
          </p:cNvCxnSpPr>
          <p:nvPr/>
        </p:nvCxnSpPr>
        <p:spPr>
          <a:xfrm>
            <a:off x="5305507" y="14061893"/>
            <a:ext cx="248619" cy="2016022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Gerader Verbinder 234">
            <a:extLst>
              <a:ext uri="{FF2B5EF4-FFF2-40B4-BE49-F238E27FC236}">
                <a16:creationId xmlns:a16="http://schemas.microsoft.com/office/drawing/2014/main" id="{C7A5711D-F59C-FD02-1DD2-DEA6817ED6F4}"/>
              </a:ext>
            </a:extLst>
          </p:cNvPr>
          <p:cNvCxnSpPr>
            <a:cxnSpLocks/>
            <a:stCxn id="195" idx="2"/>
          </p:cNvCxnSpPr>
          <p:nvPr/>
        </p:nvCxnSpPr>
        <p:spPr>
          <a:xfrm>
            <a:off x="5305507" y="14061893"/>
            <a:ext cx="635153" cy="1751662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Gerader Verbinder 260">
            <a:extLst>
              <a:ext uri="{FF2B5EF4-FFF2-40B4-BE49-F238E27FC236}">
                <a16:creationId xmlns:a16="http://schemas.microsoft.com/office/drawing/2014/main" id="{2B7F61AE-9A52-B80C-0565-FAFDF65EC2A0}"/>
              </a:ext>
            </a:extLst>
          </p:cNvPr>
          <p:cNvCxnSpPr>
            <a:cxnSpLocks/>
            <a:stCxn id="195" idx="2"/>
          </p:cNvCxnSpPr>
          <p:nvPr/>
        </p:nvCxnSpPr>
        <p:spPr>
          <a:xfrm>
            <a:off x="5305507" y="14061893"/>
            <a:ext cx="5178870" cy="1581513"/>
          </a:xfrm>
          <a:prstGeom prst="line">
            <a:avLst/>
          </a:prstGeom>
          <a:ln w="63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0" name="Gerader Verbinder 279">
            <a:extLst>
              <a:ext uri="{FF2B5EF4-FFF2-40B4-BE49-F238E27FC236}">
                <a16:creationId xmlns:a16="http://schemas.microsoft.com/office/drawing/2014/main" id="{EF471563-78E6-9C64-9A7E-14D9D5DA6614}"/>
              </a:ext>
            </a:extLst>
          </p:cNvPr>
          <p:cNvCxnSpPr>
            <a:cxnSpLocks/>
            <a:stCxn id="195" idx="2"/>
          </p:cNvCxnSpPr>
          <p:nvPr/>
        </p:nvCxnSpPr>
        <p:spPr>
          <a:xfrm flipH="1">
            <a:off x="5028504" y="14061893"/>
            <a:ext cx="277003" cy="1278912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Gerader Verbinder 291">
            <a:extLst>
              <a:ext uri="{FF2B5EF4-FFF2-40B4-BE49-F238E27FC236}">
                <a16:creationId xmlns:a16="http://schemas.microsoft.com/office/drawing/2014/main" id="{15D259E3-6FB3-51C6-B8A4-CE24D404BCC8}"/>
              </a:ext>
            </a:extLst>
          </p:cNvPr>
          <p:cNvCxnSpPr>
            <a:cxnSpLocks/>
            <a:stCxn id="194" idx="2"/>
          </p:cNvCxnSpPr>
          <p:nvPr/>
        </p:nvCxnSpPr>
        <p:spPr>
          <a:xfrm>
            <a:off x="9004265" y="14072544"/>
            <a:ext cx="1143897" cy="1494302"/>
          </a:xfrm>
          <a:prstGeom prst="line">
            <a:avLst/>
          </a:prstGeom>
          <a:ln w="63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Gerader Verbinder 297">
            <a:extLst>
              <a:ext uri="{FF2B5EF4-FFF2-40B4-BE49-F238E27FC236}">
                <a16:creationId xmlns:a16="http://schemas.microsoft.com/office/drawing/2014/main" id="{C77E5B06-4DF6-2A1C-13BF-2BD107CA4394}"/>
              </a:ext>
            </a:extLst>
          </p:cNvPr>
          <p:cNvCxnSpPr>
            <a:cxnSpLocks/>
            <a:stCxn id="194" idx="2"/>
          </p:cNvCxnSpPr>
          <p:nvPr/>
        </p:nvCxnSpPr>
        <p:spPr>
          <a:xfrm flipH="1">
            <a:off x="7634841" y="14072544"/>
            <a:ext cx="1369424" cy="2074287"/>
          </a:xfrm>
          <a:prstGeom prst="line">
            <a:avLst/>
          </a:prstGeom>
          <a:ln w="63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" name="Textfeld 306">
            <a:extLst>
              <a:ext uri="{FF2B5EF4-FFF2-40B4-BE49-F238E27FC236}">
                <a16:creationId xmlns:a16="http://schemas.microsoft.com/office/drawing/2014/main" id="{479F9C30-55DA-003A-4B38-53C5CE5CEDE7}"/>
              </a:ext>
            </a:extLst>
          </p:cNvPr>
          <p:cNvSpPr txBox="1"/>
          <p:nvPr/>
        </p:nvSpPr>
        <p:spPr>
          <a:xfrm>
            <a:off x="14286916" y="14224948"/>
            <a:ext cx="1396351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de-DE" sz="1100" b="0" dirty="0"/>
              <a:t>/v1/mediate-</a:t>
            </a:r>
            <a:r>
              <a:rPr lang="de-DE" sz="1100" b="0" dirty="0" err="1"/>
              <a:t>netconf</a:t>
            </a:r>
            <a:r>
              <a:rPr lang="de-DE" sz="1100" b="0" dirty="0"/>
              <a:t>-</a:t>
            </a:r>
          </a:p>
          <a:p>
            <a:r>
              <a:rPr lang="de-DE" sz="1100" b="0" dirty="0"/>
              <a:t>client-update</a:t>
            </a:r>
          </a:p>
        </p:txBody>
      </p:sp>
      <p:cxnSp>
        <p:nvCxnSpPr>
          <p:cNvPr id="308" name="Gerader Verbinder 307">
            <a:extLst>
              <a:ext uri="{FF2B5EF4-FFF2-40B4-BE49-F238E27FC236}">
                <a16:creationId xmlns:a16="http://schemas.microsoft.com/office/drawing/2014/main" id="{8FEADD3A-465E-C8B2-24B9-56010E57F87E}"/>
              </a:ext>
            </a:extLst>
          </p:cNvPr>
          <p:cNvCxnSpPr>
            <a:cxnSpLocks/>
            <a:stCxn id="307" idx="2"/>
            <a:endCxn id="142" idx="0"/>
          </p:cNvCxnSpPr>
          <p:nvPr/>
        </p:nvCxnSpPr>
        <p:spPr>
          <a:xfrm>
            <a:off x="14985092" y="14563502"/>
            <a:ext cx="514201" cy="1371036"/>
          </a:xfrm>
          <a:prstGeom prst="line">
            <a:avLst/>
          </a:prstGeom>
          <a:ln w="63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2" name="Gerader Verbinder 311">
            <a:extLst>
              <a:ext uri="{FF2B5EF4-FFF2-40B4-BE49-F238E27FC236}">
                <a16:creationId xmlns:a16="http://schemas.microsoft.com/office/drawing/2014/main" id="{86EA3474-B59F-C4A3-1B7E-D0BA1B0B0923}"/>
              </a:ext>
            </a:extLst>
          </p:cNvPr>
          <p:cNvCxnSpPr>
            <a:cxnSpLocks/>
            <a:stCxn id="194" idx="2"/>
          </p:cNvCxnSpPr>
          <p:nvPr/>
        </p:nvCxnSpPr>
        <p:spPr>
          <a:xfrm>
            <a:off x="9004265" y="14072544"/>
            <a:ext cx="228914" cy="1752901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2FBB6CC-4983-D233-5E13-7404BBA2BAC8}"/>
              </a:ext>
            </a:extLst>
          </p:cNvPr>
          <p:cNvSpPr/>
          <p:nvPr/>
        </p:nvSpPr>
        <p:spPr>
          <a:xfrm>
            <a:off x="13051589" y="2385724"/>
            <a:ext cx="1304936" cy="1171781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de-DE" sz="1100" dirty="0"/>
              <a:t>LB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731F571D-0B91-534C-76E9-E8BB45AEB8CE}"/>
              </a:ext>
            </a:extLst>
          </p:cNvPr>
          <p:cNvSpPr/>
          <p:nvPr/>
        </p:nvSpPr>
        <p:spPr>
          <a:xfrm>
            <a:off x="9608776" y="2024164"/>
            <a:ext cx="1111967" cy="5050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App#1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FA5F30DC-E1AA-7897-CCDC-7FA788873621}"/>
              </a:ext>
            </a:extLst>
          </p:cNvPr>
          <p:cNvSpPr/>
          <p:nvPr/>
        </p:nvSpPr>
        <p:spPr>
          <a:xfrm>
            <a:off x="16563274" y="2024162"/>
            <a:ext cx="1111967" cy="5049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ODL#1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58ADE6AD-5C6A-527F-2D4E-B89EB3106EAD}"/>
              </a:ext>
            </a:extLst>
          </p:cNvPr>
          <p:cNvSpPr txBox="1"/>
          <p:nvPr/>
        </p:nvSpPr>
        <p:spPr>
          <a:xfrm>
            <a:off x="9654454" y="756255"/>
            <a:ext cx="177307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accent1"/>
                </a:solidFill>
              </a:defRPr>
            </a:lvl1pPr>
          </a:lstStyle>
          <a:p>
            <a:pPr algn="r"/>
            <a:r>
              <a:rPr lang="de-DE" sz="1400" b="0" dirty="0"/>
              <a:t>/v1/</a:t>
            </a:r>
            <a:r>
              <a:rPr lang="de-DE" sz="1400" b="0" dirty="0" err="1"/>
              <a:t>regard-application</a:t>
            </a:r>
            <a:endParaRPr lang="de-DE" sz="1400" b="0" dirty="0">
              <a:solidFill>
                <a:schemeClr val="tx1"/>
              </a:solidFill>
            </a:endParaRP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E2F8DD22-B66F-3F4D-5F03-8BA277702259}"/>
              </a:ext>
            </a:extLst>
          </p:cNvPr>
          <p:cNvCxnSpPr>
            <a:cxnSpLocks/>
            <a:stCxn id="22" idx="2"/>
            <a:endCxn id="10" idx="0"/>
          </p:cNvCxnSpPr>
          <p:nvPr/>
        </p:nvCxnSpPr>
        <p:spPr>
          <a:xfrm flipH="1">
            <a:off x="10164760" y="971699"/>
            <a:ext cx="376234" cy="1052465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0A241CA5-1CED-D080-5857-F51D64F7FD9B}"/>
              </a:ext>
            </a:extLst>
          </p:cNvPr>
          <p:cNvCxnSpPr>
            <a:cxnSpLocks/>
            <a:stCxn id="27" idx="2"/>
            <a:endCxn id="8" idx="0"/>
          </p:cNvCxnSpPr>
          <p:nvPr/>
        </p:nvCxnSpPr>
        <p:spPr>
          <a:xfrm flipH="1">
            <a:off x="13704057" y="961265"/>
            <a:ext cx="215490" cy="1424459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42FF1297-7052-3CF3-1F22-A14CDA60412F}"/>
              </a:ext>
            </a:extLst>
          </p:cNvPr>
          <p:cNvSpPr txBox="1"/>
          <p:nvPr/>
        </p:nvSpPr>
        <p:spPr>
          <a:xfrm>
            <a:off x="12935788" y="745821"/>
            <a:ext cx="19675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accent1"/>
                </a:solidFill>
              </a:defRPr>
            </a:lvl1pPr>
          </a:lstStyle>
          <a:p>
            <a:pPr algn="r"/>
            <a:r>
              <a:rPr lang="de-DE" sz="1400" b="0" dirty="0"/>
              <a:t>/v1/</a:t>
            </a:r>
            <a:r>
              <a:rPr lang="de-DE" sz="1400" b="0" dirty="0" err="1"/>
              <a:t>regard</a:t>
            </a:r>
            <a:r>
              <a:rPr lang="de-DE" sz="1400" b="0" dirty="0"/>
              <a:t>-</a:t>
            </a:r>
            <a:r>
              <a:rPr lang="de-DE" sz="1400" b="0" dirty="0" err="1"/>
              <a:t>load</a:t>
            </a:r>
            <a:r>
              <a:rPr lang="de-DE" sz="1400" b="0" dirty="0"/>
              <a:t>-balancer</a:t>
            </a:r>
            <a:endParaRPr lang="de-DE" sz="1400" b="0" dirty="0">
              <a:solidFill>
                <a:schemeClr val="tx1"/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4384E8F-5195-5B72-F7A2-4495E11FB838}"/>
              </a:ext>
            </a:extLst>
          </p:cNvPr>
          <p:cNvSpPr txBox="1"/>
          <p:nvPr/>
        </p:nvSpPr>
        <p:spPr>
          <a:xfrm>
            <a:off x="16188267" y="774563"/>
            <a:ext cx="169529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accent1"/>
                </a:solidFill>
              </a:defRPr>
            </a:lvl1pPr>
          </a:lstStyle>
          <a:p>
            <a:pPr algn="r"/>
            <a:r>
              <a:rPr lang="de-DE" sz="1400" b="0" dirty="0"/>
              <a:t>/v1/</a:t>
            </a:r>
            <a:r>
              <a:rPr lang="de-DE" sz="1400" b="0" dirty="0" err="1"/>
              <a:t>regard</a:t>
            </a:r>
            <a:r>
              <a:rPr lang="de-DE" sz="1400" b="0" dirty="0"/>
              <a:t>-controller</a:t>
            </a:r>
            <a:endParaRPr lang="de-DE" sz="1400" b="0" dirty="0">
              <a:solidFill>
                <a:schemeClr val="tx1"/>
              </a:solidFill>
            </a:endParaRP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B8543E15-C16C-B2C8-AF68-00C66432A427}"/>
              </a:ext>
            </a:extLst>
          </p:cNvPr>
          <p:cNvCxnSpPr>
            <a:cxnSpLocks/>
            <a:stCxn id="28" idx="2"/>
            <a:endCxn id="12" idx="0"/>
          </p:cNvCxnSpPr>
          <p:nvPr/>
        </p:nvCxnSpPr>
        <p:spPr>
          <a:xfrm>
            <a:off x="17035913" y="990007"/>
            <a:ext cx="83345" cy="1034155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hteck: abgerundete Ecken 62">
            <a:extLst>
              <a:ext uri="{FF2B5EF4-FFF2-40B4-BE49-F238E27FC236}">
                <a16:creationId xmlns:a16="http://schemas.microsoft.com/office/drawing/2014/main" id="{A0D52BDC-1DF8-0703-169A-5388909F954B}"/>
              </a:ext>
            </a:extLst>
          </p:cNvPr>
          <p:cNvSpPr/>
          <p:nvPr/>
        </p:nvSpPr>
        <p:spPr>
          <a:xfrm>
            <a:off x="9613376" y="4733196"/>
            <a:ext cx="12626868" cy="2990337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/>
          </a:p>
        </p:txBody>
      </p:sp>
      <p:sp>
        <p:nvSpPr>
          <p:cNvPr id="76" name="Rechteck: abgerundete Ecken 75">
            <a:extLst>
              <a:ext uri="{FF2B5EF4-FFF2-40B4-BE49-F238E27FC236}">
                <a16:creationId xmlns:a16="http://schemas.microsoft.com/office/drawing/2014/main" id="{E376F042-3F6E-D993-C95C-69741D9733DB}"/>
              </a:ext>
            </a:extLst>
          </p:cNvPr>
          <p:cNvSpPr/>
          <p:nvPr/>
        </p:nvSpPr>
        <p:spPr>
          <a:xfrm>
            <a:off x="13056189" y="5768423"/>
            <a:ext cx="1304936" cy="1171781"/>
          </a:xfrm>
          <a:prstGeom prst="roundRect">
            <a:avLst/>
          </a:prstGeom>
          <a:solidFill>
            <a:schemeClr val="tx2">
              <a:lumMod val="50000"/>
              <a:lumOff val="50000"/>
              <a:alpha val="50000"/>
            </a:schemeClr>
          </a:solidFill>
          <a:ln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de-DE" sz="1100" dirty="0"/>
              <a:t>LB</a:t>
            </a:r>
          </a:p>
        </p:txBody>
      </p:sp>
      <p:sp>
        <p:nvSpPr>
          <p:cNvPr id="81" name="Rechteck: abgerundete Ecken 80">
            <a:extLst>
              <a:ext uri="{FF2B5EF4-FFF2-40B4-BE49-F238E27FC236}">
                <a16:creationId xmlns:a16="http://schemas.microsoft.com/office/drawing/2014/main" id="{02328FDD-6C0B-1A60-8938-776A771E6176}"/>
              </a:ext>
            </a:extLst>
          </p:cNvPr>
          <p:cNvSpPr/>
          <p:nvPr/>
        </p:nvSpPr>
        <p:spPr>
          <a:xfrm>
            <a:off x="20760325" y="5768423"/>
            <a:ext cx="1111967" cy="5050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LC#1</a:t>
            </a:r>
          </a:p>
        </p:txBody>
      </p:sp>
      <p:sp>
        <p:nvSpPr>
          <p:cNvPr id="86" name="Rechteck: abgerundete Ecken 85">
            <a:extLst>
              <a:ext uri="{FF2B5EF4-FFF2-40B4-BE49-F238E27FC236}">
                <a16:creationId xmlns:a16="http://schemas.microsoft.com/office/drawing/2014/main" id="{94454B81-FC64-C7D4-8925-0A731363E4F4}"/>
              </a:ext>
            </a:extLst>
          </p:cNvPr>
          <p:cNvSpPr/>
          <p:nvPr/>
        </p:nvSpPr>
        <p:spPr>
          <a:xfrm>
            <a:off x="13154117" y="5911949"/>
            <a:ext cx="1111967" cy="5050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FW#1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34F84F67-47F6-CBB4-4049-A6ABDEDE1635}"/>
              </a:ext>
            </a:extLst>
          </p:cNvPr>
          <p:cNvSpPr txBox="1"/>
          <p:nvPr/>
        </p:nvSpPr>
        <p:spPr>
          <a:xfrm>
            <a:off x="16968867" y="3952333"/>
            <a:ext cx="287289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de-DE" sz="1400" b="0" dirty="0"/>
              <a:t>/v1/</a:t>
            </a:r>
            <a:r>
              <a:rPr lang="de-DE" sz="1400" b="0" dirty="0" err="1"/>
              <a:t>establish</a:t>
            </a:r>
            <a:r>
              <a:rPr lang="de-DE" sz="1400" b="0" dirty="0"/>
              <a:t>-management-domain</a:t>
            </a:r>
          </a:p>
        </p:txBody>
      </p: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B699E425-CBDB-0385-2E61-6F6C411AB4D7}"/>
              </a:ext>
            </a:extLst>
          </p:cNvPr>
          <p:cNvCxnSpPr>
            <a:cxnSpLocks/>
            <a:stCxn id="105" idx="2"/>
            <a:endCxn id="81" idx="0"/>
          </p:cNvCxnSpPr>
          <p:nvPr/>
        </p:nvCxnSpPr>
        <p:spPr>
          <a:xfrm>
            <a:off x="18405315" y="4167777"/>
            <a:ext cx="2910994" cy="1600646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11E0BFB4-A711-D187-9D7A-802CBDD36BF6}"/>
              </a:ext>
            </a:extLst>
          </p:cNvPr>
          <p:cNvCxnSpPr>
            <a:cxnSpLocks/>
            <a:stCxn id="105" idx="2"/>
          </p:cNvCxnSpPr>
          <p:nvPr/>
        </p:nvCxnSpPr>
        <p:spPr>
          <a:xfrm flipH="1">
            <a:off x="18353299" y="4167777"/>
            <a:ext cx="52016" cy="559289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37BE3568-76ED-F6CC-B079-CB7ED437D2AD}"/>
              </a:ext>
            </a:extLst>
          </p:cNvPr>
          <p:cNvCxnSpPr>
            <a:cxnSpLocks/>
            <a:stCxn id="105" idx="2"/>
            <a:endCxn id="86" idx="0"/>
          </p:cNvCxnSpPr>
          <p:nvPr/>
        </p:nvCxnSpPr>
        <p:spPr>
          <a:xfrm flipH="1">
            <a:off x="13710101" y="4167777"/>
            <a:ext cx="4695214" cy="1744172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Rechteck: abgerundete Ecken 137">
            <a:extLst>
              <a:ext uri="{FF2B5EF4-FFF2-40B4-BE49-F238E27FC236}">
                <a16:creationId xmlns:a16="http://schemas.microsoft.com/office/drawing/2014/main" id="{1F06BDA3-A637-E7D9-CF21-E1E2B1576327}"/>
              </a:ext>
            </a:extLst>
          </p:cNvPr>
          <p:cNvSpPr/>
          <p:nvPr/>
        </p:nvSpPr>
        <p:spPr>
          <a:xfrm>
            <a:off x="9610510" y="9500702"/>
            <a:ext cx="12626868" cy="2990337"/>
          </a:xfrm>
          <a:prstGeom prst="roundRect">
            <a:avLst/>
          </a:prstGeom>
          <a:solidFill>
            <a:srgbClr val="A02B93">
              <a:alpha val="50196"/>
            </a:srgb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/>
          </a:p>
        </p:txBody>
      </p:sp>
      <p:sp>
        <p:nvSpPr>
          <p:cNvPr id="140" name="Rechteck: abgerundete Ecken 139">
            <a:extLst>
              <a:ext uri="{FF2B5EF4-FFF2-40B4-BE49-F238E27FC236}">
                <a16:creationId xmlns:a16="http://schemas.microsoft.com/office/drawing/2014/main" id="{40298EA5-AFEA-259F-4B36-FC95684C3772}"/>
              </a:ext>
            </a:extLst>
          </p:cNvPr>
          <p:cNvSpPr/>
          <p:nvPr/>
        </p:nvSpPr>
        <p:spPr>
          <a:xfrm>
            <a:off x="13053323" y="10535929"/>
            <a:ext cx="1304936" cy="1171781"/>
          </a:xfrm>
          <a:prstGeom prst="roundRect">
            <a:avLst/>
          </a:prstGeom>
          <a:solidFill>
            <a:schemeClr val="tx2">
              <a:lumMod val="50000"/>
              <a:lumOff val="50000"/>
              <a:alpha val="50000"/>
            </a:schemeClr>
          </a:solidFill>
          <a:ln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de-DE" sz="1100" dirty="0"/>
              <a:t>LB</a:t>
            </a:r>
          </a:p>
        </p:txBody>
      </p:sp>
      <p:sp>
        <p:nvSpPr>
          <p:cNvPr id="145" name="Rechteck: abgerundete Ecken 144">
            <a:extLst>
              <a:ext uri="{FF2B5EF4-FFF2-40B4-BE49-F238E27FC236}">
                <a16:creationId xmlns:a16="http://schemas.microsoft.com/office/drawing/2014/main" id="{7E7AE280-1BB9-6942-E509-09265EDD8CE6}"/>
              </a:ext>
            </a:extLst>
          </p:cNvPr>
          <p:cNvSpPr/>
          <p:nvPr/>
        </p:nvSpPr>
        <p:spPr>
          <a:xfrm>
            <a:off x="16565008" y="10174367"/>
            <a:ext cx="1111967" cy="50493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ODL#1</a:t>
            </a:r>
          </a:p>
        </p:txBody>
      </p:sp>
      <p:sp>
        <p:nvSpPr>
          <p:cNvPr id="149" name="Rechteck: abgerundete Ecken 148">
            <a:extLst>
              <a:ext uri="{FF2B5EF4-FFF2-40B4-BE49-F238E27FC236}">
                <a16:creationId xmlns:a16="http://schemas.microsoft.com/office/drawing/2014/main" id="{576CE421-3D56-F8B9-8D28-46174497320E}"/>
              </a:ext>
            </a:extLst>
          </p:cNvPr>
          <p:cNvSpPr/>
          <p:nvPr/>
        </p:nvSpPr>
        <p:spPr>
          <a:xfrm>
            <a:off x="13151251" y="10679455"/>
            <a:ext cx="1111967" cy="50508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FW#1</a:t>
            </a:r>
          </a:p>
        </p:txBody>
      </p:sp>
      <p:sp>
        <p:nvSpPr>
          <p:cNvPr id="165" name="Textfeld 164">
            <a:extLst>
              <a:ext uri="{FF2B5EF4-FFF2-40B4-BE49-F238E27FC236}">
                <a16:creationId xmlns:a16="http://schemas.microsoft.com/office/drawing/2014/main" id="{74B085E4-9CD0-2B45-BC59-E3853983A3FC}"/>
              </a:ext>
            </a:extLst>
          </p:cNvPr>
          <p:cNvSpPr txBox="1"/>
          <p:nvPr/>
        </p:nvSpPr>
        <p:spPr>
          <a:xfrm>
            <a:off x="14033517" y="8504658"/>
            <a:ext cx="380477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de-DE" sz="1400" b="0" dirty="0"/>
              <a:t>/v1/</a:t>
            </a:r>
            <a:r>
              <a:rPr lang="de-DE" sz="1400" b="0" dirty="0" err="1"/>
              <a:t>establish</a:t>
            </a:r>
            <a:r>
              <a:rPr lang="de-DE" sz="1400" b="0" dirty="0"/>
              <a:t>-controller-in-management-domain</a:t>
            </a:r>
          </a:p>
        </p:txBody>
      </p:sp>
      <p:cxnSp>
        <p:nvCxnSpPr>
          <p:cNvPr id="172" name="Gerader Verbinder 171">
            <a:extLst>
              <a:ext uri="{FF2B5EF4-FFF2-40B4-BE49-F238E27FC236}">
                <a16:creationId xmlns:a16="http://schemas.microsoft.com/office/drawing/2014/main" id="{ED538ECB-AE76-E2D6-723F-D9FFAE784C67}"/>
              </a:ext>
            </a:extLst>
          </p:cNvPr>
          <p:cNvCxnSpPr>
            <a:cxnSpLocks/>
            <a:stCxn id="165" idx="2"/>
          </p:cNvCxnSpPr>
          <p:nvPr/>
        </p:nvCxnSpPr>
        <p:spPr>
          <a:xfrm flipH="1">
            <a:off x="15098466" y="8720102"/>
            <a:ext cx="837440" cy="2053328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Gerader Verbinder 183">
            <a:extLst>
              <a:ext uri="{FF2B5EF4-FFF2-40B4-BE49-F238E27FC236}">
                <a16:creationId xmlns:a16="http://schemas.microsoft.com/office/drawing/2014/main" id="{95D57FFB-1236-EA2E-8C76-D4C00B6F1073}"/>
              </a:ext>
            </a:extLst>
          </p:cNvPr>
          <p:cNvCxnSpPr>
            <a:cxnSpLocks/>
            <a:stCxn id="165" idx="2"/>
          </p:cNvCxnSpPr>
          <p:nvPr/>
        </p:nvCxnSpPr>
        <p:spPr>
          <a:xfrm>
            <a:off x="15935906" y="8720102"/>
            <a:ext cx="766365" cy="1448135"/>
          </a:xfrm>
          <a:prstGeom prst="line">
            <a:avLst/>
          </a:prstGeom>
          <a:ln w="63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Gerader Verbinder 184">
            <a:extLst>
              <a:ext uri="{FF2B5EF4-FFF2-40B4-BE49-F238E27FC236}">
                <a16:creationId xmlns:a16="http://schemas.microsoft.com/office/drawing/2014/main" id="{4042ACEF-B0CB-3443-F4BB-9C9F7BCCD04A}"/>
              </a:ext>
            </a:extLst>
          </p:cNvPr>
          <p:cNvCxnSpPr>
            <a:cxnSpLocks/>
            <a:stCxn id="165" idx="2"/>
          </p:cNvCxnSpPr>
          <p:nvPr/>
        </p:nvCxnSpPr>
        <p:spPr>
          <a:xfrm flipH="1">
            <a:off x="14188950" y="8720102"/>
            <a:ext cx="1746956" cy="2028120"/>
          </a:xfrm>
          <a:prstGeom prst="line">
            <a:avLst/>
          </a:prstGeom>
          <a:ln w="63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Rechteck: abgerundete Ecken 191">
            <a:extLst>
              <a:ext uri="{FF2B5EF4-FFF2-40B4-BE49-F238E27FC236}">
                <a16:creationId xmlns:a16="http://schemas.microsoft.com/office/drawing/2014/main" id="{B858FA75-BBA4-6444-A8E2-C4048CD72E4D}"/>
              </a:ext>
            </a:extLst>
          </p:cNvPr>
          <p:cNvSpPr/>
          <p:nvPr/>
        </p:nvSpPr>
        <p:spPr>
          <a:xfrm>
            <a:off x="23037734" y="1518623"/>
            <a:ext cx="12626868" cy="2990337"/>
          </a:xfrm>
          <a:prstGeom prst="roundRect">
            <a:avLst/>
          </a:prstGeom>
          <a:solidFill>
            <a:srgbClr val="A02B93">
              <a:alpha val="50196"/>
            </a:srgb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/>
          </a:p>
        </p:txBody>
      </p:sp>
      <p:sp>
        <p:nvSpPr>
          <p:cNvPr id="198" name="Rechteck: abgerundete Ecken 197">
            <a:extLst>
              <a:ext uri="{FF2B5EF4-FFF2-40B4-BE49-F238E27FC236}">
                <a16:creationId xmlns:a16="http://schemas.microsoft.com/office/drawing/2014/main" id="{D0A9EE2F-8365-7F6A-A28C-3BDC49403693}"/>
              </a:ext>
            </a:extLst>
          </p:cNvPr>
          <p:cNvSpPr/>
          <p:nvPr/>
        </p:nvSpPr>
        <p:spPr>
          <a:xfrm>
            <a:off x="23037734" y="1960606"/>
            <a:ext cx="12626868" cy="205858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/>
          </a:p>
        </p:txBody>
      </p:sp>
      <p:sp>
        <p:nvSpPr>
          <p:cNvPr id="199" name="Rechteck: abgerundete Ecken 198">
            <a:extLst>
              <a:ext uri="{FF2B5EF4-FFF2-40B4-BE49-F238E27FC236}">
                <a16:creationId xmlns:a16="http://schemas.microsoft.com/office/drawing/2014/main" id="{4F30B3C4-8E1B-868E-FA38-39C76D9A52A3}"/>
              </a:ext>
            </a:extLst>
          </p:cNvPr>
          <p:cNvSpPr/>
          <p:nvPr/>
        </p:nvSpPr>
        <p:spPr>
          <a:xfrm>
            <a:off x="26480547" y="2553850"/>
            <a:ext cx="1304936" cy="1171781"/>
          </a:xfrm>
          <a:prstGeom prst="roundRect">
            <a:avLst/>
          </a:prstGeom>
          <a:solidFill>
            <a:schemeClr val="tx2">
              <a:lumMod val="50000"/>
              <a:lumOff val="50000"/>
              <a:alpha val="50000"/>
            </a:schemeClr>
          </a:solidFill>
          <a:ln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de-DE" sz="1100" dirty="0"/>
              <a:t>LB</a:t>
            </a:r>
          </a:p>
        </p:txBody>
      </p:sp>
      <p:sp>
        <p:nvSpPr>
          <p:cNvPr id="201" name="Rechteck: abgerundete Ecken 200">
            <a:extLst>
              <a:ext uri="{FF2B5EF4-FFF2-40B4-BE49-F238E27FC236}">
                <a16:creationId xmlns:a16="http://schemas.microsoft.com/office/drawing/2014/main" id="{1E703BC1-3AB8-A90E-AF7F-B42154191CCE}"/>
              </a:ext>
            </a:extLst>
          </p:cNvPr>
          <p:cNvSpPr/>
          <p:nvPr/>
        </p:nvSpPr>
        <p:spPr>
          <a:xfrm>
            <a:off x="23037734" y="2192290"/>
            <a:ext cx="1111967" cy="50508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App#1</a:t>
            </a:r>
          </a:p>
        </p:txBody>
      </p:sp>
      <p:sp>
        <p:nvSpPr>
          <p:cNvPr id="203" name="Rechteck: abgerundete Ecken 202">
            <a:extLst>
              <a:ext uri="{FF2B5EF4-FFF2-40B4-BE49-F238E27FC236}">
                <a16:creationId xmlns:a16="http://schemas.microsoft.com/office/drawing/2014/main" id="{4B56E49E-A0E2-E49B-FB96-6BFE128826CF}"/>
              </a:ext>
            </a:extLst>
          </p:cNvPr>
          <p:cNvSpPr/>
          <p:nvPr/>
        </p:nvSpPr>
        <p:spPr>
          <a:xfrm>
            <a:off x="29992232" y="2192288"/>
            <a:ext cx="1111967" cy="50493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ODL#1</a:t>
            </a:r>
          </a:p>
        </p:txBody>
      </p:sp>
      <p:cxnSp>
        <p:nvCxnSpPr>
          <p:cNvPr id="205" name="Gerader Verbinder 204">
            <a:extLst>
              <a:ext uri="{FF2B5EF4-FFF2-40B4-BE49-F238E27FC236}">
                <a16:creationId xmlns:a16="http://schemas.microsoft.com/office/drawing/2014/main" id="{DD86F262-5D41-459A-957A-384D30C33493}"/>
              </a:ext>
            </a:extLst>
          </p:cNvPr>
          <p:cNvCxnSpPr>
            <a:cxnSpLocks/>
            <a:stCxn id="203" idx="1"/>
            <a:endCxn id="210" idx="3"/>
          </p:cNvCxnSpPr>
          <p:nvPr/>
        </p:nvCxnSpPr>
        <p:spPr>
          <a:xfrm flipH="1">
            <a:off x="24517649" y="2444758"/>
            <a:ext cx="5474583" cy="0"/>
          </a:xfrm>
          <a:prstGeom prst="line">
            <a:avLst/>
          </a:prstGeom>
          <a:ln w="3810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06" name="Rechteck: abgerundete Ecken 205">
            <a:extLst>
              <a:ext uri="{FF2B5EF4-FFF2-40B4-BE49-F238E27FC236}">
                <a16:creationId xmlns:a16="http://schemas.microsoft.com/office/drawing/2014/main" id="{207C38C7-9417-934F-BA09-70AD1B232FF1}"/>
              </a:ext>
            </a:extLst>
          </p:cNvPr>
          <p:cNvSpPr/>
          <p:nvPr/>
        </p:nvSpPr>
        <p:spPr>
          <a:xfrm>
            <a:off x="26578475" y="2697376"/>
            <a:ext cx="1111967" cy="50508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FW#1</a:t>
            </a:r>
          </a:p>
        </p:txBody>
      </p:sp>
      <p:cxnSp>
        <p:nvCxnSpPr>
          <p:cNvPr id="208" name="Gerader Verbinder 207">
            <a:extLst>
              <a:ext uri="{FF2B5EF4-FFF2-40B4-BE49-F238E27FC236}">
                <a16:creationId xmlns:a16="http://schemas.microsoft.com/office/drawing/2014/main" id="{5338B9B8-707C-BC27-FD00-5D937C82A5D2}"/>
              </a:ext>
            </a:extLst>
          </p:cNvPr>
          <p:cNvCxnSpPr>
            <a:cxnSpLocks/>
            <a:stCxn id="206" idx="1"/>
            <a:endCxn id="210" idx="3"/>
          </p:cNvCxnSpPr>
          <p:nvPr/>
        </p:nvCxnSpPr>
        <p:spPr>
          <a:xfrm flipH="1" flipV="1">
            <a:off x="24517649" y="2444758"/>
            <a:ext cx="2060826" cy="50516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" name="Rechteck: abgerundete Ecken 209">
            <a:extLst>
              <a:ext uri="{FF2B5EF4-FFF2-40B4-BE49-F238E27FC236}">
                <a16:creationId xmlns:a16="http://schemas.microsoft.com/office/drawing/2014/main" id="{7C5B6F36-F7F2-2800-3306-506B6CD04A87}"/>
              </a:ext>
            </a:extLst>
          </p:cNvPr>
          <p:cNvSpPr/>
          <p:nvPr/>
        </p:nvSpPr>
        <p:spPr>
          <a:xfrm>
            <a:off x="24149701" y="2192288"/>
            <a:ext cx="367948" cy="5049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MDI</a:t>
            </a:r>
          </a:p>
        </p:txBody>
      </p:sp>
      <p:sp>
        <p:nvSpPr>
          <p:cNvPr id="224" name="Textfeld 223">
            <a:extLst>
              <a:ext uri="{FF2B5EF4-FFF2-40B4-BE49-F238E27FC236}">
                <a16:creationId xmlns:a16="http://schemas.microsoft.com/office/drawing/2014/main" id="{5608D4DE-00C9-0F2A-6B42-CCC9F7A6ED31}"/>
              </a:ext>
            </a:extLst>
          </p:cNvPr>
          <p:cNvSpPr txBox="1"/>
          <p:nvPr/>
        </p:nvSpPr>
        <p:spPr>
          <a:xfrm>
            <a:off x="23761983" y="511928"/>
            <a:ext cx="372997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de-DE" sz="1400" b="0" dirty="0"/>
              <a:t>/v1/</a:t>
            </a:r>
            <a:r>
              <a:rPr lang="de-DE" sz="1400" b="0" dirty="0" err="1"/>
              <a:t>establish</a:t>
            </a:r>
            <a:r>
              <a:rPr lang="de-DE" sz="1400" b="0" dirty="0"/>
              <a:t>-management-domain-connection</a:t>
            </a:r>
          </a:p>
        </p:txBody>
      </p:sp>
      <p:cxnSp>
        <p:nvCxnSpPr>
          <p:cNvPr id="234" name="Gerader Verbinder 233">
            <a:extLst>
              <a:ext uri="{FF2B5EF4-FFF2-40B4-BE49-F238E27FC236}">
                <a16:creationId xmlns:a16="http://schemas.microsoft.com/office/drawing/2014/main" id="{D1586EA5-E14F-0742-4CC9-E3BA01724DE7}"/>
              </a:ext>
            </a:extLst>
          </p:cNvPr>
          <p:cNvCxnSpPr>
            <a:cxnSpLocks/>
            <a:stCxn id="224" idx="2"/>
            <a:endCxn id="210" idx="0"/>
          </p:cNvCxnSpPr>
          <p:nvPr/>
        </p:nvCxnSpPr>
        <p:spPr>
          <a:xfrm flipH="1">
            <a:off x="24333675" y="727372"/>
            <a:ext cx="1293297" cy="1464916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Gerader Verbinder 239">
            <a:extLst>
              <a:ext uri="{FF2B5EF4-FFF2-40B4-BE49-F238E27FC236}">
                <a16:creationId xmlns:a16="http://schemas.microsoft.com/office/drawing/2014/main" id="{D7A1DEE5-E32A-7EF4-CCD4-0B3C48EDEE94}"/>
              </a:ext>
            </a:extLst>
          </p:cNvPr>
          <p:cNvCxnSpPr>
            <a:cxnSpLocks/>
            <a:stCxn id="224" idx="2"/>
          </p:cNvCxnSpPr>
          <p:nvPr/>
        </p:nvCxnSpPr>
        <p:spPr>
          <a:xfrm flipH="1">
            <a:off x="25535459" y="727372"/>
            <a:ext cx="91513" cy="1969855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Gerader Verbinder 240">
            <a:extLst>
              <a:ext uri="{FF2B5EF4-FFF2-40B4-BE49-F238E27FC236}">
                <a16:creationId xmlns:a16="http://schemas.microsoft.com/office/drawing/2014/main" id="{5005FC20-AC6A-0709-3F8A-ACB38C6550FB}"/>
              </a:ext>
            </a:extLst>
          </p:cNvPr>
          <p:cNvCxnSpPr>
            <a:cxnSpLocks/>
            <a:stCxn id="224" idx="2"/>
          </p:cNvCxnSpPr>
          <p:nvPr/>
        </p:nvCxnSpPr>
        <p:spPr>
          <a:xfrm>
            <a:off x="25626972" y="727372"/>
            <a:ext cx="295021" cy="1705495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Gerader Verbinder 241">
            <a:extLst>
              <a:ext uri="{FF2B5EF4-FFF2-40B4-BE49-F238E27FC236}">
                <a16:creationId xmlns:a16="http://schemas.microsoft.com/office/drawing/2014/main" id="{0CACAA02-3512-1953-DBAE-DCA6A4F8BD93}"/>
              </a:ext>
            </a:extLst>
          </p:cNvPr>
          <p:cNvCxnSpPr>
            <a:cxnSpLocks/>
            <a:stCxn id="224" idx="2"/>
          </p:cNvCxnSpPr>
          <p:nvPr/>
        </p:nvCxnSpPr>
        <p:spPr>
          <a:xfrm>
            <a:off x="25626972" y="727372"/>
            <a:ext cx="4838738" cy="1535346"/>
          </a:xfrm>
          <a:prstGeom prst="line">
            <a:avLst/>
          </a:prstGeom>
          <a:ln w="63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Gerader Verbinder 242">
            <a:extLst>
              <a:ext uri="{FF2B5EF4-FFF2-40B4-BE49-F238E27FC236}">
                <a16:creationId xmlns:a16="http://schemas.microsoft.com/office/drawing/2014/main" id="{68E4E8F1-D2BB-7BF0-8F5F-4C7523AE7FF9}"/>
              </a:ext>
            </a:extLst>
          </p:cNvPr>
          <p:cNvCxnSpPr>
            <a:cxnSpLocks/>
            <a:stCxn id="224" idx="2"/>
          </p:cNvCxnSpPr>
          <p:nvPr/>
        </p:nvCxnSpPr>
        <p:spPr>
          <a:xfrm flipH="1">
            <a:off x="25009837" y="727372"/>
            <a:ext cx="617135" cy="1232745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Gerader Verbinder 255">
            <a:extLst>
              <a:ext uri="{FF2B5EF4-FFF2-40B4-BE49-F238E27FC236}">
                <a16:creationId xmlns:a16="http://schemas.microsoft.com/office/drawing/2014/main" id="{D4E56BEA-6F07-1487-B42C-27420265F686}"/>
              </a:ext>
            </a:extLst>
          </p:cNvPr>
          <p:cNvCxnSpPr>
            <a:cxnSpLocks/>
            <a:stCxn id="194" idx="2"/>
            <a:endCxn id="141" idx="0"/>
          </p:cNvCxnSpPr>
          <p:nvPr/>
        </p:nvCxnSpPr>
        <p:spPr>
          <a:xfrm flipH="1">
            <a:off x="4352342" y="14072544"/>
            <a:ext cx="4651923" cy="1500432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Gerader Verbinder 150">
            <a:extLst>
              <a:ext uri="{FF2B5EF4-FFF2-40B4-BE49-F238E27FC236}">
                <a16:creationId xmlns:a16="http://schemas.microsoft.com/office/drawing/2014/main" id="{BDFCB336-ECA5-A7E9-B2CE-09914D27CEB6}"/>
              </a:ext>
            </a:extLst>
          </p:cNvPr>
          <p:cNvCxnSpPr>
            <a:cxnSpLocks/>
            <a:stCxn id="145" idx="1"/>
            <a:endCxn id="149" idx="3"/>
          </p:cNvCxnSpPr>
          <p:nvPr/>
        </p:nvCxnSpPr>
        <p:spPr>
          <a:xfrm flipH="1">
            <a:off x="14263218" y="10426837"/>
            <a:ext cx="2301790" cy="50516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9" name="Rechteck: abgerundete Ecken 258">
            <a:extLst>
              <a:ext uri="{FF2B5EF4-FFF2-40B4-BE49-F238E27FC236}">
                <a16:creationId xmlns:a16="http://schemas.microsoft.com/office/drawing/2014/main" id="{C26C2A38-3391-5784-B3A9-E22CAD4D5D2E}"/>
              </a:ext>
            </a:extLst>
          </p:cNvPr>
          <p:cNvSpPr/>
          <p:nvPr/>
        </p:nvSpPr>
        <p:spPr>
          <a:xfrm>
            <a:off x="23033501" y="5935544"/>
            <a:ext cx="12626868" cy="2990337"/>
          </a:xfrm>
          <a:prstGeom prst="roundRect">
            <a:avLst/>
          </a:prstGeom>
          <a:solidFill>
            <a:srgbClr val="A02B93">
              <a:alpha val="50196"/>
            </a:srgb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/>
          </a:p>
        </p:txBody>
      </p:sp>
      <p:sp>
        <p:nvSpPr>
          <p:cNvPr id="260" name="Rechteck: abgerundete Ecken 259">
            <a:extLst>
              <a:ext uri="{FF2B5EF4-FFF2-40B4-BE49-F238E27FC236}">
                <a16:creationId xmlns:a16="http://schemas.microsoft.com/office/drawing/2014/main" id="{93A1A5D6-D8C0-15A1-D1BE-151637318B01}"/>
              </a:ext>
            </a:extLst>
          </p:cNvPr>
          <p:cNvSpPr/>
          <p:nvPr/>
        </p:nvSpPr>
        <p:spPr>
          <a:xfrm>
            <a:off x="23033501" y="6377527"/>
            <a:ext cx="12626868" cy="2058584"/>
          </a:xfrm>
          <a:prstGeom prst="roundRect">
            <a:avLst/>
          </a:prstGeom>
          <a:solidFill>
            <a:srgbClr val="0F9ED5">
              <a:alpha val="50196"/>
            </a:srgb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/>
          </a:p>
        </p:txBody>
      </p:sp>
      <p:sp>
        <p:nvSpPr>
          <p:cNvPr id="263" name="Rechteck: abgerundete Ecken 262">
            <a:extLst>
              <a:ext uri="{FF2B5EF4-FFF2-40B4-BE49-F238E27FC236}">
                <a16:creationId xmlns:a16="http://schemas.microsoft.com/office/drawing/2014/main" id="{EBC1E79D-C39A-E2A5-7CA4-69B33986000A}"/>
              </a:ext>
            </a:extLst>
          </p:cNvPr>
          <p:cNvSpPr/>
          <p:nvPr/>
        </p:nvSpPr>
        <p:spPr>
          <a:xfrm>
            <a:off x="23033501" y="6609211"/>
            <a:ext cx="1111967" cy="50508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App#1</a:t>
            </a:r>
          </a:p>
        </p:txBody>
      </p:sp>
      <p:sp>
        <p:nvSpPr>
          <p:cNvPr id="264" name="Rechteck: abgerundete Ecken 263">
            <a:extLst>
              <a:ext uri="{FF2B5EF4-FFF2-40B4-BE49-F238E27FC236}">
                <a16:creationId xmlns:a16="http://schemas.microsoft.com/office/drawing/2014/main" id="{E95B4F70-AC7E-437E-23DE-E8A90AB5E3AC}"/>
              </a:ext>
            </a:extLst>
          </p:cNvPr>
          <p:cNvSpPr/>
          <p:nvPr/>
        </p:nvSpPr>
        <p:spPr>
          <a:xfrm>
            <a:off x="34180450" y="6970771"/>
            <a:ext cx="1111967" cy="50508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LC#1</a:t>
            </a:r>
          </a:p>
        </p:txBody>
      </p:sp>
      <p:sp>
        <p:nvSpPr>
          <p:cNvPr id="265" name="Rechteck: abgerundete Ecken 264">
            <a:extLst>
              <a:ext uri="{FF2B5EF4-FFF2-40B4-BE49-F238E27FC236}">
                <a16:creationId xmlns:a16="http://schemas.microsoft.com/office/drawing/2014/main" id="{95F15074-A076-FDA7-B31F-AE3AF0A25A05}"/>
              </a:ext>
            </a:extLst>
          </p:cNvPr>
          <p:cNvSpPr/>
          <p:nvPr/>
        </p:nvSpPr>
        <p:spPr>
          <a:xfrm>
            <a:off x="29987999" y="6609209"/>
            <a:ext cx="1111967" cy="50493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ODL#1</a:t>
            </a:r>
          </a:p>
        </p:txBody>
      </p:sp>
      <p:cxnSp>
        <p:nvCxnSpPr>
          <p:cNvPr id="266" name="Gerader Verbinder 265">
            <a:extLst>
              <a:ext uri="{FF2B5EF4-FFF2-40B4-BE49-F238E27FC236}">
                <a16:creationId xmlns:a16="http://schemas.microsoft.com/office/drawing/2014/main" id="{B04532E5-C710-7FBB-BEAA-ABA06523DB96}"/>
              </a:ext>
            </a:extLst>
          </p:cNvPr>
          <p:cNvCxnSpPr>
            <a:cxnSpLocks/>
            <a:stCxn id="272" idx="1"/>
            <a:endCxn id="273" idx="3"/>
          </p:cNvCxnSpPr>
          <p:nvPr/>
        </p:nvCxnSpPr>
        <p:spPr>
          <a:xfrm flipH="1" flipV="1">
            <a:off x="31492257" y="6867958"/>
            <a:ext cx="3800162" cy="355283"/>
          </a:xfrm>
          <a:prstGeom prst="line">
            <a:avLst/>
          </a:prstGeom>
          <a:ln w="3810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71" name="Rechteck: abgerundete Ecken 270">
            <a:extLst>
              <a:ext uri="{FF2B5EF4-FFF2-40B4-BE49-F238E27FC236}">
                <a16:creationId xmlns:a16="http://schemas.microsoft.com/office/drawing/2014/main" id="{D6CDA2BA-9225-61E4-7F5B-8692EB2BE039}"/>
              </a:ext>
            </a:extLst>
          </p:cNvPr>
          <p:cNvSpPr/>
          <p:nvPr/>
        </p:nvSpPr>
        <p:spPr>
          <a:xfrm>
            <a:off x="24145468" y="6609209"/>
            <a:ext cx="367948" cy="50493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MDI</a:t>
            </a:r>
          </a:p>
        </p:txBody>
      </p:sp>
      <p:sp>
        <p:nvSpPr>
          <p:cNvPr id="272" name="Rechteck: abgerundete Ecken 271">
            <a:extLst>
              <a:ext uri="{FF2B5EF4-FFF2-40B4-BE49-F238E27FC236}">
                <a16:creationId xmlns:a16="http://schemas.microsoft.com/office/drawing/2014/main" id="{08CE7B10-2401-D2B0-B9E0-7A6EB34DA144}"/>
              </a:ext>
            </a:extLst>
          </p:cNvPr>
          <p:cNvSpPr/>
          <p:nvPr/>
        </p:nvSpPr>
        <p:spPr>
          <a:xfrm>
            <a:off x="35292419" y="6970771"/>
            <a:ext cx="367948" cy="5049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LMP</a:t>
            </a:r>
          </a:p>
        </p:txBody>
      </p:sp>
      <p:sp>
        <p:nvSpPr>
          <p:cNvPr id="273" name="Rechteck: abgerundete Ecken 272">
            <a:extLst>
              <a:ext uri="{FF2B5EF4-FFF2-40B4-BE49-F238E27FC236}">
                <a16:creationId xmlns:a16="http://schemas.microsoft.com/office/drawing/2014/main" id="{58BAFC45-02FA-6D6C-4934-11697887F433}"/>
              </a:ext>
            </a:extLst>
          </p:cNvPr>
          <p:cNvSpPr/>
          <p:nvPr/>
        </p:nvSpPr>
        <p:spPr>
          <a:xfrm>
            <a:off x="31124309" y="6615488"/>
            <a:ext cx="367948" cy="5049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MP</a:t>
            </a:r>
          </a:p>
        </p:txBody>
      </p:sp>
      <p:sp>
        <p:nvSpPr>
          <p:cNvPr id="284" name="Textfeld 283">
            <a:extLst>
              <a:ext uri="{FF2B5EF4-FFF2-40B4-BE49-F238E27FC236}">
                <a16:creationId xmlns:a16="http://schemas.microsoft.com/office/drawing/2014/main" id="{9D7AD4BF-73E2-D84F-D501-A86CB0047107}"/>
              </a:ext>
            </a:extLst>
          </p:cNvPr>
          <p:cNvSpPr txBox="1"/>
          <p:nvPr/>
        </p:nvSpPr>
        <p:spPr>
          <a:xfrm>
            <a:off x="31494334" y="4937960"/>
            <a:ext cx="35200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de-DE" sz="1400" b="0" dirty="0"/>
              <a:t>/v1/</a:t>
            </a:r>
            <a:r>
              <a:rPr lang="de-DE" sz="1400" b="0" dirty="0" err="1"/>
              <a:t>establish</a:t>
            </a:r>
            <a:r>
              <a:rPr lang="de-DE" sz="1400" b="0" dirty="0"/>
              <a:t>-management-plane-transport</a:t>
            </a:r>
          </a:p>
        </p:txBody>
      </p:sp>
      <p:cxnSp>
        <p:nvCxnSpPr>
          <p:cNvPr id="290" name="Gerader Verbinder 289">
            <a:extLst>
              <a:ext uri="{FF2B5EF4-FFF2-40B4-BE49-F238E27FC236}">
                <a16:creationId xmlns:a16="http://schemas.microsoft.com/office/drawing/2014/main" id="{EA81ECC7-D2E3-3AF3-BB90-1BF5201549BE}"/>
              </a:ext>
            </a:extLst>
          </p:cNvPr>
          <p:cNvCxnSpPr>
            <a:cxnSpLocks/>
            <a:stCxn id="284" idx="2"/>
          </p:cNvCxnSpPr>
          <p:nvPr/>
        </p:nvCxnSpPr>
        <p:spPr>
          <a:xfrm flipH="1">
            <a:off x="32968130" y="5153404"/>
            <a:ext cx="286250" cy="1730943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Gerader Verbinder 290">
            <a:extLst>
              <a:ext uri="{FF2B5EF4-FFF2-40B4-BE49-F238E27FC236}">
                <a16:creationId xmlns:a16="http://schemas.microsoft.com/office/drawing/2014/main" id="{A0515AC4-6EC9-342F-DD9E-1DA332A9F0D2}"/>
              </a:ext>
            </a:extLst>
          </p:cNvPr>
          <p:cNvCxnSpPr>
            <a:cxnSpLocks/>
            <a:stCxn id="284" idx="2"/>
            <a:endCxn id="273" idx="0"/>
          </p:cNvCxnSpPr>
          <p:nvPr/>
        </p:nvCxnSpPr>
        <p:spPr>
          <a:xfrm flipH="1">
            <a:off x="31308283" y="5153404"/>
            <a:ext cx="1946097" cy="1462084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Gerader Verbinder 292">
            <a:extLst>
              <a:ext uri="{FF2B5EF4-FFF2-40B4-BE49-F238E27FC236}">
                <a16:creationId xmlns:a16="http://schemas.microsoft.com/office/drawing/2014/main" id="{06E971BD-6B3B-9330-441F-0B1513DF8830}"/>
              </a:ext>
            </a:extLst>
          </p:cNvPr>
          <p:cNvCxnSpPr>
            <a:cxnSpLocks/>
            <a:stCxn id="284" idx="2"/>
          </p:cNvCxnSpPr>
          <p:nvPr/>
        </p:nvCxnSpPr>
        <p:spPr>
          <a:xfrm>
            <a:off x="33254380" y="5153404"/>
            <a:ext cx="370087" cy="1897529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Gerader Verbinder 293">
            <a:extLst>
              <a:ext uri="{FF2B5EF4-FFF2-40B4-BE49-F238E27FC236}">
                <a16:creationId xmlns:a16="http://schemas.microsoft.com/office/drawing/2014/main" id="{1DF16908-D500-FE48-CE31-E67DC4C22A06}"/>
              </a:ext>
            </a:extLst>
          </p:cNvPr>
          <p:cNvCxnSpPr>
            <a:cxnSpLocks/>
            <a:stCxn id="284" idx="2"/>
            <a:endCxn id="272" idx="0"/>
          </p:cNvCxnSpPr>
          <p:nvPr/>
        </p:nvCxnSpPr>
        <p:spPr>
          <a:xfrm>
            <a:off x="33254380" y="5153404"/>
            <a:ext cx="2222013" cy="1817367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Gerader Verbinder 299">
            <a:extLst>
              <a:ext uri="{FF2B5EF4-FFF2-40B4-BE49-F238E27FC236}">
                <a16:creationId xmlns:a16="http://schemas.microsoft.com/office/drawing/2014/main" id="{FC33174A-33BD-B2FD-5EE4-514B87723394}"/>
              </a:ext>
            </a:extLst>
          </p:cNvPr>
          <p:cNvCxnSpPr>
            <a:cxnSpLocks/>
            <a:endCxn id="271" idx="0"/>
          </p:cNvCxnSpPr>
          <p:nvPr/>
        </p:nvCxnSpPr>
        <p:spPr>
          <a:xfrm flipH="1" flipV="1">
            <a:off x="24329442" y="6609209"/>
            <a:ext cx="11137286" cy="331237"/>
          </a:xfrm>
          <a:prstGeom prst="line">
            <a:avLst/>
          </a:prstGeom>
          <a:ln w="38100" cap="flat" cmpd="sng">
            <a:solidFill>
              <a:schemeClr val="accent6">
                <a:lumMod val="60000"/>
                <a:lumOff val="40000"/>
              </a:schemeClr>
            </a:solidFill>
            <a:round/>
            <a:headEnd type="diamond"/>
            <a:tailEnd type="diamon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0" name="Gerader Verbinder 109">
            <a:extLst>
              <a:ext uri="{FF2B5EF4-FFF2-40B4-BE49-F238E27FC236}">
                <a16:creationId xmlns:a16="http://schemas.microsoft.com/office/drawing/2014/main" id="{9F2CDC10-9ACD-59D2-A28F-7E30EF01F4FD}"/>
              </a:ext>
            </a:extLst>
          </p:cNvPr>
          <p:cNvCxnSpPr>
            <a:cxnSpLocks/>
            <a:stCxn id="142" idx="0"/>
            <a:endCxn id="141" idx="0"/>
          </p:cNvCxnSpPr>
          <p:nvPr/>
        </p:nvCxnSpPr>
        <p:spPr>
          <a:xfrm flipH="1" flipV="1">
            <a:off x="4352342" y="15572976"/>
            <a:ext cx="11146951" cy="361562"/>
          </a:xfrm>
          <a:prstGeom prst="line">
            <a:avLst/>
          </a:prstGeom>
          <a:ln w="38100" cap="flat" cmpd="sng">
            <a:solidFill>
              <a:schemeClr val="accent6">
                <a:lumMod val="60000"/>
                <a:lumOff val="40000"/>
              </a:schemeClr>
            </a:solidFill>
            <a:round/>
            <a:headEnd type="diamond"/>
            <a:tailEnd type="diamon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0B89D8B5-E98C-1DA6-0591-8B1F208E3B6C}"/>
              </a:ext>
            </a:extLst>
          </p:cNvPr>
          <p:cNvSpPr/>
          <p:nvPr/>
        </p:nvSpPr>
        <p:spPr>
          <a:xfrm>
            <a:off x="23039851" y="10172760"/>
            <a:ext cx="12626868" cy="2990337"/>
          </a:xfrm>
          <a:prstGeom prst="roundRect">
            <a:avLst/>
          </a:prstGeom>
          <a:solidFill>
            <a:srgbClr val="A02B93">
              <a:alpha val="50196"/>
            </a:srgb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6C47006-BA95-EA3E-1893-747B8D51B118}"/>
              </a:ext>
            </a:extLst>
          </p:cNvPr>
          <p:cNvSpPr/>
          <p:nvPr/>
        </p:nvSpPr>
        <p:spPr>
          <a:xfrm>
            <a:off x="23039851" y="10614743"/>
            <a:ext cx="12626868" cy="2058584"/>
          </a:xfrm>
          <a:prstGeom prst="roundRect">
            <a:avLst/>
          </a:prstGeom>
          <a:solidFill>
            <a:srgbClr val="0F9ED5">
              <a:alpha val="50196"/>
            </a:srgb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/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199E6720-21FD-649C-D462-B74F0E8AA45E}"/>
              </a:ext>
            </a:extLst>
          </p:cNvPr>
          <p:cNvSpPr/>
          <p:nvPr/>
        </p:nvSpPr>
        <p:spPr>
          <a:xfrm>
            <a:off x="35298769" y="11207987"/>
            <a:ext cx="367948" cy="50493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LMP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FFAB3243-054C-6102-050B-C69B2101CDCC}"/>
              </a:ext>
            </a:extLst>
          </p:cNvPr>
          <p:cNvSpPr txBox="1"/>
          <p:nvPr/>
        </p:nvSpPr>
        <p:spPr>
          <a:xfrm>
            <a:off x="33907752" y="9498397"/>
            <a:ext cx="175896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de-DE" sz="1400" b="0" dirty="0"/>
              <a:t>/v1/mediate-</a:t>
            </a:r>
            <a:r>
              <a:rPr lang="de-DE" sz="1400" b="0" dirty="0" err="1"/>
              <a:t>netconf</a:t>
            </a:r>
            <a:r>
              <a:rPr lang="de-DE" sz="1400" b="0" dirty="0"/>
              <a:t>-</a:t>
            </a:r>
          </a:p>
          <a:p>
            <a:r>
              <a:rPr lang="de-DE" sz="1400" b="0" dirty="0"/>
              <a:t>client-update</a:t>
            </a:r>
          </a:p>
        </p:txBody>
      </p: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C5764866-1B49-0CE5-E7E7-EA635F68AEBD}"/>
              </a:ext>
            </a:extLst>
          </p:cNvPr>
          <p:cNvCxnSpPr>
            <a:cxnSpLocks/>
            <a:stCxn id="91" idx="2"/>
            <a:endCxn id="36" idx="0"/>
          </p:cNvCxnSpPr>
          <p:nvPr/>
        </p:nvCxnSpPr>
        <p:spPr>
          <a:xfrm>
            <a:off x="34787235" y="9929284"/>
            <a:ext cx="695508" cy="1278703"/>
          </a:xfrm>
          <a:prstGeom prst="line">
            <a:avLst/>
          </a:prstGeom>
          <a:ln w="63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0DF082ED-1DBA-4CD6-C038-FADC643CF89E}"/>
              </a:ext>
            </a:extLst>
          </p:cNvPr>
          <p:cNvCxnSpPr>
            <a:cxnSpLocks/>
            <a:stCxn id="194" idx="2"/>
            <a:endCxn id="108" idx="0"/>
          </p:cNvCxnSpPr>
          <p:nvPr/>
        </p:nvCxnSpPr>
        <p:spPr>
          <a:xfrm>
            <a:off x="9004265" y="14072544"/>
            <a:ext cx="5755069" cy="1861994"/>
          </a:xfrm>
          <a:prstGeom prst="line">
            <a:avLst/>
          </a:prstGeom>
          <a:ln w="63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echteck: abgerundete Ecken 110">
            <a:extLst>
              <a:ext uri="{FF2B5EF4-FFF2-40B4-BE49-F238E27FC236}">
                <a16:creationId xmlns:a16="http://schemas.microsoft.com/office/drawing/2014/main" id="{5268C2D1-8804-88F1-D139-82ACA51DEF8A}"/>
              </a:ext>
            </a:extLst>
          </p:cNvPr>
          <p:cNvSpPr/>
          <p:nvPr/>
        </p:nvSpPr>
        <p:spPr>
          <a:xfrm>
            <a:off x="20756550" y="10540577"/>
            <a:ext cx="1111967" cy="50508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LC#1</a:t>
            </a:r>
          </a:p>
        </p:txBody>
      </p:sp>
      <p:cxnSp>
        <p:nvCxnSpPr>
          <p:cNvPr id="112" name="Gerader Verbinder 111">
            <a:extLst>
              <a:ext uri="{FF2B5EF4-FFF2-40B4-BE49-F238E27FC236}">
                <a16:creationId xmlns:a16="http://schemas.microsoft.com/office/drawing/2014/main" id="{AE24D857-BA75-5852-FC70-2BB0281C24EB}"/>
              </a:ext>
            </a:extLst>
          </p:cNvPr>
          <p:cNvCxnSpPr>
            <a:cxnSpLocks/>
            <a:stCxn id="165" idx="2"/>
            <a:endCxn id="111" idx="0"/>
          </p:cNvCxnSpPr>
          <p:nvPr/>
        </p:nvCxnSpPr>
        <p:spPr>
          <a:xfrm>
            <a:off x="15935906" y="8720102"/>
            <a:ext cx="5376628" cy="1820475"/>
          </a:xfrm>
          <a:prstGeom prst="line">
            <a:avLst/>
          </a:prstGeom>
          <a:ln w="63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053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C7975DFF-9807-C2AC-8711-F50ACAE501F6}"/>
              </a:ext>
            </a:extLst>
          </p:cNvPr>
          <p:cNvSpPr/>
          <p:nvPr/>
        </p:nvSpPr>
        <p:spPr>
          <a:xfrm>
            <a:off x="7035433" y="1013337"/>
            <a:ext cx="2143310" cy="856833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LoadBalancer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B8670AF-2C83-2BE8-2559-1889FF206710}"/>
              </a:ext>
            </a:extLst>
          </p:cNvPr>
          <p:cNvSpPr/>
          <p:nvPr/>
        </p:nvSpPr>
        <p:spPr>
          <a:xfrm>
            <a:off x="4385195" y="170695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MWDI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6AA8581-687A-726A-9E1C-0D9D398B8D93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 flipV="1">
            <a:off x="5299600" y="1829698"/>
            <a:ext cx="2089943" cy="3344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4FCBA766-6342-F04C-EA72-4A8C8E59408B}"/>
              </a:ext>
            </a:extLst>
          </p:cNvPr>
          <p:cNvSpPr/>
          <p:nvPr/>
        </p:nvSpPr>
        <p:spPr>
          <a:xfrm>
            <a:off x="4385195" y="352254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MWDG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482D7B9-4C3B-C87E-1F7A-34E02EB01D2B}"/>
              </a:ext>
            </a:extLst>
          </p:cNvPr>
          <p:cNvSpPr/>
          <p:nvPr/>
        </p:nvSpPr>
        <p:spPr>
          <a:xfrm>
            <a:off x="7389538" y="166487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Forwarding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64C525F-3242-1C7A-57CC-082DF017660E}"/>
              </a:ext>
            </a:extLst>
          </p:cNvPr>
          <p:cNvSpPr/>
          <p:nvPr/>
        </p:nvSpPr>
        <p:spPr>
          <a:xfrm>
            <a:off x="7409471" y="6197927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Forwarding</a:t>
            </a:r>
            <a:endParaRPr lang="en-US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E29882CD-0E2B-0A73-4C6E-4E6E770CBE6F}"/>
              </a:ext>
            </a:extLst>
          </p:cNvPr>
          <p:cNvSpPr/>
          <p:nvPr/>
        </p:nvSpPr>
        <p:spPr>
          <a:xfrm>
            <a:off x="11371781" y="1013332"/>
            <a:ext cx="2143310" cy="20463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B14C681-F64F-CE44-30BB-240718449D67}"/>
              </a:ext>
            </a:extLst>
          </p:cNvPr>
          <p:cNvSpPr/>
          <p:nvPr/>
        </p:nvSpPr>
        <p:spPr>
          <a:xfrm>
            <a:off x="11725886" y="166487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MountP</a:t>
            </a:r>
            <a:endParaRPr lang="en-US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0E7995A-F689-DEC2-5A0F-04BD5D543194}"/>
              </a:ext>
            </a:extLst>
          </p:cNvPr>
          <p:cNvSpPr/>
          <p:nvPr/>
        </p:nvSpPr>
        <p:spPr>
          <a:xfrm>
            <a:off x="11708848" y="223538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MPoint</a:t>
            </a:r>
            <a:endParaRPr lang="en-US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D631051-2A8A-1559-B42A-848D1EAD0E14}"/>
              </a:ext>
            </a:extLst>
          </p:cNvPr>
          <p:cNvSpPr/>
          <p:nvPr/>
        </p:nvSpPr>
        <p:spPr>
          <a:xfrm>
            <a:off x="11371781" y="3300525"/>
            <a:ext cx="2143310" cy="176528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4D0B421-B534-93A7-A0CB-7EB6BE52959C}"/>
              </a:ext>
            </a:extLst>
          </p:cNvPr>
          <p:cNvSpPr/>
          <p:nvPr/>
        </p:nvSpPr>
        <p:spPr>
          <a:xfrm>
            <a:off x="11725886" y="3679526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EBDF78D5-928F-A4D8-6C3F-CBF0283609A3}"/>
              </a:ext>
            </a:extLst>
          </p:cNvPr>
          <p:cNvSpPr/>
          <p:nvPr/>
        </p:nvSpPr>
        <p:spPr>
          <a:xfrm>
            <a:off x="11708848" y="4250036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7369DE40-854C-B4C7-5F6F-879EEF37BC0E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8824644" y="1829692"/>
            <a:ext cx="2547143" cy="206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69E7F7C8-7C3C-B739-5C45-828993842ABC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8824644" y="1829695"/>
            <a:ext cx="2547143" cy="23534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420B964C-E841-70D1-CFBE-541F242A9D9C}"/>
              </a:ext>
            </a:extLst>
          </p:cNvPr>
          <p:cNvSpPr txBox="1"/>
          <p:nvPr/>
        </p:nvSpPr>
        <p:spPr>
          <a:xfrm>
            <a:off x="14035433" y="1407892"/>
            <a:ext cx="39356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identical configuration</a:t>
            </a:r>
          </a:p>
          <a:p>
            <a:r>
              <a:rPr lang="en-US" dirty="0"/>
              <a:t>means: configuration can be </a:t>
            </a:r>
          </a:p>
          <a:p>
            <a:r>
              <a:rPr lang="en-US" dirty="0"/>
              <a:t>attached to the </a:t>
            </a:r>
            <a:r>
              <a:rPr lang="en-US" dirty="0" err="1"/>
              <a:t>LogicalController</a:t>
            </a:r>
            <a:r>
              <a:rPr lang="en-US" dirty="0"/>
              <a:t> and </a:t>
            </a:r>
          </a:p>
          <a:p>
            <a:r>
              <a:rPr lang="en-US" dirty="0"/>
              <a:t>bequeathed to the individual ODL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419EDC53-980A-30B5-B81D-6F397B2395C8}"/>
              </a:ext>
            </a:extLst>
          </p:cNvPr>
          <p:cNvSpPr txBox="1"/>
          <p:nvPr/>
        </p:nvSpPr>
        <p:spPr>
          <a:xfrm>
            <a:off x="9566178" y="2072754"/>
            <a:ext cx="1465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LoadBalancing</a:t>
            </a:r>
            <a:endParaRPr lang="en-US" sz="1400" dirty="0"/>
          </a:p>
          <a:p>
            <a:r>
              <a:rPr lang="en-US" sz="1400" dirty="0"/>
              <a:t>or 1:1 Protection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34B286A3-142E-D8DA-E1B6-A70A7036E168}"/>
              </a:ext>
            </a:extLst>
          </p:cNvPr>
          <p:cNvSpPr txBox="1"/>
          <p:nvPr/>
        </p:nvSpPr>
        <p:spPr>
          <a:xfrm>
            <a:off x="12227564" y="294666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F79E24CB-E266-4385-9173-DCA8AAE27FA4}"/>
              </a:ext>
            </a:extLst>
          </p:cNvPr>
          <p:cNvCxnSpPr>
            <a:cxnSpLocks/>
            <a:stCxn id="21" idx="3"/>
            <a:endCxn id="44" idx="1"/>
          </p:cNvCxnSpPr>
          <p:nvPr/>
        </p:nvCxnSpPr>
        <p:spPr>
          <a:xfrm flipV="1">
            <a:off x="13515091" y="2008057"/>
            <a:ext cx="520340" cy="284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C28DB840-5B39-8CC0-3575-E161ED964223}"/>
              </a:ext>
            </a:extLst>
          </p:cNvPr>
          <p:cNvCxnSpPr>
            <a:cxnSpLocks/>
            <a:stCxn id="26" idx="3"/>
            <a:endCxn id="44" idx="1"/>
          </p:cNvCxnSpPr>
          <p:nvPr/>
        </p:nvCxnSpPr>
        <p:spPr>
          <a:xfrm flipV="1">
            <a:off x="13515091" y="2008057"/>
            <a:ext cx="520340" cy="21751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hteck 61">
            <a:extLst>
              <a:ext uri="{FF2B5EF4-FFF2-40B4-BE49-F238E27FC236}">
                <a16:creationId xmlns:a16="http://schemas.microsoft.com/office/drawing/2014/main" id="{42E0122A-BC88-2B0D-EAD2-74919B8B8C0B}"/>
              </a:ext>
            </a:extLst>
          </p:cNvPr>
          <p:cNvSpPr/>
          <p:nvPr/>
        </p:nvSpPr>
        <p:spPr>
          <a:xfrm>
            <a:off x="11371781" y="5529194"/>
            <a:ext cx="2143310" cy="20463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70D93532-B5D9-512F-311D-BC5BCA2E515C}"/>
              </a:ext>
            </a:extLst>
          </p:cNvPr>
          <p:cNvSpPr/>
          <p:nvPr/>
        </p:nvSpPr>
        <p:spPr>
          <a:xfrm>
            <a:off x="11725886" y="618073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3C62CA77-A4D7-AF5D-B92F-1E1DE3727533}"/>
              </a:ext>
            </a:extLst>
          </p:cNvPr>
          <p:cNvSpPr/>
          <p:nvPr/>
        </p:nvSpPr>
        <p:spPr>
          <a:xfrm>
            <a:off x="11708848" y="675124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42115F59-3845-5903-9028-868A5B85F60E}"/>
              </a:ext>
            </a:extLst>
          </p:cNvPr>
          <p:cNvSpPr/>
          <p:nvPr/>
        </p:nvSpPr>
        <p:spPr>
          <a:xfrm>
            <a:off x="11371781" y="7816386"/>
            <a:ext cx="2143310" cy="176528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6675841E-66A9-36DC-96ED-BEDDA89F3D77}"/>
              </a:ext>
            </a:extLst>
          </p:cNvPr>
          <p:cNvSpPr/>
          <p:nvPr/>
        </p:nvSpPr>
        <p:spPr>
          <a:xfrm>
            <a:off x="11725886" y="8195388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CCD50ACC-50F3-4A84-ED26-61594A098776}"/>
              </a:ext>
            </a:extLst>
          </p:cNvPr>
          <p:cNvSpPr/>
          <p:nvPr/>
        </p:nvSpPr>
        <p:spPr>
          <a:xfrm>
            <a:off x="11708848" y="8765898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775C489B-A708-E114-1EF4-FC3ABBC61518}"/>
              </a:ext>
            </a:extLst>
          </p:cNvPr>
          <p:cNvSpPr txBox="1"/>
          <p:nvPr/>
        </p:nvSpPr>
        <p:spPr>
          <a:xfrm>
            <a:off x="12227564" y="7462522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33A2CCC2-EF60-5417-EC06-DD56B7C4AA8D}"/>
              </a:ext>
            </a:extLst>
          </p:cNvPr>
          <p:cNvCxnSpPr>
            <a:cxnSpLocks/>
            <a:stCxn id="19" idx="3"/>
            <a:endCxn id="62" idx="1"/>
          </p:cNvCxnSpPr>
          <p:nvPr/>
        </p:nvCxnSpPr>
        <p:spPr>
          <a:xfrm>
            <a:off x="8844571" y="6362750"/>
            <a:ext cx="2527210" cy="1896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CED22578-1EF6-28CA-AE8B-755840BFDB32}"/>
              </a:ext>
            </a:extLst>
          </p:cNvPr>
          <p:cNvCxnSpPr>
            <a:cxnSpLocks/>
            <a:stCxn id="19" idx="3"/>
            <a:endCxn id="65" idx="1"/>
          </p:cNvCxnSpPr>
          <p:nvPr/>
        </p:nvCxnSpPr>
        <p:spPr>
          <a:xfrm>
            <a:off x="8844571" y="6362752"/>
            <a:ext cx="2527210" cy="2336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feld 71">
            <a:extLst>
              <a:ext uri="{FF2B5EF4-FFF2-40B4-BE49-F238E27FC236}">
                <a16:creationId xmlns:a16="http://schemas.microsoft.com/office/drawing/2014/main" id="{E160315F-00D5-752D-50A5-9135EB072FBE}"/>
              </a:ext>
            </a:extLst>
          </p:cNvPr>
          <p:cNvSpPr txBox="1"/>
          <p:nvPr/>
        </p:nvSpPr>
        <p:spPr>
          <a:xfrm>
            <a:off x="9586110" y="6528847"/>
            <a:ext cx="1465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LoadBalancing</a:t>
            </a:r>
            <a:endParaRPr lang="en-US" sz="1400" dirty="0"/>
          </a:p>
          <a:p>
            <a:r>
              <a:rPr lang="en-US" sz="1400" dirty="0"/>
              <a:t>or 1:1 Protection</a:t>
            </a: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9F8152D5-DAAB-442B-F84E-0993F93A3471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>
            <a:off x="5299595" y="2164161"/>
            <a:ext cx="2109876" cy="4198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5D1EC344-5995-1628-A48A-ECB925C74532}"/>
              </a:ext>
            </a:extLst>
          </p:cNvPr>
          <p:cNvSpPr txBox="1"/>
          <p:nvPr/>
        </p:nvSpPr>
        <p:spPr>
          <a:xfrm>
            <a:off x="5352341" y="2052592"/>
            <a:ext cx="1505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Other geo. region</a:t>
            </a:r>
          </a:p>
          <a:p>
            <a:r>
              <a:rPr lang="en-US" sz="1400" dirty="0"/>
              <a:t>or prod/pre-prod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E2326FC6-337E-5057-ABBC-3BD27661BF16}"/>
              </a:ext>
            </a:extLst>
          </p:cNvPr>
          <p:cNvSpPr/>
          <p:nvPr/>
        </p:nvSpPr>
        <p:spPr>
          <a:xfrm>
            <a:off x="16654982" y="6652706"/>
            <a:ext cx="2143310" cy="20463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MedVm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8162E2D8-EBE9-2F82-DB6A-4FA532160F13}"/>
              </a:ext>
            </a:extLst>
          </p:cNvPr>
          <p:cNvSpPr/>
          <p:nvPr/>
        </p:nvSpPr>
        <p:spPr>
          <a:xfrm>
            <a:off x="17009087" y="7304245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MedPro</a:t>
            </a:r>
            <a:endParaRPr lang="en-US" dirty="0"/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DAB79D4F-2920-FA04-1AE0-18D4BCB4A917}"/>
              </a:ext>
            </a:extLst>
          </p:cNvPr>
          <p:cNvSpPr/>
          <p:nvPr/>
        </p:nvSpPr>
        <p:spPr>
          <a:xfrm>
            <a:off x="16992047" y="7874755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MedPro</a:t>
            </a:r>
            <a:endParaRPr lang="en-US" dirty="0"/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195452A7-CBC7-829A-EA47-D5170ADCD1E4}"/>
              </a:ext>
            </a:extLst>
          </p:cNvPr>
          <p:cNvCxnSpPr>
            <a:cxnSpLocks/>
            <a:stCxn id="63" idx="3"/>
            <a:endCxn id="88" idx="1"/>
          </p:cNvCxnSpPr>
          <p:nvPr/>
        </p:nvCxnSpPr>
        <p:spPr>
          <a:xfrm>
            <a:off x="13160987" y="6345553"/>
            <a:ext cx="3848100" cy="11235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BB5FCEC7-2A7C-9D68-D142-32850732D1C0}"/>
              </a:ext>
            </a:extLst>
          </p:cNvPr>
          <p:cNvCxnSpPr>
            <a:cxnSpLocks/>
            <a:endCxn id="88" idx="1"/>
          </p:cNvCxnSpPr>
          <p:nvPr/>
        </p:nvCxnSpPr>
        <p:spPr>
          <a:xfrm flipV="1">
            <a:off x="13160987" y="7469067"/>
            <a:ext cx="3848100" cy="891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C5C7AFBA-9F34-F136-8548-C053B618A52C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5299600" y="1829692"/>
            <a:ext cx="2089943" cy="2150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75955D4A-1300-A9F6-F0A7-1D13E54B0BA3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>
            <a:off x="5299595" y="3979744"/>
            <a:ext cx="2109876" cy="23830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hteck 104">
            <a:extLst>
              <a:ext uri="{FF2B5EF4-FFF2-40B4-BE49-F238E27FC236}">
                <a16:creationId xmlns:a16="http://schemas.microsoft.com/office/drawing/2014/main" id="{1DDD6AA9-AC5A-AA02-0715-352AA9824ED5}"/>
              </a:ext>
            </a:extLst>
          </p:cNvPr>
          <p:cNvSpPr/>
          <p:nvPr/>
        </p:nvSpPr>
        <p:spPr>
          <a:xfrm>
            <a:off x="5152691" y="612979"/>
            <a:ext cx="8654643" cy="9184164"/>
          </a:xfrm>
          <a:prstGeom prst="rect">
            <a:avLst/>
          </a:prstGeom>
          <a:noFill/>
          <a:ln w="571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ControllerDomain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5EABA9DE-9800-3620-DBE5-4E90D75AC3D3}"/>
              </a:ext>
            </a:extLst>
          </p:cNvPr>
          <p:cNvSpPr txBox="1"/>
          <p:nvPr/>
        </p:nvSpPr>
        <p:spPr>
          <a:xfrm>
            <a:off x="5152690" y="10508344"/>
            <a:ext cx="86546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Wie werden die </a:t>
            </a:r>
            <a:r>
              <a:rPr lang="de-DE" dirty="0" err="1"/>
              <a:t>ManagementPlaneTransportFc</a:t>
            </a:r>
            <a:r>
              <a:rPr lang="de-DE" dirty="0"/>
              <a:t> (NE-ID) modelliert?</a:t>
            </a:r>
          </a:p>
          <a:p>
            <a:endParaRPr lang="de-DE" dirty="0"/>
          </a:p>
          <a:p>
            <a:r>
              <a:rPr lang="de-DE" dirty="0"/>
              <a:t>Das MWDI hat einen </a:t>
            </a:r>
            <a:r>
              <a:rPr lang="de-DE" dirty="0" err="1"/>
              <a:t>httpClient</a:t>
            </a:r>
            <a:r>
              <a:rPr lang="de-DE" dirty="0"/>
              <a:t> LTP</a:t>
            </a:r>
          </a:p>
          <a:p>
            <a:r>
              <a:rPr lang="de-DE" dirty="0"/>
              <a:t>Der ODL hat einen </a:t>
            </a:r>
            <a:r>
              <a:rPr lang="de-DE" dirty="0" err="1"/>
              <a:t>netconfClient</a:t>
            </a:r>
            <a:r>
              <a:rPr lang="de-DE" dirty="0"/>
              <a:t> LTP (NE-ID)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Das </a:t>
            </a:r>
            <a:r>
              <a:rPr lang="de-DE" dirty="0" err="1"/>
              <a:t>ManagementPlaneTransportFc</a:t>
            </a:r>
            <a:r>
              <a:rPr lang="de-DE" dirty="0"/>
              <a:t>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8406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C7975DFF-9807-C2AC-8711-F50ACAE501F6}"/>
              </a:ext>
            </a:extLst>
          </p:cNvPr>
          <p:cNvSpPr/>
          <p:nvPr/>
        </p:nvSpPr>
        <p:spPr>
          <a:xfrm>
            <a:off x="7035433" y="1013337"/>
            <a:ext cx="2143310" cy="856833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LoadBalancer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B8670AF-2C83-2BE8-2559-1889FF206710}"/>
              </a:ext>
            </a:extLst>
          </p:cNvPr>
          <p:cNvSpPr/>
          <p:nvPr/>
        </p:nvSpPr>
        <p:spPr>
          <a:xfrm>
            <a:off x="4385195" y="170695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MWDI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6AA8581-687A-726A-9E1C-0D9D398B8D93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 flipV="1">
            <a:off x="5299600" y="1829698"/>
            <a:ext cx="2089943" cy="3344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4FCBA766-6342-F04C-EA72-4A8C8E59408B}"/>
              </a:ext>
            </a:extLst>
          </p:cNvPr>
          <p:cNvSpPr/>
          <p:nvPr/>
        </p:nvSpPr>
        <p:spPr>
          <a:xfrm>
            <a:off x="4385195" y="352254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MWDG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482D7B9-4C3B-C87E-1F7A-34E02EB01D2B}"/>
              </a:ext>
            </a:extLst>
          </p:cNvPr>
          <p:cNvSpPr/>
          <p:nvPr/>
        </p:nvSpPr>
        <p:spPr>
          <a:xfrm>
            <a:off x="7389538" y="166487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Forwarding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64C525F-3242-1C7A-57CC-082DF017660E}"/>
              </a:ext>
            </a:extLst>
          </p:cNvPr>
          <p:cNvSpPr/>
          <p:nvPr/>
        </p:nvSpPr>
        <p:spPr>
          <a:xfrm>
            <a:off x="7409471" y="6197927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Forwarding</a:t>
            </a:r>
            <a:endParaRPr lang="en-US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E29882CD-0E2B-0A73-4C6E-4E6E770CBE6F}"/>
              </a:ext>
            </a:extLst>
          </p:cNvPr>
          <p:cNvSpPr/>
          <p:nvPr/>
        </p:nvSpPr>
        <p:spPr>
          <a:xfrm>
            <a:off x="11371781" y="1013332"/>
            <a:ext cx="2143310" cy="20463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B14C681-F64F-CE44-30BB-240718449D67}"/>
              </a:ext>
            </a:extLst>
          </p:cNvPr>
          <p:cNvSpPr/>
          <p:nvPr/>
        </p:nvSpPr>
        <p:spPr>
          <a:xfrm>
            <a:off x="11725886" y="166487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MountP</a:t>
            </a:r>
            <a:endParaRPr lang="en-US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0E7995A-F689-DEC2-5A0F-04BD5D543194}"/>
              </a:ext>
            </a:extLst>
          </p:cNvPr>
          <p:cNvSpPr/>
          <p:nvPr/>
        </p:nvSpPr>
        <p:spPr>
          <a:xfrm>
            <a:off x="11708848" y="223538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MPoint</a:t>
            </a:r>
            <a:endParaRPr lang="en-US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D631051-2A8A-1559-B42A-848D1EAD0E14}"/>
              </a:ext>
            </a:extLst>
          </p:cNvPr>
          <p:cNvSpPr/>
          <p:nvPr/>
        </p:nvSpPr>
        <p:spPr>
          <a:xfrm>
            <a:off x="11371781" y="3300525"/>
            <a:ext cx="2143310" cy="176528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4D0B421-B534-93A7-A0CB-7EB6BE52959C}"/>
              </a:ext>
            </a:extLst>
          </p:cNvPr>
          <p:cNvSpPr/>
          <p:nvPr/>
        </p:nvSpPr>
        <p:spPr>
          <a:xfrm>
            <a:off x="11725886" y="3679526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EBDF78D5-928F-A4D8-6C3F-CBF0283609A3}"/>
              </a:ext>
            </a:extLst>
          </p:cNvPr>
          <p:cNvSpPr/>
          <p:nvPr/>
        </p:nvSpPr>
        <p:spPr>
          <a:xfrm>
            <a:off x="11708848" y="4250036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7369DE40-854C-B4C7-5F6F-879EEF37BC0E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8824644" y="1829692"/>
            <a:ext cx="2547143" cy="206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69E7F7C8-7C3C-B739-5C45-828993842ABC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8824644" y="1829695"/>
            <a:ext cx="2547143" cy="23534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420B964C-E841-70D1-CFBE-541F242A9D9C}"/>
              </a:ext>
            </a:extLst>
          </p:cNvPr>
          <p:cNvSpPr txBox="1"/>
          <p:nvPr/>
        </p:nvSpPr>
        <p:spPr>
          <a:xfrm>
            <a:off x="14035433" y="1407892"/>
            <a:ext cx="39356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identical configuration</a:t>
            </a:r>
          </a:p>
          <a:p>
            <a:r>
              <a:rPr lang="en-US" dirty="0"/>
              <a:t>means: configuration can be </a:t>
            </a:r>
          </a:p>
          <a:p>
            <a:r>
              <a:rPr lang="en-US" dirty="0"/>
              <a:t>attached to the </a:t>
            </a:r>
            <a:r>
              <a:rPr lang="en-US" dirty="0" err="1"/>
              <a:t>LogicalController</a:t>
            </a:r>
            <a:r>
              <a:rPr lang="en-US" dirty="0"/>
              <a:t> and </a:t>
            </a:r>
          </a:p>
          <a:p>
            <a:r>
              <a:rPr lang="en-US" dirty="0"/>
              <a:t>bequeathed to the individual ODL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419EDC53-980A-30B5-B81D-6F397B2395C8}"/>
              </a:ext>
            </a:extLst>
          </p:cNvPr>
          <p:cNvSpPr txBox="1"/>
          <p:nvPr/>
        </p:nvSpPr>
        <p:spPr>
          <a:xfrm>
            <a:off x="9566178" y="2072754"/>
            <a:ext cx="1465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LoadBalancing</a:t>
            </a:r>
            <a:endParaRPr lang="en-US" sz="1400" dirty="0"/>
          </a:p>
          <a:p>
            <a:r>
              <a:rPr lang="en-US" sz="1400" dirty="0"/>
              <a:t>or 1:1 Protection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34B286A3-142E-D8DA-E1B6-A70A7036E168}"/>
              </a:ext>
            </a:extLst>
          </p:cNvPr>
          <p:cNvSpPr txBox="1"/>
          <p:nvPr/>
        </p:nvSpPr>
        <p:spPr>
          <a:xfrm>
            <a:off x="12227564" y="294666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F79E24CB-E266-4385-9173-DCA8AAE27FA4}"/>
              </a:ext>
            </a:extLst>
          </p:cNvPr>
          <p:cNvCxnSpPr>
            <a:cxnSpLocks/>
            <a:stCxn id="21" idx="3"/>
            <a:endCxn id="44" idx="1"/>
          </p:cNvCxnSpPr>
          <p:nvPr/>
        </p:nvCxnSpPr>
        <p:spPr>
          <a:xfrm flipV="1">
            <a:off x="13515091" y="2008057"/>
            <a:ext cx="520340" cy="284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C28DB840-5B39-8CC0-3575-E161ED964223}"/>
              </a:ext>
            </a:extLst>
          </p:cNvPr>
          <p:cNvCxnSpPr>
            <a:cxnSpLocks/>
            <a:stCxn id="26" idx="3"/>
            <a:endCxn id="44" idx="1"/>
          </p:cNvCxnSpPr>
          <p:nvPr/>
        </p:nvCxnSpPr>
        <p:spPr>
          <a:xfrm flipV="1">
            <a:off x="13515091" y="2008057"/>
            <a:ext cx="520340" cy="21751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hteck 61">
            <a:extLst>
              <a:ext uri="{FF2B5EF4-FFF2-40B4-BE49-F238E27FC236}">
                <a16:creationId xmlns:a16="http://schemas.microsoft.com/office/drawing/2014/main" id="{42E0122A-BC88-2B0D-EAD2-74919B8B8C0B}"/>
              </a:ext>
            </a:extLst>
          </p:cNvPr>
          <p:cNvSpPr/>
          <p:nvPr/>
        </p:nvSpPr>
        <p:spPr>
          <a:xfrm>
            <a:off x="11371781" y="5529194"/>
            <a:ext cx="2143310" cy="20463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70D93532-B5D9-512F-311D-BC5BCA2E515C}"/>
              </a:ext>
            </a:extLst>
          </p:cNvPr>
          <p:cNvSpPr/>
          <p:nvPr/>
        </p:nvSpPr>
        <p:spPr>
          <a:xfrm>
            <a:off x="11725886" y="618073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3C62CA77-A4D7-AF5D-B92F-1E1DE3727533}"/>
              </a:ext>
            </a:extLst>
          </p:cNvPr>
          <p:cNvSpPr/>
          <p:nvPr/>
        </p:nvSpPr>
        <p:spPr>
          <a:xfrm>
            <a:off x="11708848" y="675124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42115F59-3845-5903-9028-868A5B85F60E}"/>
              </a:ext>
            </a:extLst>
          </p:cNvPr>
          <p:cNvSpPr/>
          <p:nvPr/>
        </p:nvSpPr>
        <p:spPr>
          <a:xfrm>
            <a:off x="11371781" y="7816386"/>
            <a:ext cx="2143310" cy="176528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6675841E-66A9-36DC-96ED-BEDDA89F3D77}"/>
              </a:ext>
            </a:extLst>
          </p:cNvPr>
          <p:cNvSpPr/>
          <p:nvPr/>
        </p:nvSpPr>
        <p:spPr>
          <a:xfrm>
            <a:off x="11725886" y="8195388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CCD50ACC-50F3-4A84-ED26-61594A098776}"/>
              </a:ext>
            </a:extLst>
          </p:cNvPr>
          <p:cNvSpPr/>
          <p:nvPr/>
        </p:nvSpPr>
        <p:spPr>
          <a:xfrm>
            <a:off x="11708848" y="8765898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775C489B-A708-E114-1EF4-FC3ABBC61518}"/>
              </a:ext>
            </a:extLst>
          </p:cNvPr>
          <p:cNvSpPr txBox="1"/>
          <p:nvPr/>
        </p:nvSpPr>
        <p:spPr>
          <a:xfrm>
            <a:off x="12227564" y="7462522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33A2CCC2-EF60-5417-EC06-DD56B7C4AA8D}"/>
              </a:ext>
            </a:extLst>
          </p:cNvPr>
          <p:cNvCxnSpPr>
            <a:cxnSpLocks/>
            <a:stCxn id="19" idx="3"/>
            <a:endCxn id="62" idx="1"/>
          </p:cNvCxnSpPr>
          <p:nvPr/>
        </p:nvCxnSpPr>
        <p:spPr>
          <a:xfrm>
            <a:off x="8844571" y="6362750"/>
            <a:ext cx="2527210" cy="1896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CED22578-1EF6-28CA-AE8B-755840BFDB32}"/>
              </a:ext>
            </a:extLst>
          </p:cNvPr>
          <p:cNvCxnSpPr>
            <a:cxnSpLocks/>
            <a:stCxn id="19" idx="3"/>
            <a:endCxn id="65" idx="1"/>
          </p:cNvCxnSpPr>
          <p:nvPr/>
        </p:nvCxnSpPr>
        <p:spPr>
          <a:xfrm>
            <a:off x="8844571" y="6362752"/>
            <a:ext cx="2527210" cy="2336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feld 71">
            <a:extLst>
              <a:ext uri="{FF2B5EF4-FFF2-40B4-BE49-F238E27FC236}">
                <a16:creationId xmlns:a16="http://schemas.microsoft.com/office/drawing/2014/main" id="{E160315F-00D5-752D-50A5-9135EB072FBE}"/>
              </a:ext>
            </a:extLst>
          </p:cNvPr>
          <p:cNvSpPr txBox="1"/>
          <p:nvPr/>
        </p:nvSpPr>
        <p:spPr>
          <a:xfrm>
            <a:off x="9586110" y="6528847"/>
            <a:ext cx="1465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LoadBalancing</a:t>
            </a:r>
            <a:endParaRPr lang="en-US" sz="1400" dirty="0"/>
          </a:p>
          <a:p>
            <a:r>
              <a:rPr lang="en-US" sz="1400" dirty="0"/>
              <a:t>or 1:1 Protection</a:t>
            </a: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9F8152D5-DAAB-442B-F84E-0993F93A3471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>
            <a:off x="5299595" y="2164161"/>
            <a:ext cx="2109876" cy="4198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5D1EC344-5995-1628-A48A-ECB925C74532}"/>
              </a:ext>
            </a:extLst>
          </p:cNvPr>
          <p:cNvSpPr txBox="1"/>
          <p:nvPr/>
        </p:nvSpPr>
        <p:spPr>
          <a:xfrm>
            <a:off x="5352341" y="2052592"/>
            <a:ext cx="1505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Other geo. region</a:t>
            </a:r>
          </a:p>
          <a:p>
            <a:r>
              <a:rPr lang="en-US" sz="1400" dirty="0"/>
              <a:t>or prod/pre-prod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E2326FC6-337E-5057-ABBC-3BD27661BF16}"/>
              </a:ext>
            </a:extLst>
          </p:cNvPr>
          <p:cNvSpPr/>
          <p:nvPr/>
        </p:nvSpPr>
        <p:spPr>
          <a:xfrm>
            <a:off x="16654982" y="6652706"/>
            <a:ext cx="2143310" cy="20463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MedVm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8162E2D8-EBE9-2F82-DB6A-4FA532160F13}"/>
              </a:ext>
            </a:extLst>
          </p:cNvPr>
          <p:cNvSpPr/>
          <p:nvPr/>
        </p:nvSpPr>
        <p:spPr>
          <a:xfrm>
            <a:off x="17009087" y="7304245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MedPro</a:t>
            </a:r>
            <a:endParaRPr lang="en-US" dirty="0"/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DAB79D4F-2920-FA04-1AE0-18D4BCB4A917}"/>
              </a:ext>
            </a:extLst>
          </p:cNvPr>
          <p:cNvSpPr/>
          <p:nvPr/>
        </p:nvSpPr>
        <p:spPr>
          <a:xfrm>
            <a:off x="16992047" y="7874755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MedPro</a:t>
            </a:r>
            <a:endParaRPr lang="en-US" dirty="0"/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195452A7-CBC7-829A-EA47-D5170ADCD1E4}"/>
              </a:ext>
            </a:extLst>
          </p:cNvPr>
          <p:cNvCxnSpPr>
            <a:cxnSpLocks/>
            <a:stCxn id="63" idx="3"/>
            <a:endCxn id="88" idx="1"/>
          </p:cNvCxnSpPr>
          <p:nvPr/>
        </p:nvCxnSpPr>
        <p:spPr>
          <a:xfrm>
            <a:off x="13160987" y="6345553"/>
            <a:ext cx="3848100" cy="11235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BB5FCEC7-2A7C-9D68-D142-32850732D1C0}"/>
              </a:ext>
            </a:extLst>
          </p:cNvPr>
          <p:cNvCxnSpPr>
            <a:cxnSpLocks/>
            <a:endCxn id="88" idx="1"/>
          </p:cNvCxnSpPr>
          <p:nvPr/>
        </p:nvCxnSpPr>
        <p:spPr>
          <a:xfrm flipV="1">
            <a:off x="13160987" y="7469067"/>
            <a:ext cx="3848100" cy="891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C5C7AFBA-9F34-F136-8548-C053B618A52C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5299600" y="1829692"/>
            <a:ext cx="2089943" cy="2150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75955D4A-1300-A9F6-F0A7-1D13E54B0BA3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>
            <a:off x="5299595" y="3979744"/>
            <a:ext cx="2109876" cy="23830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hteck 104">
            <a:extLst>
              <a:ext uri="{FF2B5EF4-FFF2-40B4-BE49-F238E27FC236}">
                <a16:creationId xmlns:a16="http://schemas.microsoft.com/office/drawing/2014/main" id="{1DDD6AA9-AC5A-AA02-0715-352AA9824ED5}"/>
              </a:ext>
            </a:extLst>
          </p:cNvPr>
          <p:cNvSpPr/>
          <p:nvPr/>
        </p:nvSpPr>
        <p:spPr>
          <a:xfrm>
            <a:off x="5152691" y="612979"/>
            <a:ext cx="8654643" cy="9184164"/>
          </a:xfrm>
          <a:prstGeom prst="rect">
            <a:avLst/>
          </a:prstGeom>
          <a:noFill/>
          <a:ln w="571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ControllerDomain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968DA6B1-191F-3BAF-DB33-A671D23EB1DF}"/>
              </a:ext>
            </a:extLst>
          </p:cNvPr>
          <p:cNvSpPr/>
          <p:nvPr/>
        </p:nvSpPr>
        <p:spPr>
          <a:xfrm>
            <a:off x="7212371" y="1470531"/>
            <a:ext cx="6092029" cy="3236116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LogicalController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A490C49-2269-A1F0-39C8-560AD342B3F4}"/>
              </a:ext>
            </a:extLst>
          </p:cNvPr>
          <p:cNvSpPr/>
          <p:nvPr/>
        </p:nvSpPr>
        <p:spPr>
          <a:xfrm>
            <a:off x="7283014" y="5970146"/>
            <a:ext cx="6031529" cy="3236116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LogicalController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462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>
            <a:extLst>
              <a:ext uri="{FF2B5EF4-FFF2-40B4-BE49-F238E27FC236}">
                <a16:creationId xmlns:a16="http://schemas.microsoft.com/office/drawing/2014/main" id="{EDBDC4A8-31BC-0033-7A82-D80ACB42BA18}"/>
              </a:ext>
            </a:extLst>
          </p:cNvPr>
          <p:cNvSpPr/>
          <p:nvPr/>
        </p:nvSpPr>
        <p:spPr>
          <a:xfrm>
            <a:off x="20587496" y="6276970"/>
            <a:ext cx="3871912" cy="29146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/>
              <a:t>LogicalController</a:t>
            </a:r>
            <a:endParaRPr lang="de-DE" dirty="0"/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D0303EAC-ADBC-4BB2-59E3-EACFCD423B9E}"/>
              </a:ext>
            </a:extLst>
          </p:cNvPr>
          <p:cNvSpPr/>
          <p:nvPr/>
        </p:nvSpPr>
        <p:spPr>
          <a:xfrm>
            <a:off x="24402260" y="196774"/>
            <a:ext cx="6586536" cy="319610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/>
              <a:t>DDM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C671F24A-6D63-C69A-3AFB-755B0C35508C}"/>
              </a:ext>
            </a:extLst>
          </p:cNvPr>
          <p:cNvSpPr/>
          <p:nvPr/>
        </p:nvSpPr>
        <p:spPr>
          <a:xfrm>
            <a:off x="18658683" y="100019"/>
            <a:ext cx="5800726" cy="319610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/>
              <a:t>CDM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00113B0-9264-F379-7F74-FD67C42B69EC}"/>
              </a:ext>
            </a:extLst>
          </p:cNvPr>
          <p:cNvSpPr/>
          <p:nvPr/>
        </p:nvSpPr>
        <p:spPr>
          <a:xfrm>
            <a:off x="30074395" y="25716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device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535A4F3-3C85-EBA3-7879-273FD0E05BBE}"/>
              </a:ext>
            </a:extLst>
          </p:cNvPr>
          <p:cNvSpPr/>
          <p:nvPr/>
        </p:nvSpPr>
        <p:spPr>
          <a:xfrm>
            <a:off x="27416919" y="25716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mP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4CC5A1F-0484-3202-E4C9-2DD1DEFE69FA}"/>
              </a:ext>
            </a:extLst>
          </p:cNvPr>
          <p:cNvSpPr/>
          <p:nvPr/>
        </p:nvSpPr>
        <p:spPr>
          <a:xfrm>
            <a:off x="23545008" y="25716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MP1a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2043074-E56E-8667-3FD4-918BC097A38B}"/>
              </a:ext>
            </a:extLst>
          </p:cNvPr>
          <p:cNvSpPr/>
          <p:nvPr/>
        </p:nvSpPr>
        <p:spPr>
          <a:xfrm>
            <a:off x="23545008" y="225741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MP1b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979A308-90B9-FA97-5C8F-6B51F79C7ADC}"/>
              </a:ext>
            </a:extLst>
          </p:cNvPr>
          <p:cNvSpPr/>
          <p:nvPr/>
        </p:nvSpPr>
        <p:spPr>
          <a:xfrm>
            <a:off x="20587496" y="121443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LB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B8670AF-2C83-2BE8-2559-1889FF206710}"/>
              </a:ext>
            </a:extLst>
          </p:cNvPr>
          <p:cNvSpPr/>
          <p:nvPr/>
        </p:nvSpPr>
        <p:spPr>
          <a:xfrm>
            <a:off x="17930021" y="121443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App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20812AB-D576-30BC-E637-D7EAE7BC57C8}"/>
              </a:ext>
            </a:extLst>
          </p:cNvPr>
          <p:cNvSpPr txBox="1"/>
          <p:nvPr/>
        </p:nvSpPr>
        <p:spPr>
          <a:xfrm>
            <a:off x="19102340" y="1328741"/>
            <a:ext cx="1294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RESTCONF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6AA8581-687A-726A-9E1C-0D9D398B8D93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18844427" y="1671632"/>
            <a:ext cx="17430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3FCFAE24-F898-DDB4-79CB-C175F83833E7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 flipV="1">
            <a:off x="21501897" y="714375"/>
            <a:ext cx="2043112" cy="9572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DE728F6-1A6C-3D5F-0D4F-9BF311D42308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21501897" y="1671638"/>
            <a:ext cx="2043112" cy="10429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05E9765A-389F-ED01-B831-9B5B3056BF2E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 flipV="1">
            <a:off x="24459408" y="714369"/>
            <a:ext cx="2957512" cy="2000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E1ADA501-E34B-1478-8E79-CE65D731FF6A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24459408" y="714369"/>
            <a:ext cx="29575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CD1BD2A6-C356-ADBC-444F-C6E57ABEF537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>
            <a:off x="28331326" y="714369"/>
            <a:ext cx="17430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0EEB09F6-C262-D792-5BF9-F0222156C9F6}"/>
              </a:ext>
            </a:extLst>
          </p:cNvPr>
          <p:cNvSpPr/>
          <p:nvPr/>
        </p:nvSpPr>
        <p:spPr>
          <a:xfrm>
            <a:off x="30074395" y="205738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device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76A851B1-6AA9-CECA-B1A0-C35C903B3800}"/>
              </a:ext>
            </a:extLst>
          </p:cNvPr>
          <p:cNvSpPr/>
          <p:nvPr/>
        </p:nvSpPr>
        <p:spPr>
          <a:xfrm>
            <a:off x="27416919" y="205738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mP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FCBA91A7-5378-802D-1DDD-8FE5516738B7}"/>
              </a:ext>
            </a:extLst>
          </p:cNvPr>
          <p:cNvCxnSpPr>
            <a:cxnSpLocks/>
            <a:stCxn id="31" idx="3"/>
            <a:endCxn id="30" idx="1"/>
          </p:cNvCxnSpPr>
          <p:nvPr/>
        </p:nvCxnSpPr>
        <p:spPr>
          <a:xfrm>
            <a:off x="28331326" y="2514588"/>
            <a:ext cx="17430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2D20C664-3808-88D0-8696-964DA4E04743}"/>
              </a:ext>
            </a:extLst>
          </p:cNvPr>
          <p:cNvSpPr txBox="1"/>
          <p:nvPr/>
        </p:nvSpPr>
        <p:spPr>
          <a:xfrm>
            <a:off x="28202732" y="1285866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… x 42,ooo …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6DF4156-ABEE-D4B5-B790-59AA26A430F8}"/>
              </a:ext>
            </a:extLst>
          </p:cNvPr>
          <p:cNvSpPr txBox="1"/>
          <p:nvPr/>
        </p:nvSpPr>
        <p:spPr>
          <a:xfrm>
            <a:off x="4729957" y="756168"/>
            <a:ext cx="789697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Aus der Sicht des DDM:</a:t>
            </a:r>
          </a:p>
          <a:p>
            <a:pPr marL="285750" indent="-285750">
              <a:buFontTx/>
              <a:buChar char="-"/>
            </a:pPr>
            <a:r>
              <a:rPr lang="de-DE" dirty="0"/>
              <a:t>42.000 Verbindungen zwischen einem </a:t>
            </a:r>
            <a:r>
              <a:rPr lang="de-DE" dirty="0" err="1"/>
              <a:t>MountPoint</a:t>
            </a:r>
            <a:r>
              <a:rPr lang="de-DE" dirty="0"/>
              <a:t> und einem Device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r>
              <a:rPr lang="de-DE" dirty="0"/>
              <a:t>Aus der Sicht des CDM:</a:t>
            </a:r>
          </a:p>
          <a:p>
            <a:pPr marL="285750" indent="-285750">
              <a:buFontTx/>
              <a:buChar char="-"/>
            </a:pPr>
            <a:r>
              <a:rPr lang="de-DE" dirty="0"/>
              <a:t>Mehrere Applikationen connecten mit mehreren physischen ODL Instanzen</a:t>
            </a:r>
          </a:p>
          <a:p>
            <a:pPr marL="285750" indent="-285750">
              <a:buFontTx/>
              <a:buChar char="-"/>
            </a:pPr>
            <a:r>
              <a:rPr lang="de-DE" dirty="0"/>
              <a:t>Repräsentation eines logischen Controllers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LB und ODLs bilden einen logischen Controller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43C71A4-A17D-5B70-4C7E-78D996532514}"/>
              </a:ext>
            </a:extLst>
          </p:cNvPr>
          <p:cNvSpPr/>
          <p:nvPr/>
        </p:nvSpPr>
        <p:spPr>
          <a:xfrm>
            <a:off x="23545008" y="627696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ODL1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0799E26-B98A-D06A-74DE-C4B41F64F249}"/>
              </a:ext>
            </a:extLst>
          </p:cNvPr>
          <p:cNvSpPr/>
          <p:nvPr/>
        </p:nvSpPr>
        <p:spPr>
          <a:xfrm>
            <a:off x="23545008" y="827721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ODLn</a:t>
            </a:r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E849687-79AB-9FBF-857D-8628A5632500}"/>
              </a:ext>
            </a:extLst>
          </p:cNvPr>
          <p:cNvSpPr/>
          <p:nvPr/>
        </p:nvSpPr>
        <p:spPr>
          <a:xfrm>
            <a:off x="20587496" y="723423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LB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6D574156-0B1E-BA5C-6B5E-0525B70B68C7}"/>
              </a:ext>
            </a:extLst>
          </p:cNvPr>
          <p:cNvSpPr/>
          <p:nvPr/>
        </p:nvSpPr>
        <p:spPr>
          <a:xfrm>
            <a:off x="17930021" y="723423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App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D025092B-3323-C8E7-7313-F8F7D4D63816}"/>
              </a:ext>
            </a:extLst>
          </p:cNvPr>
          <p:cNvSpPr txBox="1"/>
          <p:nvPr/>
        </p:nvSpPr>
        <p:spPr>
          <a:xfrm flipH="1">
            <a:off x="11156158" y="4356100"/>
            <a:ext cx="153923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Bis zum </a:t>
            </a:r>
            <a:r>
              <a:rPr lang="de-DE" dirty="0" err="1"/>
              <a:t>MountPoint</a:t>
            </a:r>
            <a:r>
              <a:rPr lang="de-DE" dirty="0"/>
              <a:t> werden Devices in der URL unterschieden (http </a:t>
            </a:r>
            <a:r>
              <a:rPr lang="de-DE" dirty="0" err="1"/>
              <a:t>layer</a:t>
            </a:r>
            <a:r>
              <a:rPr lang="de-DE" dirty="0"/>
              <a:t>)</a:t>
            </a:r>
          </a:p>
          <a:p>
            <a:r>
              <a:rPr lang="de-DE" dirty="0"/>
              <a:t>nach dem </a:t>
            </a:r>
            <a:r>
              <a:rPr lang="de-DE" dirty="0" err="1"/>
              <a:t>MountPoint</a:t>
            </a:r>
            <a:r>
              <a:rPr lang="de-DE" dirty="0"/>
              <a:t> werden Devices im TCP Port unterschieden (</a:t>
            </a:r>
            <a:r>
              <a:rPr lang="de-DE" dirty="0" err="1"/>
              <a:t>tcp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)</a:t>
            </a:r>
          </a:p>
          <a:p>
            <a:endParaRPr lang="de-DE" dirty="0"/>
          </a:p>
          <a:p>
            <a:pPr marL="285750" indent="-285750">
              <a:buFont typeface="Symbol" panose="05050102010706020507" pitchFamily="18" charset="2"/>
              <a:buChar char="Þ"/>
            </a:pPr>
            <a:endParaRPr lang="de-DE" dirty="0"/>
          </a:p>
          <a:p>
            <a:r>
              <a:rPr lang="de-DE" dirty="0"/>
              <a:t> 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112AB60-5B07-FD55-9183-CFA3896B7A47}"/>
              </a:ext>
            </a:extLst>
          </p:cNvPr>
          <p:cNvSpPr/>
          <p:nvPr/>
        </p:nvSpPr>
        <p:spPr>
          <a:xfrm>
            <a:off x="17722061" y="699119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App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147C963-2FC8-DEC1-C1CC-7E92AC5D05AB}"/>
              </a:ext>
            </a:extLst>
          </p:cNvPr>
          <p:cNvSpPr txBox="1"/>
          <p:nvPr/>
        </p:nvSpPr>
        <p:spPr>
          <a:xfrm>
            <a:off x="21744785" y="750336"/>
            <a:ext cx="1294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RESTCONF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5A6B247-5BAB-3EBF-F541-690C5E20705A}"/>
              </a:ext>
            </a:extLst>
          </p:cNvPr>
          <p:cNvSpPr txBox="1"/>
          <p:nvPr/>
        </p:nvSpPr>
        <p:spPr>
          <a:xfrm>
            <a:off x="25491727" y="345036"/>
            <a:ext cx="1193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NETCONF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B0DB08D-9B3A-CA23-4C8F-8C2A7445B14F}"/>
              </a:ext>
            </a:extLst>
          </p:cNvPr>
          <p:cNvSpPr txBox="1"/>
          <p:nvPr/>
        </p:nvSpPr>
        <p:spPr>
          <a:xfrm>
            <a:off x="28791666" y="365636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SNMP</a:t>
            </a:r>
          </a:p>
        </p:txBody>
      </p:sp>
    </p:spTree>
    <p:extLst>
      <p:ext uri="{BB962C8B-B14F-4D97-AF65-F5344CB8AC3E}">
        <p14:creationId xmlns:p14="http://schemas.microsoft.com/office/powerpoint/2010/main" val="3725699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744600e-3e04-492e-baa1-25ec245c6f10}" enabled="0" method="" siteId="{9744600e-3e04-492e-baa1-25ec245c6f1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680</Words>
  <Application>Microsoft Office PowerPoint</Application>
  <PresentationFormat>Benutzerdefiniert</PresentationFormat>
  <Paragraphs>254</Paragraphs>
  <Slides>4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Symbol</vt:lpstr>
      <vt:lpstr>Office</vt:lpstr>
      <vt:lpstr>think-cell Folie</vt:lpstr>
      <vt:lpstr>PowerPoint-Präsentation</vt:lpstr>
      <vt:lpstr>PowerPoint-Präsentation</vt:lpstr>
      <vt:lpstr>PowerPoint-Präsentation</vt:lpstr>
      <vt:lpstr>PowerPoint-Präsentation</vt:lpstr>
    </vt:vector>
  </TitlesOfParts>
  <Company>Telefónica Germany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Thorsten Heinze</dc:creator>
  <cp:lastModifiedBy>Thorsten Heinze</cp:lastModifiedBy>
  <cp:revision>178</cp:revision>
  <dcterms:created xsi:type="dcterms:W3CDTF">2025-01-24T13:53:29Z</dcterms:created>
  <dcterms:modified xsi:type="dcterms:W3CDTF">2025-09-02T11:14:47Z</dcterms:modified>
</cp:coreProperties>
</file>