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1"/>
  </p:notesMasterIdLst>
  <p:sldIdLst>
    <p:sldId id="328" r:id="rId2"/>
    <p:sldId id="327" r:id="rId3"/>
    <p:sldId id="325" r:id="rId4"/>
    <p:sldId id="318" r:id="rId5"/>
    <p:sldId id="321" r:id="rId6"/>
    <p:sldId id="326" r:id="rId7"/>
    <p:sldId id="307" r:id="rId8"/>
    <p:sldId id="329" r:id="rId9"/>
    <p:sldId id="331" r:id="rId10"/>
  </p:sldIdLst>
  <p:sldSz cx="35999738" cy="180006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F89D5"/>
    <a:srgbClr val="EEC0E9"/>
    <a:srgbClr val="BFBFBF"/>
    <a:srgbClr val="FFFFFF"/>
    <a:srgbClr val="FFDD71"/>
    <a:srgbClr val="FFC000"/>
    <a:srgbClr val="0424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02" autoAdjust="0"/>
    <p:restoredTop sz="95221" autoAdjust="0"/>
  </p:normalViewPr>
  <p:slideViewPr>
    <p:cSldViewPr snapToGrid="0">
      <p:cViewPr varScale="1">
        <p:scale>
          <a:sx n="88" d="100"/>
          <a:sy n="88" d="100"/>
        </p:scale>
        <p:origin x="162" y="43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CCF725-7468-4D3D-9E24-A16745BBBA77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344488" y="1143000"/>
            <a:ext cx="61690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9594DA-F4C5-4E81-884D-2CC9FB11C975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003968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2273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44488" y="1143000"/>
            <a:ext cx="6169025" cy="30861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9594DA-F4C5-4E81-884D-2CC9FB11C975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298087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2945943"/>
            <a:ext cx="26999804" cy="6266897"/>
          </a:xfrm>
        </p:spPr>
        <p:txBody>
          <a:bodyPr anchor="b"/>
          <a:lstStyle>
            <a:lvl1pPr algn="ctr"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9454516"/>
            <a:ext cx="26999804" cy="4345992"/>
          </a:xfrm>
        </p:spPr>
        <p:txBody>
          <a:bodyPr/>
          <a:lstStyle>
            <a:lvl1pPr marL="0" indent="0" algn="ctr">
              <a:buNone/>
              <a:defRPr sz="6300"/>
            </a:lvl1pPr>
            <a:lvl2pPr marL="1200059" indent="0" algn="ctr">
              <a:buNone/>
              <a:defRPr sz="5250"/>
            </a:lvl2pPr>
            <a:lvl3pPr marL="2400117" indent="0" algn="ctr">
              <a:buNone/>
              <a:defRPr sz="4725"/>
            </a:lvl3pPr>
            <a:lvl4pPr marL="3600176" indent="0" algn="ctr">
              <a:buNone/>
              <a:defRPr sz="4200"/>
            </a:lvl4pPr>
            <a:lvl5pPr marL="4800234" indent="0" algn="ctr">
              <a:buNone/>
              <a:defRPr sz="4200"/>
            </a:lvl5pPr>
            <a:lvl6pPr marL="6000293" indent="0" algn="ctr">
              <a:buNone/>
              <a:defRPr sz="4200"/>
            </a:lvl6pPr>
            <a:lvl7pPr marL="7200351" indent="0" algn="ctr">
              <a:buNone/>
              <a:defRPr sz="4200"/>
            </a:lvl7pPr>
            <a:lvl8pPr marL="8400410" indent="0" algn="ctr">
              <a:buNone/>
              <a:defRPr sz="4200"/>
            </a:lvl8pPr>
            <a:lvl9pPr marL="9600468" indent="0" algn="ctr">
              <a:buNone/>
              <a:defRPr sz="42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93855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6069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958369"/>
            <a:ext cx="7762444" cy="1525473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958369"/>
            <a:ext cx="22837334" cy="15254730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425432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025664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4487668"/>
            <a:ext cx="31049774" cy="7487774"/>
          </a:xfrm>
        </p:spPr>
        <p:txBody>
          <a:bodyPr anchor="b"/>
          <a:lstStyle>
            <a:lvl1pPr>
              <a:defRPr sz="1574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12046280"/>
            <a:ext cx="31049774" cy="3937644"/>
          </a:xfrm>
        </p:spPr>
        <p:txBody>
          <a:bodyPr/>
          <a:lstStyle>
            <a:lvl1pPr marL="0" indent="0">
              <a:buNone/>
              <a:defRPr sz="6300">
                <a:solidFill>
                  <a:schemeClr val="tx1">
                    <a:tint val="82000"/>
                  </a:schemeClr>
                </a:solidFill>
              </a:defRPr>
            </a:lvl1pPr>
            <a:lvl2pPr marL="1200059" indent="0">
              <a:buNone/>
              <a:defRPr sz="5250">
                <a:solidFill>
                  <a:schemeClr val="tx1">
                    <a:tint val="82000"/>
                  </a:schemeClr>
                </a:solidFill>
              </a:defRPr>
            </a:lvl2pPr>
            <a:lvl3pPr marL="2400117" indent="0">
              <a:buNone/>
              <a:defRPr sz="4725">
                <a:solidFill>
                  <a:schemeClr val="tx1">
                    <a:tint val="82000"/>
                  </a:schemeClr>
                </a:solidFill>
              </a:defRPr>
            </a:lvl3pPr>
            <a:lvl4pPr marL="3600176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4pPr>
            <a:lvl5pPr marL="4800234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5pPr>
            <a:lvl6pPr marL="6000293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6pPr>
            <a:lvl7pPr marL="7200351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7pPr>
            <a:lvl8pPr marL="8400410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8pPr>
            <a:lvl9pPr marL="9600468" indent="0">
              <a:buNone/>
              <a:defRPr sz="4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47995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4791843"/>
            <a:ext cx="15299889" cy="11421255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300231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958370"/>
            <a:ext cx="31049774" cy="3479296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4412664"/>
            <a:ext cx="15229575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6575242"/>
            <a:ext cx="15229575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4412664"/>
            <a:ext cx="15304578" cy="2162578"/>
          </a:xfrm>
        </p:spPr>
        <p:txBody>
          <a:bodyPr anchor="b"/>
          <a:lstStyle>
            <a:lvl1pPr marL="0" indent="0">
              <a:buNone/>
              <a:defRPr sz="6300" b="1"/>
            </a:lvl1pPr>
            <a:lvl2pPr marL="1200059" indent="0">
              <a:buNone/>
              <a:defRPr sz="5250" b="1"/>
            </a:lvl2pPr>
            <a:lvl3pPr marL="2400117" indent="0">
              <a:buNone/>
              <a:defRPr sz="4725" b="1"/>
            </a:lvl3pPr>
            <a:lvl4pPr marL="3600176" indent="0">
              <a:buNone/>
              <a:defRPr sz="4200" b="1"/>
            </a:lvl4pPr>
            <a:lvl5pPr marL="4800234" indent="0">
              <a:buNone/>
              <a:defRPr sz="4200" b="1"/>
            </a:lvl5pPr>
            <a:lvl6pPr marL="6000293" indent="0">
              <a:buNone/>
              <a:defRPr sz="4200" b="1"/>
            </a:lvl6pPr>
            <a:lvl7pPr marL="7200351" indent="0">
              <a:buNone/>
              <a:defRPr sz="4200" b="1"/>
            </a:lvl7pPr>
            <a:lvl8pPr marL="8400410" indent="0">
              <a:buNone/>
              <a:defRPr sz="4200" b="1"/>
            </a:lvl8pPr>
            <a:lvl9pPr marL="9600468" indent="0">
              <a:buNone/>
              <a:defRPr sz="42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6575242"/>
            <a:ext cx="15304578" cy="9671191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3914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250382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256508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2591763"/>
            <a:ext cx="18224867" cy="12792138"/>
          </a:xfrm>
        </p:spPr>
        <p:txBody>
          <a:bodyPr/>
          <a:lstStyle>
            <a:lvl1pPr>
              <a:defRPr sz="8399"/>
            </a:lvl1pPr>
            <a:lvl2pPr>
              <a:defRPr sz="7349"/>
            </a:lvl2pPr>
            <a:lvl3pPr>
              <a:defRPr sz="6300"/>
            </a:lvl3pPr>
            <a:lvl4pPr>
              <a:defRPr sz="5250"/>
            </a:lvl4pPr>
            <a:lvl5pPr>
              <a:defRPr sz="5250"/>
            </a:lvl5pPr>
            <a:lvl6pPr>
              <a:defRPr sz="5250"/>
            </a:lvl6pPr>
            <a:lvl7pPr>
              <a:defRPr sz="5250"/>
            </a:lvl7pPr>
            <a:lvl8pPr>
              <a:defRPr sz="5250"/>
            </a:lvl8pPr>
            <a:lvl9pPr>
              <a:defRPr sz="525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37789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1200044"/>
            <a:ext cx="11610852" cy="4200155"/>
          </a:xfrm>
        </p:spPr>
        <p:txBody>
          <a:bodyPr anchor="b"/>
          <a:lstStyle>
            <a:lvl1pPr>
              <a:defRPr sz="8399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2591763"/>
            <a:ext cx="18224867" cy="12792138"/>
          </a:xfrm>
        </p:spPr>
        <p:txBody>
          <a:bodyPr anchor="t"/>
          <a:lstStyle>
            <a:lvl1pPr marL="0" indent="0">
              <a:buNone/>
              <a:defRPr sz="8399"/>
            </a:lvl1pPr>
            <a:lvl2pPr marL="1200059" indent="0">
              <a:buNone/>
              <a:defRPr sz="7349"/>
            </a:lvl2pPr>
            <a:lvl3pPr marL="2400117" indent="0">
              <a:buNone/>
              <a:defRPr sz="6300"/>
            </a:lvl3pPr>
            <a:lvl4pPr marL="3600176" indent="0">
              <a:buNone/>
              <a:defRPr sz="5250"/>
            </a:lvl4pPr>
            <a:lvl5pPr marL="4800234" indent="0">
              <a:buNone/>
              <a:defRPr sz="5250"/>
            </a:lvl5pPr>
            <a:lvl6pPr marL="6000293" indent="0">
              <a:buNone/>
              <a:defRPr sz="5250"/>
            </a:lvl6pPr>
            <a:lvl7pPr marL="7200351" indent="0">
              <a:buNone/>
              <a:defRPr sz="5250"/>
            </a:lvl7pPr>
            <a:lvl8pPr marL="8400410" indent="0">
              <a:buNone/>
              <a:defRPr sz="5250"/>
            </a:lvl8pPr>
            <a:lvl9pPr marL="9600468" indent="0">
              <a:buNone/>
              <a:defRPr sz="525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5400199"/>
            <a:ext cx="11610852" cy="10004536"/>
          </a:xfrm>
        </p:spPr>
        <p:txBody>
          <a:bodyPr/>
          <a:lstStyle>
            <a:lvl1pPr marL="0" indent="0">
              <a:buNone/>
              <a:defRPr sz="4200"/>
            </a:lvl1pPr>
            <a:lvl2pPr marL="1200059" indent="0">
              <a:buNone/>
              <a:defRPr sz="3675"/>
            </a:lvl2pPr>
            <a:lvl3pPr marL="2400117" indent="0">
              <a:buNone/>
              <a:defRPr sz="3150"/>
            </a:lvl3pPr>
            <a:lvl4pPr marL="3600176" indent="0">
              <a:buNone/>
              <a:defRPr sz="2625"/>
            </a:lvl4pPr>
            <a:lvl5pPr marL="4800234" indent="0">
              <a:buNone/>
              <a:defRPr sz="2625"/>
            </a:lvl5pPr>
            <a:lvl6pPr marL="6000293" indent="0">
              <a:buNone/>
              <a:defRPr sz="2625"/>
            </a:lvl6pPr>
            <a:lvl7pPr marL="7200351" indent="0">
              <a:buNone/>
              <a:defRPr sz="2625"/>
            </a:lvl7pPr>
            <a:lvl8pPr marL="8400410" indent="0">
              <a:buNone/>
              <a:defRPr sz="2625"/>
            </a:lvl8pPr>
            <a:lvl9pPr marL="9600468" indent="0">
              <a:buNone/>
              <a:defRPr sz="262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6061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think-cell data - do not delete" hidden="1">
            <a:extLst>
              <a:ext uri="{FF2B5EF4-FFF2-40B4-BE49-F238E27FC236}">
                <a16:creationId xmlns:a16="http://schemas.microsoft.com/office/drawing/2014/main" id="{BC1C57E0-6711-140E-811F-E514B2B6270D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413974191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14" imgW="523" imgH="514" progId="TCLayout.ActiveDocument.1">
                  <p:embed/>
                </p:oleObj>
              </mc:Choice>
              <mc:Fallback>
                <p:oleObj name="think-cell Folie" r:id="rId14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958370"/>
            <a:ext cx="31049774" cy="3479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4791843"/>
            <a:ext cx="31049774" cy="114212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A2764DB-E7DF-4EA7-A1AF-05A77C280FCA}" type="datetimeFigureOut">
              <a:rPr lang="de-DE" smtClean="0"/>
              <a:t>11.08.2025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16683949"/>
            <a:ext cx="12149912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16683949"/>
            <a:ext cx="8099941" cy="9583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15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A02A80-A104-426B-9779-D7499AE27B6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43606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2400117" rtl="0" eaLnBrk="1" latinLnBrk="0" hangingPunct="1">
        <a:lnSpc>
          <a:spcPct val="90000"/>
        </a:lnSpc>
        <a:spcBef>
          <a:spcPct val="0"/>
        </a:spcBef>
        <a:buNone/>
        <a:defRPr sz="1154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600029" indent="-600029" algn="l" defTabSz="2400117" rtl="0" eaLnBrk="1" latinLnBrk="0" hangingPunct="1">
        <a:lnSpc>
          <a:spcPct val="90000"/>
        </a:lnSpc>
        <a:spcBef>
          <a:spcPts val="2625"/>
        </a:spcBef>
        <a:buFont typeface="Arial" panose="020B0604020202020204" pitchFamily="34" charset="0"/>
        <a:buChar char="•"/>
        <a:defRPr sz="7349" kern="1200">
          <a:solidFill>
            <a:schemeClr val="tx1"/>
          </a:solidFill>
          <a:latin typeface="+mn-lt"/>
          <a:ea typeface="+mn-ea"/>
          <a:cs typeface="+mn-cs"/>
        </a:defRPr>
      </a:lvl1pPr>
      <a:lvl2pPr marL="180008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6300" kern="1200">
          <a:solidFill>
            <a:schemeClr val="tx1"/>
          </a:solidFill>
          <a:latin typeface="+mn-lt"/>
          <a:ea typeface="+mn-ea"/>
          <a:cs typeface="+mn-cs"/>
        </a:defRPr>
      </a:lvl2pPr>
      <a:lvl3pPr marL="3000146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5250" kern="1200">
          <a:solidFill>
            <a:schemeClr val="tx1"/>
          </a:solidFill>
          <a:latin typeface="+mn-lt"/>
          <a:ea typeface="+mn-ea"/>
          <a:cs typeface="+mn-cs"/>
        </a:defRPr>
      </a:lvl3pPr>
      <a:lvl4pPr marL="4200205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5400264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600322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800381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9000439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10200498" indent="-600029" algn="l" defTabSz="240011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1pPr>
      <a:lvl2pPr marL="1200059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2pPr>
      <a:lvl3pPr marL="2400117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3pPr>
      <a:lvl4pPr marL="3600176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4pPr>
      <a:lvl5pPr marL="4800234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5pPr>
      <a:lvl6pPr marL="6000293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6pPr>
      <a:lvl7pPr marL="7200351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7pPr>
      <a:lvl8pPr marL="8400410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8pPr>
      <a:lvl9pPr marL="9600468" algn="l" defTabSz="2400117" rtl="0" eaLnBrk="1" latinLnBrk="0" hangingPunct="1">
        <a:defRPr sz="472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image" Target="../media/image1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hink-cell data - do not delete" hidden="1">
            <a:extLst>
              <a:ext uri="{FF2B5EF4-FFF2-40B4-BE49-F238E27FC236}">
                <a16:creationId xmlns:a16="http://schemas.microsoft.com/office/drawing/2014/main" id="{B556BD4B-4353-2337-C6D3-8663631241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5503980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23" imgH="514" progId="TCLayout.ActiveDocument.1">
                  <p:embed/>
                </p:oleObj>
              </mc:Choice>
              <mc:Fallback>
                <p:oleObj name="think-cell Folie" r:id="rId4" imgW="523" imgH="514" progId="TCLayout.ActiveDocument.1">
                  <p:embed/>
                  <p:pic>
                    <p:nvPicPr>
                      <p:cNvPr id="1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6BD4B-4353-2337-C6D3-866363124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1071" y="3341210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720984"/>
            <a:ext cx="35098104" cy="4870328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7999060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332" name="Rechteck 331">
            <a:extLst>
              <a:ext uri="{FF2B5EF4-FFF2-40B4-BE49-F238E27FC236}">
                <a16:creationId xmlns:a16="http://schemas.microsoft.com/office/drawing/2014/main" id="{B04EF40C-0B1D-0ACA-4F96-3FE6BEE5A342}"/>
              </a:ext>
            </a:extLst>
          </p:cNvPr>
          <p:cNvSpPr/>
          <p:nvPr/>
        </p:nvSpPr>
        <p:spPr>
          <a:xfrm>
            <a:off x="28105100" y="11671299"/>
            <a:ext cx="7361904" cy="3527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52032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1671299"/>
            <a:ext cx="4716276" cy="35271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1671299"/>
            <a:ext cx="4082230" cy="3527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ManagementDomainInterface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1200382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58157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>
            <a:off x="23684398" y="14804362"/>
            <a:ext cx="470209" cy="9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4581428"/>
            <a:ext cx="1682087" cy="44775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79284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30276" y="8703267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 flipV="1">
            <a:off x="20760368" y="9008866"/>
            <a:ext cx="673111" cy="67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733473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2194845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 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186057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27622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230614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208336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208039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>
            <a:off x="21972634" y="12092053"/>
            <a:ext cx="651073" cy="18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2623707" y="1196482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2987857"/>
            <a:ext cx="552167" cy="18165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1435335" y="1186926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276507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9" y="12314839"/>
            <a:ext cx="1856" cy="450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117161" y="9238417"/>
            <a:ext cx="584968" cy="4601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0848511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0848511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117161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154140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245309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80706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8097219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8029854"/>
            <a:ext cx="817921" cy="2315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101788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affected-application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affected-management-plane-transport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930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3501122"/>
            <a:ext cx="1947242" cy="16947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3503130"/>
            <a:ext cx="8496789" cy="16952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058233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0582331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0805117"/>
            <a:ext cx="435675" cy="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7521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 flipV="1">
            <a:off x="10081114" y="9008201"/>
            <a:ext cx="674365" cy="106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3" y="13906571"/>
            <a:ext cx="474795" cy="4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37607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>
            <a:off x="11292778" y="14804361"/>
            <a:ext cx="552168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>
            <a:off x="10203313" y="14804361"/>
            <a:ext cx="552166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368853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45819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4134111"/>
            <a:ext cx="1019175" cy="4478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12" y="10803344"/>
            <a:ext cx="552166" cy="17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596"/>
            <a:ext cx="1" cy="4550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96966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05805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28" y="10142244"/>
            <a:ext cx="0" cy="43831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9907478"/>
            <a:ext cx="694370" cy="119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7616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3501931"/>
            <a:ext cx="1949140" cy="1696482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application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2347500" y="3471544"/>
            <a:ext cx="2052399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measureApplicationService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mediateApplicationUpdateService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2985079"/>
            <a:ext cx="552164" cy="18228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570765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9653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7" idx="3"/>
          </p:cNvCxnSpPr>
          <p:nvPr/>
        </p:nvCxnSpPr>
        <p:spPr>
          <a:xfrm flipH="1">
            <a:off x="8380381" y="7188173"/>
            <a:ext cx="816559" cy="2511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410959"/>
            <a:ext cx="1362" cy="3961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272" idx="0"/>
          </p:cNvCxnSpPr>
          <p:nvPr/>
        </p:nvCxnSpPr>
        <p:spPr>
          <a:xfrm rot="10800000" flipV="1">
            <a:off x="661268" y="7188173"/>
            <a:ext cx="8535673" cy="471041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638407" y="1189858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310245" y="10955479"/>
            <a:ext cx="4446943" cy="1019175"/>
          </a:xfrm>
          <a:prstGeom prst="bentConnector3">
            <a:avLst>
              <a:gd name="adj1" fmla="val 502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2034197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2534254" y="1186229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2534254" y="1276349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2802904" y="12307871"/>
            <a:ext cx="0" cy="4556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1"/>
            <a:endCxn id="79" idx="3"/>
          </p:cNvCxnSpPr>
          <p:nvPr/>
        </p:nvCxnSpPr>
        <p:spPr>
          <a:xfrm flipH="1">
            <a:off x="31990582" y="12085085"/>
            <a:ext cx="543672" cy="696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0259401" y="11934540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2482608" y="889295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2157575" y="889295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650930" y="14615534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812383" y="14838320"/>
            <a:ext cx="470210" cy="1397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282593" y="14634851"/>
            <a:ext cx="1118657" cy="43488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0"/>
            <a:endCxn id="67" idx="3"/>
          </p:cNvCxnSpPr>
          <p:nvPr/>
        </p:nvCxnSpPr>
        <p:spPr>
          <a:xfrm flipH="1" flipV="1">
            <a:off x="33071553" y="12986283"/>
            <a:ext cx="160104" cy="16292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30408312" y="1276966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[1]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 flipV="1">
            <a:off x="31569765" y="12986283"/>
            <a:ext cx="964489" cy="6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276500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2987786"/>
            <a:ext cx="555241" cy="7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282790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>
            <a:off x="23687472" y="12987786"/>
            <a:ext cx="467129" cy="6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357546" y="12878630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80704" y="11704507"/>
            <a:ext cx="1949140" cy="1676604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196295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33840" y="128399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408523"/>
            <a:ext cx="491953" cy="4314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6"/>
          </p:cNvCxnSpPr>
          <p:nvPr/>
        </p:nvCxnSpPr>
        <p:spPr>
          <a:xfrm flipH="1">
            <a:off x="23652771" y="12185737"/>
            <a:ext cx="2632575" cy="627493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0"/>
          </p:cNvCxnSpPr>
          <p:nvPr/>
        </p:nvCxnSpPr>
        <p:spPr>
          <a:xfrm>
            <a:off x="26827798" y="12185737"/>
            <a:ext cx="3640065" cy="59253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3"/>
          </p:cNvCxnSpPr>
          <p:nvPr/>
        </p:nvCxnSpPr>
        <p:spPr>
          <a:xfrm flipH="1">
            <a:off x="29871597" y="12992447"/>
            <a:ext cx="536715" cy="508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72" idx="0"/>
          </p:cNvCxnSpPr>
          <p:nvPr/>
        </p:nvCxnSpPr>
        <p:spPr>
          <a:xfrm>
            <a:off x="9734239" y="7188173"/>
            <a:ext cx="23295477" cy="4701923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8029854"/>
            <a:ext cx="16820971" cy="39330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7052" y="1279037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category=mountpoint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 and many more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07D86E2A-1444-F6BF-0C0E-4A6F6CC281CB}"/>
              </a:ext>
            </a:extLst>
          </p:cNvPr>
          <p:cNvSpPr/>
          <p:nvPr/>
        </p:nvSpPr>
        <p:spPr>
          <a:xfrm>
            <a:off x="4732618" y="11697677"/>
            <a:ext cx="12609887" cy="1694795"/>
          </a:xfrm>
          <a:prstGeom prst="rect">
            <a:avLst/>
          </a:prstGeom>
          <a:solidFill>
            <a:srgbClr val="DF89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75" name="Abgerundetes Rechteck 1">
            <a:extLst>
              <a:ext uri="{FF2B5EF4-FFF2-40B4-BE49-F238E27FC236}">
                <a16:creationId xmlns:a16="http://schemas.microsoft.com/office/drawing/2014/main" id="{BAF7C63F-FCBE-F0AC-5B13-F7F9FA70AEAE}"/>
              </a:ext>
            </a:extLst>
          </p:cNvPr>
          <p:cNvSpPr/>
          <p:nvPr/>
        </p:nvSpPr>
        <p:spPr>
          <a:xfrm>
            <a:off x="4893779" y="11960730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L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3D9F7517-E662-CB96-A1A1-B45B3D3DFD56}"/>
              </a:ext>
            </a:extLst>
          </p:cNvPr>
          <p:cNvSpPr/>
          <p:nvPr/>
        </p:nvSpPr>
        <p:spPr>
          <a:xfrm>
            <a:off x="7799697" y="118605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EC50458B-CD38-B95C-3C8A-FB859D75AEAF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5436231" y="12041284"/>
            <a:ext cx="2363466" cy="142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685C5EE-9684-285F-D642-6DD3ED8A8606}"/>
              </a:ext>
            </a:extLst>
          </p:cNvPr>
          <p:cNvCxnSpPr>
            <a:cxnSpLocks/>
            <a:stCxn id="75" idx="1"/>
            <a:endCxn id="214" idx="1"/>
          </p:cNvCxnSpPr>
          <p:nvPr/>
        </p:nvCxnSpPr>
        <p:spPr>
          <a:xfrm flipH="1">
            <a:off x="2828865" y="12183516"/>
            <a:ext cx="2064914" cy="6276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3B412BA6-9F2C-2214-AA25-75A49B28DCD9}"/>
              </a:ext>
            </a:extLst>
          </p:cNvPr>
          <p:cNvCxnSpPr>
            <a:cxnSpLocks/>
            <a:stCxn id="75" idx="3"/>
          </p:cNvCxnSpPr>
          <p:nvPr/>
        </p:nvCxnSpPr>
        <p:spPr>
          <a:xfrm>
            <a:off x="5436231" y="12183516"/>
            <a:ext cx="14336232" cy="6419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87" name="Abgerundetes Rechteck 9">
            <a:extLst>
              <a:ext uri="{FF2B5EF4-FFF2-40B4-BE49-F238E27FC236}">
                <a16:creationId xmlns:a16="http://schemas.microsoft.com/office/drawing/2014/main" id="{C0A034CD-EBF9-A215-3AB3-0AFFBBB8195B}"/>
              </a:ext>
            </a:extLst>
          </p:cNvPr>
          <p:cNvSpPr/>
          <p:nvPr/>
        </p:nvSpPr>
        <p:spPr>
          <a:xfrm>
            <a:off x="1727873" y="127772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C9F1288D-9423-A73B-1737-2A53A3B25965}"/>
              </a:ext>
            </a:extLst>
          </p:cNvPr>
          <p:cNvSpPr/>
          <p:nvPr/>
        </p:nvSpPr>
        <p:spPr>
          <a:xfrm>
            <a:off x="3320992" y="12780162"/>
            <a:ext cx="1212405" cy="5870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              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F5A4D74A-C4B4-9C5B-E124-9AA8E04082B0}"/>
              </a:ext>
            </a:extLst>
          </p:cNvPr>
          <p:cNvCxnSpPr>
            <a:cxnSpLocks/>
            <a:stCxn id="87" idx="1"/>
            <a:endCxn id="4" idx="3"/>
          </p:cNvCxnSpPr>
          <p:nvPr/>
        </p:nvCxnSpPr>
        <p:spPr>
          <a:xfrm flipH="1" flipV="1">
            <a:off x="1175706" y="12985079"/>
            <a:ext cx="552167" cy="149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36569041-32E7-9FE1-D1C0-B32A21C4F4D0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2889326" y="13000046"/>
            <a:ext cx="431666" cy="7365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72478F58-66D8-8236-9E97-6653E460FA9A}"/>
              </a:ext>
            </a:extLst>
          </p:cNvPr>
          <p:cNvCxnSpPr>
            <a:cxnSpLocks/>
            <a:stCxn id="129" idx="2"/>
            <a:endCxn id="125" idx="0"/>
          </p:cNvCxnSpPr>
          <p:nvPr/>
        </p:nvCxnSpPr>
        <p:spPr>
          <a:xfrm>
            <a:off x="21702129" y="9238417"/>
            <a:ext cx="1856" cy="26308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4" name="Ellipse 213">
            <a:extLst>
              <a:ext uri="{FF2B5EF4-FFF2-40B4-BE49-F238E27FC236}">
                <a16:creationId xmlns:a16="http://schemas.microsoft.com/office/drawing/2014/main" id="{02E443E7-4CB2-518B-CCBD-3E690BAB493A}"/>
              </a:ext>
            </a:extLst>
          </p:cNvPr>
          <p:cNvSpPr/>
          <p:nvPr/>
        </p:nvSpPr>
        <p:spPr>
          <a:xfrm>
            <a:off x="2822170" y="12804515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75" idx="0"/>
          </p:cNvCxnSpPr>
          <p:nvPr/>
        </p:nvCxnSpPr>
        <p:spPr>
          <a:xfrm rot="10800000" flipV="1">
            <a:off x="5165006" y="8029854"/>
            <a:ext cx="4033297" cy="3930876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37" name="Abgerundetes Rechteck 2">
            <a:extLst>
              <a:ext uri="{FF2B5EF4-FFF2-40B4-BE49-F238E27FC236}">
                <a16:creationId xmlns:a16="http://schemas.microsoft.com/office/drawing/2014/main" id="{D40E81AE-222B-D0C9-75F1-3C0A4D157A53}"/>
              </a:ext>
            </a:extLst>
          </p:cNvPr>
          <p:cNvSpPr/>
          <p:nvPr/>
        </p:nvSpPr>
        <p:spPr>
          <a:xfrm>
            <a:off x="5444581" y="1273184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R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D62FD7C6-E18A-2730-24FC-18EFA022F664}"/>
              </a:ext>
            </a:extLst>
          </p:cNvPr>
          <p:cNvSpPr/>
          <p:nvPr/>
        </p:nvSpPr>
        <p:spPr>
          <a:xfrm>
            <a:off x="6758193" y="12449813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local-id=tcp-link-chain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4BAE797D-F254-0F99-B8E3-AC68C92200A8}"/>
              </a:ext>
            </a:extLst>
          </p:cNvPr>
          <p:cNvCxnSpPr>
            <a:cxnSpLocks/>
            <a:stCxn id="237" idx="3"/>
            <a:endCxn id="238" idx="1"/>
          </p:cNvCxnSpPr>
          <p:nvPr/>
        </p:nvCxnSpPr>
        <p:spPr>
          <a:xfrm flipV="1">
            <a:off x="5981880" y="12614041"/>
            <a:ext cx="776313" cy="3405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BF92F7BC-A6AE-FC2D-F4B0-66F5044C58D1}"/>
              </a:ext>
            </a:extLst>
          </p:cNvPr>
          <p:cNvCxnSpPr>
            <a:cxnSpLocks/>
            <a:stCxn id="237" idx="3"/>
            <a:endCxn id="187" idx="0"/>
          </p:cNvCxnSpPr>
          <p:nvPr/>
        </p:nvCxnSpPr>
        <p:spPr>
          <a:xfrm>
            <a:off x="5981880" y="12954630"/>
            <a:ext cx="9829279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44" name="Verbinder: gewinkelt 243">
            <a:extLst>
              <a:ext uri="{FF2B5EF4-FFF2-40B4-BE49-F238E27FC236}">
                <a16:creationId xmlns:a16="http://schemas.microsoft.com/office/drawing/2014/main" id="{38CF0610-0F28-E0A7-7B13-09CB4FC80CE6}"/>
              </a:ext>
            </a:extLst>
          </p:cNvPr>
          <p:cNvCxnSpPr>
            <a:cxnSpLocks/>
            <a:stCxn id="237" idx="1"/>
            <a:endCxn id="14" idx="0"/>
          </p:cNvCxnSpPr>
          <p:nvPr/>
        </p:nvCxnSpPr>
        <p:spPr>
          <a:xfrm rot="10800000" flipV="1">
            <a:off x="5158861" y="12954630"/>
            <a:ext cx="285720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648CCAE4-5320-D515-CDC3-D94902182F7E}"/>
              </a:ext>
            </a:extLst>
          </p:cNvPr>
          <p:cNvCxnSpPr>
            <a:cxnSpLocks/>
            <a:stCxn id="117" idx="2"/>
            <a:endCxn id="56" idx="0"/>
          </p:cNvCxnSpPr>
          <p:nvPr/>
        </p:nvCxnSpPr>
        <p:spPr>
          <a:xfrm flipH="1">
            <a:off x="1469032" y="4017270"/>
            <a:ext cx="8333616" cy="484354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7DEADBAA-2FA3-37E5-AE0A-31C7FB56E6DC}"/>
              </a:ext>
            </a:extLst>
          </p:cNvPr>
          <p:cNvCxnSpPr>
            <a:cxnSpLocks/>
            <a:stCxn id="117" idx="2"/>
            <a:endCxn id="129" idx="0"/>
          </p:cNvCxnSpPr>
          <p:nvPr/>
        </p:nvCxnSpPr>
        <p:spPr>
          <a:xfrm>
            <a:off x="9802648" y="4017270"/>
            <a:ext cx="11899481" cy="47755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A17392D6-BDD8-F251-6CB7-AF5E256BC64F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>
            <a:off x="9802648" y="4017270"/>
            <a:ext cx="22500199" cy="48435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7A39CEA9-D311-0ED8-F8E4-B6082DE4C0B1}"/>
              </a:ext>
            </a:extLst>
          </p:cNvPr>
          <p:cNvCxnSpPr>
            <a:cxnSpLocks/>
            <a:stCxn id="75" idx="2"/>
            <a:endCxn id="237" idx="0"/>
          </p:cNvCxnSpPr>
          <p:nvPr/>
        </p:nvCxnSpPr>
        <p:spPr>
          <a:xfrm>
            <a:off x="5165005" y="12406302"/>
            <a:ext cx="548226" cy="3255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4" name="Abgerundetes Rechteck 2">
            <a:extLst>
              <a:ext uri="{FF2B5EF4-FFF2-40B4-BE49-F238E27FC236}">
                <a16:creationId xmlns:a16="http://schemas.microsoft.com/office/drawing/2014/main" id="{6217AA5C-B11D-EE21-8D8A-F03AF335DB59}"/>
              </a:ext>
            </a:extLst>
          </p:cNvPr>
          <p:cNvSpPr/>
          <p:nvPr/>
        </p:nvSpPr>
        <p:spPr>
          <a:xfrm>
            <a:off x="32035629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07" name="Abgerundetes Rechteck 3">
            <a:extLst>
              <a:ext uri="{FF2B5EF4-FFF2-40B4-BE49-F238E27FC236}">
                <a16:creationId xmlns:a16="http://schemas.microsoft.com/office/drawing/2014/main" id="{7AD29EB0-0652-854A-42EF-EA0FC3F6F31A}"/>
              </a:ext>
            </a:extLst>
          </p:cNvPr>
          <p:cNvSpPr/>
          <p:nvPr/>
        </p:nvSpPr>
        <p:spPr>
          <a:xfrm>
            <a:off x="32035629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4E464824-8BB1-584B-1EE9-75927F098C9A}"/>
              </a:ext>
            </a:extLst>
          </p:cNvPr>
          <p:cNvCxnSpPr>
            <a:cxnSpLocks/>
            <a:stCxn id="24" idx="2"/>
            <a:endCxn id="104" idx="0"/>
          </p:cNvCxnSpPr>
          <p:nvPr/>
        </p:nvCxnSpPr>
        <p:spPr>
          <a:xfrm>
            <a:off x="32302847" y="9306381"/>
            <a:ext cx="1432" cy="3921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90AB2440-14D8-D7AA-360C-E7625975A8DE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32304279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585A1CA-9285-57B4-AC83-883A70A8ADCE}"/>
              </a:ext>
            </a:extLst>
          </p:cNvPr>
          <p:cNvCxnSpPr>
            <a:cxnSpLocks/>
            <a:stCxn id="104" idx="1"/>
            <a:endCxn id="133" idx="3"/>
          </p:cNvCxnSpPr>
          <p:nvPr/>
        </p:nvCxnSpPr>
        <p:spPr>
          <a:xfrm flipH="1" flipV="1">
            <a:off x="31341258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28F3EEA8-5964-A8AA-2D18-98327179810D}"/>
              </a:ext>
            </a:extLst>
          </p:cNvPr>
          <p:cNvSpPr/>
          <p:nvPr/>
        </p:nvSpPr>
        <p:spPr>
          <a:xfrm>
            <a:off x="29432427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98A8010B-843A-5167-086C-829D211E6A03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 rot="16200000" flipH="1">
            <a:off x="31274916" y="10334311"/>
            <a:ext cx="2555918" cy="500057"/>
          </a:xfrm>
          <a:prstGeom prst="bentConnector3">
            <a:avLst>
              <a:gd name="adj1" fmla="val 56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30445003" y="1277826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94" name="Abgerundetes Rechteck 9">
            <a:extLst>
              <a:ext uri="{FF2B5EF4-FFF2-40B4-BE49-F238E27FC236}">
                <a16:creationId xmlns:a16="http://schemas.microsoft.com/office/drawing/2014/main" id="{CFBB93BB-DDBC-4109-A70D-924ED0550B9B}"/>
              </a:ext>
            </a:extLst>
          </p:cNvPr>
          <p:cNvSpPr/>
          <p:nvPr/>
        </p:nvSpPr>
        <p:spPr>
          <a:xfrm>
            <a:off x="22522945" y="1354314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 err="1">
                <a:solidFill>
                  <a:prstClr val="white"/>
                </a:solidFill>
                <a:latin typeface="Calibri" panose="020F0502020204030204"/>
              </a:rPr>
              <a:t>NetconfClient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297" name="Rechteck 296">
            <a:extLst>
              <a:ext uri="{FF2B5EF4-FFF2-40B4-BE49-F238E27FC236}">
                <a16:creationId xmlns:a16="http://schemas.microsoft.com/office/drawing/2014/main" id="{1B71F99F-50C8-5835-4E81-09D86748B289}"/>
              </a:ext>
            </a:extLst>
          </p:cNvPr>
          <p:cNvSpPr/>
          <p:nvPr/>
        </p:nvSpPr>
        <p:spPr>
          <a:xfrm>
            <a:off x="24179713" y="13453709"/>
            <a:ext cx="1682087" cy="95848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local-id=netconf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netconfUserName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netconfPassword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connectionStatus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sessionId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98" name="Gerade Verbindung mit Pfeil 297">
            <a:extLst>
              <a:ext uri="{FF2B5EF4-FFF2-40B4-BE49-F238E27FC236}">
                <a16:creationId xmlns:a16="http://schemas.microsoft.com/office/drawing/2014/main" id="{D3A78C27-A6CA-8CEF-682F-3FC06CD5BDBC}"/>
              </a:ext>
            </a:extLst>
          </p:cNvPr>
          <p:cNvCxnSpPr>
            <a:cxnSpLocks/>
            <a:stCxn id="294" idx="3"/>
            <a:endCxn id="297" idx="1"/>
          </p:cNvCxnSpPr>
          <p:nvPr/>
        </p:nvCxnSpPr>
        <p:spPr>
          <a:xfrm>
            <a:off x="23684398" y="13765926"/>
            <a:ext cx="495315" cy="1670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06" name="Gerade Verbindung mit Pfeil 305">
            <a:extLst>
              <a:ext uri="{FF2B5EF4-FFF2-40B4-BE49-F238E27FC236}">
                <a16:creationId xmlns:a16="http://schemas.microsoft.com/office/drawing/2014/main" id="{D8353692-27A2-9A61-37EE-AB970D686C9A}"/>
              </a:ext>
            </a:extLst>
          </p:cNvPr>
          <p:cNvCxnSpPr>
            <a:cxnSpLocks/>
            <a:stCxn id="294" idx="1"/>
            <a:endCxn id="126" idx="3"/>
          </p:cNvCxnSpPr>
          <p:nvPr/>
        </p:nvCxnSpPr>
        <p:spPr>
          <a:xfrm flipH="1" flipV="1">
            <a:off x="21970778" y="12987857"/>
            <a:ext cx="552167" cy="7780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14" name="Abgerundetes Rechteck 9">
            <a:extLst>
              <a:ext uri="{FF2B5EF4-FFF2-40B4-BE49-F238E27FC236}">
                <a16:creationId xmlns:a16="http://schemas.microsoft.com/office/drawing/2014/main" id="{285D4F0F-7584-F227-9F7C-A3C019742EBF}"/>
              </a:ext>
            </a:extLst>
          </p:cNvPr>
          <p:cNvSpPr/>
          <p:nvPr/>
        </p:nvSpPr>
        <p:spPr>
          <a:xfrm>
            <a:off x="32618416" y="13737112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NetconfClient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315" name="Rechteck 314">
            <a:extLst>
              <a:ext uri="{FF2B5EF4-FFF2-40B4-BE49-F238E27FC236}">
                <a16:creationId xmlns:a16="http://schemas.microsoft.com/office/drawing/2014/main" id="{88F7E8E1-2683-BE24-0F40-4DF30A6FF028}"/>
              </a:ext>
            </a:extLst>
          </p:cNvPr>
          <p:cNvSpPr/>
          <p:nvPr/>
        </p:nvSpPr>
        <p:spPr>
          <a:xfrm>
            <a:off x="34275185" y="13647680"/>
            <a:ext cx="1127336" cy="88690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unavailableCapability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16" name="Gerade Verbindung mit Pfeil 315">
            <a:extLst>
              <a:ext uri="{FF2B5EF4-FFF2-40B4-BE49-F238E27FC236}">
                <a16:creationId xmlns:a16="http://schemas.microsoft.com/office/drawing/2014/main" id="{8CA88BAA-6527-D656-36D1-64DF13E119D8}"/>
              </a:ext>
            </a:extLst>
          </p:cNvPr>
          <p:cNvCxnSpPr>
            <a:cxnSpLocks/>
            <a:stCxn id="314" idx="3"/>
            <a:endCxn id="315" idx="1"/>
          </p:cNvCxnSpPr>
          <p:nvPr/>
        </p:nvCxnSpPr>
        <p:spPr>
          <a:xfrm>
            <a:off x="33779869" y="13959898"/>
            <a:ext cx="495316" cy="13123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7" name="Gerade Verbindung mit Pfeil 316">
            <a:extLst>
              <a:ext uri="{FF2B5EF4-FFF2-40B4-BE49-F238E27FC236}">
                <a16:creationId xmlns:a16="http://schemas.microsoft.com/office/drawing/2014/main" id="{02943F78-3488-FC09-8944-522744799565}"/>
              </a:ext>
            </a:extLst>
          </p:cNvPr>
          <p:cNvCxnSpPr>
            <a:cxnSpLocks/>
            <a:stCxn id="314" idx="0"/>
            <a:endCxn id="67" idx="3"/>
          </p:cNvCxnSpPr>
          <p:nvPr/>
        </p:nvCxnSpPr>
        <p:spPr>
          <a:xfrm flipH="1" flipV="1">
            <a:off x="33071553" y="12986283"/>
            <a:ext cx="127590" cy="750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46" name="Abgerundetes Rechteck 88">
            <a:extLst>
              <a:ext uri="{FF2B5EF4-FFF2-40B4-BE49-F238E27FC236}">
                <a16:creationId xmlns:a16="http://schemas.microsoft.com/office/drawing/2014/main" id="{82B9F678-68A2-0B64-1E87-FB708B5F53BB}"/>
              </a:ext>
            </a:extLst>
          </p:cNvPr>
          <p:cNvSpPr/>
          <p:nvPr/>
        </p:nvSpPr>
        <p:spPr>
          <a:xfrm>
            <a:off x="30383577" y="10824294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47" name="Rechteck 346">
            <a:extLst>
              <a:ext uri="{FF2B5EF4-FFF2-40B4-BE49-F238E27FC236}">
                <a16:creationId xmlns:a16="http://schemas.microsoft.com/office/drawing/2014/main" id="{3C5DC373-D58C-E7D6-026A-39E04A61281D}"/>
              </a:ext>
            </a:extLst>
          </p:cNvPr>
          <p:cNvSpPr/>
          <p:nvPr/>
        </p:nvSpPr>
        <p:spPr>
          <a:xfrm>
            <a:off x="28132118" y="10824293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48" name="Gerade Verbindung mit Pfeil 347">
            <a:extLst>
              <a:ext uri="{FF2B5EF4-FFF2-40B4-BE49-F238E27FC236}">
                <a16:creationId xmlns:a16="http://schemas.microsoft.com/office/drawing/2014/main" id="{E8A7090C-1164-A43E-E161-A6D472CF61A3}"/>
              </a:ext>
            </a:extLst>
          </p:cNvPr>
          <p:cNvCxnSpPr>
            <a:cxnSpLocks/>
            <a:stCxn id="346" idx="3"/>
          </p:cNvCxnSpPr>
          <p:nvPr/>
        </p:nvCxnSpPr>
        <p:spPr>
          <a:xfrm flipV="1">
            <a:off x="31545030" y="10824294"/>
            <a:ext cx="490599" cy="2227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349" name="Gerade Verbindung mit Pfeil 348">
            <a:extLst>
              <a:ext uri="{FF2B5EF4-FFF2-40B4-BE49-F238E27FC236}">
                <a16:creationId xmlns:a16="http://schemas.microsoft.com/office/drawing/2014/main" id="{391613CB-9997-DB9E-BCBC-4FD2900E9885}"/>
              </a:ext>
            </a:extLst>
          </p:cNvPr>
          <p:cNvCxnSpPr>
            <a:cxnSpLocks/>
            <a:stCxn id="346" idx="1"/>
            <a:endCxn id="347" idx="3"/>
          </p:cNvCxnSpPr>
          <p:nvPr/>
        </p:nvCxnSpPr>
        <p:spPr>
          <a:xfrm flipH="1" flipV="1">
            <a:off x="29947901" y="11047079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0" name="Abgerundetes Rechteck 88">
            <a:extLst>
              <a:ext uri="{FF2B5EF4-FFF2-40B4-BE49-F238E27FC236}">
                <a16:creationId xmlns:a16="http://schemas.microsoft.com/office/drawing/2014/main" id="{9494947A-734B-B450-BBDE-0FFC3A07DB07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351" name="Rechteck 350">
            <a:extLst>
              <a:ext uri="{FF2B5EF4-FFF2-40B4-BE49-F238E27FC236}">
                <a16:creationId xmlns:a16="http://schemas.microsoft.com/office/drawing/2014/main" id="{39854DB9-4DD8-6645-1578-B13C735DB3FB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2" name="Gerade Verbindung mit Pfeil 351">
            <a:extLst>
              <a:ext uri="{FF2B5EF4-FFF2-40B4-BE49-F238E27FC236}">
                <a16:creationId xmlns:a16="http://schemas.microsoft.com/office/drawing/2014/main" id="{7A566248-D25A-29AE-D97A-931D7DB2D8C5}"/>
              </a:ext>
            </a:extLst>
          </p:cNvPr>
          <p:cNvCxnSpPr>
            <a:cxnSpLocks/>
            <a:stCxn id="350" idx="1"/>
            <a:endCxn id="351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3" name="Gerade Verbindung mit Pfeil 352">
            <a:extLst>
              <a:ext uri="{FF2B5EF4-FFF2-40B4-BE49-F238E27FC236}">
                <a16:creationId xmlns:a16="http://schemas.microsoft.com/office/drawing/2014/main" id="{9BF14EFC-1361-CB2B-148F-C164F0B0FFEF}"/>
              </a:ext>
            </a:extLst>
          </p:cNvPr>
          <p:cNvCxnSpPr>
            <a:cxnSpLocks/>
            <a:stCxn id="350" idx="3"/>
          </p:cNvCxnSpPr>
          <p:nvPr/>
        </p:nvCxnSpPr>
        <p:spPr>
          <a:xfrm flipV="1">
            <a:off x="20881312" y="11047080"/>
            <a:ext cx="235849" cy="37571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54" name="Abgerundetes Rechteck 88">
            <a:extLst>
              <a:ext uri="{FF2B5EF4-FFF2-40B4-BE49-F238E27FC236}">
                <a16:creationId xmlns:a16="http://schemas.microsoft.com/office/drawing/2014/main" id="{BB09E354-F665-473A-1E0D-124C40226357}"/>
              </a:ext>
            </a:extLst>
          </p:cNvPr>
          <p:cNvSpPr/>
          <p:nvPr/>
        </p:nvSpPr>
        <p:spPr>
          <a:xfrm>
            <a:off x="19726209" y="1279181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55" name="Rechteck 354">
            <a:extLst>
              <a:ext uri="{FF2B5EF4-FFF2-40B4-BE49-F238E27FC236}">
                <a16:creationId xmlns:a16="http://schemas.microsoft.com/office/drawing/2014/main" id="{C760783E-4FD8-DE3D-3BFB-177661C073B3}"/>
              </a:ext>
            </a:extLst>
          </p:cNvPr>
          <p:cNvSpPr/>
          <p:nvPr/>
        </p:nvSpPr>
        <p:spPr>
          <a:xfrm>
            <a:off x="17474750" y="12791816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local-id=http-server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  ~   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56" name="Gerade Verbindung mit Pfeil 355">
            <a:extLst>
              <a:ext uri="{FF2B5EF4-FFF2-40B4-BE49-F238E27FC236}">
                <a16:creationId xmlns:a16="http://schemas.microsoft.com/office/drawing/2014/main" id="{6318326A-DD64-2977-7C38-253EE806CF61}"/>
              </a:ext>
            </a:extLst>
          </p:cNvPr>
          <p:cNvCxnSpPr>
            <a:cxnSpLocks/>
            <a:stCxn id="354" idx="1"/>
            <a:endCxn id="355" idx="3"/>
          </p:cNvCxnSpPr>
          <p:nvPr/>
        </p:nvCxnSpPr>
        <p:spPr>
          <a:xfrm flipH="1" flipV="1">
            <a:off x="19290533" y="13014602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58" name="Gerade Verbindung mit Pfeil 357">
            <a:extLst>
              <a:ext uri="{FF2B5EF4-FFF2-40B4-BE49-F238E27FC236}">
                <a16:creationId xmlns:a16="http://schemas.microsoft.com/office/drawing/2014/main" id="{4582805B-2F99-961A-B3C1-B4E1F36F595E}"/>
              </a:ext>
            </a:extLst>
          </p:cNvPr>
          <p:cNvCxnSpPr>
            <a:cxnSpLocks/>
            <a:stCxn id="354" idx="3"/>
          </p:cNvCxnSpPr>
          <p:nvPr/>
        </p:nvCxnSpPr>
        <p:spPr>
          <a:xfrm flipV="1">
            <a:off x="20887662" y="11047080"/>
            <a:ext cx="229499" cy="19675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59" name="Ellipse 358">
            <a:extLst>
              <a:ext uri="{FF2B5EF4-FFF2-40B4-BE49-F238E27FC236}">
                <a16:creationId xmlns:a16="http://schemas.microsoft.com/office/drawing/2014/main" id="{3126276B-998D-4F57-8F52-8BE672C34506}"/>
              </a:ext>
            </a:extLst>
          </p:cNvPr>
          <p:cNvSpPr/>
          <p:nvPr/>
        </p:nvSpPr>
        <p:spPr>
          <a:xfrm>
            <a:off x="19749603" y="1282551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" name="Abgerundetes Rechteck 2">
            <a:extLst>
              <a:ext uri="{FF2B5EF4-FFF2-40B4-BE49-F238E27FC236}">
                <a16:creationId xmlns:a16="http://schemas.microsoft.com/office/drawing/2014/main" id="{6465EB59-721D-4500-0367-C1EF6A7FCF85}"/>
              </a:ext>
            </a:extLst>
          </p:cNvPr>
          <p:cNvSpPr/>
          <p:nvPr/>
        </p:nvSpPr>
        <p:spPr>
          <a:xfrm>
            <a:off x="9198303" y="602480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LLFD</a:t>
            </a:r>
          </a:p>
        </p:txBody>
      </p:sp>
      <p:cxnSp>
        <p:nvCxnSpPr>
          <p:cNvPr id="45" name="Gerade Verbindung mit Pfeil 44">
            <a:extLst>
              <a:ext uri="{FF2B5EF4-FFF2-40B4-BE49-F238E27FC236}">
                <a16:creationId xmlns:a16="http://schemas.microsoft.com/office/drawing/2014/main" id="{F9F266C8-9778-AAF2-ED86-A598C65BD1CD}"/>
              </a:ext>
            </a:extLst>
          </p:cNvPr>
          <p:cNvCxnSpPr>
            <a:cxnSpLocks/>
            <a:stCxn id="117" idx="2"/>
            <a:endCxn id="64" idx="0"/>
          </p:cNvCxnSpPr>
          <p:nvPr/>
        </p:nvCxnSpPr>
        <p:spPr>
          <a:xfrm flipH="1">
            <a:off x="9466953" y="4017270"/>
            <a:ext cx="335695" cy="11407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D232F283-81BA-7350-361D-71F8E34F2515}"/>
              </a:ext>
            </a:extLst>
          </p:cNvPr>
          <p:cNvCxnSpPr>
            <a:cxnSpLocks/>
            <a:stCxn id="30" idx="2"/>
            <a:endCxn id="251" idx="0"/>
          </p:cNvCxnSpPr>
          <p:nvPr/>
        </p:nvCxnSpPr>
        <p:spPr>
          <a:xfrm flipH="1">
            <a:off x="9465590" y="6470379"/>
            <a:ext cx="1363" cy="4950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4" name="Rechteck 53">
            <a:extLst>
              <a:ext uri="{FF2B5EF4-FFF2-40B4-BE49-F238E27FC236}">
                <a16:creationId xmlns:a16="http://schemas.microsoft.com/office/drawing/2014/main" id="{80E79EBD-8E1A-31F8-432D-E9D01C1325C6}"/>
              </a:ext>
            </a:extLst>
          </p:cNvPr>
          <p:cNvSpPr/>
          <p:nvPr/>
        </p:nvSpPr>
        <p:spPr>
          <a:xfrm>
            <a:off x="7134225" y="6261110"/>
            <a:ext cx="1256098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58" name="Gerade Verbindung mit Pfeil 57">
            <a:extLst>
              <a:ext uri="{FF2B5EF4-FFF2-40B4-BE49-F238E27FC236}">
                <a16:creationId xmlns:a16="http://schemas.microsoft.com/office/drawing/2014/main" id="{74F1C2C4-8804-562D-755B-5334E062CA64}"/>
              </a:ext>
            </a:extLst>
          </p:cNvPr>
          <p:cNvCxnSpPr>
            <a:cxnSpLocks/>
            <a:stCxn id="30" idx="1"/>
            <a:endCxn id="54" idx="3"/>
          </p:cNvCxnSpPr>
          <p:nvPr/>
        </p:nvCxnSpPr>
        <p:spPr>
          <a:xfrm flipH="1">
            <a:off x="8390323" y="6247593"/>
            <a:ext cx="807980" cy="1815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Ellipse 71">
            <a:extLst>
              <a:ext uri="{FF2B5EF4-FFF2-40B4-BE49-F238E27FC236}">
                <a16:creationId xmlns:a16="http://schemas.microsoft.com/office/drawing/2014/main" id="{FD46C30A-5CD2-B17D-7EBC-C8D7A06A2C23}"/>
              </a:ext>
            </a:extLst>
          </p:cNvPr>
          <p:cNvSpPr/>
          <p:nvPr/>
        </p:nvSpPr>
        <p:spPr>
          <a:xfrm>
            <a:off x="33006856" y="1189009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245ACA22-29B5-A5DE-DCE2-E9AC6F789E51}"/>
              </a:ext>
            </a:extLst>
          </p:cNvPr>
          <p:cNvSpPr/>
          <p:nvPr/>
        </p:nvSpPr>
        <p:spPr>
          <a:xfrm>
            <a:off x="6451600" y="728403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3ECE894F-213C-4B75-8133-93D0D6C6D71E}"/>
              </a:ext>
            </a:extLst>
          </p:cNvPr>
          <p:cNvCxnSpPr>
            <a:cxnSpLocks/>
            <a:stCxn id="24" idx="1"/>
            <a:endCxn id="62" idx="3"/>
          </p:cNvCxnSpPr>
          <p:nvPr/>
        </p:nvCxnSpPr>
        <p:spPr>
          <a:xfrm flipH="1">
            <a:off x="31332602" y="9083595"/>
            <a:ext cx="701595" cy="725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0DB883D0-A375-3005-0623-9B00EC2024DC}"/>
              </a:ext>
            </a:extLst>
          </p:cNvPr>
          <p:cNvSpPr/>
          <p:nvPr/>
        </p:nvSpPr>
        <p:spPr>
          <a:xfrm>
            <a:off x="29190085" y="879085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4" name="Abgerundetes Rechteck 2">
            <a:extLst>
              <a:ext uri="{FF2B5EF4-FFF2-40B4-BE49-F238E27FC236}">
                <a16:creationId xmlns:a16="http://schemas.microsoft.com/office/drawing/2014/main" id="{C70AD5F4-012C-7F98-4CA6-42EB6C048CA5}"/>
              </a:ext>
            </a:extLst>
          </p:cNvPr>
          <p:cNvSpPr/>
          <p:nvPr/>
        </p:nvSpPr>
        <p:spPr>
          <a:xfrm>
            <a:off x="9198303" y="51580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980A4881-FF3F-6DF5-EABD-DC68B55116F8}"/>
              </a:ext>
            </a:extLst>
          </p:cNvPr>
          <p:cNvSpPr/>
          <p:nvPr/>
        </p:nvSpPr>
        <p:spPr>
          <a:xfrm>
            <a:off x="7134225" y="5702562"/>
            <a:ext cx="1256098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8B1AD8DF-B47A-1725-253E-4632CCC01D93}"/>
              </a:ext>
            </a:extLst>
          </p:cNvPr>
          <p:cNvCxnSpPr>
            <a:cxnSpLocks/>
            <a:stCxn id="64" idx="1"/>
            <a:endCxn id="70" idx="3"/>
          </p:cNvCxnSpPr>
          <p:nvPr/>
        </p:nvCxnSpPr>
        <p:spPr>
          <a:xfrm flipH="1">
            <a:off x="8390323" y="5380818"/>
            <a:ext cx="807980" cy="48978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Gerade Verbindung mit Pfeil 118">
            <a:extLst>
              <a:ext uri="{FF2B5EF4-FFF2-40B4-BE49-F238E27FC236}">
                <a16:creationId xmlns:a16="http://schemas.microsoft.com/office/drawing/2014/main" id="{11DAEED0-2859-E533-EAF6-33ADBDFD2729}"/>
              </a:ext>
            </a:extLst>
          </p:cNvPr>
          <p:cNvCxnSpPr>
            <a:cxnSpLocks/>
            <a:stCxn id="64" idx="2"/>
            <a:endCxn id="30" idx="0"/>
          </p:cNvCxnSpPr>
          <p:nvPr/>
        </p:nvCxnSpPr>
        <p:spPr>
          <a:xfrm>
            <a:off x="9466953" y="5603604"/>
            <a:ext cx="0" cy="42120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0" name="Rechteck: abgerundete Ecken 139">
            <a:extLst>
              <a:ext uri="{FF2B5EF4-FFF2-40B4-BE49-F238E27FC236}">
                <a16:creationId xmlns:a16="http://schemas.microsoft.com/office/drawing/2014/main" id="{89490309-783B-9C17-63ED-737A1D32A72C}"/>
              </a:ext>
            </a:extLst>
          </p:cNvPr>
          <p:cNvSpPr/>
          <p:nvPr/>
        </p:nvSpPr>
        <p:spPr>
          <a:xfrm>
            <a:off x="-1536818" y="8386688"/>
            <a:ext cx="854635" cy="137533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6" name="Verbinder: gewinkelt 145">
            <a:extLst>
              <a:ext uri="{FF2B5EF4-FFF2-40B4-BE49-F238E27FC236}">
                <a16:creationId xmlns:a16="http://schemas.microsoft.com/office/drawing/2014/main" id="{FF539F11-EC84-FDDC-6B17-29009CD292D6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 rot="5400000">
            <a:off x="-89049" y="10302492"/>
            <a:ext cx="2554189" cy="56197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6311101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6" name="think-cell data - do not delete" hidden="1">
            <a:extLst>
              <a:ext uri="{FF2B5EF4-FFF2-40B4-BE49-F238E27FC236}">
                <a16:creationId xmlns:a16="http://schemas.microsoft.com/office/drawing/2014/main" id="{B556BD4B-4353-2337-C6D3-86636312415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911563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4" imgW="523" imgH="514" progId="TCLayout.ActiveDocument.1">
                  <p:embed/>
                </p:oleObj>
              </mc:Choice>
              <mc:Fallback>
                <p:oleObj name="think-cell Folie" r:id="rId4" imgW="523" imgH="514" progId="TCLayout.ActiveDocument.1">
                  <p:embed/>
                  <p:pic>
                    <p:nvPicPr>
                      <p:cNvPr id="11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556BD4B-4353-2337-C6D3-86636312415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29540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3339914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5210526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52032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1671299"/>
            <a:ext cx="4716276" cy="3527114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1671299"/>
            <a:ext cx="4082230" cy="3527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ManagementDomainInterface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25541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58157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23684398" y="14568132"/>
            <a:ext cx="470209" cy="2362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4107084"/>
            <a:ext cx="1682087" cy="9220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local-id=tcp-client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remoteIpAddress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remotePort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connectionStatus</a:t>
            </a:r>
          </a:p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sessionId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79284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30276" y="8703267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 flipV="1">
            <a:off x="20760368" y="9008866"/>
            <a:ext cx="673111" cy="676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4017270"/>
            <a:ext cx="335695" cy="15598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4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7134225" y="5577132"/>
            <a:ext cx="1256098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 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managementDomainInterfaceTemplate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186057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27622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230614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208336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208039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>
            <a:off x="21972634" y="12092053"/>
            <a:ext cx="651073" cy="1858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2623707" y="1196482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2987857"/>
            <a:ext cx="552167" cy="18165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1435335" y="1186926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276507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9" y="12314839"/>
            <a:ext cx="1856" cy="450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2"/>
          </p:cNvCxnSpPr>
          <p:nvPr/>
        </p:nvCxnSpPr>
        <p:spPr>
          <a:xfrm flipV="1">
            <a:off x="20881312" y="11047080"/>
            <a:ext cx="235849" cy="37571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117161" y="9238417"/>
            <a:ext cx="584968" cy="4601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0848511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0848511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117161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154140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245309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5213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744104"/>
            <a:ext cx="817921" cy="3324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8791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affected-management-plane-transport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2369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3501122"/>
            <a:ext cx="1947242" cy="16947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3503130"/>
            <a:ext cx="8496789" cy="1695283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058233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0582331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0805117"/>
            <a:ext cx="435675" cy="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7521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 flipV="1">
            <a:off x="10081114" y="9008201"/>
            <a:ext cx="674365" cy="1060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3" y="13906571"/>
            <a:ext cx="474795" cy="4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37607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>
            <a:off x="11292778" y="14804361"/>
            <a:ext cx="552168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>
            <a:off x="10203313" y="14804361"/>
            <a:ext cx="552166" cy="3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368853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45819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4134111"/>
            <a:ext cx="1019175" cy="44784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12" y="10803344"/>
            <a:ext cx="552166" cy="17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596"/>
            <a:ext cx="1" cy="4550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96966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05805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28" y="10142244"/>
            <a:ext cx="0" cy="43831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9907478"/>
            <a:ext cx="694370" cy="119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7616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3501931"/>
            <a:ext cx="1949140" cy="1696482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800" kern="0" noProof="0" dirty="0" err="1">
                <a:solidFill>
                  <a:prstClr val="white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white"/>
                </a:solidFill>
                <a:latin typeface="Calibri" panose="020F0502020204030204"/>
              </a:rPr>
              <a:t> Interface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1626488" y="3471544"/>
            <a:ext cx="2773411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managementDomainInterfaceTemplateName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managementDomainInterfaceTemplate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measureManagementDomainInterfaceService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latin typeface="Calibri" panose="020F0502020204030204"/>
              </a:rPr>
              <a:t>mediateManagementDomainInterfaceUpdateService</a:t>
            </a:r>
            <a:endParaRPr lang="de-DE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2985079"/>
            <a:ext cx="552164" cy="182286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4577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310245" y="10955479"/>
            <a:ext cx="4446943" cy="1019175"/>
          </a:xfrm>
          <a:prstGeom prst="bentConnector3">
            <a:avLst>
              <a:gd name="adj1" fmla="val 5020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1671299"/>
            <a:ext cx="7361904" cy="352711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2034197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2567288" y="9080029"/>
            <a:ext cx="461372" cy="136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3028660" y="885156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2534254" y="1186229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2534254" y="1276349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2802904" y="12307871"/>
            <a:ext cx="0" cy="45562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1"/>
            <a:endCxn id="79" idx="3"/>
          </p:cNvCxnSpPr>
          <p:nvPr/>
        </p:nvCxnSpPr>
        <p:spPr>
          <a:xfrm flipH="1">
            <a:off x="31990582" y="12085085"/>
            <a:ext cx="543672" cy="696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0259401" y="11934540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2482608" y="8892955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2157575" y="8892954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4572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 flipV="1">
            <a:off x="33698615" y="14575600"/>
            <a:ext cx="470210" cy="21959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4124587"/>
            <a:ext cx="1150284" cy="9020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notificationSubscribe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notificationStreamName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unavailableCapability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0"/>
            <a:endCxn id="67" idx="2"/>
          </p:cNvCxnSpPr>
          <p:nvPr/>
        </p:nvCxnSpPr>
        <p:spPr>
          <a:xfrm flipH="1" flipV="1">
            <a:off x="32802904" y="13209069"/>
            <a:ext cx="314985" cy="13633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30408312" y="1276966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 flipV="1">
            <a:off x="31569765" y="12986283"/>
            <a:ext cx="964489" cy="6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276500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2987786"/>
            <a:ext cx="555241" cy="7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282790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>
            <a:off x="23687472" y="12987786"/>
            <a:ext cx="467129" cy="6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357546" y="12878630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80704" y="11704507"/>
            <a:ext cx="1949140" cy="1676604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196295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33840" y="128399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408523"/>
            <a:ext cx="491953" cy="43145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6"/>
          </p:cNvCxnSpPr>
          <p:nvPr/>
        </p:nvCxnSpPr>
        <p:spPr>
          <a:xfrm flipH="1">
            <a:off x="23652771" y="12185737"/>
            <a:ext cx="2632575" cy="627493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0"/>
          </p:cNvCxnSpPr>
          <p:nvPr/>
        </p:nvCxnSpPr>
        <p:spPr>
          <a:xfrm>
            <a:off x="26827798" y="12185737"/>
            <a:ext cx="3640065" cy="59253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3"/>
          </p:cNvCxnSpPr>
          <p:nvPr/>
        </p:nvCxnSpPr>
        <p:spPr>
          <a:xfrm flipH="1">
            <a:off x="29871597" y="12992447"/>
            <a:ext cx="536715" cy="508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24" idx="0"/>
          </p:cNvCxnSpPr>
          <p:nvPr/>
        </p:nvCxnSpPr>
        <p:spPr>
          <a:xfrm>
            <a:off x="9734239" y="6840779"/>
            <a:ext cx="22568608" cy="2020030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744104"/>
            <a:ext cx="16820971" cy="421884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7052" y="1279037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mountPointTemplateName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category=mountpoint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netconfPassword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 and many more</a:t>
            </a: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7" name="Abgerundetes Rechteck 88">
            <a:extLst>
              <a:ext uri="{FF2B5EF4-FFF2-40B4-BE49-F238E27FC236}">
                <a16:creationId xmlns:a16="http://schemas.microsoft.com/office/drawing/2014/main" id="{7E95F55E-5327-B2F3-A8E9-0E43F808A6DF}"/>
              </a:ext>
            </a:extLst>
          </p:cNvPr>
          <p:cNvSpPr/>
          <p:nvPr/>
        </p:nvSpPr>
        <p:spPr>
          <a:xfrm>
            <a:off x="19726209" y="12791817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62" name="Gerade Verbindung mit Pfeil 61">
            <a:extLst>
              <a:ext uri="{FF2B5EF4-FFF2-40B4-BE49-F238E27FC236}">
                <a16:creationId xmlns:a16="http://schemas.microsoft.com/office/drawing/2014/main" id="{2797AF09-63D9-7B20-05FB-764528C9FC8D}"/>
              </a:ext>
            </a:extLst>
          </p:cNvPr>
          <p:cNvCxnSpPr>
            <a:cxnSpLocks/>
            <a:stCxn id="47" idx="1"/>
            <a:endCxn id="54" idx="3"/>
          </p:cNvCxnSpPr>
          <p:nvPr/>
        </p:nvCxnSpPr>
        <p:spPr>
          <a:xfrm flipH="1" flipV="1">
            <a:off x="19290533" y="13014602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B1E12062-B29F-6ACD-1F9D-C965C47880ED}"/>
              </a:ext>
            </a:extLst>
          </p:cNvPr>
          <p:cNvCxnSpPr>
            <a:cxnSpLocks/>
            <a:stCxn id="47" idx="3"/>
            <a:endCxn id="263" idx="2"/>
          </p:cNvCxnSpPr>
          <p:nvPr/>
        </p:nvCxnSpPr>
        <p:spPr>
          <a:xfrm flipV="1">
            <a:off x="20887662" y="11047080"/>
            <a:ext cx="229499" cy="19675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73" name="Rechteck 72">
            <a:extLst>
              <a:ext uri="{FF2B5EF4-FFF2-40B4-BE49-F238E27FC236}">
                <a16:creationId xmlns:a16="http://schemas.microsoft.com/office/drawing/2014/main" id="{07D86E2A-1444-F6BF-0C0E-4A6F6CC281CB}"/>
              </a:ext>
            </a:extLst>
          </p:cNvPr>
          <p:cNvSpPr/>
          <p:nvPr/>
        </p:nvSpPr>
        <p:spPr>
          <a:xfrm>
            <a:off x="4732618" y="11697677"/>
            <a:ext cx="12609887" cy="1694795"/>
          </a:xfrm>
          <a:prstGeom prst="rect">
            <a:avLst/>
          </a:prstGeom>
          <a:solidFill>
            <a:srgbClr val="DF89D5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75" name="Abgerundetes Rechteck 1">
            <a:extLst>
              <a:ext uri="{FF2B5EF4-FFF2-40B4-BE49-F238E27FC236}">
                <a16:creationId xmlns:a16="http://schemas.microsoft.com/office/drawing/2014/main" id="{BAF7C63F-FCBE-F0AC-5B13-F7F9FA70AEAE}"/>
              </a:ext>
            </a:extLst>
          </p:cNvPr>
          <p:cNvSpPr/>
          <p:nvPr/>
        </p:nvSpPr>
        <p:spPr>
          <a:xfrm>
            <a:off x="4893779" y="11960730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L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3D9F7517-E662-CB96-A1A1-B45B3D3DFD56}"/>
              </a:ext>
            </a:extLst>
          </p:cNvPr>
          <p:cNvSpPr/>
          <p:nvPr/>
        </p:nvSpPr>
        <p:spPr>
          <a:xfrm>
            <a:off x="7799697" y="11860574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82" name="Gerade Verbindung mit Pfeil 81">
            <a:extLst>
              <a:ext uri="{FF2B5EF4-FFF2-40B4-BE49-F238E27FC236}">
                <a16:creationId xmlns:a16="http://schemas.microsoft.com/office/drawing/2014/main" id="{EC50458B-CD38-B95C-3C8A-FB859D75AEAF}"/>
              </a:ext>
            </a:extLst>
          </p:cNvPr>
          <p:cNvCxnSpPr>
            <a:cxnSpLocks/>
            <a:stCxn id="75" idx="3"/>
            <a:endCxn id="81" idx="1"/>
          </p:cNvCxnSpPr>
          <p:nvPr/>
        </p:nvCxnSpPr>
        <p:spPr>
          <a:xfrm flipV="1">
            <a:off x="5436231" y="12041284"/>
            <a:ext cx="2363466" cy="14223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4" name="Gerade Verbindung mit Pfeil 83">
            <a:extLst>
              <a:ext uri="{FF2B5EF4-FFF2-40B4-BE49-F238E27FC236}">
                <a16:creationId xmlns:a16="http://schemas.microsoft.com/office/drawing/2014/main" id="{A685C5EE-9684-285F-D642-6DD3ED8A8606}"/>
              </a:ext>
            </a:extLst>
          </p:cNvPr>
          <p:cNvCxnSpPr>
            <a:cxnSpLocks/>
            <a:stCxn id="75" idx="1"/>
            <a:endCxn id="214" idx="1"/>
          </p:cNvCxnSpPr>
          <p:nvPr/>
        </p:nvCxnSpPr>
        <p:spPr>
          <a:xfrm flipH="1">
            <a:off x="2828865" y="12183516"/>
            <a:ext cx="2064914" cy="6276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5" name="Gerade Verbindung mit Pfeil 84">
            <a:extLst>
              <a:ext uri="{FF2B5EF4-FFF2-40B4-BE49-F238E27FC236}">
                <a16:creationId xmlns:a16="http://schemas.microsoft.com/office/drawing/2014/main" id="{3B412BA6-9F2C-2214-AA25-75A49B28DCD9}"/>
              </a:ext>
            </a:extLst>
          </p:cNvPr>
          <p:cNvCxnSpPr>
            <a:cxnSpLocks/>
            <a:stCxn id="75" idx="3"/>
            <a:endCxn id="213" idx="0"/>
          </p:cNvCxnSpPr>
          <p:nvPr/>
        </p:nvCxnSpPr>
        <p:spPr>
          <a:xfrm>
            <a:off x="5436231" y="12183516"/>
            <a:ext cx="14336232" cy="64199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87" name="Abgerundetes Rechteck 9">
            <a:extLst>
              <a:ext uri="{FF2B5EF4-FFF2-40B4-BE49-F238E27FC236}">
                <a16:creationId xmlns:a16="http://schemas.microsoft.com/office/drawing/2014/main" id="{C0A034CD-EBF9-A215-3AB3-0AFFBBB8195B}"/>
              </a:ext>
            </a:extLst>
          </p:cNvPr>
          <p:cNvSpPr/>
          <p:nvPr/>
        </p:nvSpPr>
        <p:spPr>
          <a:xfrm>
            <a:off x="1727873" y="127772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HttpClient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0" name="Rechteck 89">
            <a:extLst>
              <a:ext uri="{FF2B5EF4-FFF2-40B4-BE49-F238E27FC236}">
                <a16:creationId xmlns:a16="http://schemas.microsoft.com/office/drawing/2014/main" id="{C9F1288D-9423-A73B-1737-2A53A3B25965}"/>
              </a:ext>
            </a:extLst>
          </p:cNvPr>
          <p:cNvSpPr/>
          <p:nvPr/>
        </p:nvSpPr>
        <p:spPr>
          <a:xfrm>
            <a:off x="3320992" y="12780162"/>
            <a:ext cx="1212405" cy="5870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local-id=http-client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              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91" name="Gerade Verbindung mit Pfeil 90">
            <a:extLst>
              <a:ext uri="{FF2B5EF4-FFF2-40B4-BE49-F238E27FC236}">
                <a16:creationId xmlns:a16="http://schemas.microsoft.com/office/drawing/2014/main" id="{F5A4D74A-C4B4-9C5B-E124-9AA8E04082B0}"/>
              </a:ext>
            </a:extLst>
          </p:cNvPr>
          <p:cNvCxnSpPr>
            <a:cxnSpLocks/>
            <a:stCxn id="87" idx="1"/>
            <a:endCxn id="4" idx="3"/>
          </p:cNvCxnSpPr>
          <p:nvPr/>
        </p:nvCxnSpPr>
        <p:spPr>
          <a:xfrm flipH="1" flipV="1">
            <a:off x="1175706" y="12985079"/>
            <a:ext cx="552167" cy="149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98" name="Gerade Verbindung mit Pfeil 97">
            <a:extLst>
              <a:ext uri="{FF2B5EF4-FFF2-40B4-BE49-F238E27FC236}">
                <a16:creationId xmlns:a16="http://schemas.microsoft.com/office/drawing/2014/main" id="{36569041-32E7-9FE1-D1C0-B32A21C4F4D0}"/>
              </a:ext>
            </a:extLst>
          </p:cNvPr>
          <p:cNvCxnSpPr>
            <a:cxnSpLocks/>
            <a:stCxn id="87" idx="3"/>
            <a:endCxn id="90" idx="1"/>
          </p:cNvCxnSpPr>
          <p:nvPr/>
        </p:nvCxnSpPr>
        <p:spPr>
          <a:xfrm>
            <a:off x="2889326" y="13000046"/>
            <a:ext cx="431666" cy="7365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81" name="Gerade Verbindung mit Pfeil 180">
            <a:extLst>
              <a:ext uri="{FF2B5EF4-FFF2-40B4-BE49-F238E27FC236}">
                <a16:creationId xmlns:a16="http://schemas.microsoft.com/office/drawing/2014/main" id="{72478F58-66D8-8236-9E97-6653E460FA9A}"/>
              </a:ext>
            </a:extLst>
          </p:cNvPr>
          <p:cNvCxnSpPr>
            <a:cxnSpLocks/>
            <a:stCxn id="129" idx="2"/>
            <a:endCxn id="125" idx="0"/>
          </p:cNvCxnSpPr>
          <p:nvPr/>
        </p:nvCxnSpPr>
        <p:spPr>
          <a:xfrm>
            <a:off x="21702129" y="9238417"/>
            <a:ext cx="1856" cy="26308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13" name="Ellipse 212">
            <a:extLst>
              <a:ext uri="{FF2B5EF4-FFF2-40B4-BE49-F238E27FC236}">
                <a16:creationId xmlns:a16="http://schemas.microsoft.com/office/drawing/2014/main" id="{1C9E9878-B49D-8330-C95F-B72F24A942CE}"/>
              </a:ext>
            </a:extLst>
          </p:cNvPr>
          <p:cNvSpPr/>
          <p:nvPr/>
        </p:nvSpPr>
        <p:spPr>
          <a:xfrm>
            <a:off x="19749603" y="12825510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14" name="Ellipse 213">
            <a:extLst>
              <a:ext uri="{FF2B5EF4-FFF2-40B4-BE49-F238E27FC236}">
                <a16:creationId xmlns:a16="http://schemas.microsoft.com/office/drawing/2014/main" id="{02E443E7-4CB2-518B-CCBD-3E690BAB493A}"/>
              </a:ext>
            </a:extLst>
          </p:cNvPr>
          <p:cNvSpPr/>
          <p:nvPr/>
        </p:nvSpPr>
        <p:spPr>
          <a:xfrm>
            <a:off x="2822170" y="12804515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75" idx="0"/>
          </p:cNvCxnSpPr>
          <p:nvPr/>
        </p:nvCxnSpPr>
        <p:spPr>
          <a:xfrm rot="10800000" flipV="1">
            <a:off x="5165006" y="7744104"/>
            <a:ext cx="4033297" cy="4216626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37" name="Abgerundetes Rechteck 2">
            <a:extLst>
              <a:ext uri="{FF2B5EF4-FFF2-40B4-BE49-F238E27FC236}">
                <a16:creationId xmlns:a16="http://schemas.microsoft.com/office/drawing/2014/main" id="{D40E81AE-222B-D0C9-75F1-3C0A4D157A53}"/>
              </a:ext>
            </a:extLst>
          </p:cNvPr>
          <p:cNvSpPr/>
          <p:nvPr/>
        </p:nvSpPr>
        <p:spPr>
          <a:xfrm>
            <a:off x="5444581" y="1273184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R</a:t>
            </a:r>
            <a:endParaRPr lang="en-US" sz="1050" kern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38" name="Rechteck 237">
            <a:extLst>
              <a:ext uri="{FF2B5EF4-FFF2-40B4-BE49-F238E27FC236}">
                <a16:creationId xmlns:a16="http://schemas.microsoft.com/office/drawing/2014/main" id="{D62FD7C6-E18A-2730-24FC-18EFA022F664}"/>
              </a:ext>
            </a:extLst>
          </p:cNvPr>
          <p:cNvSpPr/>
          <p:nvPr/>
        </p:nvSpPr>
        <p:spPr>
          <a:xfrm>
            <a:off x="6758193" y="12449813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>
                <a:solidFill>
                  <a:prstClr val="black"/>
                </a:solidFill>
                <a:latin typeface="Calibri" panose="020F0502020204030204"/>
              </a:rPr>
              <a:t>local-id=tcp-link-chain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39" name="Gerade Verbindung mit Pfeil 238">
            <a:extLst>
              <a:ext uri="{FF2B5EF4-FFF2-40B4-BE49-F238E27FC236}">
                <a16:creationId xmlns:a16="http://schemas.microsoft.com/office/drawing/2014/main" id="{4BAE797D-F254-0F99-B8E3-AC68C92200A8}"/>
              </a:ext>
            </a:extLst>
          </p:cNvPr>
          <p:cNvCxnSpPr>
            <a:cxnSpLocks/>
            <a:stCxn id="237" idx="3"/>
            <a:endCxn id="238" idx="1"/>
          </p:cNvCxnSpPr>
          <p:nvPr/>
        </p:nvCxnSpPr>
        <p:spPr>
          <a:xfrm flipV="1">
            <a:off x="5981880" y="12614041"/>
            <a:ext cx="776313" cy="3405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0" name="Verbinder: gewinkelt 239">
            <a:extLst>
              <a:ext uri="{FF2B5EF4-FFF2-40B4-BE49-F238E27FC236}">
                <a16:creationId xmlns:a16="http://schemas.microsoft.com/office/drawing/2014/main" id="{BF92F7BC-A6AE-FC2D-F4B0-66F5044C58D1}"/>
              </a:ext>
            </a:extLst>
          </p:cNvPr>
          <p:cNvCxnSpPr>
            <a:cxnSpLocks/>
            <a:stCxn id="237" idx="3"/>
            <a:endCxn id="187" idx="0"/>
          </p:cNvCxnSpPr>
          <p:nvPr/>
        </p:nvCxnSpPr>
        <p:spPr>
          <a:xfrm>
            <a:off x="5981880" y="12954630"/>
            <a:ext cx="9829279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44" name="Verbinder: gewinkelt 243">
            <a:extLst>
              <a:ext uri="{FF2B5EF4-FFF2-40B4-BE49-F238E27FC236}">
                <a16:creationId xmlns:a16="http://schemas.microsoft.com/office/drawing/2014/main" id="{38CF0610-0F28-E0A7-7B13-09CB4FC80CE6}"/>
              </a:ext>
            </a:extLst>
          </p:cNvPr>
          <p:cNvCxnSpPr>
            <a:cxnSpLocks/>
            <a:stCxn id="237" idx="1"/>
            <a:endCxn id="14" idx="0"/>
          </p:cNvCxnSpPr>
          <p:nvPr/>
        </p:nvCxnSpPr>
        <p:spPr>
          <a:xfrm rot="10800000" flipV="1">
            <a:off x="5158861" y="12954630"/>
            <a:ext cx="285720" cy="899592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9" name="Gerade Verbindung mit Pfeil 258">
            <a:extLst>
              <a:ext uri="{FF2B5EF4-FFF2-40B4-BE49-F238E27FC236}">
                <a16:creationId xmlns:a16="http://schemas.microsoft.com/office/drawing/2014/main" id="{648CCAE4-5320-D515-CDC3-D94902182F7E}"/>
              </a:ext>
            </a:extLst>
          </p:cNvPr>
          <p:cNvCxnSpPr>
            <a:cxnSpLocks/>
            <a:stCxn id="117" idx="2"/>
            <a:endCxn id="56" idx="0"/>
          </p:cNvCxnSpPr>
          <p:nvPr/>
        </p:nvCxnSpPr>
        <p:spPr>
          <a:xfrm flipH="1">
            <a:off x="907057" y="4017270"/>
            <a:ext cx="8895591" cy="484354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8" name="Gerade Verbindung mit Pfeil 267">
            <a:extLst>
              <a:ext uri="{FF2B5EF4-FFF2-40B4-BE49-F238E27FC236}">
                <a16:creationId xmlns:a16="http://schemas.microsoft.com/office/drawing/2014/main" id="{7DEADBAA-2FA3-37E5-AE0A-31C7FB56E6DC}"/>
              </a:ext>
            </a:extLst>
          </p:cNvPr>
          <p:cNvCxnSpPr>
            <a:cxnSpLocks/>
            <a:stCxn id="117" idx="2"/>
            <a:endCxn id="129" idx="0"/>
          </p:cNvCxnSpPr>
          <p:nvPr/>
        </p:nvCxnSpPr>
        <p:spPr>
          <a:xfrm>
            <a:off x="9802648" y="4017270"/>
            <a:ext cx="11899481" cy="47755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7" name="Gerade Verbindung mit Pfeil 276">
            <a:extLst>
              <a:ext uri="{FF2B5EF4-FFF2-40B4-BE49-F238E27FC236}">
                <a16:creationId xmlns:a16="http://schemas.microsoft.com/office/drawing/2014/main" id="{A17392D6-BDD8-F251-6CB7-AF5E256BC64F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>
            <a:off x="9802648" y="4017270"/>
            <a:ext cx="22500199" cy="48435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6" name="Gerade Verbindung mit Pfeil 295">
            <a:extLst>
              <a:ext uri="{FF2B5EF4-FFF2-40B4-BE49-F238E27FC236}">
                <a16:creationId xmlns:a16="http://schemas.microsoft.com/office/drawing/2014/main" id="{7A39CEA9-D311-0ED8-F8E4-B6082DE4C0B1}"/>
              </a:ext>
            </a:extLst>
          </p:cNvPr>
          <p:cNvCxnSpPr>
            <a:cxnSpLocks/>
            <a:stCxn id="75" idx="2"/>
            <a:endCxn id="237" idx="0"/>
          </p:cNvCxnSpPr>
          <p:nvPr/>
        </p:nvCxnSpPr>
        <p:spPr>
          <a:xfrm>
            <a:off x="5165005" y="12406302"/>
            <a:ext cx="548226" cy="32554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Abgerundetes Rechteck 88">
            <a:extLst>
              <a:ext uri="{FF2B5EF4-FFF2-40B4-BE49-F238E27FC236}">
                <a16:creationId xmlns:a16="http://schemas.microsoft.com/office/drawing/2014/main" id="{055E24D7-663D-4B93-8A5D-665472C9861F}"/>
              </a:ext>
            </a:extLst>
          </p:cNvPr>
          <p:cNvSpPr/>
          <p:nvPr/>
        </p:nvSpPr>
        <p:spPr>
          <a:xfrm>
            <a:off x="30383577" y="10824294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>
                <a:solidFill>
                  <a:prstClr val="white"/>
                </a:solidFill>
                <a:latin typeface="Calibri" panose="020F0502020204030204"/>
              </a:rPr>
              <a:t>HttpServer</a:t>
            </a:r>
            <a:r>
              <a:rPr lang="en-US" sz="1050" kern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16" name="Rechteck 15">
            <a:extLst>
              <a:ext uri="{FF2B5EF4-FFF2-40B4-BE49-F238E27FC236}">
                <a16:creationId xmlns:a16="http://schemas.microsoft.com/office/drawing/2014/main" id="{87D52961-7EE1-DE23-18E0-77D5DEBA9B7F}"/>
              </a:ext>
            </a:extLst>
          </p:cNvPr>
          <p:cNvSpPr/>
          <p:nvPr/>
        </p:nvSpPr>
        <p:spPr>
          <a:xfrm>
            <a:off x="28132118" y="10824293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04" name="Abgerundetes Rechteck 2">
            <a:extLst>
              <a:ext uri="{FF2B5EF4-FFF2-40B4-BE49-F238E27FC236}">
                <a16:creationId xmlns:a16="http://schemas.microsoft.com/office/drawing/2014/main" id="{6217AA5C-B11D-EE21-8D8A-F03AF335DB59}"/>
              </a:ext>
            </a:extLst>
          </p:cNvPr>
          <p:cNvSpPr/>
          <p:nvPr/>
        </p:nvSpPr>
        <p:spPr>
          <a:xfrm>
            <a:off x="32035629" y="96985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07" name="Abgerundetes Rechteck 3">
            <a:extLst>
              <a:ext uri="{FF2B5EF4-FFF2-40B4-BE49-F238E27FC236}">
                <a16:creationId xmlns:a16="http://schemas.microsoft.com/office/drawing/2014/main" id="{7AD29EB0-0652-854A-42EF-EA0FC3F6F31A}"/>
              </a:ext>
            </a:extLst>
          </p:cNvPr>
          <p:cNvSpPr/>
          <p:nvPr/>
        </p:nvSpPr>
        <p:spPr>
          <a:xfrm>
            <a:off x="32035629" y="106015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14" name="Gerade Verbindung mit Pfeil 113">
            <a:extLst>
              <a:ext uri="{FF2B5EF4-FFF2-40B4-BE49-F238E27FC236}">
                <a16:creationId xmlns:a16="http://schemas.microsoft.com/office/drawing/2014/main" id="{4E464824-8BB1-584B-1EE9-75927F098C9A}"/>
              </a:ext>
            </a:extLst>
          </p:cNvPr>
          <p:cNvCxnSpPr>
            <a:cxnSpLocks/>
            <a:stCxn id="24" idx="2"/>
            <a:endCxn id="104" idx="0"/>
          </p:cNvCxnSpPr>
          <p:nvPr/>
        </p:nvCxnSpPr>
        <p:spPr>
          <a:xfrm>
            <a:off x="32302847" y="9306381"/>
            <a:ext cx="1432" cy="3921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2" name="Gerade Verbindung mit Pfeil 121">
            <a:extLst>
              <a:ext uri="{FF2B5EF4-FFF2-40B4-BE49-F238E27FC236}">
                <a16:creationId xmlns:a16="http://schemas.microsoft.com/office/drawing/2014/main" id="{90AB2440-14D8-D7AA-360C-E7625975A8DE}"/>
              </a:ext>
            </a:extLst>
          </p:cNvPr>
          <p:cNvCxnSpPr>
            <a:cxnSpLocks/>
            <a:stCxn id="104" idx="2"/>
            <a:endCxn id="107" idx="0"/>
          </p:cNvCxnSpPr>
          <p:nvPr/>
        </p:nvCxnSpPr>
        <p:spPr>
          <a:xfrm>
            <a:off x="32304279" y="10144144"/>
            <a:ext cx="0" cy="4573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Gerade Verbindung mit Pfeil 131">
            <a:extLst>
              <a:ext uri="{FF2B5EF4-FFF2-40B4-BE49-F238E27FC236}">
                <a16:creationId xmlns:a16="http://schemas.microsoft.com/office/drawing/2014/main" id="{7585A1CA-9285-57B4-AC83-883A70A8ADCE}"/>
              </a:ext>
            </a:extLst>
          </p:cNvPr>
          <p:cNvCxnSpPr>
            <a:cxnSpLocks/>
            <a:stCxn id="104" idx="1"/>
            <a:endCxn id="133" idx="3"/>
          </p:cNvCxnSpPr>
          <p:nvPr/>
        </p:nvCxnSpPr>
        <p:spPr>
          <a:xfrm flipH="1" flipV="1">
            <a:off x="31341258" y="9915728"/>
            <a:ext cx="694371" cy="563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3" name="Rechteck 132">
            <a:extLst>
              <a:ext uri="{FF2B5EF4-FFF2-40B4-BE49-F238E27FC236}">
                <a16:creationId xmlns:a16="http://schemas.microsoft.com/office/drawing/2014/main" id="{28F3EEA8-5964-A8AA-2D18-98327179810D}"/>
              </a:ext>
            </a:extLst>
          </p:cNvPr>
          <p:cNvSpPr/>
          <p:nvPr/>
        </p:nvSpPr>
        <p:spPr>
          <a:xfrm>
            <a:off x="29432427" y="97699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cxnSp>
        <p:nvCxnSpPr>
          <p:cNvPr id="145" name="Verbinder: gewinkelt 144">
            <a:extLst>
              <a:ext uri="{FF2B5EF4-FFF2-40B4-BE49-F238E27FC236}">
                <a16:creationId xmlns:a16="http://schemas.microsoft.com/office/drawing/2014/main" id="{98A8010B-843A-5167-086C-829D211E6A03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 rot="16200000" flipH="1">
            <a:off x="31274916" y="10334311"/>
            <a:ext cx="2555918" cy="500057"/>
          </a:xfrm>
          <a:prstGeom prst="bentConnector3">
            <a:avLst>
              <a:gd name="adj1" fmla="val 565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8" name="Gerade Verbindung mit Pfeil 157">
            <a:extLst>
              <a:ext uri="{FF2B5EF4-FFF2-40B4-BE49-F238E27FC236}">
                <a16:creationId xmlns:a16="http://schemas.microsoft.com/office/drawing/2014/main" id="{14973330-68FD-29B1-66EA-E6EB75F5EC5D}"/>
              </a:ext>
            </a:extLst>
          </p:cNvPr>
          <p:cNvCxnSpPr>
            <a:cxnSpLocks/>
            <a:stCxn id="7" idx="3"/>
            <a:endCxn id="107" idx="1"/>
          </p:cNvCxnSpPr>
          <p:nvPr/>
        </p:nvCxnSpPr>
        <p:spPr>
          <a:xfrm flipV="1">
            <a:off x="31545030" y="10824294"/>
            <a:ext cx="490599" cy="2227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2" name="Gerade Verbindung mit Pfeil 161">
            <a:extLst>
              <a:ext uri="{FF2B5EF4-FFF2-40B4-BE49-F238E27FC236}">
                <a16:creationId xmlns:a16="http://schemas.microsoft.com/office/drawing/2014/main" id="{1D3BD0E6-982C-160A-CD25-EF95AADDA086}"/>
              </a:ext>
            </a:extLst>
          </p:cNvPr>
          <p:cNvCxnSpPr>
            <a:cxnSpLocks/>
            <a:stCxn id="7" idx="1"/>
            <a:endCxn id="16" idx="3"/>
          </p:cNvCxnSpPr>
          <p:nvPr/>
        </p:nvCxnSpPr>
        <p:spPr>
          <a:xfrm flipH="1" flipV="1">
            <a:off x="29947901" y="11047079"/>
            <a:ext cx="435676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30445003" y="1277826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373F98EC-006A-1BB4-05C2-D621F35AF3EA}"/>
              </a:ext>
            </a:extLst>
          </p:cNvPr>
          <p:cNvSpPr/>
          <p:nvPr/>
        </p:nvSpPr>
        <p:spPr>
          <a:xfrm>
            <a:off x="17474750" y="12791816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local-id=http-server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httpUserName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  ~    / [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httpPassword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41419295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Rechteck 269">
            <a:extLst>
              <a:ext uri="{FF2B5EF4-FFF2-40B4-BE49-F238E27FC236}">
                <a16:creationId xmlns:a16="http://schemas.microsoft.com/office/drawing/2014/main" id="{811414D6-A076-9834-BE4E-44AD58D56CF4}"/>
              </a:ext>
            </a:extLst>
          </p:cNvPr>
          <p:cNvSpPr/>
          <p:nvPr/>
        </p:nvSpPr>
        <p:spPr>
          <a:xfrm>
            <a:off x="165100" y="1310640"/>
            <a:ext cx="35636200" cy="1421964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ControllerDomain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1" name="Rechteck 270">
            <a:extLst>
              <a:ext uri="{FF2B5EF4-FFF2-40B4-BE49-F238E27FC236}">
                <a16:creationId xmlns:a16="http://schemas.microsoft.com/office/drawing/2014/main" id="{7F0FB68B-1269-3D9C-4070-56C6670407BA}"/>
              </a:ext>
            </a:extLst>
          </p:cNvPr>
          <p:cNvSpPr/>
          <p:nvPr/>
        </p:nvSpPr>
        <p:spPr>
          <a:xfrm>
            <a:off x="324639" y="3339914"/>
            <a:ext cx="35324257" cy="1206311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Network</a:t>
            </a:r>
          </a:p>
        </p:txBody>
      </p:sp>
      <p:sp>
        <p:nvSpPr>
          <p:cNvPr id="242" name="Rechteck 241">
            <a:extLst>
              <a:ext uri="{FF2B5EF4-FFF2-40B4-BE49-F238E27FC236}">
                <a16:creationId xmlns:a16="http://schemas.microsoft.com/office/drawing/2014/main" id="{802DA81A-3919-61A8-F9FC-A1D144ACFAC3}"/>
              </a:ext>
            </a:extLst>
          </p:cNvPr>
          <p:cNvSpPr/>
          <p:nvPr/>
        </p:nvSpPr>
        <p:spPr>
          <a:xfrm>
            <a:off x="449454" y="6380786"/>
            <a:ext cx="35098104" cy="6316682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lvl="4" algn="r"/>
            <a:r>
              <a:rPr lang="en-US" sz="1400" noProof="0" dirty="0" err="1">
                <a:solidFill>
                  <a:schemeClr val="tx1"/>
                </a:solidFill>
              </a:rPr>
              <a:t>ManagementPlaneTransport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81" name="Rechteck 280">
            <a:extLst>
              <a:ext uri="{FF2B5EF4-FFF2-40B4-BE49-F238E27FC236}">
                <a16:creationId xmlns:a16="http://schemas.microsoft.com/office/drawing/2014/main" id="{2D320F09-9AA6-A469-D6F0-BE4E94481CB3}"/>
              </a:ext>
            </a:extLst>
          </p:cNvPr>
          <p:cNvSpPr/>
          <p:nvPr/>
        </p:nvSpPr>
        <p:spPr>
          <a:xfrm>
            <a:off x="17342507" y="8478513"/>
            <a:ext cx="8738197" cy="6823167"/>
          </a:xfrm>
          <a:prstGeom prst="rect">
            <a:avLst/>
          </a:prstGeom>
          <a:solidFill>
            <a:srgbClr val="FFDD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Controller</a:t>
            </a:r>
          </a:p>
        </p:txBody>
      </p:sp>
      <p:sp>
        <p:nvSpPr>
          <p:cNvPr id="286" name="Rechteck 285">
            <a:extLst>
              <a:ext uri="{FF2B5EF4-FFF2-40B4-BE49-F238E27FC236}">
                <a16:creationId xmlns:a16="http://schemas.microsoft.com/office/drawing/2014/main" id="{D8AE4052-8F1E-F4E2-B431-FFA8193EC50D}"/>
              </a:ext>
            </a:extLst>
          </p:cNvPr>
          <p:cNvSpPr/>
          <p:nvPr/>
        </p:nvSpPr>
        <p:spPr>
          <a:xfrm>
            <a:off x="21248914" y="12268577"/>
            <a:ext cx="4716276" cy="2532229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79" name="Rechteck 278">
            <a:extLst>
              <a:ext uri="{FF2B5EF4-FFF2-40B4-BE49-F238E27FC236}">
                <a16:creationId xmlns:a16="http://schemas.microsoft.com/office/drawing/2014/main" id="{C83F54BE-E7F0-D9AE-A1D5-FC225483FC63}"/>
              </a:ext>
            </a:extLst>
          </p:cNvPr>
          <p:cNvSpPr/>
          <p:nvPr/>
        </p:nvSpPr>
        <p:spPr>
          <a:xfrm>
            <a:off x="449454" y="8478517"/>
            <a:ext cx="4283165" cy="682316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Application</a:t>
            </a:r>
          </a:p>
        </p:txBody>
      </p:sp>
      <p:sp>
        <p:nvSpPr>
          <p:cNvPr id="280" name="Rechteck 279">
            <a:extLst>
              <a:ext uri="{FF2B5EF4-FFF2-40B4-BE49-F238E27FC236}">
                <a16:creationId xmlns:a16="http://schemas.microsoft.com/office/drawing/2014/main" id="{92D55D44-2758-C888-E7D3-17F8487BBFAA}"/>
              </a:ext>
            </a:extLst>
          </p:cNvPr>
          <p:cNvSpPr/>
          <p:nvPr/>
        </p:nvSpPr>
        <p:spPr>
          <a:xfrm>
            <a:off x="532734" y="12691119"/>
            <a:ext cx="4082230" cy="250729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ManagementDomain</a:t>
            </a:r>
            <a:r>
              <a:rPr lang="en-US" sz="1400" noProof="0" dirty="0" err="1">
                <a:solidFill>
                  <a:schemeClr val="tx1"/>
                </a:solidFill>
                <a:highlight>
                  <a:srgbClr val="FFFF00"/>
                </a:highlight>
              </a:rPr>
              <a:t>Interface</a:t>
            </a:r>
            <a:endParaRPr lang="en-US" sz="1400" noProof="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56" name="Abgerundetes Rechteck 1">
            <a:extLst>
              <a:ext uri="{FF2B5EF4-FFF2-40B4-BE49-F238E27FC236}">
                <a16:creationId xmlns:a16="http://schemas.microsoft.com/office/drawing/2014/main" id="{5403E44F-74C3-C3A1-D91F-775BF540BEEE}"/>
              </a:ext>
            </a:extLst>
          </p:cNvPr>
          <p:cNvSpPr/>
          <p:nvPr/>
        </p:nvSpPr>
        <p:spPr>
          <a:xfrm>
            <a:off x="638407" y="886081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59" name="Gerade Verbindung mit Pfeil 58">
            <a:extLst>
              <a:ext uri="{FF2B5EF4-FFF2-40B4-BE49-F238E27FC236}">
                <a16:creationId xmlns:a16="http://schemas.microsoft.com/office/drawing/2014/main" id="{F05705B2-207A-7473-B0D3-D0E210757D90}"/>
              </a:ext>
            </a:extLst>
          </p:cNvPr>
          <p:cNvCxnSpPr>
            <a:cxnSpLocks/>
            <a:stCxn id="56" idx="2"/>
            <a:endCxn id="3" idx="0"/>
          </p:cNvCxnSpPr>
          <p:nvPr/>
        </p:nvCxnSpPr>
        <p:spPr>
          <a:xfrm>
            <a:off x="907057" y="9306385"/>
            <a:ext cx="0" cy="365273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" name="Abgerundetes Rechteck 9">
            <a:extLst>
              <a:ext uri="{FF2B5EF4-FFF2-40B4-BE49-F238E27FC236}">
                <a16:creationId xmlns:a16="http://schemas.microsoft.com/office/drawing/2014/main" id="{DB15B1A3-8090-1C0B-973D-BF8F69FAEBA4}"/>
              </a:ext>
            </a:extLst>
          </p:cNvPr>
          <p:cNvSpPr/>
          <p:nvPr/>
        </p:nvSpPr>
        <p:spPr>
          <a:xfrm>
            <a:off x="22522945" y="1411802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70F4C1EE-BA58-27B6-3CEB-D51FD6F237BD}"/>
              </a:ext>
            </a:extLst>
          </p:cNvPr>
          <p:cNvCxnSpPr>
            <a:cxnSpLocks/>
            <a:stCxn id="17" idx="3"/>
            <a:endCxn id="27" idx="1"/>
          </p:cNvCxnSpPr>
          <p:nvPr/>
        </p:nvCxnSpPr>
        <p:spPr>
          <a:xfrm flipV="1">
            <a:off x="23684398" y="14270952"/>
            <a:ext cx="470209" cy="6986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" name="Rechteck 26">
            <a:extLst>
              <a:ext uri="{FF2B5EF4-FFF2-40B4-BE49-F238E27FC236}">
                <a16:creationId xmlns:a16="http://schemas.microsoft.com/office/drawing/2014/main" id="{141A7E87-1BDC-31FA-FF1D-F3854B2C1EF8}"/>
              </a:ext>
            </a:extLst>
          </p:cNvPr>
          <p:cNvSpPr/>
          <p:nvPr/>
        </p:nvSpPr>
        <p:spPr>
          <a:xfrm>
            <a:off x="24154607" y="13809904"/>
            <a:ext cx="1682087" cy="92209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connectionStatus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sessionId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29" name="Abgerundetes Rechteck 1">
            <a:extLst>
              <a:ext uri="{FF2B5EF4-FFF2-40B4-BE49-F238E27FC236}">
                <a16:creationId xmlns:a16="http://schemas.microsoft.com/office/drawing/2014/main" id="{0B3696B8-459B-81BC-F007-25C4FCAE7AF6}"/>
              </a:ext>
            </a:extLst>
          </p:cNvPr>
          <p:cNvSpPr/>
          <p:nvPr/>
        </p:nvSpPr>
        <p:spPr>
          <a:xfrm>
            <a:off x="21433479" y="88626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47" name="Abgerundetes Rechteck 88">
            <a:extLst>
              <a:ext uri="{FF2B5EF4-FFF2-40B4-BE49-F238E27FC236}">
                <a16:creationId xmlns:a16="http://schemas.microsoft.com/office/drawing/2014/main" id="{8BC9E276-53B6-5995-622D-0AC9EB9DE1B3}"/>
              </a:ext>
            </a:extLst>
          </p:cNvPr>
          <p:cNvSpPr/>
          <p:nvPr/>
        </p:nvSpPr>
        <p:spPr>
          <a:xfrm>
            <a:off x="19719859" y="14581429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54" name="Rechteck 153">
            <a:extLst>
              <a:ext uri="{FF2B5EF4-FFF2-40B4-BE49-F238E27FC236}">
                <a16:creationId xmlns:a16="http://schemas.microsoft.com/office/drawing/2014/main" id="{603038BB-B38F-04CB-CE97-EB1D3BC5A2ED}"/>
              </a:ext>
            </a:extLst>
          </p:cNvPr>
          <p:cNvSpPr/>
          <p:nvPr/>
        </p:nvSpPr>
        <p:spPr>
          <a:xfrm>
            <a:off x="17468400" y="1458142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55" name="Gerade Verbindung mit Pfeil 154">
            <a:extLst>
              <a:ext uri="{FF2B5EF4-FFF2-40B4-BE49-F238E27FC236}">
                <a16:creationId xmlns:a16="http://schemas.microsoft.com/office/drawing/2014/main" id="{AE72E1DE-8F09-CAEE-F70B-BD74C656E315}"/>
              </a:ext>
            </a:extLst>
          </p:cNvPr>
          <p:cNvCxnSpPr>
            <a:cxnSpLocks/>
            <a:stCxn id="147" idx="1"/>
            <a:endCxn id="154" idx="3"/>
          </p:cNvCxnSpPr>
          <p:nvPr/>
        </p:nvCxnSpPr>
        <p:spPr>
          <a:xfrm flipH="1" flipV="1">
            <a:off x="19284184" y="14804220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8" name="Rechteck 167">
            <a:extLst>
              <a:ext uri="{FF2B5EF4-FFF2-40B4-BE49-F238E27FC236}">
                <a16:creationId xmlns:a16="http://schemas.microsoft.com/office/drawing/2014/main" id="{CF8AC0D9-3EBA-3573-B442-A8577BA331CA}"/>
              </a:ext>
            </a:extLst>
          </p:cNvPr>
          <p:cNvSpPr/>
          <p:nvPr/>
        </p:nvSpPr>
        <p:spPr>
          <a:xfrm>
            <a:off x="18829022" y="8882271"/>
            <a:ext cx="1930092" cy="611197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69" name="Gerade Verbindung mit Pfeil 168">
            <a:extLst>
              <a:ext uri="{FF2B5EF4-FFF2-40B4-BE49-F238E27FC236}">
                <a16:creationId xmlns:a16="http://schemas.microsoft.com/office/drawing/2014/main" id="{BA0DE7E0-3E00-4D1E-00E4-096475C7D555}"/>
              </a:ext>
            </a:extLst>
          </p:cNvPr>
          <p:cNvCxnSpPr>
            <a:cxnSpLocks/>
            <a:stCxn id="129" idx="1"/>
            <a:endCxn id="168" idx="3"/>
          </p:cNvCxnSpPr>
          <p:nvPr/>
        </p:nvCxnSpPr>
        <p:spPr>
          <a:xfrm flipH="1">
            <a:off x="20759114" y="9085481"/>
            <a:ext cx="674365" cy="1023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7" name="Abgerundetes Rechteck 1">
            <a:extLst>
              <a:ext uri="{FF2B5EF4-FFF2-40B4-BE49-F238E27FC236}">
                <a16:creationId xmlns:a16="http://schemas.microsoft.com/office/drawing/2014/main" id="{8FAD0FAB-F7D4-B1C2-7009-798052A9B1D9}"/>
              </a:ext>
            </a:extLst>
          </p:cNvPr>
          <p:cNvSpPr/>
          <p:nvPr/>
        </p:nvSpPr>
        <p:spPr>
          <a:xfrm>
            <a:off x="9533998" y="357169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NCD</a:t>
            </a:r>
          </a:p>
        </p:txBody>
      </p:sp>
      <p:sp>
        <p:nvSpPr>
          <p:cNvPr id="137" name="Abgerundetes Rechteck 2">
            <a:extLst>
              <a:ext uri="{FF2B5EF4-FFF2-40B4-BE49-F238E27FC236}">
                <a16:creationId xmlns:a16="http://schemas.microsoft.com/office/drawing/2014/main" id="{1A507A33-5B7D-11FC-CBDD-02AB3012B323}"/>
              </a:ext>
            </a:extLst>
          </p:cNvPr>
          <p:cNvSpPr/>
          <p:nvPr/>
        </p:nvSpPr>
        <p:spPr>
          <a:xfrm>
            <a:off x="9198303" y="557713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FD</a:t>
            </a:r>
          </a:p>
        </p:txBody>
      </p:sp>
      <p:cxnSp>
        <p:nvCxnSpPr>
          <p:cNvPr id="138" name="Gerade Verbindung mit Pfeil 137">
            <a:extLst>
              <a:ext uri="{FF2B5EF4-FFF2-40B4-BE49-F238E27FC236}">
                <a16:creationId xmlns:a16="http://schemas.microsoft.com/office/drawing/2014/main" id="{76E43E38-FB74-A194-3F98-3C678B7007CC}"/>
              </a:ext>
            </a:extLst>
          </p:cNvPr>
          <p:cNvCxnSpPr>
            <a:cxnSpLocks/>
            <a:stCxn id="117" idx="2"/>
            <a:endCxn id="137" idx="0"/>
          </p:cNvCxnSpPr>
          <p:nvPr/>
        </p:nvCxnSpPr>
        <p:spPr>
          <a:xfrm flipH="1">
            <a:off x="9466953" y="4017270"/>
            <a:ext cx="335695" cy="155986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47" name="Verbinder: gewinkelt 246">
            <a:extLst>
              <a:ext uri="{FF2B5EF4-FFF2-40B4-BE49-F238E27FC236}">
                <a16:creationId xmlns:a16="http://schemas.microsoft.com/office/drawing/2014/main" id="{B1B6F187-424B-B5E7-210A-081BDFAD519A}"/>
              </a:ext>
            </a:extLst>
          </p:cNvPr>
          <p:cNvCxnSpPr>
            <a:cxnSpLocks/>
            <a:stCxn id="117" idx="2"/>
            <a:endCxn id="272" idx="0"/>
          </p:cNvCxnSpPr>
          <p:nvPr/>
        </p:nvCxnSpPr>
        <p:spPr>
          <a:xfrm rot="5400000">
            <a:off x="2847268" y="1912122"/>
            <a:ext cx="4850232" cy="9060529"/>
          </a:xfrm>
          <a:prstGeom prst="bentConnector3">
            <a:avLst>
              <a:gd name="adj1" fmla="val 47008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2" name="Verbinder: gewinkelt 251">
            <a:extLst>
              <a:ext uri="{FF2B5EF4-FFF2-40B4-BE49-F238E27FC236}">
                <a16:creationId xmlns:a16="http://schemas.microsoft.com/office/drawing/2014/main" id="{7B4D9739-6606-A338-2C87-5405BC25C7D6}"/>
              </a:ext>
            </a:extLst>
          </p:cNvPr>
          <p:cNvCxnSpPr>
            <a:cxnSpLocks/>
            <a:stCxn id="117" idx="2"/>
            <a:endCxn id="20" idx="0"/>
          </p:cNvCxnSpPr>
          <p:nvPr/>
        </p:nvCxnSpPr>
        <p:spPr>
          <a:xfrm rot="16200000" flipH="1">
            <a:off x="13404807" y="415111"/>
            <a:ext cx="4857371" cy="12061688"/>
          </a:xfrm>
          <a:prstGeom prst="bentConnector3">
            <a:avLst>
              <a:gd name="adj1" fmla="val 4671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11" name="Gerade Verbindung mit Pfeil 310">
            <a:extLst>
              <a:ext uri="{FF2B5EF4-FFF2-40B4-BE49-F238E27FC236}">
                <a16:creationId xmlns:a16="http://schemas.microsoft.com/office/drawing/2014/main" id="{9AD30391-92FB-0C52-26B6-00EDE85050C8}"/>
              </a:ext>
            </a:extLst>
          </p:cNvPr>
          <p:cNvCxnSpPr>
            <a:cxnSpLocks/>
            <a:stCxn id="137" idx="2"/>
            <a:endCxn id="251" idx="0"/>
          </p:cNvCxnSpPr>
          <p:nvPr/>
        </p:nvCxnSpPr>
        <p:spPr>
          <a:xfrm flipH="1">
            <a:off x="9465590" y="6022704"/>
            <a:ext cx="1363" cy="59528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2" name="Rechteck 371">
            <a:extLst>
              <a:ext uri="{FF2B5EF4-FFF2-40B4-BE49-F238E27FC236}">
                <a16:creationId xmlns:a16="http://schemas.microsoft.com/office/drawing/2014/main" id="{299B7DF5-19AC-8F66-E5E8-A2D6F953C18B}"/>
              </a:ext>
            </a:extLst>
          </p:cNvPr>
          <p:cNvSpPr/>
          <p:nvPr/>
        </p:nvSpPr>
        <p:spPr>
          <a:xfrm>
            <a:off x="6484620" y="5577132"/>
            <a:ext cx="190570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forwardingDomainName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management-plane-transport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]</a:t>
            </a:r>
          </a:p>
        </p:txBody>
      </p:sp>
      <p:cxnSp>
        <p:nvCxnSpPr>
          <p:cNvPr id="373" name="Gerade Verbindung mit Pfeil 372">
            <a:extLst>
              <a:ext uri="{FF2B5EF4-FFF2-40B4-BE49-F238E27FC236}">
                <a16:creationId xmlns:a16="http://schemas.microsoft.com/office/drawing/2014/main" id="{6B2DFD95-1A35-3DA4-C789-C6E9A402E774}"/>
              </a:ext>
            </a:extLst>
          </p:cNvPr>
          <p:cNvCxnSpPr>
            <a:cxnSpLocks/>
            <a:stCxn id="137" idx="1"/>
            <a:endCxn id="372" idx="3"/>
          </p:cNvCxnSpPr>
          <p:nvPr/>
        </p:nvCxnSpPr>
        <p:spPr>
          <a:xfrm flipH="1" flipV="1">
            <a:off x="8390323" y="5745169"/>
            <a:ext cx="807980" cy="5474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069E344D-E9E9-0504-2F76-55E5D19915CD}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1171498" y="9074357"/>
            <a:ext cx="461372" cy="567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" name="Rechteck 17">
            <a:extLst>
              <a:ext uri="{FF2B5EF4-FFF2-40B4-BE49-F238E27FC236}">
                <a16:creationId xmlns:a16="http://schemas.microsoft.com/office/drawing/2014/main" id="{A49FE695-23BD-7D89-28AB-A480FCDDCB7B}"/>
              </a:ext>
            </a:extLst>
          </p:cNvPr>
          <p:cNvSpPr/>
          <p:nvPr/>
        </p:nvSpPr>
        <p:spPr>
          <a:xfrm>
            <a:off x="1632870" y="8851571"/>
            <a:ext cx="2281584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applicationName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category=application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49" name="Rechteck 48">
            <a:extLst>
              <a:ext uri="{FF2B5EF4-FFF2-40B4-BE49-F238E27FC236}">
                <a16:creationId xmlns:a16="http://schemas.microsoft.com/office/drawing/2014/main" id="{B9D40B9E-07E7-DA55-A483-1F59E59377DD}"/>
              </a:ext>
            </a:extLst>
          </p:cNvPr>
          <p:cNvSpPr/>
          <p:nvPr/>
        </p:nvSpPr>
        <p:spPr>
          <a:xfrm>
            <a:off x="11038592" y="3612806"/>
            <a:ext cx="1685583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storage=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running,operational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 …</a:t>
            </a:r>
          </a:p>
        </p:txBody>
      </p:sp>
      <p:cxnSp>
        <p:nvCxnSpPr>
          <p:cNvPr id="50" name="Gerade Verbindung mit Pfeil 49">
            <a:extLst>
              <a:ext uri="{FF2B5EF4-FFF2-40B4-BE49-F238E27FC236}">
                <a16:creationId xmlns:a16="http://schemas.microsoft.com/office/drawing/2014/main" id="{BD64C054-7133-4A97-8504-E3EEC9F56FF0}"/>
              </a:ext>
            </a:extLst>
          </p:cNvPr>
          <p:cNvCxnSpPr>
            <a:cxnSpLocks/>
            <a:stCxn id="117" idx="3"/>
            <a:endCxn id="49" idx="1"/>
          </p:cNvCxnSpPr>
          <p:nvPr/>
        </p:nvCxnSpPr>
        <p:spPr>
          <a:xfrm flipV="1">
            <a:off x="10071297" y="3780843"/>
            <a:ext cx="967295" cy="1364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" name="Abgerundetes Rechteck 2">
            <a:extLst>
              <a:ext uri="{FF2B5EF4-FFF2-40B4-BE49-F238E27FC236}">
                <a16:creationId xmlns:a16="http://schemas.microsoft.com/office/drawing/2014/main" id="{481F8CF6-7664-D3A4-0A71-6FA8CC1C8444}"/>
              </a:ext>
            </a:extLst>
          </p:cNvPr>
          <p:cNvSpPr/>
          <p:nvPr/>
        </p:nvSpPr>
        <p:spPr>
          <a:xfrm>
            <a:off x="638407" y="129591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0CA5299D-8C38-1F55-39EE-D0750543757B}"/>
              </a:ext>
            </a:extLst>
          </p:cNvPr>
          <p:cNvSpPr/>
          <p:nvPr/>
        </p:nvSpPr>
        <p:spPr>
          <a:xfrm>
            <a:off x="638407" y="1386084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C80F8A7C-F87B-9B2C-410A-345ED15A0F3E}"/>
              </a:ext>
            </a:extLst>
          </p:cNvPr>
          <p:cNvCxnSpPr>
            <a:stCxn id="3" idx="2"/>
            <a:endCxn id="4" idx="0"/>
          </p:cNvCxnSpPr>
          <p:nvPr/>
        </p:nvCxnSpPr>
        <p:spPr>
          <a:xfrm>
            <a:off x="907057" y="13404696"/>
            <a:ext cx="0" cy="4561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99535941-4DCE-6677-6D22-A5E8B767428E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1175706" y="13181910"/>
            <a:ext cx="474800" cy="1545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" name="Rechteck 10">
            <a:extLst>
              <a:ext uri="{FF2B5EF4-FFF2-40B4-BE49-F238E27FC236}">
                <a16:creationId xmlns:a16="http://schemas.microsoft.com/office/drawing/2014/main" id="{D5909574-AA9F-78EE-AF15-61F210D87FD2}"/>
              </a:ext>
            </a:extLst>
          </p:cNvPr>
          <p:cNvSpPr/>
          <p:nvPr/>
        </p:nvSpPr>
        <p:spPr>
          <a:xfrm>
            <a:off x="1650506" y="13178944"/>
            <a:ext cx="1572246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08" name="Gerade Verbindung mit Pfeil 107">
            <a:extLst>
              <a:ext uri="{FF2B5EF4-FFF2-40B4-BE49-F238E27FC236}">
                <a16:creationId xmlns:a16="http://schemas.microsoft.com/office/drawing/2014/main" id="{319FF6AC-10D8-4761-C3A3-AA2085CCD928}"/>
              </a:ext>
            </a:extLst>
          </p:cNvPr>
          <p:cNvCxnSpPr>
            <a:cxnSpLocks/>
            <a:stCxn id="125" idx="3"/>
            <a:endCxn id="109" idx="1"/>
          </p:cNvCxnSpPr>
          <p:nvPr/>
        </p:nvCxnSpPr>
        <p:spPr>
          <a:xfrm flipV="1">
            <a:off x="22989953" y="12712771"/>
            <a:ext cx="474798" cy="523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Rechteck 108">
            <a:extLst>
              <a:ext uri="{FF2B5EF4-FFF2-40B4-BE49-F238E27FC236}">
                <a16:creationId xmlns:a16="http://schemas.microsoft.com/office/drawing/2014/main" id="{8D677BCD-9D02-BC68-5EE7-23DBFA48C29E}"/>
              </a:ext>
            </a:extLst>
          </p:cNvPr>
          <p:cNvSpPr/>
          <p:nvPr/>
        </p:nvSpPr>
        <p:spPr>
          <a:xfrm>
            <a:off x="23464751" y="12566951"/>
            <a:ext cx="1682087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0" name="Gerade Verbindung mit Pfeil 119">
            <a:extLst>
              <a:ext uri="{FF2B5EF4-FFF2-40B4-BE49-F238E27FC236}">
                <a16:creationId xmlns:a16="http://schemas.microsoft.com/office/drawing/2014/main" id="{25DE5E17-1444-4A31-5DB1-1C8E50B266F6}"/>
              </a:ext>
            </a:extLst>
          </p:cNvPr>
          <p:cNvCxnSpPr>
            <a:cxnSpLocks/>
            <a:stCxn id="17" idx="1"/>
            <a:endCxn id="126" idx="3"/>
          </p:cNvCxnSpPr>
          <p:nvPr/>
        </p:nvCxnSpPr>
        <p:spPr>
          <a:xfrm flipH="1" flipV="1">
            <a:off x="21970778" y="14017337"/>
            <a:ext cx="552167" cy="3234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25" name="Abgerundetes Rechteck 2">
            <a:extLst>
              <a:ext uri="{FF2B5EF4-FFF2-40B4-BE49-F238E27FC236}">
                <a16:creationId xmlns:a16="http://schemas.microsoft.com/office/drawing/2014/main" id="{DB4DE718-D5F3-A5B5-C3F7-5BA5D0645841}"/>
              </a:ext>
            </a:extLst>
          </p:cNvPr>
          <p:cNvSpPr/>
          <p:nvPr/>
        </p:nvSpPr>
        <p:spPr>
          <a:xfrm>
            <a:off x="22452654" y="1254236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26" name="Abgerundetes Rechteck 3">
            <a:extLst>
              <a:ext uri="{FF2B5EF4-FFF2-40B4-BE49-F238E27FC236}">
                <a16:creationId xmlns:a16="http://schemas.microsoft.com/office/drawing/2014/main" id="{07AF8A7F-9AAD-C266-C597-FD9838FD0AED}"/>
              </a:ext>
            </a:extLst>
          </p:cNvPr>
          <p:cNvSpPr/>
          <p:nvPr/>
        </p:nvSpPr>
        <p:spPr>
          <a:xfrm>
            <a:off x="21433479" y="137945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27" name="Gerade Verbindung mit Pfeil 126">
            <a:extLst>
              <a:ext uri="{FF2B5EF4-FFF2-40B4-BE49-F238E27FC236}">
                <a16:creationId xmlns:a16="http://schemas.microsoft.com/office/drawing/2014/main" id="{ABF0B6DB-5D81-C9A6-9E34-661F1D8D3E8D}"/>
              </a:ext>
            </a:extLst>
          </p:cNvPr>
          <p:cNvCxnSpPr>
            <a:stCxn id="125" idx="2"/>
            <a:endCxn id="126" idx="0"/>
          </p:cNvCxnSpPr>
          <p:nvPr/>
        </p:nvCxnSpPr>
        <p:spPr>
          <a:xfrm flipH="1">
            <a:off x="21702128" y="12987942"/>
            <a:ext cx="1019175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Gerade Verbindung mit Pfeil 130">
            <a:extLst>
              <a:ext uri="{FF2B5EF4-FFF2-40B4-BE49-F238E27FC236}">
                <a16:creationId xmlns:a16="http://schemas.microsoft.com/office/drawing/2014/main" id="{20D49745-3C5C-7663-153C-A1EF71FBCE2C}"/>
              </a:ext>
            </a:extLst>
          </p:cNvPr>
          <p:cNvCxnSpPr>
            <a:cxnSpLocks/>
            <a:stCxn id="147" idx="3"/>
            <a:endCxn id="263" idx="1"/>
          </p:cNvCxnSpPr>
          <p:nvPr/>
        </p:nvCxnSpPr>
        <p:spPr>
          <a:xfrm flipV="1">
            <a:off x="20881312" y="11789494"/>
            <a:ext cx="552166" cy="301472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75" name="Abgerundetes Rechteck 1">
            <a:extLst>
              <a:ext uri="{FF2B5EF4-FFF2-40B4-BE49-F238E27FC236}">
                <a16:creationId xmlns:a16="http://schemas.microsoft.com/office/drawing/2014/main" id="{1248D903-9440-2321-354B-14170C2F2A21}"/>
              </a:ext>
            </a:extLst>
          </p:cNvPr>
          <p:cNvSpPr/>
          <p:nvPr/>
        </p:nvSpPr>
        <p:spPr>
          <a:xfrm>
            <a:off x="9533997" y="154549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DC</a:t>
            </a:r>
          </a:p>
        </p:txBody>
      </p:sp>
      <p:cxnSp>
        <p:nvCxnSpPr>
          <p:cNvPr id="176" name="Gerade Verbindung mit Pfeil 175">
            <a:extLst>
              <a:ext uri="{FF2B5EF4-FFF2-40B4-BE49-F238E27FC236}">
                <a16:creationId xmlns:a16="http://schemas.microsoft.com/office/drawing/2014/main" id="{DD5C7406-3C7F-347B-3FAF-7F90934EFE1D}"/>
              </a:ext>
            </a:extLst>
          </p:cNvPr>
          <p:cNvCxnSpPr>
            <a:cxnSpLocks/>
            <a:stCxn id="175" idx="2"/>
            <a:endCxn id="117" idx="0"/>
          </p:cNvCxnSpPr>
          <p:nvPr/>
        </p:nvCxnSpPr>
        <p:spPr>
          <a:xfrm>
            <a:off x="9802647" y="1991063"/>
            <a:ext cx="1" cy="158063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91" name="Abgerundetes Rechteck 1">
            <a:extLst>
              <a:ext uri="{FF2B5EF4-FFF2-40B4-BE49-F238E27FC236}">
                <a16:creationId xmlns:a16="http://schemas.microsoft.com/office/drawing/2014/main" id="{44E48014-242B-1327-6AB6-2553D28DAC32}"/>
              </a:ext>
            </a:extLst>
          </p:cNvPr>
          <p:cNvSpPr/>
          <p:nvPr/>
        </p:nvSpPr>
        <p:spPr>
          <a:xfrm>
            <a:off x="10683292" y="1545750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AP</a:t>
            </a:r>
          </a:p>
        </p:txBody>
      </p:sp>
      <p:sp>
        <p:nvSpPr>
          <p:cNvPr id="192" name="Abgerundetes Rechteck 1">
            <a:extLst>
              <a:ext uri="{FF2B5EF4-FFF2-40B4-BE49-F238E27FC236}">
                <a16:creationId xmlns:a16="http://schemas.microsoft.com/office/drawing/2014/main" id="{BF0C2F74-F3BA-292A-B365-41FC81CF7E1E}"/>
              </a:ext>
            </a:extLst>
          </p:cNvPr>
          <p:cNvSpPr/>
          <p:nvPr/>
        </p:nvSpPr>
        <p:spPr>
          <a:xfrm>
            <a:off x="11840365" y="154558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CA</a:t>
            </a:r>
          </a:p>
        </p:txBody>
      </p:sp>
      <p:cxnSp>
        <p:nvCxnSpPr>
          <p:cNvPr id="193" name="Gerade Verbindung mit Pfeil 192">
            <a:extLst>
              <a:ext uri="{FF2B5EF4-FFF2-40B4-BE49-F238E27FC236}">
                <a16:creationId xmlns:a16="http://schemas.microsoft.com/office/drawing/2014/main" id="{57DF4D2C-9B0B-A33B-2C76-40E5450EAEF7}"/>
              </a:ext>
            </a:extLst>
          </p:cNvPr>
          <p:cNvCxnSpPr>
            <a:cxnSpLocks/>
            <a:stCxn id="175" idx="3"/>
            <a:endCxn id="191" idx="1"/>
          </p:cNvCxnSpPr>
          <p:nvPr/>
        </p:nvCxnSpPr>
        <p:spPr>
          <a:xfrm>
            <a:off x="10071289" y="1768284"/>
            <a:ext cx="611996" cy="25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6" name="Gerade Verbindung mit Pfeil 195">
            <a:extLst>
              <a:ext uri="{FF2B5EF4-FFF2-40B4-BE49-F238E27FC236}">
                <a16:creationId xmlns:a16="http://schemas.microsoft.com/office/drawing/2014/main" id="{65958A75-08CD-E777-02D1-45615CF0D213}"/>
              </a:ext>
            </a:extLst>
          </p:cNvPr>
          <p:cNvCxnSpPr>
            <a:cxnSpLocks/>
            <a:stCxn id="191" idx="3"/>
            <a:endCxn id="192" idx="1"/>
          </p:cNvCxnSpPr>
          <p:nvPr/>
        </p:nvCxnSpPr>
        <p:spPr>
          <a:xfrm flipV="1">
            <a:off x="11220587" y="1768372"/>
            <a:ext cx="619773" cy="16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1" name="Gerade Verbindung mit Pfeil 260">
            <a:extLst>
              <a:ext uri="{FF2B5EF4-FFF2-40B4-BE49-F238E27FC236}">
                <a16:creationId xmlns:a16="http://schemas.microsoft.com/office/drawing/2014/main" id="{56A1A339-04E9-5F4E-A8BE-DC660FC89A36}"/>
              </a:ext>
            </a:extLst>
          </p:cNvPr>
          <p:cNvCxnSpPr>
            <a:cxnSpLocks/>
            <a:stCxn id="129" idx="2"/>
            <a:endCxn id="262" idx="0"/>
          </p:cNvCxnSpPr>
          <p:nvPr/>
        </p:nvCxnSpPr>
        <p:spPr>
          <a:xfrm flipH="1">
            <a:off x="21702128" y="9308271"/>
            <a:ext cx="1" cy="10062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62" name="Abgerundetes Rechteck 2">
            <a:extLst>
              <a:ext uri="{FF2B5EF4-FFF2-40B4-BE49-F238E27FC236}">
                <a16:creationId xmlns:a16="http://schemas.microsoft.com/office/drawing/2014/main" id="{5CE196D1-6660-FF72-2056-778548350BFA}"/>
              </a:ext>
            </a:extLst>
          </p:cNvPr>
          <p:cNvSpPr/>
          <p:nvPr/>
        </p:nvSpPr>
        <p:spPr>
          <a:xfrm>
            <a:off x="21433478" y="1031452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263" name="Abgerundetes Rechteck 3">
            <a:extLst>
              <a:ext uri="{FF2B5EF4-FFF2-40B4-BE49-F238E27FC236}">
                <a16:creationId xmlns:a16="http://schemas.microsoft.com/office/drawing/2014/main" id="{DDC4B0D3-252B-F636-C17E-BB93728D27B9}"/>
              </a:ext>
            </a:extLst>
          </p:cNvPr>
          <p:cNvSpPr/>
          <p:nvPr/>
        </p:nvSpPr>
        <p:spPr>
          <a:xfrm>
            <a:off x="21433478" y="1156670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264" name="Gerade Verbindung mit Pfeil 263">
            <a:extLst>
              <a:ext uri="{FF2B5EF4-FFF2-40B4-BE49-F238E27FC236}">
                <a16:creationId xmlns:a16="http://schemas.microsoft.com/office/drawing/2014/main" id="{E2C6BED8-5229-007D-D968-B7BCBC2208E2}"/>
              </a:ext>
            </a:extLst>
          </p:cNvPr>
          <p:cNvCxnSpPr>
            <a:stCxn id="262" idx="2"/>
            <a:endCxn id="263" idx="0"/>
          </p:cNvCxnSpPr>
          <p:nvPr/>
        </p:nvCxnSpPr>
        <p:spPr>
          <a:xfrm>
            <a:off x="21702122" y="10760098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7" name="Verbinder: gewinkelt 266">
            <a:extLst>
              <a:ext uri="{FF2B5EF4-FFF2-40B4-BE49-F238E27FC236}">
                <a16:creationId xmlns:a16="http://schemas.microsoft.com/office/drawing/2014/main" id="{FACF5606-F9B9-7871-8A09-1E43C239D999}"/>
              </a:ext>
            </a:extLst>
          </p:cNvPr>
          <p:cNvCxnSpPr>
            <a:stCxn id="129" idx="2"/>
            <a:endCxn id="125" idx="0"/>
          </p:cNvCxnSpPr>
          <p:nvPr/>
        </p:nvCxnSpPr>
        <p:spPr>
          <a:xfrm rot="16200000" flipH="1">
            <a:off x="20594667" y="10415728"/>
            <a:ext cx="3234098" cy="1019175"/>
          </a:xfrm>
          <a:prstGeom prst="bentConnector3">
            <a:avLst>
              <a:gd name="adj1" fmla="val 14187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73" name="Gerade Verbindung mit Pfeil 272">
            <a:extLst>
              <a:ext uri="{FF2B5EF4-FFF2-40B4-BE49-F238E27FC236}">
                <a16:creationId xmlns:a16="http://schemas.microsoft.com/office/drawing/2014/main" id="{4799AC3F-8089-79C4-C3C5-5D947C1289F3}"/>
              </a:ext>
            </a:extLst>
          </p:cNvPr>
          <p:cNvCxnSpPr>
            <a:cxnSpLocks/>
            <a:stCxn id="262" idx="1"/>
            <a:endCxn id="274" idx="3"/>
          </p:cNvCxnSpPr>
          <p:nvPr/>
        </p:nvCxnSpPr>
        <p:spPr>
          <a:xfrm flipH="1" flipV="1">
            <a:off x="20739107" y="10322128"/>
            <a:ext cx="694371" cy="2151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74" name="Rechteck 273">
            <a:extLst>
              <a:ext uri="{FF2B5EF4-FFF2-40B4-BE49-F238E27FC236}">
                <a16:creationId xmlns:a16="http://schemas.microsoft.com/office/drawing/2014/main" id="{AE0A4A2D-3B74-F82D-ACEA-76ED4DCF66B5}"/>
              </a:ext>
            </a:extLst>
          </p:cNvPr>
          <p:cNvSpPr/>
          <p:nvPr/>
        </p:nvSpPr>
        <p:spPr>
          <a:xfrm>
            <a:off x="18830276" y="10176308"/>
            <a:ext cx="1908831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local-id=controller-manager</a:t>
            </a:r>
          </a:p>
        </p:txBody>
      </p:sp>
      <p:sp>
        <p:nvSpPr>
          <p:cNvPr id="21" name="Abgerundetes Rechteck 2">
            <a:extLst>
              <a:ext uri="{FF2B5EF4-FFF2-40B4-BE49-F238E27FC236}">
                <a16:creationId xmlns:a16="http://schemas.microsoft.com/office/drawing/2014/main" id="{4A727EEC-A892-B7D0-6A2D-BE4B5C3E9B49}"/>
              </a:ext>
            </a:extLst>
          </p:cNvPr>
          <p:cNvSpPr/>
          <p:nvPr/>
        </p:nvSpPr>
        <p:spPr>
          <a:xfrm>
            <a:off x="9198302" y="761021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R</a:t>
            </a:r>
          </a:p>
        </p:txBody>
      </p:sp>
      <p:sp>
        <p:nvSpPr>
          <p:cNvPr id="53" name="Rechteck 52">
            <a:extLst>
              <a:ext uri="{FF2B5EF4-FFF2-40B4-BE49-F238E27FC236}">
                <a16:creationId xmlns:a16="http://schemas.microsoft.com/office/drawing/2014/main" id="{3B25F18C-D7F8-C289-1E10-CE4CD20D5885}"/>
              </a:ext>
            </a:extLst>
          </p:cNvPr>
          <p:cNvSpPr/>
          <p:nvPr/>
        </p:nvSpPr>
        <p:spPr>
          <a:xfrm>
            <a:off x="6676535" y="7912287"/>
            <a:ext cx="1703846" cy="32845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</p:txBody>
      </p:sp>
      <p:cxnSp>
        <p:nvCxnSpPr>
          <p:cNvPr id="55" name="Gerade Verbindung mit Pfeil 54">
            <a:extLst>
              <a:ext uri="{FF2B5EF4-FFF2-40B4-BE49-F238E27FC236}">
                <a16:creationId xmlns:a16="http://schemas.microsoft.com/office/drawing/2014/main" id="{88E602B1-8F77-D37A-F7AA-F3A7FDB797C6}"/>
              </a:ext>
            </a:extLst>
          </p:cNvPr>
          <p:cNvCxnSpPr>
            <a:cxnSpLocks/>
            <a:stCxn id="21" idx="1"/>
            <a:endCxn id="53" idx="3"/>
          </p:cNvCxnSpPr>
          <p:nvPr/>
        </p:nvCxnSpPr>
        <p:spPr>
          <a:xfrm flipH="1">
            <a:off x="8380381" y="7833005"/>
            <a:ext cx="817920" cy="243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647168E7-4363-C03F-6673-78870C454FCE}"/>
              </a:ext>
            </a:extLst>
          </p:cNvPr>
          <p:cNvCxnSpPr>
            <a:cxnSpLocks/>
            <a:stCxn id="117" idx="2"/>
            <a:endCxn id="74" idx="0"/>
          </p:cNvCxnSpPr>
          <p:nvPr/>
        </p:nvCxnSpPr>
        <p:spPr>
          <a:xfrm flipH="1">
            <a:off x="7029237" y="4017270"/>
            <a:ext cx="2773411" cy="58759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4" name="Abgerundetes Rechteck 1">
            <a:extLst>
              <a:ext uri="{FF2B5EF4-FFF2-40B4-BE49-F238E27FC236}">
                <a16:creationId xmlns:a16="http://schemas.microsoft.com/office/drawing/2014/main" id="{9053A4D7-3FEC-84E2-2729-0ED36463A92A}"/>
              </a:ext>
            </a:extLst>
          </p:cNvPr>
          <p:cNvSpPr/>
          <p:nvPr/>
        </p:nvSpPr>
        <p:spPr>
          <a:xfrm>
            <a:off x="6760587" y="46048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P</a:t>
            </a:r>
          </a:p>
        </p:txBody>
      </p:sp>
      <p:sp>
        <p:nvSpPr>
          <p:cNvPr id="77" name="Abgerundetes Rechteck 8">
            <a:extLst>
              <a:ext uri="{FF2B5EF4-FFF2-40B4-BE49-F238E27FC236}">
                <a16:creationId xmlns:a16="http://schemas.microsoft.com/office/drawing/2014/main" id="{E6EB1221-E3FA-5840-B8B0-43FA0A2FF060}"/>
              </a:ext>
            </a:extLst>
          </p:cNvPr>
          <p:cNvSpPr/>
          <p:nvPr/>
        </p:nvSpPr>
        <p:spPr>
          <a:xfrm>
            <a:off x="4866294" y="474582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controller [*]</a:t>
            </a:r>
          </a:p>
        </p:txBody>
      </p:sp>
      <p:cxnSp>
        <p:nvCxnSpPr>
          <p:cNvPr id="78" name="Gerade Verbindung mit Pfeil 77">
            <a:extLst>
              <a:ext uri="{FF2B5EF4-FFF2-40B4-BE49-F238E27FC236}">
                <a16:creationId xmlns:a16="http://schemas.microsoft.com/office/drawing/2014/main" id="{50541A0E-B1E0-DAE6-FC3F-B31DA52DA5A1}"/>
              </a:ext>
            </a:extLst>
          </p:cNvPr>
          <p:cNvCxnSpPr>
            <a:cxnSpLocks/>
            <a:stCxn id="77" idx="3"/>
            <a:endCxn id="74" idx="1"/>
          </p:cNvCxnSpPr>
          <p:nvPr/>
        </p:nvCxnSpPr>
        <p:spPr>
          <a:xfrm flipV="1">
            <a:off x="6027747" y="4827650"/>
            <a:ext cx="732840" cy="14096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0" name="Abgerundetes Rechteck 8">
            <a:extLst>
              <a:ext uri="{FF2B5EF4-FFF2-40B4-BE49-F238E27FC236}">
                <a16:creationId xmlns:a16="http://schemas.microsoft.com/office/drawing/2014/main" id="{77C2779D-86ED-425C-BE85-6BA8CC20C256}"/>
              </a:ext>
            </a:extLst>
          </p:cNvPr>
          <p:cNvSpPr/>
          <p:nvPr/>
        </p:nvSpPr>
        <p:spPr>
          <a:xfrm>
            <a:off x="4866294" y="4158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loadBalancer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103" name="Gerade Verbindung mit Pfeil 102">
            <a:extLst>
              <a:ext uri="{FF2B5EF4-FFF2-40B4-BE49-F238E27FC236}">
                <a16:creationId xmlns:a16="http://schemas.microsoft.com/office/drawing/2014/main" id="{B2B7FD5E-176F-B688-03E8-ADE893FECFDB}"/>
              </a:ext>
            </a:extLst>
          </p:cNvPr>
          <p:cNvCxnSpPr>
            <a:cxnSpLocks/>
            <a:stCxn id="100" idx="3"/>
            <a:endCxn id="74" idx="1"/>
          </p:cNvCxnSpPr>
          <p:nvPr/>
        </p:nvCxnSpPr>
        <p:spPr>
          <a:xfrm>
            <a:off x="6027747" y="4380942"/>
            <a:ext cx="732840" cy="44670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06" name="Rechteck 105">
            <a:extLst>
              <a:ext uri="{FF2B5EF4-FFF2-40B4-BE49-F238E27FC236}">
                <a16:creationId xmlns:a16="http://schemas.microsoft.com/office/drawing/2014/main" id="{F747143B-B3B4-B85A-5627-F9408617ABE2}"/>
              </a:ext>
            </a:extLst>
          </p:cNvPr>
          <p:cNvSpPr/>
          <p:nvPr/>
        </p:nvSpPr>
        <p:spPr>
          <a:xfrm>
            <a:off x="2347501" y="4389679"/>
            <a:ext cx="2050399" cy="46948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11" name="Rechteck 110">
            <a:extLst>
              <a:ext uri="{FF2B5EF4-FFF2-40B4-BE49-F238E27FC236}">
                <a16:creationId xmlns:a16="http://schemas.microsoft.com/office/drawing/2014/main" id="{6DB0620F-1934-09FB-E04A-D999B2526230}"/>
              </a:ext>
            </a:extLst>
          </p:cNvPr>
          <p:cNvSpPr/>
          <p:nvPr/>
        </p:nvSpPr>
        <p:spPr>
          <a:xfrm>
            <a:off x="2347500" y="4989382"/>
            <a:ext cx="2050399" cy="4088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category=controller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12" name="Gerade Verbindung mit Pfeil 111">
            <a:extLst>
              <a:ext uri="{FF2B5EF4-FFF2-40B4-BE49-F238E27FC236}">
                <a16:creationId xmlns:a16="http://schemas.microsoft.com/office/drawing/2014/main" id="{F0EDDFFC-10F3-7D0E-6D6A-F2A10E9C76E4}"/>
              </a:ext>
            </a:extLst>
          </p:cNvPr>
          <p:cNvCxnSpPr>
            <a:cxnSpLocks/>
            <a:stCxn id="100" idx="1"/>
            <a:endCxn id="106" idx="3"/>
          </p:cNvCxnSpPr>
          <p:nvPr/>
        </p:nvCxnSpPr>
        <p:spPr>
          <a:xfrm flipH="1">
            <a:off x="4397900" y="4380942"/>
            <a:ext cx="468394" cy="2434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3" name="Gerade Verbindung mit Pfeil 112">
            <a:extLst>
              <a:ext uri="{FF2B5EF4-FFF2-40B4-BE49-F238E27FC236}">
                <a16:creationId xmlns:a16="http://schemas.microsoft.com/office/drawing/2014/main" id="{6EEB9E49-DE20-9A29-0EB6-0283382BCACA}"/>
              </a:ext>
            </a:extLst>
          </p:cNvPr>
          <p:cNvCxnSpPr>
            <a:cxnSpLocks/>
            <a:stCxn id="77" idx="1"/>
            <a:endCxn id="111" idx="3"/>
          </p:cNvCxnSpPr>
          <p:nvPr/>
        </p:nvCxnSpPr>
        <p:spPr>
          <a:xfrm flipH="1">
            <a:off x="4397899" y="4968611"/>
            <a:ext cx="468395" cy="225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65" name="Abgerundetes Rechteck 1">
            <a:extLst>
              <a:ext uri="{FF2B5EF4-FFF2-40B4-BE49-F238E27FC236}">
                <a16:creationId xmlns:a16="http://schemas.microsoft.com/office/drawing/2014/main" id="{D682A02F-6CC5-4B5C-BEFE-2A698F693375}"/>
              </a:ext>
            </a:extLst>
          </p:cNvPr>
          <p:cNvSpPr/>
          <p:nvPr/>
        </p:nvSpPr>
        <p:spPr>
          <a:xfrm>
            <a:off x="8379872" y="154615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</a:t>
            </a:r>
          </a:p>
        </p:txBody>
      </p:sp>
      <p:sp>
        <p:nvSpPr>
          <p:cNvPr id="166" name="Rechteck 165">
            <a:extLst>
              <a:ext uri="{FF2B5EF4-FFF2-40B4-BE49-F238E27FC236}">
                <a16:creationId xmlns:a16="http://schemas.microsoft.com/office/drawing/2014/main" id="{B0FB3F22-C086-61C6-4444-CA4D288A536F}"/>
              </a:ext>
            </a:extLst>
          </p:cNvPr>
          <p:cNvSpPr/>
          <p:nvPr/>
        </p:nvSpPr>
        <p:spPr>
          <a:xfrm>
            <a:off x="6945622" y="1587566"/>
            <a:ext cx="722507" cy="35632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functionName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parameter</a:t>
            </a:r>
          </a:p>
        </p:txBody>
      </p:sp>
      <p:cxnSp>
        <p:nvCxnSpPr>
          <p:cNvPr id="167" name="Gerade Verbindung mit Pfeil 166">
            <a:extLst>
              <a:ext uri="{FF2B5EF4-FFF2-40B4-BE49-F238E27FC236}">
                <a16:creationId xmlns:a16="http://schemas.microsoft.com/office/drawing/2014/main" id="{BE093BCA-A2CD-5CC7-4D8E-EB69807C6944}"/>
              </a:ext>
            </a:extLst>
          </p:cNvPr>
          <p:cNvCxnSpPr>
            <a:cxnSpLocks/>
            <a:stCxn id="165" idx="1"/>
            <a:endCxn id="166" idx="3"/>
          </p:cNvCxnSpPr>
          <p:nvPr/>
        </p:nvCxnSpPr>
        <p:spPr>
          <a:xfrm flipH="1" flipV="1">
            <a:off x="7668129" y="1765731"/>
            <a:ext cx="711743" cy="321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8" name="Gerade Verbindung mit Pfeil 177">
            <a:extLst>
              <a:ext uri="{FF2B5EF4-FFF2-40B4-BE49-F238E27FC236}">
                <a16:creationId xmlns:a16="http://schemas.microsoft.com/office/drawing/2014/main" id="{EA49DEE1-8C0E-E99B-642F-A7E20F8C0AC5}"/>
              </a:ext>
            </a:extLst>
          </p:cNvPr>
          <p:cNvCxnSpPr>
            <a:cxnSpLocks/>
            <a:stCxn id="175" idx="1"/>
            <a:endCxn id="165" idx="3"/>
          </p:cNvCxnSpPr>
          <p:nvPr/>
        </p:nvCxnSpPr>
        <p:spPr>
          <a:xfrm flipH="1">
            <a:off x="8917164" y="1768285"/>
            <a:ext cx="616826" cy="66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2" name="Rechteck 201">
            <a:extLst>
              <a:ext uri="{FF2B5EF4-FFF2-40B4-BE49-F238E27FC236}">
                <a16:creationId xmlns:a16="http://schemas.microsoft.com/office/drawing/2014/main" id="{478CF1AE-F32E-8A5E-3FFF-725990776B82}"/>
              </a:ext>
            </a:extLst>
          </p:cNvPr>
          <p:cNvSpPr/>
          <p:nvPr/>
        </p:nvSpPr>
        <p:spPr>
          <a:xfrm>
            <a:off x="12522831" y="-961946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206" name="Rechteck 205">
            <a:extLst>
              <a:ext uri="{FF2B5EF4-FFF2-40B4-BE49-F238E27FC236}">
                <a16:creationId xmlns:a16="http://schemas.microsoft.com/office/drawing/2014/main" id="{26EA71E1-6E4E-BAFE-EFA0-DD3B8CEAC57B}"/>
              </a:ext>
            </a:extLst>
          </p:cNvPr>
          <p:cNvSpPr/>
          <p:nvPr/>
        </p:nvSpPr>
        <p:spPr>
          <a:xfrm>
            <a:off x="13164512" y="1452497"/>
            <a:ext cx="2316788" cy="87914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affected-management-domain</a:t>
            </a:r>
          </a:p>
          <a:p>
            <a:pPr defTabSz="914411"/>
            <a:r>
              <a:rPr lang="en-US" sz="800" strike="sngStrike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affected-fc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 affected-management-</a:t>
            </a:r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lane-transport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affected-link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affected-cc/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error-message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…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207" name="Gerade Verbindung mit Pfeil 206">
            <a:extLst>
              <a:ext uri="{FF2B5EF4-FFF2-40B4-BE49-F238E27FC236}">
                <a16:creationId xmlns:a16="http://schemas.microsoft.com/office/drawing/2014/main" id="{42F3670C-06B4-695C-203E-C5D050ACA051}"/>
              </a:ext>
            </a:extLst>
          </p:cNvPr>
          <p:cNvCxnSpPr>
            <a:cxnSpLocks/>
            <a:stCxn id="192" idx="3"/>
            <a:endCxn id="206" idx="1"/>
          </p:cNvCxnSpPr>
          <p:nvPr/>
        </p:nvCxnSpPr>
        <p:spPr>
          <a:xfrm>
            <a:off x="12377664" y="1768373"/>
            <a:ext cx="786848" cy="12369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" name="Ellipse 12">
            <a:extLst>
              <a:ext uri="{FF2B5EF4-FFF2-40B4-BE49-F238E27FC236}">
                <a16:creationId xmlns:a16="http://schemas.microsoft.com/office/drawing/2014/main" id="{45E39724-A608-38DA-DBAC-1925AE0B6527}"/>
              </a:ext>
            </a:extLst>
          </p:cNvPr>
          <p:cNvSpPr/>
          <p:nvPr/>
        </p:nvSpPr>
        <p:spPr>
          <a:xfrm>
            <a:off x="1044292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4" name="Abgerundetes Rechteck 1">
            <a:extLst>
              <a:ext uri="{FF2B5EF4-FFF2-40B4-BE49-F238E27FC236}">
                <a16:creationId xmlns:a16="http://schemas.microsoft.com/office/drawing/2014/main" id="{187D5938-35E1-F691-BF8D-43A48ECF89C8}"/>
              </a:ext>
            </a:extLst>
          </p:cNvPr>
          <p:cNvSpPr/>
          <p:nvPr/>
        </p:nvSpPr>
        <p:spPr>
          <a:xfrm>
            <a:off x="8380004" y="2183057"/>
            <a:ext cx="541487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VS</a:t>
            </a:r>
          </a:p>
        </p:txBody>
      </p:sp>
      <p:cxnSp>
        <p:nvCxnSpPr>
          <p:cNvPr id="39" name="Gerade Verbindung mit Pfeil 38">
            <a:extLst>
              <a:ext uri="{FF2B5EF4-FFF2-40B4-BE49-F238E27FC236}">
                <a16:creationId xmlns:a16="http://schemas.microsoft.com/office/drawing/2014/main" id="{944A4472-3879-87AB-B603-C9DDA630BD25}"/>
              </a:ext>
            </a:extLst>
          </p:cNvPr>
          <p:cNvCxnSpPr>
            <a:cxnSpLocks/>
            <a:stCxn id="175" idx="2"/>
            <a:endCxn id="34" idx="3"/>
          </p:cNvCxnSpPr>
          <p:nvPr/>
        </p:nvCxnSpPr>
        <p:spPr>
          <a:xfrm flipH="1">
            <a:off x="8921491" y="1991063"/>
            <a:ext cx="881156" cy="41478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0" name="Abgerundetes Rechteck 1">
            <a:extLst>
              <a:ext uri="{FF2B5EF4-FFF2-40B4-BE49-F238E27FC236}">
                <a16:creationId xmlns:a16="http://schemas.microsoft.com/office/drawing/2014/main" id="{E6590A41-7C3D-FCAA-BD80-0D84788A5795}"/>
              </a:ext>
            </a:extLst>
          </p:cNvPr>
          <p:cNvSpPr/>
          <p:nvPr/>
        </p:nvSpPr>
        <p:spPr>
          <a:xfrm>
            <a:off x="10682851" y="233164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EC</a:t>
            </a:r>
          </a:p>
        </p:txBody>
      </p:sp>
      <p:cxnSp>
        <p:nvCxnSpPr>
          <p:cNvPr id="42" name="Gerade Verbindung mit Pfeil 41">
            <a:extLst>
              <a:ext uri="{FF2B5EF4-FFF2-40B4-BE49-F238E27FC236}">
                <a16:creationId xmlns:a16="http://schemas.microsoft.com/office/drawing/2014/main" id="{A551AFAD-6773-3541-CCCE-F6AA0B12A8EC}"/>
              </a:ext>
            </a:extLst>
          </p:cNvPr>
          <p:cNvCxnSpPr>
            <a:cxnSpLocks/>
            <a:stCxn id="175" idx="2"/>
            <a:endCxn id="40" idx="1"/>
          </p:cNvCxnSpPr>
          <p:nvPr/>
        </p:nvCxnSpPr>
        <p:spPr>
          <a:xfrm>
            <a:off x="9802647" y="1991069"/>
            <a:ext cx="880203" cy="56336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43" name="Rechteck 42">
            <a:extLst>
              <a:ext uri="{FF2B5EF4-FFF2-40B4-BE49-F238E27FC236}">
                <a16:creationId xmlns:a16="http://schemas.microsoft.com/office/drawing/2014/main" id="{EF6C6A8D-BB5F-B017-CC71-6AE166744ED5}"/>
              </a:ext>
            </a:extLst>
          </p:cNvPr>
          <p:cNvSpPr/>
          <p:nvPr/>
        </p:nvSpPr>
        <p:spPr>
          <a:xfrm>
            <a:off x="6793506" y="2246929"/>
            <a:ext cx="874180" cy="33607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_trigger-function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sequence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93F2889A-8AC8-9CD3-6029-630851D60631}"/>
              </a:ext>
            </a:extLst>
          </p:cNvPr>
          <p:cNvCxnSpPr>
            <a:cxnSpLocks/>
            <a:stCxn id="34" idx="1"/>
            <a:endCxn id="43" idx="3"/>
          </p:cNvCxnSpPr>
          <p:nvPr/>
        </p:nvCxnSpPr>
        <p:spPr>
          <a:xfrm flipH="1">
            <a:off x="7667686" y="2405843"/>
            <a:ext cx="712318" cy="912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2" name="Rechteck 51">
            <a:extLst>
              <a:ext uri="{FF2B5EF4-FFF2-40B4-BE49-F238E27FC236}">
                <a16:creationId xmlns:a16="http://schemas.microsoft.com/office/drawing/2014/main" id="{73728BB6-D891-98D5-2987-6556EE219455}"/>
              </a:ext>
            </a:extLst>
          </p:cNvPr>
          <p:cNvSpPr/>
          <p:nvPr/>
        </p:nvSpPr>
        <p:spPr>
          <a:xfrm>
            <a:off x="11832147" y="2331603"/>
            <a:ext cx="1225838" cy="445571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error-code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description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_implementation-function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57" name="Gerade Verbindung mit Pfeil 56">
            <a:extLst>
              <a:ext uri="{FF2B5EF4-FFF2-40B4-BE49-F238E27FC236}">
                <a16:creationId xmlns:a16="http://schemas.microsoft.com/office/drawing/2014/main" id="{AF0C0267-C3EF-DA30-22F2-2577EF80B05C}"/>
              </a:ext>
            </a:extLst>
          </p:cNvPr>
          <p:cNvCxnSpPr>
            <a:cxnSpLocks/>
            <a:stCxn id="40" idx="3"/>
            <a:endCxn id="52" idx="1"/>
          </p:cNvCxnSpPr>
          <p:nvPr/>
        </p:nvCxnSpPr>
        <p:spPr>
          <a:xfrm flipV="1">
            <a:off x="11220149" y="2554382"/>
            <a:ext cx="612001" cy="50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0" name="Ellipse 19">
            <a:extLst>
              <a:ext uri="{FF2B5EF4-FFF2-40B4-BE49-F238E27FC236}">
                <a16:creationId xmlns:a16="http://schemas.microsoft.com/office/drawing/2014/main" id="{1BD2848B-9CA1-F700-354C-53F75F2E134C}"/>
              </a:ext>
            </a:extLst>
          </p:cNvPr>
          <p:cNvSpPr/>
          <p:nvPr/>
        </p:nvSpPr>
        <p:spPr>
          <a:xfrm>
            <a:off x="21841476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433F3CB-E131-7C90-D633-171A6D4D8C5A}"/>
              </a:ext>
            </a:extLst>
          </p:cNvPr>
          <p:cNvSpPr/>
          <p:nvPr/>
        </p:nvSpPr>
        <p:spPr>
          <a:xfrm>
            <a:off x="4729293" y="12688622"/>
            <a:ext cx="1949140" cy="2507295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4" name="Abgerundetes Rechteck 1">
            <a:extLst>
              <a:ext uri="{FF2B5EF4-FFF2-40B4-BE49-F238E27FC236}">
                <a16:creationId xmlns:a16="http://schemas.microsoft.com/office/drawing/2014/main" id="{253AE9F1-9E46-7CBB-D72C-C4466E924F10}"/>
              </a:ext>
            </a:extLst>
          </p:cNvPr>
          <p:cNvSpPr/>
          <p:nvPr/>
        </p:nvSpPr>
        <p:spPr>
          <a:xfrm>
            <a:off x="4887635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F68B76AE-4686-4CAD-0E5B-3AF33679AB43}"/>
              </a:ext>
            </a:extLst>
          </p:cNvPr>
          <p:cNvSpPr/>
          <p:nvPr/>
        </p:nvSpPr>
        <p:spPr>
          <a:xfrm>
            <a:off x="4875992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884E8112-D3EF-6F10-066C-779BA9D51111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>
            <a:off x="5158861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8" name="Rechteck 87">
            <a:extLst>
              <a:ext uri="{FF2B5EF4-FFF2-40B4-BE49-F238E27FC236}">
                <a16:creationId xmlns:a16="http://schemas.microsoft.com/office/drawing/2014/main" id="{46797DA5-3EB5-BBC9-A0B9-62A97A63E8A1}"/>
              </a:ext>
            </a:extLst>
          </p:cNvPr>
          <p:cNvSpPr/>
          <p:nvPr/>
        </p:nvSpPr>
        <p:spPr>
          <a:xfrm>
            <a:off x="6664507" y="8478516"/>
            <a:ext cx="8738197" cy="682316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 err="1">
                <a:solidFill>
                  <a:schemeClr val="tx1"/>
                </a:solidFill>
              </a:rPr>
              <a:t>LoadBalancer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3296D31A-7FA3-5454-4253-7238384FC958}"/>
              </a:ext>
            </a:extLst>
          </p:cNvPr>
          <p:cNvSpPr/>
          <p:nvPr/>
        </p:nvSpPr>
        <p:spPr>
          <a:xfrm>
            <a:off x="6790401" y="12690396"/>
            <a:ext cx="8496789" cy="2508017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400" noProof="0" dirty="0">
                <a:solidFill>
                  <a:schemeClr val="tx1"/>
                </a:solidFill>
              </a:rPr>
              <a:t>Forwarding</a:t>
            </a:r>
          </a:p>
        </p:txBody>
      </p:sp>
      <p:sp>
        <p:nvSpPr>
          <p:cNvPr id="93" name="Abgerundetes Rechteck 9">
            <a:extLst>
              <a:ext uri="{FF2B5EF4-FFF2-40B4-BE49-F238E27FC236}">
                <a16:creationId xmlns:a16="http://schemas.microsoft.com/office/drawing/2014/main" id="{E20E71BF-AA09-D1C2-8A2E-81D0D334CC9B}"/>
              </a:ext>
            </a:extLst>
          </p:cNvPr>
          <p:cNvSpPr/>
          <p:nvPr/>
        </p:nvSpPr>
        <p:spPr>
          <a:xfrm>
            <a:off x="11844946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cxnSp>
        <p:nvCxnSpPr>
          <p:cNvPr id="94" name="Gerade Verbindung mit Pfeil 93">
            <a:extLst>
              <a:ext uri="{FF2B5EF4-FFF2-40B4-BE49-F238E27FC236}">
                <a16:creationId xmlns:a16="http://schemas.microsoft.com/office/drawing/2014/main" id="{D20646D7-4646-8F61-D242-3E3F6CE8BB54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13006394" y="14804360"/>
            <a:ext cx="470209" cy="937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5" name="Rechteck 94">
            <a:extLst>
              <a:ext uri="{FF2B5EF4-FFF2-40B4-BE49-F238E27FC236}">
                <a16:creationId xmlns:a16="http://schemas.microsoft.com/office/drawing/2014/main" id="{529A2FB8-A17D-4167-DC3C-04F20830C75C}"/>
              </a:ext>
            </a:extLst>
          </p:cNvPr>
          <p:cNvSpPr/>
          <p:nvPr/>
        </p:nvSpPr>
        <p:spPr>
          <a:xfrm>
            <a:off x="13476607" y="14590953"/>
            <a:ext cx="1682087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 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96" name="Abgerundetes Rechteck 88">
            <a:extLst>
              <a:ext uri="{FF2B5EF4-FFF2-40B4-BE49-F238E27FC236}">
                <a16:creationId xmlns:a16="http://schemas.microsoft.com/office/drawing/2014/main" id="{F1E7AB28-658C-3A67-2E6C-E730E5345DF3}"/>
              </a:ext>
            </a:extLst>
          </p:cNvPr>
          <p:cNvSpPr/>
          <p:nvPr/>
        </p:nvSpPr>
        <p:spPr>
          <a:xfrm>
            <a:off x="9041860" y="14581575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99" name="Rechteck 98">
            <a:extLst>
              <a:ext uri="{FF2B5EF4-FFF2-40B4-BE49-F238E27FC236}">
                <a16:creationId xmlns:a16="http://schemas.microsoft.com/office/drawing/2014/main" id="{CDD7B705-BD8A-93A8-CED5-D8797EE7357A}"/>
              </a:ext>
            </a:extLst>
          </p:cNvPr>
          <p:cNvSpPr/>
          <p:nvPr/>
        </p:nvSpPr>
        <p:spPr>
          <a:xfrm>
            <a:off x="6931153" y="14590959"/>
            <a:ext cx="1537098" cy="4914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01" name="Gerade Verbindung mit Pfeil 100">
            <a:extLst>
              <a:ext uri="{FF2B5EF4-FFF2-40B4-BE49-F238E27FC236}">
                <a16:creationId xmlns:a16="http://schemas.microsoft.com/office/drawing/2014/main" id="{D8722D78-DF47-AEFE-5C74-2AB7B27CCEB6}"/>
              </a:ext>
            </a:extLst>
          </p:cNvPr>
          <p:cNvCxnSpPr>
            <a:cxnSpLocks/>
            <a:stCxn id="96" idx="1"/>
            <a:endCxn id="99" idx="3"/>
          </p:cNvCxnSpPr>
          <p:nvPr/>
        </p:nvCxnSpPr>
        <p:spPr>
          <a:xfrm flipH="1">
            <a:off x="8468247" y="14804367"/>
            <a:ext cx="573606" cy="3230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0" name="Abgerundetes Rechteck 1">
            <a:extLst>
              <a:ext uri="{FF2B5EF4-FFF2-40B4-BE49-F238E27FC236}">
                <a16:creationId xmlns:a16="http://schemas.microsoft.com/office/drawing/2014/main" id="{3325665D-3286-B5CC-6CDD-ED5EE65E8760}"/>
              </a:ext>
            </a:extLst>
          </p:cNvPr>
          <p:cNvSpPr/>
          <p:nvPr/>
        </p:nvSpPr>
        <p:spPr>
          <a:xfrm>
            <a:off x="10755479" y="879602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115" name="Abgerundetes Rechteck 88">
            <a:extLst>
              <a:ext uri="{FF2B5EF4-FFF2-40B4-BE49-F238E27FC236}">
                <a16:creationId xmlns:a16="http://schemas.microsoft.com/office/drawing/2014/main" id="{7CE6A91E-B3CB-F4BA-4253-335656022886}"/>
              </a:ext>
            </a:extLst>
          </p:cNvPr>
          <p:cNvSpPr/>
          <p:nvPr/>
        </p:nvSpPr>
        <p:spPr>
          <a:xfrm>
            <a:off x="9041859" y="1202556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40221A3E-E656-F7C2-8A0D-A2AC55C0381B}"/>
              </a:ext>
            </a:extLst>
          </p:cNvPr>
          <p:cNvSpPr/>
          <p:nvPr/>
        </p:nvSpPr>
        <p:spPr>
          <a:xfrm>
            <a:off x="6790401" y="12025558"/>
            <a:ext cx="1815783" cy="44557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localPort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23" name="Gerade Verbindung mit Pfeil 122">
            <a:extLst>
              <a:ext uri="{FF2B5EF4-FFF2-40B4-BE49-F238E27FC236}">
                <a16:creationId xmlns:a16="http://schemas.microsoft.com/office/drawing/2014/main" id="{751D56B3-5212-FAA4-1F67-B378B4C0930A}"/>
              </a:ext>
            </a:extLst>
          </p:cNvPr>
          <p:cNvCxnSpPr>
            <a:cxnSpLocks/>
            <a:stCxn id="115" idx="1"/>
            <a:endCxn id="121" idx="3"/>
          </p:cNvCxnSpPr>
          <p:nvPr/>
        </p:nvCxnSpPr>
        <p:spPr>
          <a:xfrm flipH="1" flipV="1">
            <a:off x="8606184" y="12248352"/>
            <a:ext cx="435675" cy="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5" name="Rechteck 134">
            <a:extLst>
              <a:ext uri="{FF2B5EF4-FFF2-40B4-BE49-F238E27FC236}">
                <a16:creationId xmlns:a16="http://schemas.microsoft.com/office/drawing/2014/main" id="{4029B8B0-E67F-3C30-8D67-33CDFBCD8617}"/>
              </a:ext>
            </a:extLst>
          </p:cNvPr>
          <p:cNvSpPr/>
          <p:nvPr/>
        </p:nvSpPr>
        <p:spPr>
          <a:xfrm>
            <a:off x="8265331" y="8815601"/>
            <a:ext cx="1815783" cy="51220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loadBalancerTemplateName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136" name="Gerade Verbindung mit Pfeil 135">
            <a:extLst>
              <a:ext uri="{FF2B5EF4-FFF2-40B4-BE49-F238E27FC236}">
                <a16:creationId xmlns:a16="http://schemas.microsoft.com/office/drawing/2014/main" id="{1E7EAB21-4327-E666-D8A8-6796E6C239E7}"/>
              </a:ext>
            </a:extLst>
          </p:cNvPr>
          <p:cNvCxnSpPr>
            <a:cxnSpLocks/>
            <a:stCxn id="110" idx="1"/>
            <a:endCxn id="135" idx="3"/>
          </p:cNvCxnSpPr>
          <p:nvPr/>
        </p:nvCxnSpPr>
        <p:spPr>
          <a:xfrm flipH="1">
            <a:off x="10081114" y="9018817"/>
            <a:ext cx="674365" cy="5289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1" name="Gerade Verbindung mit Pfeil 140">
            <a:extLst>
              <a:ext uri="{FF2B5EF4-FFF2-40B4-BE49-F238E27FC236}">
                <a16:creationId xmlns:a16="http://schemas.microsoft.com/office/drawing/2014/main" id="{079CBB55-0CB4-A810-5AB3-1626AC1BEC44}"/>
              </a:ext>
            </a:extLst>
          </p:cNvPr>
          <p:cNvCxnSpPr>
            <a:cxnSpLocks/>
            <a:stCxn id="151" idx="3"/>
            <a:endCxn id="142" idx="1"/>
          </p:cNvCxnSpPr>
          <p:nvPr/>
        </p:nvCxnSpPr>
        <p:spPr>
          <a:xfrm flipV="1">
            <a:off x="12311952" y="13119172"/>
            <a:ext cx="474796" cy="523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2" name="Rechteck 141">
            <a:extLst>
              <a:ext uri="{FF2B5EF4-FFF2-40B4-BE49-F238E27FC236}">
                <a16:creationId xmlns:a16="http://schemas.microsoft.com/office/drawing/2014/main" id="{2412EDC7-744F-B2F0-5A66-9FAF4DE0FFF5}"/>
              </a:ext>
            </a:extLst>
          </p:cNvPr>
          <p:cNvSpPr/>
          <p:nvPr/>
        </p:nvSpPr>
        <p:spPr>
          <a:xfrm>
            <a:off x="12786748" y="12973351"/>
            <a:ext cx="1492626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uuid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144" name="Gerade Verbindung mit Pfeil 143">
            <a:extLst>
              <a:ext uri="{FF2B5EF4-FFF2-40B4-BE49-F238E27FC236}">
                <a16:creationId xmlns:a16="http://schemas.microsoft.com/office/drawing/2014/main" id="{027A0840-7D84-C72D-3EF4-4EE04711E4C5}"/>
              </a:ext>
            </a:extLst>
          </p:cNvPr>
          <p:cNvCxnSpPr>
            <a:cxnSpLocks/>
            <a:stCxn id="93" idx="1"/>
            <a:endCxn id="153" idx="3"/>
          </p:cNvCxnSpPr>
          <p:nvPr/>
        </p:nvCxnSpPr>
        <p:spPr>
          <a:xfrm flipH="1" flipV="1">
            <a:off x="11292771" y="14080836"/>
            <a:ext cx="552168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50" name="Gerade Verbindung mit Pfeil 149">
            <a:extLst>
              <a:ext uri="{FF2B5EF4-FFF2-40B4-BE49-F238E27FC236}">
                <a16:creationId xmlns:a16="http://schemas.microsoft.com/office/drawing/2014/main" id="{98492072-2286-ED85-5723-646663CEB2E6}"/>
              </a:ext>
            </a:extLst>
          </p:cNvPr>
          <p:cNvCxnSpPr>
            <a:cxnSpLocks/>
            <a:stCxn id="96" idx="3"/>
            <a:endCxn id="153" idx="1"/>
          </p:cNvCxnSpPr>
          <p:nvPr/>
        </p:nvCxnSpPr>
        <p:spPr>
          <a:xfrm flipV="1">
            <a:off x="10203306" y="14080836"/>
            <a:ext cx="552166" cy="72352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151" name="Abgerundetes Rechteck 2">
            <a:extLst>
              <a:ext uri="{FF2B5EF4-FFF2-40B4-BE49-F238E27FC236}">
                <a16:creationId xmlns:a16="http://schemas.microsoft.com/office/drawing/2014/main" id="{1DBD63B6-F70F-21C7-6698-664C53ABBF32}"/>
              </a:ext>
            </a:extLst>
          </p:cNvPr>
          <p:cNvSpPr/>
          <p:nvPr/>
        </p:nvSpPr>
        <p:spPr>
          <a:xfrm>
            <a:off x="11774654" y="12948764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53" name="Abgerundetes Rechteck 3">
            <a:extLst>
              <a:ext uri="{FF2B5EF4-FFF2-40B4-BE49-F238E27FC236}">
                <a16:creationId xmlns:a16="http://schemas.microsoft.com/office/drawing/2014/main" id="{5ABA9C7E-CAC1-31DD-9101-747DFD1712EA}"/>
              </a:ext>
            </a:extLst>
          </p:cNvPr>
          <p:cNvSpPr/>
          <p:nvPr/>
        </p:nvSpPr>
        <p:spPr>
          <a:xfrm>
            <a:off x="10755479" y="13858051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57" name="Gerade Verbindung mit Pfeil 156">
            <a:extLst>
              <a:ext uri="{FF2B5EF4-FFF2-40B4-BE49-F238E27FC236}">
                <a16:creationId xmlns:a16="http://schemas.microsoft.com/office/drawing/2014/main" id="{DCBB75C5-2DB9-B1F2-AEC4-B8037348DC94}"/>
              </a:ext>
            </a:extLst>
          </p:cNvPr>
          <p:cNvCxnSpPr>
            <a:stCxn id="151" idx="2"/>
            <a:endCxn id="153" idx="0"/>
          </p:cNvCxnSpPr>
          <p:nvPr/>
        </p:nvCxnSpPr>
        <p:spPr>
          <a:xfrm flipH="1">
            <a:off x="11024129" y="13394337"/>
            <a:ext cx="1019175" cy="4637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61" name="Gerade Verbindung mit Pfeil 160">
            <a:extLst>
              <a:ext uri="{FF2B5EF4-FFF2-40B4-BE49-F238E27FC236}">
                <a16:creationId xmlns:a16="http://schemas.microsoft.com/office/drawing/2014/main" id="{A44B9D0B-6849-83FB-D9FE-8F4F4882AC31}"/>
              </a:ext>
            </a:extLst>
          </p:cNvPr>
          <p:cNvCxnSpPr>
            <a:cxnSpLocks/>
            <a:stCxn id="115" idx="3"/>
            <a:endCxn id="171" idx="1"/>
          </p:cNvCxnSpPr>
          <p:nvPr/>
        </p:nvCxnSpPr>
        <p:spPr>
          <a:xfrm flipV="1">
            <a:off x="10203305" y="11476451"/>
            <a:ext cx="552166" cy="77190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164" name="Gerade Verbindung mit Pfeil 163">
            <a:extLst>
              <a:ext uri="{FF2B5EF4-FFF2-40B4-BE49-F238E27FC236}">
                <a16:creationId xmlns:a16="http://schemas.microsoft.com/office/drawing/2014/main" id="{D2C2CDA1-A8F0-092E-B151-D9754CC4E798}"/>
              </a:ext>
            </a:extLst>
          </p:cNvPr>
          <p:cNvCxnSpPr>
            <a:cxnSpLocks/>
            <a:stCxn id="110" idx="2"/>
            <a:endCxn id="170" idx="0"/>
          </p:cNvCxnSpPr>
          <p:nvPr/>
        </p:nvCxnSpPr>
        <p:spPr>
          <a:xfrm flipH="1">
            <a:off x="11024128" y="9241603"/>
            <a:ext cx="1" cy="7598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0" name="Abgerundetes Rechteck 2">
            <a:extLst>
              <a:ext uri="{FF2B5EF4-FFF2-40B4-BE49-F238E27FC236}">
                <a16:creationId xmlns:a16="http://schemas.microsoft.com/office/drawing/2014/main" id="{0437FC5B-7FE6-A454-2E25-B3798EC8C1FB}"/>
              </a:ext>
            </a:extLst>
          </p:cNvPr>
          <p:cNvSpPr/>
          <p:nvPr/>
        </p:nvSpPr>
        <p:spPr>
          <a:xfrm>
            <a:off x="10755478" y="10001472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171" name="Abgerundetes Rechteck 3">
            <a:extLst>
              <a:ext uri="{FF2B5EF4-FFF2-40B4-BE49-F238E27FC236}">
                <a16:creationId xmlns:a16="http://schemas.microsoft.com/office/drawing/2014/main" id="{E37E0313-E736-6328-413A-67A683A2FCF5}"/>
              </a:ext>
            </a:extLst>
          </p:cNvPr>
          <p:cNvSpPr/>
          <p:nvPr/>
        </p:nvSpPr>
        <p:spPr>
          <a:xfrm>
            <a:off x="10755478" y="11253658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172" name="Gerade Verbindung mit Pfeil 171">
            <a:extLst>
              <a:ext uri="{FF2B5EF4-FFF2-40B4-BE49-F238E27FC236}">
                <a16:creationId xmlns:a16="http://schemas.microsoft.com/office/drawing/2014/main" id="{580DB825-94AD-813E-8612-752B4D79B0AC}"/>
              </a:ext>
            </a:extLst>
          </p:cNvPr>
          <p:cNvCxnSpPr>
            <a:stCxn id="170" idx="2"/>
            <a:endCxn id="171" idx="0"/>
          </p:cNvCxnSpPr>
          <p:nvPr/>
        </p:nvCxnSpPr>
        <p:spPr>
          <a:xfrm>
            <a:off x="11024118" y="10447053"/>
            <a:ext cx="0" cy="80661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74" name="Gerade Verbindung mit Pfeil 173">
            <a:extLst>
              <a:ext uri="{FF2B5EF4-FFF2-40B4-BE49-F238E27FC236}">
                <a16:creationId xmlns:a16="http://schemas.microsoft.com/office/drawing/2014/main" id="{90F6F7B7-A11F-7958-CF1C-81C397F93212}"/>
              </a:ext>
            </a:extLst>
          </p:cNvPr>
          <p:cNvCxnSpPr>
            <a:cxnSpLocks/>
            <a:stCxn id="170" idx="1"/>
            <a:endCxn id="177" idx="3"/>
          </p:cNvCxnSpPr>
          <p:nvPr/>
        </p:nvCxnSpPr>
        <p:spPr>
          <a:xfrm flipH="1" flipV="1">
            <a:off x="10061108" y="10009084"/>
            <a:ext cx="694364" cy="21517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77" name="Rechteck 176">
            <a:extLst>
              <a:ext uri="{FF2B5EF4-FFF2-40B4-BE49-F238E27FC236}">
                <a16:creationId xmlns:a16="http://schemas.microsoft.com/office/drawing/2014/main" id="{867A18EE-63FB-E99E-9C60-02E690584E2A}"/>
              </a:ext>
            </a:extLst>
          </p:cNvPr>
          <p:cNvSpPr/>
          <p:nvPr/>
        </p:nvSpPr>
        <p:spPr>
          <a:xfrm>
            <a:off x="8265326" y="9863258"/>
            <a:ext cx="1795782" cy="29164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local-id=load-balancer-manager</a:t>
            </a:r>
          </a:p>
        </p:txBody>
      </p:sp>
      <p:cxnSp>
        <p:nvCxnSpPr>
          <p:cNvPr id="179" name="Gerade Verbindung mit Pfeil 178">
            <a:extLst>
              <a:ext uri="{FF2B5EF4-FFF2-40B4-BE49-F238E27FC236}">
                <a16:creationId xmlns:a16="http://schemas.microsoft.com/office/drawing/2014/main" id="{56F1B190-C95D-27EF-4B70-A243E7E9614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2930984" y="14077009"/>
            <a:ext cx="1956652" cy="582754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82" name="Gerade Verbindung mit Pfeil 181">
            <a:extLst>
              <a:ext uri="{FF2B5EF4-FFF2-40B4-BE49-F238E27FC236}">
                <a16:creationId xmlns:a16="http://schemas.microsoft.com/office/drawing/2014/main" id="{A7089A9B-4609-09B4-1DBE-4C1D6C0C857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5430091" y="14077010"/>
            <a:ext cx="3687250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186" name="Rechteck 185">
            <a:extLst>
              <a:ext uri="{FF2B5EF4-FFF2-40B4-BE49-F238E27FC236}">
                <a16:creationId xmlns:a16="http://schemas.microsoft.com/office/drawing/2014/main" id="{4868F22B-26A2-8555-1C31-BA8FE3A69444}"/>
              </a:ext>
            </a:extLst>
          </p:cNvPr>
          <p:cNvSpPr/>
          <p:nvPr/>
        </p:nvSpPr>
        <p:spPr>
          <a:xfrm>
            <a:off x="15394657" y="12688622"/>
            <a:ext cx="1949140" cy="2509791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187" name="Abgerundetes Rechteck 1">
            <a:extLst>
              <a:ext uri="{FF2B5EF4-FFF2-40B4-BE49-F238E27FC236}">
                <a16:creationId xmlns:a16="http://schemas.microsoft.com/office/drawing/2014/main" id="{37F48526-AB5E-682D-E11F-C41A239FDC64}"/>
              </a:ext>
            </a:extLst>
          </p:cNvPr>
          <p:cNvSpPr/>
          <p:nvPr/>
        </p:nvSpPr>
        <p:spPr>
          <a:xfrm>
            <a:off x="15539933" y="13854222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188" name="Rechteck 187">
            <a:extLst>
              <a:ext uri="{FF2B5EF4-FFF2-40B4-BE49-F238E27FC236}">
                <a16:creationId xmlns:a16="http://schemas.microsoft.com/office/drawing/2014/main" id="{8A1EE1D1-AA64-2368-887D-30A3D3B171F8}"/>
              </a:ext>
            </a:extLst>
          </p:cNvPr>
          <p:cNvSpPr/>
          <p:nvPr/>
        </p:nvSpPr>
        <p:spPr>
          <a:xfrm>
            <a:off x="15528290" y="14651552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189" name="Gerade Verbindung mit Pfeil 188">
            <a:extLst>
              <a:ext uri="{FF2B5EF4-FFF2-40B4-BE49-F238E27FC236}">
                <a16:creationId xmlns:a16="http://schemas.microsoft.com/office/drawing/2014/main" id="{BC5F7E9E-D557-C8B9-89AE-F98C8A2D44A2}"/>
              </a:ext>
            </a:extLst>
          </p:cNvPr>
          <p:cNvCxnSpPr>
            <a:cxnSpLocks/>
            <a:stCxn id="187" idx="2"/>
            <a:endCxn id="188" idx="0"/>
          </p:cNvCxnSpPr>
          <p:nvPr/>
        </p:nvCxnSpPr>
        <p:spPr>
          <a:xfrm>
            <a:off x="15811159" y="14299801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90" name="Gerade Verbindung mit Pfeil 189">
            <a:extLst>
              <a:ext uri="{FF2B5EF4-FFF2-40B4-BE49-F238E27FC236}">
                <a16:creationId xmlns:a16="http://schemas.microsoft.com/office/drawing/2014/main" id="{8DA3FBF6-EBD2-1D13-742A-15FC983A3E65}"/>
              </a:ext>
            </a:extLst>
          </p:cNvPr>
          <p:cNvCxnSpPr>
            <a:cxnSpLocks/>
            <a:stCxn id="187" idx="3"/>
          </p:cNvCxnSpPr>
          <p:nvPr/>
        </p:nvCxnSpPr>
        <p:spPr>
          <a:xfrm>
            <a:off x="16082386" y="14077014"/>
            <a:ext cx="3637468" cy="5706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197" name="Gerade Verbindung mit Pfeil 196">
            <a:extLst>
              <a:ext uri="{FF2B5EF4-FFF2-40B4-BE49-F238E27FC236}">
                <a16:creationId xmlns:a16="http://schemas.microsoft.com/office/drawing/2014/main" id="{0F4886F9-95BC-4609-C697-3B2A070BC64D}"/>
              </a:ext>
            </a:extLst>
          </p:cNvPr>
          <p:cNvCxnSpPr>
            <a:cxnSpLocks/>
            <a:stCxn id="187" idx="1"/>
          </p:cNvCxnSpPr>
          <p:nvPr/>
        </p:nvCxnSpPr>
        <p:spPr>
          <a:xfrm flipH="1">
            <a:off x="12962295" y="14077010"/>
            <a:ext cx="2577638" cy="513945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03" name="Abgerundetes Rechteck 8">
            <a:extLst>
              <a:ext uri="{FF2B5EF4-FFF2-40B4-BE49-F238E27FC236}">
                <a16:creationId xmlns:a16="http://schemas.microsoft.com/office/drawing/2014/main" id="{738C019A-29F1-C56A-FC91-ECB794337A4D}"/>
              </a:ext>
            </a:extLst>
          </p:cNvPr>
          <p:cNvSpPr/>
          <p:nvPr/>
        </p:nvSpPr>
        <p:spPr>
          <a:xfrm>
            <a:off x="4868293" y="3554353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800" kern="0" noProof="0" dirty="0" err="1">
                <a:solidFill>
                  <a:prstClr val="white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white"/>
                </a:solidFill>
                <a:latin typeface="Calibri" panose="020F0502020204030204"/>
              </a:rPr>
              <a:t> Interface [*]</a:t>
            </a:r>
          </a:p>
        </p:txBody>
      </p:sp>
      <p:sp>
        <p:nvSpPr>
          <p:cNvPr id="204" name="Rechteck 203">
            <a:extLst>
              <a:ext uri="{FF2B5EF4-FFF2-40B4-BE49-F238E27FC236}">
                <a16:creationId xmlns:a16="http://schemas.microsoft.com/office/drawing/2014/main" id="{A6C4AC5D-2AA7-751E-D281-DFFD492DD901}"/>
              </a:ext>
            </a:extLst>
          </p:cNvPr>
          <p:cNvSpPr/>
          <p:nvPr/>
        </p:nvSpPr>
        <p:spPr>
          <a:xfrm>
            <a:off x="1626488" y="3471544"/>
            <a:ext cx="2773411" cy="81486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managementDomainInterfaceTemplate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managerIpAddress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managerPort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measureManagementDomainInterfaceService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de-DE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mediateManagementDomainInterfaceUpdateService</a:t>
            </a:r>
            <a:endParaRPr lang="de-DE" sz="800" kern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205" name="Gerade Verbindung mit Pfeil 204">
            <a:extLst>
              <a:ext uri="{FF2B5EF4-FFF2-40B4-BE49-F238E27FC236}">
                <a16:creationId xmlns:a16="http://schemas.microsoft.com/office/drawing/2014/main" id="{0A64E647-D10A-06BE-CD75-BD4CA5AB890B}"/>
              </a:ext>
            </a:extLst>
          </p:cNvPr>
          <p:cNvCxnSpPr>
            <a:cxnSpLocks/>
            <a:stCxn id="203" idx="1"/>
            <a:endCxn id="204" idx="3"/>
          </p:cNvCxnSpPr>
          <p:nvPr/>
        </p:nvCxnSpPr>
        <p:spPr>
          <a:xfrm flipH="1">
            <a:off x="4399899" y="3777139"/>
            <a:ext cx="468394" cy="10183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17" name="Gerade Verbindung mit Pfeil 216">
            <a:extLst>
              <a:ext uri="{FF2B5EF4-FFF2-40B4-BE49-F238E27FC236}">
                <a16:creationId xmlns:a16="http://schemas.microsoft.com/office/drawing/2014/main" id="{87309486-D0BB-A00F-C0B6-3C15BCA3FE51}"/>
              </a:ext>
            </a:extLst>
          </p:cNvPr>
          <p:cNvCxnSpPr>
            <a:cxnSpLocks/>
            <a:stCxn id="203" idx="3"/>
            <a:endCxn id="74" idx="1"/>
          </p:cNvCxnSpPr>
          <p:nvPr/>
        </p:nvCxnSpPr>
        <p:spPr>
          <a:xfrm>
            <a:off x="6029746" y="3777139"/>
            <a:ext cx="730841" cy="105051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6" name="Abgerundetes Rechteck 9">
            <a:extLst>
              <a:ext uri="{FF2B5EF4-FFF2-40B4-BE49-F238E27FC236}">
                <a16:creationId xmlns:a16="http://schemas.microsoft.com/office/drawing/2014/main" id="{805E966C-1A0A-EE02-716D-972C6D0CE591}"/>
              </a:ext>
            </a:extLst>
          </p:cNvPr>
          <p:cNvSpPr/>
          <p:nvPr/>
        </p:nvSpPr>
        <p:spPr>
          <a:xfrm>
            <a:off x="1727870" y="14585156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6329080A-E006-F55A-7FF5-746EAA42BD58}"/>
              </a:ext>
            </a:extLst>
          </p:cNvPr>
          <p:cNvCxnSpPr>
            <a:cxnSpLocks/>
            <a:stCxn id="26" idx="3"/>
            <a:endCxn id="31" idx="1"/>
          </p:cNvCxnSpPr>
          <p:nvPr/>
        </p:nvCxnSpPr>
        <p:spPr>
          <a:xfrm>
            <a:off x="2889322" y="14807942"/>
            <a:ext cx="431666" cy="7910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1" name="Rechteck 30">
            <a:extLst>
              <a:ext uri="{FF2B5EF4-FFF2-40B4-BE49-F238E27FC236}">
                <a16:creationId xmlns:a16="http://schemas.microsoft.com/office/drawing/2014/main" id="{7760C7F1-C3D0-D514-3921-11B4ED0DA20E}"/>
              </a:ext>
            </a:extLst>
          </p:cNvPr>
          <p:cNvSpPr/>
          <p:nvPr/>
        </p:nvSpPr>
        <p:spPr>
          <a:xfrm>
            <a:off x="3320989" y="14664258"/>
            <a:ext cx="1212405" cy="44557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5DF034F3-0E7C-8443-33C2-F29B046F5A7A}"/>
              </a:ext>
            </a:extLst>
          </p:cNvPr>
          <p:cNvCxnSpPr>
            <a:cxnSpLocks/>
            <a:stCxn id="26" idx="1"/>
            <a:endCxn id="4" idx="3"/>
          </p:cNvCxnSpPr>
          <p:nvPr/>
        </p:nvCxnSpPr>
        <p:spPr>
          <a:xfrm flipH="1" flipV="1">
            <a:off x="1175706" y="14083629"/>
            <a:ext cx="552164" cy="72431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46" name="Verbinder: gewinkelt 45">
            <a:extLst>
              <a:ext uri="{FF2B5EF4-FFF2-40B4-BE49-F238E27FC236}">
                <a16:creationId xmlns:a16="http://schemas.microsoft.com/office/drawing/2014/main" id="{80192198-A865-C19F-B1EE-A1BBDD98A398}"/>
              </a:ext>
            </a:extLst>
          </p:cNvPr>
          <p:cNvCxnSpPr>
            <a:cxnSpLocks/>
            <a:stCxn id="21" idx="1"/>
            <a:endCxn id="14" idx="0"/>
          </p:cNvCxnSpPr>
          <p:nvPr/>
        </p:nvCxnSpPr>
        <p:spPr>
          <a:xfrm rot="10800000" flipV="1">
            <a:off x="5158862" y="7833004"/>
            <a:ext cx="4039441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58" name="Verbinder: gewinkelt 57">
            <a:extLst>
              <a:ext uri="{FF2B5EF4-FFF2-40B4-BE49-F238E27FC236}">
                <a16:creationId xmlns:a16="http://schemas.microsoft.com/office/drawing/2014/main" id="{9139813A-9B82-3004-3EF3-F9261E30CAD0}"/>
              </a:ext>
            </a:extLst>
          </p:cNvPr>
          <p:cNvCxnSpPr>
            <a:cxnSpLocks/>
            <a:stCxn id="21" idx="3"/>
            <a:endCxn id="187" idx="0"/>
          </p:cNvCxnSpPr>
          <p:nvPr/>
        </p:nvCxnSpPr>
        <p:spPr>
          <a:xfrm>
            <a:off x="9735601" y="7833004"/>
            <a:ext cx="6075558" cy="6021218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83" name="Gerade Verbindung mit Pfeil 82">
            <a:extLst>
              <a:ext uri="{FF2B5EF4-FFF2-40B4-BE49-F238E27FC236}">
                <a16:creationId xmlns:a16="http://schemas.microsoft.com/office/drawing/2014/main" id="{6F12FF9E-37A6-CF3F-21C6-B70053FC686D}"/>
              </a:ext>
            </a:extLst>
          </p:cNvPr>
          <p:cNvCxnSpPr>
            <a:cxnSpLocks/>
            <a:stCxn id="117" idx="2"/>
            <a:endCxn id="110" idx="0"/>
          </p:cNvCxnSpPr>
          <p:nvPr/>
        </p:nvCxnSpPr>
        <p:spPr>
          <a:xfrm>
            <a:off x="9802648" y="4017270"/>
            <a:ext cx="1221481" cy="477875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01" name="Textfeld 300">
            <a:extLst>
              <a:ext uri="{FF2B5EF4-FFF2-40B4-BE49-F238E27FC236}">
                <a16:creationId xmlns:a16="http://schemas.microsoft.com/office/drawing/2014/main" id="{B431E336-49A0-D4C1-B739-05636DA396C4}"/>
              </a:ext>
            </a:extLst>
          </p:cNvPr>
          <p:cNvSpPr txBox="1"/>
          <p:nvPr/>
        </p:nvSpPr>
        <p:spPr>
          <a:xfrm>
            <a:off x="9420950" y="7294540"/>
            <a:ext cx="304892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 noProof="0" dirty="0"/>
              <a:t>[*]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64455D08-B09B-42C6-B4AB-ECDB7FD82636}"/>
              </a:ext>
            </a:extLst>
          </p:cNvPr>
          <p:cNvSpPr/>
          <p:nvPr/>
        </p:nvSpPr>
        <p:spPr>
          <a:xfrm>
            <a:off x="14168441" y="20356375"/>
            <a:ext cx="2301547" cy="320758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to be deleted, if no longer required for scrolling</a:t>
            </a: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sp>
        <p:nvSpPr>
          <p:cNvPr id="194" name="Abgerundetes Rechteck 1">
            <a:extLst>
              <a:ext uri="{FF2B5EF4-FFF2-40B4-BE49-F238E27FC236}">
                <a16:creationId xmlns:a16="http://schemas.microsoft.com/office/drawing/2014/main" id="{87157DEA-03E6-23BA-1808-95E146E4FACA}"/>
              </a:ext>
            </a:extLst>
          </p:cNvPr>
          <p:cNvSpPr/>
          <p:nvPr/>
        </p:nvSpPr>
        <p:spPr>
          <a:xfrm>
            <a:off x="43356715" y="-5856595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sp>
        <p:nvSpPr>
          <p:cNvPr id="222" name="Ellipse 221">
            <a:extLst>
              <a:ext uri="{FF2B5EF4-FFF2-40B4-BE49-F238E27FC236}">
                <a16:creationId xmlns:a16="http://schemas.microsoft.com/office/drawing/2014/main" id="{C08BE452-3562-6D23-307D-95FAE6C67020}"/>
              </a:ext>
            </a:extLst>
          </p:cNvPr>
          <p:cNvSpPr/>
          <p:nvPr/>
        </p:nvSpPr>
        <p:spPr>
          <a:xfrm>
            <a:off x="21489051" y="8874636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51" name="Abgerundetes Rechteck 2">
            <a:extLst>
              <a:ext uri="{FF2B5EF4-FFF2-40B4-BE49-F238E27FC236}">
                <a16:creationId xmlns:a16="http://schemas.microsoft.com/office/drawing/2014/main" id="{7E74CE14-AE7E-557C-4BD2-36D9C51C9237}"/>
              </a:ext>
            </a:extLst>
          </p:cNvPr>
          <p:cNvSpPr/>
          <p:nvPr/>
        </p:nvSpPr>
        <p:spPr>
          <a:xfrm>
            <a:off x="9196940" y="6617993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FC</a:t>
            </a:r>
          </a:p>
        </p:txBody>
      </p:sp>
      <p:sp>
        <p:nvSpPr>
          <p:cNvPr id="253" name="Rechteck 252">
            <a:extLst>
              <a:ext uri="{FF2B5EF4-FFF2-40B4-BE49-F238E27FC236}">
                <a16:creationId xmlns:a16="http://schemas.microsoft.com/office/drawing/2014/main" id="{73762676-BDB4-2382-32BE-8BF1C3373272}"/>
              </a:ext>
            </a:extLst>
          </p:cNvPr>
          <p:cNvSpPr/>
          <p:nvPr/>
        </p:nvSpPr>
        <p:spPr>
          <a:xfrm>
            <a:off x="6451600" y="6462109"/>
            <a:ext cx="1928781" cy="3105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forwardingConstructName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54" name="Gerade Verbindung mit Pfeil 253">
            <a:extLst>
              <a:ext uri="{FF2B5EF4-FFF2-40B4-BE49-F238E27FC236}">
                <a16:creationId xmlns:a16="http://schemas.microsoft.com/office/drawing/2014/main" id="{E69B8EA4-8759-1682-5CC0-6F5B1C34A963}"/>
              </a:ext>
            </a:extLst>
          </p:cNvPr>
          <p:cNvCxnSpPr>
            <a:cxnSpLocks/>
            <a:stCxn id="251" idx="1"/>
            <a:endCxn id="253" idx="3"/>
          </p:cNvCxnSpPr>
          <p:nvPr/>
        </p:nvCxnSpPr>
        <p:spPr>
          <a:xfrm flipH="1" flipV="1">
            <a:off x="8380381" y="6617406"/>
            <a:ext cx="816559" cy="2233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8" name="Gerade Verbindung mit Pfeil 257">
            <a:extLst>
              <a:ext uri="{FF2B5EF4-FFF2-40B4-BE49-F238E27FC236}">
                <a16:creationId xmlns:a16="http://schemas.microsoft.com/office/drawing/2014/main" id="{D6104834-65CD-D14E-1C4E-A8BB9F07A871}"/>
              </a:ext>
            </a:extLst>
          </p:cNvPr>
          <p:cNvCxnSpPr>
            <a:cxnSpLocks/>
            <a:stCxn id="251" idx="2"/>
            <a:endCxn id="21" idx="0"/>
          </p:cNvCxnSpPr>
          <p:nvPr/>
        </p:nvCxnSpPr>
        <p:spPr>
          <a:xfrm>
            <a:off x="9465590" y="7063565"/>
            <a:ext cx="1362" cy="54665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65" name="Verbinder: gewinkelt 264">
            <a:extLst>
              <a:ext uri="{FF2B5EF4-FFF2-40B4-BE49-F238E27FC236}">
                <a16:creationId xmlns:a16="http://schemas.microsoft.com/office/drawing/2014/main" id="{DAB4B749-65E2-6050-F7E0-358858ADB1AB}"/>
              </a:ext>
            </a:extLst>
          </p:cNvPr>
          <p:cNvCxnSpPr>
            <a:cxnSpLocks/>
            <a:stCxn id="251" idx="1"/>
            <a:endCxn id="56" idx="0"/>
          </p:cNvCxnSpPr>
          <p:nvPr/>
        </p:nvCxnSpPr>
        <p:spPr>
          <a:xfrm rot="10800000" flipV="1">
            <a:off x="907058" y="6840779"/>
            <a:ext cx="8289883" cy="2020034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272" name="Ellipse 271">
            <a:extLst>
              <a:ext uri="{FF2B5EF4-FFF2-40B4-BE49-F238E27FC236}">
                <a16:creationId xmlns:a16="http://schemas.microsoft.com/office/drawing/2014/main" id="{718BC2D7-C4BE-775B-C034-11E2C3457598}"/>
              </a:ext>
            </a:extLst>
          </p:cNvPr>
          <p:cNvSpPr/>
          <p:nvPr/>
        </p:nvSpPr>
        <p:spPr>
          <a:xfrm>
            <a:off x="719259" y="8867502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4" name="Ellipse 283">
            <a:extLst>
              <a:ext uri="{FF2B5EF4-FFF2-40B4-BE49-F238E27FC236}">
                <a16:creationId xmlns:a16="http://schemas.microsoft.com/office/drawing/2014/main" id="{952006EB-25A1-BC68-BDE6-297960C6C683}"/>
              </a:ext>
            </a:extLst>
          </p:cNvPr>
          <p:cNvSpPr/>
          <p:nvPr/>
        </p:nvSpPr>
        <p:spPr>
          <a:xfrm>
            <a:off x="21607911" y="8874641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85" name="Ellipse 284">
            <a:extLst>
              <a:ext uri="{FF2B5EF4-FFF2-40B4-BE49-F238E27FC236}">
                <a16:creationId xmlns:a16="http://schemas.microsoft.com/office/drawing/2014/main" id="{A0B7051F-E2BC-61A9-1913-B1162C42B2AD}"/>
              </a:ext>
            </a:extLst>
          </p:cNvPr>
          <p:cNvSpPr/>
          <p:nvPr/>
        </p:nvSpPr>
        <p:spPr>
          <a:xfrm>
            <a:off x="21736830" y="8867503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08" name="Ellipse 307">
            <a:extLst>
              <a:ext uri="{FF2B5EF4-FFF2-40B4-BE49-F238E27FC236}">
                <a16:creationId xmlns:a16="http://schemas.microsoft.com/office/drawing/2014/main" id="{7C7BAC44-404D-3FD0-EEA8-8CF2F1ABCBA3}"/>
              </a:ext>
            </a:extLst>
          </p:cNvPr>
          <p:cNvSpPr/>
          <p:nvPr/>
        </p:nvSpPr>
        <p:spPr>
          <a:xfrm>
            <a:off x="9682214" y="6931610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cxnSp>
        <p:nvCxnSpPr>
          <p:cNvPr id="173" name="Verbinder: gewinkelt 172">
            <a:extLst>
              <a:ext uri="{FF2B5EF4-FFF2-40B4-BE49-F238E27FC236}">
                <a16:creationId xmlns:a16="http://schemas.microsoft.com/office/drawing/2014/main" id="{546100DB-EF41-54F1-7D45-128ECA94355B}"/>
              </a:ext>
            </a:extLst>
          </p:cNvPr>
          <p:cNvCxnSpPr>
            <a:stCxn id="110" idx="2"/>
            <a:endCxn id="151" idx="0"/>
          </p:cNvCxnSpPr>
          <p:nvPr/>
        </p:nvCxnSpPr>
        <p:spPr>
          <a:xfrm rot="16200000" flipH="1">
            <a:off x="9680132" y="10585592"/>
            <a:ext cx="3707168" cy="1019175"/>
          </a:xfrm>
          <a:prstGeom prst="bentConnector3">
            <a:avLst>
              <a:gd name="adj1" fmla="val 10124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57" name="Textfeld 356">
            <a:extLst>
              <a:ext uri="{FF2B5EF4-FFF2-40B4-BE49-F238E27FC236}">
                <a16:creationId xmlns:a16="http://schemas.microsoft.com/office/drawing/2014/main" id="{F99BDE58-C804-0DA9-EB8A-59D134B39DD7}"/>
              </a:ext>
            </a:extLst>
          </p:cNvPr>
          <p:cNvSpPr txBox="1"/>
          <p:nvPr/>
        </p:nvSpPr>
        <p:spPr>
          <a:xfrm>
            <a:off x="282705" y="1606628"/>
            <a:ext cx="1903085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noProof="0" dirty="0">
                <a:solidFill>
                  <a:srgbClr val="FF0000"/>
                </a:solidFill>
              </a:rPr>
              <a:t>CDM</a:t>
            </a:r>
          </a:p>
        </p:txBody>
      </p:sp>
      <p:sp>
        <p:nvSpPr>
          <p:cNvPr id="8" name="Rechteck 7">
            <a:extLst>
              <a:ext uri="{FF2B5EF4-FFF2-40B4-BE49-F238E27FC236}">
                <a16:creationId xmlns:a16="http://schemas.microsoft.com/office/drawing/2014/main" id="{A2365C42-32E2-9FBB-9012-9290E791898F}"/>
              </a:ext>
            </a:extLst>
          </p:cNvPr>
          <p:cNvSpPr/>
          <p:nvPr/>
        </p:nvSpPr>
        <p:spPr>
          <a:xfrm>
            <a:off x="28011121" y="8478513"/>
            <a:ext cx="7535396" cy="682316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LogicalController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DE8A1705-8DEC-1A0A-D6DB-2EE578E4F2E2}"/>
              </a:ext>
            </a:extLst>
          </p:cNvPr>
          <p:cNvSpPr/>
          <p:nvPr/>
        </p:nvSpPr>
        <p:spPr>
          <a:xfrm>
            <a:off x="28105100" y="12268569"/>
            <a:ext cx="7361904" cy="25356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 err="1">
                <a:solidFill>
                  <a:schemeClr val="tx1"/>
                </a:solidFill>
              </a:rPr>
              <a:t>LogicalMountPoint</a:t>
            </a:r>
            <a:endParaRPr lang="en-US" sz="1400" noProof="0" dirty="0">
              <a:solidFill>
                <a:schemeClr val="tx1"/>
              </a:solidFill>
            </a:endParaRPr>
          </a:p>
        </p:txBody>
      </p:sp>
      <p:sp>
        <p:nvSpPr>
          <p:cNvPr id="24" name="Abgerundetes Rechteck 1">
            <a:extLst>
              <a:ext uri="{FF2B5EF4-FFF2-40B4-BE49-F238E27FC236}">
                <a16:creationId xmlns:a16="http://schemas.microsoft.com/office/drawing/2014/main" id="{00BF07AC-D422-2FE4-B280-9957FC945E16}"/>
              </a:ext>
            </a:extLst>
          </p:cNvPr>
          <p:cNvSpPr/>
          <p:nvPr/>
        </p:nvSpPr>
        <p:spPr>
          <a:xfrm>
            <a:off x="31438770" y="886080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CC</a:t>
            </a:r>
          </a:p>
        </p:txBody>
      </p: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AAF3458E-970B-9AEE-394E-51278840AA39}"/>
              </a:ext>
            </a:extLst>
          </p:cNvPr>
          <p:cNvCxnSpPr>
            <a:cxnSpLocks/>
            <a:stCxn id="24" idx="2"/>
            <a:endCxn id="65" idx="0"/>
          </p:cNvCxnSpPr>
          <p:nvPr/>
        </p:nvCxnSpPr>
        <p:spPr>
          <a:xfrm>
            <a:off x="31707420" y="9306381"/>
            <a:ext cx="0" cy="323409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3DF5C9E9-FE3B-9BE6-9DD1-4F423E5DCB2B}"/>
              </a:ext>
            </a:extLst>
          </p:cNvPr>
          <p:cNvCxnSpPr>
            <a:cxnSpLocks/>
            <a:endCxn id="60" idx="1"/>
          </p:cNvCxnSpPr>
          <p:nvPr/>
        </p:nvCxnSpPr>
        <p:spPr>
          <a:xfrm>
            <a:off x="31971861" y="9080029"/>
            <a:ext cx="461372" cy="136829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0" name="Rechteck 59">
            <a:extLst>
              <a:ext uri="{FF2B5EF4-FFF2-40B4-BE49-F238E27FC236}">
                <a16:creationId xmlns:a16="http://schemas.microsoft.com/office/drawing/2014/main" id="{22252AF3-6422-B41E-7151-71411A68485A}"/>
              </a:ext>
            </a:extLst>
          </p:cNvPr>
          <p:cNvSpPr/>
          <p:nvPr/>
        </p:nvSpPr>
        <p:spPr>
          <a:xfrm>
            <a:off x="32433233" y="8851566"/>
            <a:ext cx="2142517" cy="73058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elementName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logicalController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_template=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controllerTemplateName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_controllers[*]=[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>
              <a:defRPr/>
            </a:pP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_</a:t>
            </a:r>
            <a:r>
              <a:rPr lang="en-US" sz="800" kern="0" dirty="0" err="1">
                <a:solidFill>
                  <a:prstClr val="black"/>
                </a:solidFill>
                <a:latin typeface="Calibri" panose="020F0502020204030204"/>
              </a:rPr>
              <a:t>tcpServer</a:t>
            </a:r>
            <a:r>
              <a:rPr lang="en-US" sz="800" kern="0" dirty="0">
                <a:solidFill>
                  <a:prstClr val="black"/>
                </a:solidFill>
                <a:latin typeface="Calibri" panose="020F0502020204030204"/>
              </a:rPr>
              <a:t>=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loadBalancerName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/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sp>
        <p:nvSpPr>
          <p:cNvPr id="65" name="Abgerundetes Rechteck 2">
            <a:extLst>
              <a:ext uri="{FF2B5EF4-FFF2-40B4-BE49-F238E27FC236}">
                <a16:creationId xmlns:a16="http://schemas.microsoft.com/office/drawing/2014/main" id="{07358D8E-2957-0239-B7B2-3D95BE2118B9}"/>
              </a:ext>
            </a:extLst>
          </p:cNvPr>
          <p:cNvSpPr/>
          <p:nvPr/>
        </p:nvSpPr>
        <p:spPr>
          <a:xfrm>
            <a:off x="31438770" y="12540479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LTP</a:t>
            </a:r>
          </a:p>
        </p:txBody>
      </p:sp>
      <p:sp>
        <p:nvSpPr>
          <p:cNvPr id="67" name="Abgerundetes Rechteck 3">
            <a:extLst>
              <a:ext uri="{FF2B5EF4-FFF2-40B4-BE49-F238E27FC236}">
                <a16:creationId xmlns:a16="http://schemas.microsoft.com/office/drawing/2014/main" id="{0D03685D-9B37-6F78-E676-2CD4B288AE68}"/>
              </a:ext>
            </a:extLst>
          </p:cNvPr>
          <p:cNvSpPr/>
          <p:nvPr/>
        </p:nvSpPr>
        <p:spPr>
          <a:xfrm>
            <a:off x="31438770" y="13426437"/>
            <a:ext cx="537299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LP</a:t>
            </a:r>
          </a:p>
        </p:txBody>
      </p:sp>
      <p:cxnSp>
        <p:nvCxnSpPr>
          <p:cNvPr id="69" name="Gerade Verbindung mit Pfeil 68">
            <a:extLst>
              <a:ext uri="{FF2B5EF4-FFF2-40B4-BE49-F238E27FC236}">
                <a16:creationId xmlns:a16="http://schemas.microsoft.com/office/drawing/2014/main" id="{E9FC1093-AEA9-7442-0F78-2EB9334DF2CE}"/>
              </a:ext>
            </a:extLst>
          </p:cNvPr>
          <p:cNvCxnSpPr>
            <a:stCxn id="65" idx="2"/>
            <a:endCxn id="67" idx="0"/>
          </p:cNvCxnSpPr>
          <p:nvPr/>
        </p:nvCxnSpPr>
        <p:spPr>
          <a:xfrm>
            <a:off x="31707420" y="12986051"/>
            <a:ext cx="0" cy="4403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6" name="Gerade Verbindung mit Pfeil 75">
            <a:extLst>
              <a:ext uri="{FF2B5EF4-FFF2-40B4-BE49-F238E27FC236}">
                <a16:creationId xmlns:a16="http://schemas.microsoft.com/office/drawing/2014/main" id="{11853B55-52EF-75E8-3BA9-8A6BBE5ED88D}"/>
              </a:ext>
            </a:extLst>
          </p:cNvPr>
          <p:cNvCxnSpPr>
            <a:cxnSpLocks/>
            <a:stCxn id="65" idx="3"/>
            <a:endCxn id="79" idx="1"/>
          </p:cNvCxnSpPr>
          <p:nvPr/>
        </p:nvCxnSpPr>
        <p:spPr>
          <a:xfrm flipV="1">
            <a:off x="31976069" y="12697472"/>
            <a:ext cx="474799" cy="6579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9" name="Rechteck 78">
            <a:extLst>
              <a:ext uri="{FF2B5EF4-FFF2-40B4-BE49-F238E27FC236}">
                <a16:creationId xmlns:a16="http://schemas.microsoft.com/office/drawing/2014/main" id="{7E92625E-2038-FAB9-246B-B49654DAA15E}"/>
              </a:ext>
            </a:extLst>
          </p:cNvPr>
          <p:cNvSpPr/>
          <p:nvPr/>
        </p:nvSpPr>
        <p:spPr>
          <a:xfrm>
            <a:off x="32450868" y="12539959"/>
            <a:ext cx="1731181" cy="31502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deviceName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_template=</a:t>
            </a:r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sp>
        <p:nvSpPr>
          <p:cNvPr id="80" name="Ellipse 79">
            <a:extLst>
              <a:ext uri="{FF2B5EF4-FFF2-40B4-BE49-F238E27FC236}">
                <a16:creationId xmlns:a16="http://schemas.microsoft.com/office/drawing/2014/main" id="{ABCC4F8D-67E1-FDF4-31FB-38921DC47525}"/>
              </a:ext>
            </a:extLst>
          </p:cNvPr>
          <p:cNvSpPr/>
          <p:nvPr/>
        </p:nvSpPr>
        <p:spPr>
          <a:xfrm>
            <a:off x="31844655" y="8867499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92" name="Ellipse 91">
            <a:extLst>
              <a:ext uri="{FF2B5EF4-FFF2-40B4-BE49-F238E27FC236}">
                <a16:creationId xmlns:a16="http://schemas.microsoft.com/office/drawing/2014/main" id="{83385723-4827-E40B-CF51-D0117E66469D}"/>
              </a:ext>
            </a:extLst>
          </p:cNvPr>
          <p:cNvSpPr/>
          <p:nvPr/>
        </p:nvSpPr>
        <p:spPr>
          <a:xfrm>
            <a:off x="31519622" y="8867498"/>
            <a:ext cx="45719" cy="45719"/>
          </a:xfrm>
          <a:prstGeom prst="ellipse">
            <a:avLst/>
          </a:prstGeom>
          <a:solidFill>
            <a:schemeClr val="bg1">
              <a:lumMod val="6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02" name="Abgerundetes Rechteck 9">
            <a:extLst>
              <a:ext uri="{FF2B5EF4-FFF2-40B4-BE49-F238E27FC236}">
                <a16:creationId xmlns:a16="http://schemas.microsoft.com/office/drawing/2014/main" id="{4DC92E7C-421E-6428-7ED5-8CB65021A532}"/>
              </a:ext>
            </a:extLst>
          </p:cNvPr>
          <p:cNvSpPr/>
          <p:nvPr/>
        </p:nvSpPr>
        <p:spPr>
          <a:xfrm>
            <a:off x="32537162" y="1342941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TcpClient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105" name="Gerade Verbindung mit Pfeil 104">
            <a:extLst>
              <a:ext uri="{FF2B5EF4-FFF2-40B4-BE49-F238E27FC236}">
                <a16:creationId xmlns:a16="http://schemas.microsoft.com/office/drawing/2014/main" id="{9E946618-F973-92BA-4FAB-0144D9F68BD7}"/>
              </a:ext>
            </a:extLst>
          </p:cNvPr>
          <p:cNvCxnSpPr>
            <a:cxnSpLocks/>
            <a:stCxn id="102" idx="3"/>
            <a:endCxn id="124" idx="1"/>
          </p:cNvCxnSpPr>
          <p:nvPr/>
        </p:nvCxnSpPr>
        <p:spPr>
          <a:xfrm>
            <a:off x="33698615" y="13652196"/>
            <a:ext cx="470210" cy="237604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24" name="Rechteck 123">
            <a:extLst>
              <a:ext uri="{FF2B5EF4-FFF2-40B4-BE49-F238E27FC236}">
                <a16:creationId xmlns:a16="http://schemas.microsoft.com/office/drawing/2014/main" id="{579F0CC3-93B2-0B3F-1E33-36E1A277D354}"/>
              </a:ext>
            </a:extLst>
          </p:cNvPr>
          <p:cNvSpPr/>
          <p:nvPr/>
        </p:nvSpPr>
        <p:spPr>
          <a:xfrm>
            <a:off x="34168825" y="13438787"/>
            <a:ext cx="1150284" cy="90202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>
              <a:defRPr/>
            </a:pP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tcp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remoteIpAddress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remotePort</a:t>
            </a:r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notificationSubscribe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notificationStreamName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availableCapability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unavailableCapability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183" name="Gerade Verbindung mit Pfeil 182">
            <a:extLst>
              <a:ext uri="{FF2B5EF4-FFF2-40B4-BE49-F238E27FC236}">
                <a16:creationId xmlns:a16="http://schemas.microsoft.com/office/drawing/2014/main" id="{D0CB3724-9353-6263-D807-B665C2334F5C}"/>
              </a:ext>
            </a:extLst>
          </p:cNvPr>
          <p:cNvCxnSpPr>
            <a:cxnSpLocks/>
            <a:stCxn id="102" idx="1"/>
            <a:endCxn id="67" idx="3"/>
          </p:cNvCxnSpPr>
          <p:nvPr/>
        </p:nvCxnSpPr>
        <p:spPr>
          <a:xfrm flipH="1" flipV="1">
            <a:off x="31976069" y="13649223"/>
            <a:ext cx="561093" cy="2973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08" name="Abgerundetes Rechteck 89">
            <a:extLst>
              <a:ext uri="{FF2B5EF4-FFF2-40B4-BE49-F238E27FC236}">
                <a16:creationId xmlns:a16="http://schemas.microsoft.com/office/drawing/2014/main" id="{F85352AA-DC8A-DD4F-169C-91D7AAC37E8B}"/>
              </a:ext>
            </a:extLst>
          </p:cNvPr>
          <p:cNvSpPr/>
          <p:nvPr/>
        </p:nvSpPr>
        <p:spPr>
          <a:xfrm>
            <a:off x="29751087" y="1342625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/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CopyServer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[*]</a:t>
            </a:r>
          </a:p>
        </p:txBody>
      </p:sp>
      <p:cxnSp>
        <p:nvCxnSpPr>
          <p:cNvPr id="210" name="Gerade Verbindung mit Pfeil 209">
            <a:extLst>
              <a:ext uri="{FF2B5EF4-FFF2-40B4-BE49-F238E27FC236}">
                <a16:creationId xmlns:a16="http://schemas.microsoft.com/office/drawing/2014/main" id="{C0AD7457-C1FA-2E26-582B-42760F4455B9}"/>
              </a:ext>
            </a:extLst>
          </p:cNvPr>
          <p:cNvCxnSpPr>
            <a:cxnSpLocks/>
            <a:stCxn id="208" idx="3"/>
            <a:endCxn id="67" idx="1"/>
          </p:cNvCxnSpPr>
          <p:nvPr/>
        </p:nvCxnSpPr>
        <p:spPr>
          <a:xfrm>
            <a:off x="30912540" y="13649037"/>
            <a:ext cx="526230" cy="18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19" name="Abgerundetes Rechteck 8">
            <a:extLst>
              <a:ext uri="{FF2B5EF4-FFF2-40B4-BE49-F238E27FC236}">
                <a16:creationId xmlns:a16="http://schemas.microsoft.com/office/drawing/2014/main" id="{9F384F23-CB5A-FC5A-AE8D-FC743426C3E8}"/>
              </a:ext>
            </a:extLst>
          </p:cNvPr>
          <p:cNvSpPr/>
          <p:nvPr/>
        </p:nvSpPr>
        <p:spPr>
          <a:xfrm>
            <a:off x="22526019" y="13420320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CopyClient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[1]</a:t>
            </a:r>
          </a:p>
        </p:txBody>
      </p:sp>
      <p:cxnSp>
        <p:nvCxnSpPr>
          <p:cNvPr id="227" name="Gerade Verbindung mit Pfeil 226">
            <a:extLst>
              <a:ext uri="{FF2B5EF4-FFF2-40B4-BE49-F238E27FC236}">
                <a16:creationId xmlns:a16="http://schemas.microsoft.com/office/drawing/2014/main" id="{1E9604DD-4C4D-B0D2-A11A-8E3E73C6F21E}"/>
              </a:ext>
            </a:extLst>
          </p:cNvPr>
          <p:cNvCxnSpPr>
            <a:cxnSpLocks/>
            <a:stCxn id="219" idx="1"/>
            <a:endCxn id="126" idx="3"/>
          </p:cNvCxnSpPr>
          <p:nvPr/>
        </p:nvCxnSpPr>
        <p:spPr>
          <a:xfrm flipH="1">
            <a:off x="21970778" y="13643106"/>
            <a:ext cx="555241" cy="374231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233" name="Rechteck 232">
            <a:extLst>
              <a:ext uri="{FF2B5EF4-FFF2-40B4-BE49-F238E27FC236}">
                <a16:creationId xmlns:a16="http://schemas.microsoft.com/office/drawing/2014/main" id="{2EDD6D89-2858-6570-7B6C-0052AED7A8B4}"/>
              </a:ext>
            </a:extLst>
          </p:cNvPr>
          <p:cNvSpPr/>
          <p:nvPr/>
        </p:nvSpPr>
        <p:spPr>
          <a:xfrm>
            <a:off x="24154601" y="13422260"/>
            <a:ext cx="1682087" cy="333280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local-id=copy-client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copySource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managementDomain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</p:txBody>
      </p:sp>
      <p:cxnSp>
        <p:nvCxnSpPr>
          <p:cNvPr id="234" name="Gerade Verbindung mit Pfeil 233">
            <a:extLst>
              <a:ext uri="{FF2B5EF4-FFF2-40B4-BE49-F238E27FC236}">
                <a16:creationId xmlns:a16="http://schemas.microsoft.com/office/drawing/2014/main" id="{3459ACE4-72DC-F89C-9F15-0064AEAC3D18}"/>
              </a:ext>
            </a:extLst>
          </p:cNvPr>
          <p:cNvCxnSpPr>
            <a:cxnSpLocks/>
            <a:stCxn id="219" idx="3"/>
            <a:endCxn id="233" idx="1"/>
          </p:cNvCxnSpPr>
          <p:nvPr/>
        </p:nvCxnSpPr>
        <p:spPr>
          <a:xfrm flipV="1">
            <a:off x="23687472" y="13588900"/>
            <a:ext cx="467129" cy="54206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41" name="Rechteck 240">
            <a:extLst>
              <a:ext uri="{FF2B5EF4-FFF2-40B4-BE49-F238E27FC236}">
                <a16:creationId xmlns:a16="http://schemas.microsoft.com/office/drawing/2014/main" id="{12B49280-D55E-AF54-E249-27DF76805937}"/>
              </a:ext>
            </a:extLst>
          </p:cNvPr>
          <p:cNvSpPr/>
          <p:nvPr/>
        </p:nvSpPr>
        <p:spPr>
          <a:xfrm>
            <a:off x="28216649" y="13999312"/>
            <a:ext cx="1514051" cy="329235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local-id=copy-server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copyDestination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=[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controllerName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</a:t>
            </a:r>
          </a:p>
        </p:txBody>
      </p:sp>
      <p:sp>
        <p:nvSpPr>
          <p:cNvPr id="246" name="Rechteck 245">
            <a:extLst>
              <a:ext uri="{FF2B5EF4-FFF2-40B4-BE49-F238E27FC236}">
                <a16:creationId xmlns:a16="http://schemas.microsoft.com/office/drawing/2014/main" id="{AFB369A9-CA62-FE4E-262B-575FE45FD44D}"/>
              </a:ext>
            </a:extLst>
          </p:cNvPr>
          <p:cNvSpPr/>
          <p:nvPr/>
        </p:nvSpPr>
        <p:spPr>
          <a:xfrm>
            <a:off x="26076570" y="12264201"/>
            <a:ext cx="1949140" cy="2541600"/>
          </a:xfrm>
          <a:prstGeom prst="rect">
            <a:avLst/>
          </a:prstGeom>
          <a:solidFill>
            <a:srgbClr val="DF89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sz="1400" noProof="0" dirty="0">
                <a:solidFill>
                  <a:schemeClr val="tx1"/>
                </a:solidFill>
              </a:rPr>
              <a:t>Link</a:t>
            </a:r>
          </a:p>
        </p:txBody>
      </p:sp>
      <p:sp>
        <p:nvSpPr>
          <p:cNvPr id="248" name="Abgerundetes Rechteck 1">
            <a:extLst>
              <a:ext uri="{FF2B5EF4-FFF2-40B4-BE49-F238E27FC236}">
                <a16:creationId xmlns:a16="http://schemas.microsoft.com/office/drawing/2014/main" id="{7148558A-0A4D-CD2E-A8CB-9BE2BADAB882}"/>
              </a:ext>
            </a:extLst>
          </p:cNvPr>
          <p:cNvSpPr/>
          <p:nvPr/>
        </p:nvSpPr>
        <p:spPr>
          <a:xfrm>
            <a:off x="26285346" y="12490001"/>
            <a:ext cx="542452" cy="445572"/>
          </a:xfrm>
          <a:prstGeom prst="roundRect">
            <a:avLst/>
          </a:prstGeom>
          <a:solidFill>
            <a:sysClr val="window" lastClr="FFFFFF">
              <a:lumMod val="65000"/>
            </a:sysClr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L</a:t>
            </a:r>
          </a:p>
        </p:txBody>
      </p:sp>
      <p:sp>
        <p:nvSpPr>
          <p:cNvPr id="249" name="Rechteck 248">
            <a:extLst>
              <a:ext uri="{FF2B5EF4-FFF2-40B4-BE49-F238E27FC236}">
                <a16:creationId xmlns:a16="http://schemas.microsoft.com/office/drawing/2014/main" id="{2FCE0682-57ED-6F29-4B0D-8B86AB4904D9}"/>
              </a:ext>
            </a:extLst>
          </p:cNvPr>
          <p:cNvSpPr/>
          <p:nvPr/>
        </p:nvSpPr>
        <p:spPr>
          <a:xfrm>
            <a:off x="26273703" y="13287331"/>
            <a:ext cx="1629369" cy="36141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linktp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*[{local-id,_cc,_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ltp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,_</a:t>
            </a:r>
            <a:r>
              <a:rPr lang="en-US" sz="800" kern="0" noProof="0" dirty="0" err="1">
                <a:solidFill>
                  <a:prstClr val="black"/>
                </a:solidFill>
                <a:latin typeface="Calibri" panose="020F0502020204030204"/>
              </a:rPr>
              <a:t>lp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}]</a:t>
            </a:r>
          </a:p>
        </p:txBody>
      </p:sp>
      <p:cxnSp>
        <p:nvCxnSpPr>
          <p:cNvPr id="250" name="Gerade Verbindung mit Pfeil 249">
            <a:extLst>
              <a:ext uri="{FF2B5EF4-FFF2-40B4-BE49-F238E27FC236}">
                <a16:creationId xmlns:a16="http://schemas.microsoft.com/office/drawing/2014/main" id="{E94C513F-98EA-8E2B-9BDB-FF53F3B2507E}"/>
              </a:ext>
            </a:extLst>
          </p:cNvPr>
          <p:cNvCxnSpPr>
            <a:cxnSpLocks/>
            <a:stCxn id="248" idx="2"/>
            <a:endCxn id="249" idx="0"/>
          </p:cNvCxnSpPr>
          <p:nvPr/>
        </p:nvCxnSpPr>
        <p:spPr>
          <a:xfrm>
            <a:off x="26556572" y="12935580"/>
            <a:ext cx="531810" cy="3517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55" name="Gerade Verbindung mit Pfeil 254">
            <a:extLst>
              <a:ext uri="{FF2B5EF4-FFF2-40B4-BE49-F238E27FC236}">
                <a16:creationId xmlns:a16="http://schemas.microsoft.com/office/drawing/2014/main" id="{E6532B12-DE8B-77EF-8C74-E85942396C7D}"/>
              </a:ext>
            </a:extLst>
          </p:cNvPr>
          <p:cNvCxnSpPr>
            <a:cxnSpLocks/>
            <a:stCxn id="248" idx="1"/>
            <a:endCxn id="326" idx="7"/>
          </p:cNvCxnSpPr>
          <p:nvPr/>
        </p:nvCxnSpPr>
        <p:spPr>
          <a:xfrm flipH="1">
            <a:off x="23648304" y="12712787"/>
            <a:ext cx="2637042" cy="751039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57" name="Gerade Verbindung mit Pfeil 256">
            <a:extLst>
              <a:ext uri="{FF2B5EF4-FFF2-40B4-BE49-F238E27FC236}">
                <a16:creationId xmlns:a16="http://schemas.microsoft.com/office/drawing/2014/main" id="{7403C9F0-2124-D74E-61AF-68B263B5F141}"/>
              </a:ext>
            </a:extLst>
          </p:cNvPr>
          <p:cNvCxnSpPr>
            <a:cxnSpLocks/>
            <a:stCxn id="248" idx="3"/>
            <a:endCxn id="243" idx="2"/>
          </p:cNvCxnSpPr>
          <p:nvPr/>
        </p:nvCxnSpPr>
        <p:spPr>
          <a:xfrm>
            <a:off x="26827798" y="12712787"/>
            <a:ext cx="2946538" cy="756092"/>
          </a:xfrm>
          <a:prstGeom prst="straightConnector1">
            <a:avLst/>
          </a:prstGeom>
          <a:noFill/>
          <a:ln w="7620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269" name="Gerade Verbindung mit Pfeil 268">
            <a:extLst>
              <a:ext uri="{FF2B5EF4-FFF2-40B4-BE49-F238E27FC236}">
                <a16:creationId xmlns:a16="http://schemas.microsoft.com/office/drawing/2014/main" id="{70160CE3-4BC9-7737-7A70-036886999ECF}"/>
              </a:ext>
            </a:extLst>
          </p:cNvPr>
          <p:cNvCxnSpPr>
            <a:cxnSpLocks/>
            <a:stCxn id="208" idx="1"/>
            <a:endCxn id="241" idx="0"/>
          </p:cNvCxnSpPr>
          <p:nvPr/>
        </p:nvCxnSpPr>
        <p:spPr>
          <a:xfrm flipH="1">
            <a:off x="28973675" y="13649037"/>
            <a:ext cx="777412" cy="35027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5" name="Verbinder: gewinkelt 234">
            <a:extLst>
              <a:ext uri="{FF2B5EF4-FFF2-40B4-BE49-F238E27FC236}">
                <a16:creationId xmlns:a16="http://schemas.microsoft.com/office/drawing/2014/main" id="{8BD02324-EA49-155B-EF65-2C3CDF9D3C8C}"/>
              </a:ext>
            </a:extLst>
          </p:cNvPr>
          <p:cNvCxnSpPr>
            <a:cxnSpLocks/>
            <a:stCxn id="117" idx="2"/>
            <a:endCxn id="24" idx="0"/>
          </p:cNvCxnSpPr>
          <p:nvPr/>
        </p:nvCxnSpPr>
        <p:spPr>
          <a:xfrm rot="16200000" flipH="1">
            <a:off x="18333265" y="-4513347"/>
            <a:ext cx="4843539" cy="21904772"/>
          </a:xfrm>
          <a:prstGeom prst="bentConnector3">
            <a:avLst>
              <a:gd name="adj1" fmla="val 47003"/>
            </a:avLst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93" name="Verbinder: gewinkelt 292">
            <a:extLst>
              <a:ext uri="{FF2B5EF4-FFF2-40B4-BE49-F238E27FC236}">
                <a16:creationId xmlns:a16="http://schemas.microsoft.com/office/drawing/2014/main" id="{1DDE752C-3CA0-DF43-E712-3CC2CA83AA1A}"/>
              </a:ext>
            </a:extLst>
          </p:cNvPr>
          <p:cNvCxnSpPr>
            <a:cxnSpLocks/>
            <a:stCxn id="251" idx="3"/>
            <a:endCxn id="92" idx="0"/>
          </p:cNvCxnSpPr>
          <p:nvPr/>
        </p:nvCxnSpPr>
        <p:spPr>
          <a:xfrm>
            <a:off x="9734239" y="6840779"/>
            <a:ext cx="21808243" cy="2026719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cxnSp>
        <p:nvCxnSpPr>
          <p:cNvPr id="97" name="Verbinder: gewinkelt 96">
            <a:extLst>
              <a:ext uri="{FF2B5EF4-FFF2-40B4-BE49-F238E27FC236}">
                <a16:creationId xmlns:a16="http://schemas.microsoft.com/office/drawing/2014/main" id="{4FB777F2-9BC2-B162-76FE-7A8189EE1282}"/>
              </a:ext>
            </a:extLst>
          </p:cNvPr>
          <p:cNvCxnSpPr>
            <a:cxnSpLocks/>
            <a:stCxn id="21" idx="3"/>
            <a:endCxn id="248" idx="0"/>
          </p:cNvCxnSpPr>
          <p:nvPr/>
        </p:nvCxnSpPr>
        <p:spPr>
          <a:xfrm>
            <a:off x="9735601" y="7833004"/>
            <a:ext cx="16820971" cy="4656997"/>
          </a:xfrm>
          <a:prstGeom prst="bentConnector2">
            <a:avLst/>
          </a:prstGeom>
          <a:noFill/>
          <a:ln w="6350" cap="flat" cmpd="sng" algn="ctr">
            <a:solidFill>
              <a:srgbClr val="5B9BD5"/>
            </a:solidFill>
            <a:prstDash val="sysDash"/>
            <a:miter lim="800000"/>
            <a:tailEnd type="arrow"/>
          </a:ln>
          <a:effectLst/>
        </p:spPr>
      </p:cxnSp>
      <p:sp>
        <p:nvSpPr>
          <p:cNvPr id="326" name="Ellipse 325">
            <a:extLst>
              <a:ext uri="{FF2B5EF4-FFF2-40B4-BE49-F238E27FC236}">
                <a16:creationId xmlns:a16="http://schemas.microsoft.com/office/drawing/2014/main" id="{CEDD7DE9-3657-184D-6997-0AECEE8A55A8}"/>
              </a:ext>
            </a:extLst>
          </p:cNvPr>
          <p:cNvSpPr/>
          <p:nvPr/>
        </p:nvSpPr>
        <p:spPr>
          <a:xfrm>
            <a:off x="23609280" y="13457131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3" name="Ellipse 242">
            <a:extLst>
              <a:ext uri="{FF2B5EF4-FFF2-40B4-BE49-F238E27FC236}">
                <a16:creationId xmlns:a16="http://schemas.microsoft.com/office/drawing/2014/main" id="{8A62DB68-E572-F9C6-FA24-54502C6CE2FF}"/>
              </a:ext>
            </a:extLst>
          </p:cNvPr>
          <p:cNvSpPr/>
          <p:nvPr/>
        </p:nvSpPr>
        <p:spPr>
          <a:xfrm>
            <a:off x="29774336" y="13446019"/>
            <a:ext cx="45719" cy="45719"/>
          </a:xfrm>
          <a:prstGeom prst="ellipse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11"/>
            <a:endParaRPr lang="en-US" sz="1050" kern="0" noProof="0" dirty="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5" name="Abgerundetes Rechteck 8">
            <a:extLst>
              <a:ext uri="{FF2B5EF4-FFF2-40B4-BE49-F238E27FC236}">
                <a16:creationId xmlns:a16="http://schemas.microsoft.com/office/drawing/2014/main" id="{D15523FF-145A-9E69-95D5-D52D7B61A44F}"/>
              </a:ext>
            </a:extLst>
          </p:cNvPr>
          <p:cNvSpPr/>
          <p:nvPr/>
        </p:nvSpPr>
        <p:spPr>
          <a:xfrm>
            <a:off x="4874976" y="5330911"/>
            <a:ext cx="1161453" cy="445572"/>
          </a:xfrm>
          <a:prstGeom prst="roundRect">
            <a:avLst/>
          </a:prstGeom>
          <a:solidFill>
            <a:srgbClr val="4472C4">
              <a:lumMod val="60000"/>
              <a:lumOff val="40000"/>
            </a:srgbClr>
          </a:solidFill>
          <a:ln w="12700" cap="flat" cmpd="sng" algn="ctr">
            <a:solidFill>
              <a:srgbClr val="4472C4">
                <a:lumMod val="75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 err="1">
                <a:solidFill>
                  <a:prstClr val="white"/>
                </a:solidFill>
                <a:latin typeface="Calibri" panose="020F0502020204030204"/>
              </a:rPr>
              <a:t>mountPoint</a:t>
            </a:r>
            <a:r>
              <a:rPr lang="en-US" sz="1050" kern="0" noProof="0" dirty="0">
                <a:solidFill>
                  <a:prstClr val="white"/>
                </a:solidFill>
                <a:latin typeface="Calibri" panose="020F0502020204030204"/>
              </a:rPr>
              <a:t> [*]</a:t>
            </a:r>
          </a:p>
        </p:txBody>
      </p:sp>
      <p:sp>
        <p:nvSpPr>
          <p:cNvPr id="36" name="Rechteck 35">
            <a:extLst>
              <a:ext uri="{FF2B5EF4-FFF2-40B4-BE49-F238E27FC236}">
                <a16:creationId xmlns:a16="http://schemas.microsoft.com/office/drawing/2014/main" id="{E3598E5C-0A27-0F6C-D7D3-5838E429B39C}"/>
              </a:ext>
            </a:extLst>
          </p:cNvPr>
          <p:cNvSpPr/>
          <p:nvPr/>
        </p:nvSpPr>
        <p:spPr>
          <a:xfrm>
            <a:off x="2356182" y="5574467"/>
            <a:ext cx="2050399" cy="672569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local-id=[</a:t>
            </a:r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mountPointTemplateName</a:t>
            </a:r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]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latin typeface="Calibri" panose="020F0502020204030204"/>
              </a:rPr>
              <a:t>category=</a:t>
            </a:r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mountpoint</a:t>
            </a: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netconfUserName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noProof="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netconfPassword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… and many more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  <a:p>
            <a:pPr defTabSz="914411"/>
            <a:endParaRPr lang="en-US" sz="800" kern="0" noProof="0" dirty="0">
              <a:solidFill>
                <a:prstClr val="black"/>
              </a:solidFill>
              <a:latin typeface="Calibri" panose="020F0502020204030204"/>
            </a:endParaRPr>
          </a:p>
        </p:txBody>
      </p: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FB6FE139-1C42-B42F-28CC-D768C6E1FCA1}"/>
              </a:ext>
            </a:extLst>
          </p:cNvPr>
          <p:cNvCxnSpPr>
            <a:cxnSpLocks/>
            <a:stCxn id="35" idx="1"/>
            <a:endCxn id="36" idx="3"/>
          </p:cNvCxnSpPr>
          <p:nvPr/>
        </p:nvCxnSpPr>
        <p:spPr>
          <a:xfrm flipH="1">
            <a:off x="4406581" y="5553697"/>
            <a:ext cx="468395" cy="357055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FCB2303-9497-4C74-3E8B-1AD92DE6D68D}"/>
              </a:ext>
            </a:extLst>
          </p:cNvPr>
          <p:cNvCxnSpPr>
            <a:cxnSpLocks/>
            <a:stCxn id="35" idx="3"/>
            <a:endCxn id="74" idx="1"/>
          </p:cNvCxnSpPr>
          <p:nvPr/>
        </p:nvCxnSpPr>
        <p:spPr>
          <a:xfrm flipV="1">
            <a:off x="6036429" y="4827650"/>
            <a:ext cx="724158" cy="726047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dash"/>
            <a:miter lim="800000"/>
            <a:tailEnd type="triangle"/>
          </a:ln>
          <a:effectLst/>
        </p:spPr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09E486BB-D8D2-9E1C-578A-9ED3A1B46609}"/>
              </a:ext>
            </a:extLst>
          </p:cNvPr>
          <p:cNvSpPr/>
          <p:nvPr/>
        </p:nvSpPr>
        <p:spPr>
          <a:xfrm>
            <a:off x="3361788" y="13028590"/>
            <a:ext cx="8168685" cy="914400"/>
          </a:xfrm>
          <a:prstGeom prst="rect">
            <a:avLst/>
          </a:prstGeom>
          <a:solidFill>
            <a:srgbClr val="FFFF00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 könnte sein, dass der Controller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username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passwort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erwartet.</a:t>
            </a:r>
          </a:p>
          <a:p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Sollte dies der Fall sein: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Einführung eines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::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RestClients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und eines Controller::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RestServers</a:t>
            </a: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Einführung eines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RestLinks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Application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bis Controller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complement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/v1/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establish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-management-domain-connection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creation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RestLink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(s) ;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don‘t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route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on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TcpLinks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;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don‘t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integrate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them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into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operationalState</a:t>
            </a:r>
            <a:r>
              <a:rPr lang="de-DE" sz="8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de-DE" sz="800" dirty="0" err="1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calculation</a:t>
            </a: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71450" indent="-171450">
              <a:buFontTx/>
              <a:buChar char="-"/>
            </a:pPr>
            <a:endParaRPr lang="de-DE" sz="800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Abgerundetes Rechteck 1">
            <a:extLst>
              <a:ext uri="{FF2B5EF4-FFF2-40B4-BE49-F238E27FC236}">
                <a16:creationId xmlns:a16="http://schemas.microsoft.com/office/drawing/2014/main" id="{7ACF6BAD-C2E9-617F-21C3-3067AF1CA2AC}"/>
              </a:ext>
            </a:extLst>
          </p:cNvPr>
          <p:cNvSpPr/>
          <p:nvPr/>
        </p:nvSpPr>
        <p:spPr>
          <a:xfrm>
            <a:off x="8379872" y="2816825"/>
            <a:ext cx="541487" cy="445572"/>
          </a:xfrm>
          <a:prstGeom prst="roundRect">
            <a:avLst/>
          </a:prstGeom>
          <a:solidFill>
            <a:srgbClr val="FFFF00"/>
          </a:solidFill>
          <a:ln w="12700" cap="flat" cmpd="sng" algn="ctr">
            <a:solidFill>
              <a:sysClr val="window" lastClr="FFFFFF">
                <a:lumMod val="50000"/>
              </a:sys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rtlCol="0" anchor="ctr"/>
          <a:lstStyle/>
          <a:p>
            <a:pPr algn="ctr" defTabSz="914411">
              <a:defRPr/>
            </a:pPr>
            <a:r>
              <a:rPr lang="en-US" sz="1050" kern="0" noProof="0" dirty="0">
                <a:latin typeface="Calibri" panose="020F0502020204030204"/>
              </a:rPr>
              <a:t>P</a:t>
            </a:r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1B841B64-A083-EEFD-4C8F-B0EDD5ED4818}"/>
              </a:ext>
            </a:extLst>
          </p:cNvPr>
          <p:cNvSpPr/>
          <p:nvPr/>
        </p:nvSpPr>
        <p:spPr>
          <a:xfrm>
            <a:off x="6793375" y="2853895"/>
            <a:ext cx="874180" cy="409876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A5A5A5"/>
            </a:solidFill>
            <a:prstDash val="solid"/>
            <a:miter lim="800000"/>
          </a:ln>
          <a:effectLst/>
        </p:spPr>
        <p:txBody>
          <a:bodyPr lIns="36000" tIns="36000" rIns="36000" bIns="36000" rtlCol="0" anchor="t"/>
          <a:lstStyle/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_target-function</a:t>
            </a:r>
          </a:p>
          <a:p>
            <a:pPr defTabSz="914411"/>
            <a:r>
              <a:rPr lang="en-US" sz="800" kern="0" noProof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period-length</a:t>
            </a:r>
          </a:p>
          <a:p>
            <a:pPr defTabSz="914411"/>
            <a:r>
              <a:rPr lang="en-US" sz="800" kern="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…</a:t>
            </a:r>
            <a:endParaRPr lang="en-US" sz="800" kern="0" noProof="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6503E1F-26CA-3C89-7865-94A7549B711A}"/>
              </a:ext>
            </a:extLst>
          </p:cNvPr>
          <p:cNvCxnSpPr>
            <a:cxnSpLocks/>
            <a:stCxn id="175" idx="2"/>
            <a:endCxn id="32" idx="3"/>
          </p:cNvCxnSpPr>
          <p:nvPr/>
        </p:nvCxnSpPr>
        <p:spPr>
          <a:xfrm flipH="1">
            <a:off x="8921359" y="1991063"/>
            <a:ext cx="881288" cy="1048548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61" name="Gerade Verbindung mit Pfeil 60">
            <a:extLst>
              <a:ext uri="{FF2B5EF4-FFF2-40B4-BE49-F238E27FC236}">
                <a16:creationId xmlns:a16="http://schemas.microsoft.com/office/drawing/2014/main" id="{0B557271-5BE5-28C6-9A87-2B3D038C2D50}"/>
              </a:ext>
            </a:extLst>
          </p:cNvPr>
          <p:cNvCxnSpPr>
            <a:cxnSpLocks/>
            <a:stCxn id="32" idx="1"/>
            <a:endCxn id="33" idx="3"/>
          </p:cNvCxnSpPr>
          <p:nvPr/>
        </p:nvCxnSpPr>
        <p:spPr>
          <a:xfrm flipH="1">
            <a:off x="7667555" y="3039611"/>
            <a:ext cx="712317" cy="19222"/>
          </a:xfrm>
          <a:prstGeom prst="straightConnector1">
            <a:avLst/>
          </a:prstGeom>
          <a:noFill/>
          <a:ln w="6350" cap="flat" cmpd="sng" algn="ctr">
            <a:solidFill>
              <a:srgbClr val="5B9BD5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" name="Rechteck 6">
            <a:extLst>
              <a:ext uri="{FF2B5EF4-FFF2-40B4-BE49-F238E27FC236}">
                <a16:creationId xmlns:a16="http://schemas.microsoft.com/office/drawing/2014/main" id="{FED4E20C-8711-F373-EEEC-5099B54C6BFB}"/>
              </a:ext>
            </a:extLst>
          </p:cNvPr>
          <p:cNvSpPr/>
          <p:nvPr/>
        </p:nvSpPr>
        <p:spPr>
          <a:xfrm>
            <a:off x="16357802" y="4705357"/>
            <a:ext cx="328141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de-DE" sz="5400" b="1" cap="none" spc="0" dirty="0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out-</a:t>
            </a:r>
            <a:r>
              <a:rPr lang="de-DE" sz="5400" b="1" cap="none" spc="0" dirty="0" err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dated</a:t>
            </a:r>
            <a:endParaRPr lang="de-DE" sz="5400" b="1" cap="none" spc="0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3096854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hteck 23">
            <a:extLst>
              <a:ext uri="{FF2B5EF4-FFF2-40B4-BE49-F238E27FC236}">
                <a16:creationId xmlns:a16="http://schemas.microsoft.com/office/drawing/2014/main" id="{EDBDC4A8-31BC-0033-7A82-D80ACB42BA18}"/>
              </a:ext>
            </a:extLst>
          </p:cNvPr>
          <p:cNvSpPr/>
          <p:nvPr/>
        </p:nvSpPr>
        <p:spPr>
          <a:xfrm>
            <a:off x="20587496" y="6276970"/>
            <a:ext cx="3871912" cy="2914650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 err="1"/>
              <a:t>LogicalController</a:t>
            </a:r>
            <a:endParaRPr lang="de-DE" dirty="0"/>
          </a:p>
        </p:txBody>
      </p:sp>
      <p:sp>
        <p:nvSpPr>
          <p:cNvPr id="108" name="Rechteck 107">
            <a:extLst>
              <a:ext uri="{FF2B5EF4-FFF2-40B4-BE49-F238E27FC236}">
                <a16:creationId xmlns:a16="http://schemas.microsoft.com/office/drawing/2014/main" id="{D0303EAC-ADBC-4BB2-59E3-EACFCD423B9E}"/>
              </a:ext>
            </a:extLst>
          </p:cNvPr>
          <p:cNvSpPr/>
          <p:nvPr/>
        </p:nvSpPr>
        <p:spPr>
          <a:xfrm>
            <a:off x="24402260" y="196774"/>
            <a:ext cx="6586536" cy="3196109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DDM</a:t>
            </a:r>
          </a:p>
        </p:txBody>
      </p:sp>
      <p:sp>
        <p:nvSpPr>
          <p:cNvPr id="107" name="Rechteck 106">
            <a:extLst>
              <a:ext uri="{FF2B5EF4-FFF2-40B4-BE49-F238E27FC236}">
                <a16:creationId xmlns:a16="http://schemas.microsoft.com/office/drawing/2014/main" id="{C671F24A-6D63-C69A-3AFB-755B0C35508C}"/>
              </a:ext>
            </a:extLst>
          </p:cNvPr>
          <p:cNvSpPr/>
          <p:nvPr/>
        </p:nvSpPr>
        <p:spPr>
          <a:xfrm>
            <a:off x="18658683" y="100019"/>
            <a:ext cx="5800726" cy="3196109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/>
              <a:t>CDM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400113B0-9264-F379-7F74-FD67C42B69EC}"/>
              </a:ext>
            </a:extLst>
          </p:cNvPr>
          <p:cNvSpPr/>
          <p:nvPr/>
        </p:nvSpPr>
        <p:spPr>
          <a:xfrm>
            <a:off x="30074395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F535A4F3-3C85-EBA3-7879-273FD0E05BBE}"/>
              </a:ext>
            </a:extLst>
          </p:cNvPr>
          <p:cNvSpPr/>
          <p:nvPr/>
        </p:nvSpPr>
        <p:spPr>
          <a:xfrm>
            <a:off x="27416919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C4CC5A1F-0484-3202-E4C9-2DD1DEFE69FA}"/>
              </a:ext>
            </a:extLst>
          </p:cNvPr>
          <p:cNvSpPr/>
          <p:nvPr/>
        </p:nvSpPr>
        <p:spPr>
          <a:xfrm>
            <a:off x="23545008" y="2571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MP1a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72043074-E56E-8667-3FD4-918BC097A38B}"/>
              </a:ext>
            </a:extLst>
          </p:cNvPr>
          <p:cNvSpPr/>
          <p:nvPr/>
        </p:nvSpPr>
        <p:spPr>
          <a:xfrm>
            <a:off x="23545008" y="22574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MP1b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4979A308-90B9-FA97-5C8F-6B51F79C7ADC}"/>
              </a:ext>
            </a:extLst>
          </p:cNvPr>
          <p:cNvSpPr/>
          <p:nvPr/>
        </p:nvSpPr>
        <p:spPr>
          <a:xfrm>
            <a:off x="20587496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17930021" y="12144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B20812AB-D576-30BC-E637-D7EAE7BC57C8}"/>
              </a:ext>
            </a:extLst>
          </p:cNvPr>
          <p:cNvSpPr txBox="1"/>
          <p:nvPr/>
        </p:nvSpPr>
        <p:spPr>
          <a:xfrm>
            <a:off x="19102340" y="1328741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stCxn id="7" idx="3"/>
            <a:endCxn id="6" idx="1"/>
          </p:cNvCxnSpPr>
          <p:nvPr/>
        </p:nvCxnSpPr>
        <p:spPr>
          <a:xfrm>
            <a:off x="18844427" y="1671632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3FCFAE24-F898-DDB4-79CB-C175F83833E7}"/>
              </a:ext>
            </a:extLst>
          </p:cNvPr>
          <p:cNvCxnSpPr>
            <a:cxnSpLocks/>
            <a:stCxn id="6" idx="3"/>
            <a:endCxn id="4" idx="1"/>
          </p:cNvCxnSpPr>
          <p:nvPr/>
        </p:nvCxnSpPr>
        <p:spPr>
          <a:xfrm flipV="1">
            <a:off x="21501897" y="714375"/>
            <a:ext cx="2043112" cy="9572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Gerade Verbindung mit Pfeil 13">
            <a:extLst>
              <a:ext uri="{FF2B5EF4-FFF2-40B4-BE49-F238E27FC236}">
                <a16:creationId xmlns:a16="http://schemas.microsoft.com/office/drawing/2014/main" id="{6DE728F6-1A6C-3D5F-0D4F-9BF311D42308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21501897" y="1671638"/>
            <a:ext cx="2043112" cy="104298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05E9765A-389F-ED01-B831-9B5B3056BF2E}"/>
              </a:ext>
            </a:extLst>
          </p:cNvPr>
          <p:cNvCxnSpPr>
            <a:cxnSpLocks/>
            <a:stCxn id="5" idx="3"/>
            <a:endCxn id="3" idx="1"/>
          </p:cNvCxnSpPr>
          <p:nvPr/>
        </p:nvCxnSpPr>
        <p:spPr>
          <a:xfrm flipV="1">
            <a:off x="24459408" y="714369"/>
            <a:ext cx="2957512" cy="20002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E1ADA501-E34B-1478-8E79-CE65D731FF6A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24459408" y="714369"/>
            <a:ext cx="295751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 Verbindung mit Pfeil 24">
            <a:extLst>
              <a:ext uri="{FF2B5EF4-FFF2-40B4-BE49-F238E27FC236}">
                <a16:creationId xmlns:a16="http://schemas.microsoft.com/office/drawing/2014/main" id="{CD1BD2A6-C356-ADBC-444F-C6E57ABEF537}"/>
              </a:ext>
            </a:extLst>
          </p:cNvPr>
          <p:cNvCxnSpPr>
            <a:cxnSpLocks/>
            <a:stCxn id="3" idx="3"/>
            <a:endCxn id="2" idx="1"/>
          </p:cNvCxnSpPr>
          <p:nvPr/>
        </p:nvCxnSpPr>
        <p:spPr>
          <a:xfrm>
            <a:off x="28331326" y="714369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Rechteck 29">
            <a:extLst>
              <a:ext uri="{FF2B5EF4-FFF2-40B4-BE49-F238E27FC236}">
                <a16:creationId xmlns:a16="http://schemas.microsoft.com/office/drawing/2014/main" id="{0EEB09F6-C262-D792-5BF9-F0222156C9F6}"/>
              </a:ext>
            </a:extLst>
          </p:cNvPr>
          <p:cNvSpPr/>
          <p:nvPr/>
        </p:nvSpPr>
        <p:spPr>
          <a:xfrm>
            <a:off x="30074395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device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76A851B1-6AA9-CECA-B1A0-C35C903B3800}"/>
              </a:ext>
            </a:extLst>
          </p:cNvPr>
          <p:cNvSpPr/>
          <p:nvPr/>
        </p:nvSpPr>
        <p:spPr>
          <a:xfrm>
            <a:off x="27416919" y="205738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mP</a:t>
            </a:r>
          </a:p>
        </p:txBody>
      </p:sp>
      <p:cxnSp>
        <p:nvCxnSpPr>
          <p:cNvPr id="32" name="Gerade Verbindung mit Pfeil 31">
            <a:extLst>
              <a:ext uri="{FF2B5EF4-FFF2-40B4-BE49-F238E27FC236}">
                <a16:creationId xmlns:a16="http://schemas.microsoft.com/office/drawing/2014/main" id="{FCBA91A7-5378-802D-1DDD-8FE5516738B7}"/>
              </a:ext>
            </a:extLst>
          </p:cNvPr>
          <p:cNvCxnSpPr>
            <a:cxnSpLocks/>
            <a:stCxn id="31" idx="3"/>
            <a:endCxn id="30" idx="1"/>
          </p:cNvCxnSpPr>
          <p:nvPr/>
        </p:nvCxnSpPr>
        <p:spPr>
          <a:xfrm>
            <a:off x="28331326" y="2514588"/>
            <a:ext cx="1743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feld 32">
            <a:extLst>
              <a:ext uri="{FF2B5EF4-FFF2-40B4-BE49-F238E27FC236}">
                <a16:creationId xmlns:a16="http://schemas.microsoft.com/office/drawing/2014/main" id="{2D20C664-3808-88D0-8696-964DA4E04743}"/>
              </a:ext>
            </a:extLst>
          </p:cNvPr>
          <p:cNvSpPr txBox="1"/>
          <p:nvPr/>
        </p:nvSpPr>
        <p:spPr>
          <a:xfrm>
            <a:off x="28202732" y="1285866"/>
            <a:ext cx="2171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/>
              <a:t>… x 42,ooo …</a:t>
            </a:r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46DF4156-ABEE-D4B5-B790-59AA26A430F8}"/>
              </a:ext>
            </a:extLst>
          </p:cNvPr>
          <p:cNvSpPr txBox="1"/>
          <p:nvPr/>
        </p:nvSpPr>
        <p:spPr>
          <a:xfrm>
            <a:off x="4729957" y="756168"/>
            <a:ext cx="7896970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Aus der Sicht des DDM: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42.000 Verbindungen zwischen einem </a:t>
            </a:r>
            <a:r>
              <a:rPr lang="de-DE" dirty="0" err="1"/>
              <a:t>MountPoint</a:t>
            </a:r>
            <a:r>
              <a:rPr lang="de-DE" dirty="0"/>
              <a:t> und einem Device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r>
              <a:rPr lang="de-DE" dirty="0"/>
              <a:t>Aus der Sicht des CDM:</a:t>
            </a:r>
          </a:p>
          <a:p>
            <a:pPr marL="285750" indent="-285750">
              <a:buFontTx/>
              <a:buChar char="-"/>
            </a:pPr>
            <a:r>
              <a:rPr lang="de-DE" dirty="0"/>
              <a:t>Mehrere Applikationen connecten mit mehreren physischen ODL Instanzen</a:t>
            </a:r>
          </a:p>
          <a:p>
            <a:pPr marL="285750" indent="-285750">
              <a:buFontTx/>
              <a:buChar char="-"/>
            </a:pPr>
            <a:r>
              <a:rPr lang="de-DE" dirty="0"/>
              <a:t>Repräsentation eines logischen Controllers</a:t>
            </a:r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endParaRPr lang="de-DE" dirty="0"/>
          </a:p>
          <a:p>
            <a:pPr marL="285750" indent="-285750">
              <a:buFontTx/>
              <a:buChar char="-"/>
            </a:pPr>
            <a:r>
              <a:rPr lang="de-DE" dirty="0"/>
              <a:t>LB und ODLs bilden einen logischen Controller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43C71A4-A17D-5B70-4C7E-78D996532514}"/>
              </a:ext>
            </a:extLst>
          </p:cNvPr>
          <p:cNvSpPr/>
          <p:nvPr/>
        </p:nvSpPr>
        <p:spPr>
          <a:xfrm>
            <a:off x="23545008" y="627696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ODL1</a:t>
            </a:r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A0799E26-B98A-D06A-74DE-C4B41F64F249}"/>
              </a:ext>
            </a:extLst>
          </p:cNvPr>
          <p:cNvSpPr/>
          <p:nvPr/>
        </p:nvSpPr>
        <p:spPr>
          <a:xfrm>
            <a:off x="23545008" y="8277219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 err="1"/>
              <a:t>ODLn</a:t>
            </a:r>
            <a:endParaRPr lang="de-DE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BE849687-79AB-9FBF-857D-8628A5632500}"/>
              </a:ext>
            </a:extLst>
          </p:cNvPr>
          <p:cNvSpPr/>
          <p:nvPr/>
        </p:nvSpPr>
        <p:spPr>
          <a:xfrm>
            <a:off x="20587496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LB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6D574156-0B1E-BA5C-6B5E-0525B70B68C7}"/>
              </a:ext>
            </a:extLst>
          </p:cNvPr>
          <p:cNvSpPr/>
          <p:nvPr/>
        </p:nvSpPr>
        <p:spPr>
          <a:xfrm>
            <a:off x="17930021" y="7234232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D025092B-3323-C8E7-7313-F8F7D4D63816}"/>
              </a:ext>
            </a:extLst>
          </p:cNvPr>
          <p:cNvSpPr txBox="1"/>
          <p:nvPr/>
        </p:nvSpPr>
        <p:spPr>
          <a:xfrm flipH="1">
            <a:off x="11156158" y="4356100"/>
            <a:ext cx="1539239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Bis zum </a:t>
            </a:r>
            <a:r>
              <a:rPr lang="de-DE" dirty="0" err="1"/>
              <a:t>MountPoint</a:t>
            </a:r>
            <a:r>
              <a:rPr lang="de-DE" dirty="0"/>
              <a:t> werden Devices in der URL unterschieden (http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r>
              <a:rPr lang="de-DE" dirty="0"/>
              <a:t>nach dem </a:t>
            </a:r>
            <a:r>
              <a:rPr lang="de-DE" dirty="0" err="1"/>
              <a:t>MountPoint</a:t>
            </a:r>
            <a:r>
              <a:rPr lang="de-DE" dirty="0"/>
              <a:t> werden Devices im TCP Port unterschieden (</a:t>
            </a:r>
            <a:r>
              <a:rPr lang="de-DE" dirty="0" err="1"/>
              <a:t>tcp</a:t>
            </a:r>
            <a:r>
              <a:rPr lang="de-DE" dirty="0"/>
              <a:t> </a:t>
            </a:r>
            <a:r>
              <a:rPr lang="de-DE" dirty="0" err="1"/>
              <a:t>layer</a:t>
            </a:r>
            <a:r>
              <a:rPr lang="de-DE" dirty="0"/>
              <a:t>)</a:t>
            </a:r>
          </a:p>
          <a:p>
            <a:endParaRPr lang="de-DE" dirty="0"/>
          </a:p>
          <a:p>
            <a:pPr marL="285750" indent="-285750">
              <a:buFont typeface="Symbol" panose="05050102010706020507" pitchFamily="18" charset="2"/>
              <a:buChar char="Þ"/>
            </a:pPr>
            <a:endParaRPr lang="de-DE" dirty="0"/>
          </a:p>
          <a:p>
            <a:r>
              <a:rPr lang="de-DE" dirty="0"/>
              <a:t> </a:t>
            </a: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5112AB60-5B07-FD55-9183-CFA3896B7A47}"/>
              </a:ext>
            </a:extLst>
          </p:cNvPr>
          <p:cNvSpPr/>
          <p:nvPr/>
        </p:nvSpPr>
        <p:spPr>
          <a:xfrm>
            <a:off x="17722061" y="699119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/>
              <a:t>App</a:t>
            </a:r>
          </a:p>
        </p:txBody>
      </p:sp>
      <p:sp>
        <p:nvSpPr>
          <p:cNvPr id="13" name="Textfeld 12">
            <a:extLst>
              <a:ext uri="{FF2B5EF4-FFF2-40B4-BE49-F238E27FC236}">
                <a16:creationId xmlns:a16="http://schemas.microsoft.com/office/drawing/2014/main" id="{A147C963-2FC8-DEC1-C1CC-7E92AC5D05AB}"/>
              </a:ext>
            </a:extLst>
          </p:cNvPr>
          <p:cNvSpPr txBox="1"/>
          <p:nvPr/>
        </p:nvSpPr>
        <p:spPr>
          <a:xfrm>
            <a:off x="21744785" y="750336"/>
            <a:ext cx="1294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RESTCONF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45A6B247-5BAB-3EBF-F541-690C5E20705A}"/>
              </a:ext>
            </a:extLst>
          </p:cNvPr>
          <p:cNvSpPr txBox="1"/>
          <p:nvPr/>
        </p:nvSpPr>
        <p:spPr>
          <a:xfrm>
            <a:off x="25491727" y="345036"/>
            <a:ext cx="11935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NETCONF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9B0DB08D-9B3A-CA23-4C8F-8C2A7445B14F}"/>
              </a:ext>
            </a:extLst>
          </p:cNvPr>
          <p:cNvSpPr txBox="1"/>
          <p:nvPr/>
        </p:nvSpPr>
        <p:spPr>
          <a:xfrm>
            <a:off x="28791666" y="3656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SNMP</a:t>
            </a:r>
          </a:p>
        </p:txBody>
      </p:sp>
    </p:spTree>
    <p:extLst>
      <p:ext uri="{BB962C8B-B14F-4D97-AF65-F5344CB8AC3E}">
        <p14:creationId xmlns:p14="http://schemas.microsoft.com/office/powerpoint/2010/main" val="372569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10" name="Textfeld 109">
            <a:extLst>
              <a:ext uri="{FF2B5EF4-FFF2-40B4-BE49-F238E27FC236}">
                <a16:creationId xmlns:a16="http://schemas.microsoft.com/office/drawing/2014/main" id="{5EABA9DE-9800-3620-DBE5-4E90D75AC3D3}"/>
              </a:ext>
            </a:extLst>
          </p:cNvPr>
          <p:cNvSpPr txBox="1"/>
          <p:nvPr/>
        </p:nvSpPr>
        <p:spPr>
          <a:xfrm>
            <a:off x="5152690" y="10508344"/>
            <a:ext cx="8654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Wie werden die </a:t>
            </a:r>
            <a:r>
              <a:rPr lang="de-DE" dirty="0" err="1"/>
              <a:t>ManagementPlaneTransportFc</a:t>
            </a:r>
            <a:r>
              <a:rPr lang="de-DE" dirty="0"/>
              <a:t> (NE-ID) modelliert?</a:t>
            </a:r>
          </a:p>
          <a:p>
            <a:endParaRPr lang="de-DE" dirty="0"/>
          </a:p>
          <a:p>
            <a:r>
              <a:rPr lang="de-DE" dirty="0"/>
              <a:t>Das MWDI hat einen </a:t>
            </a:r>
            <a:r>
              <a:rPr lang="de-DE" dirty="0" err="1"/>
              <a:t>httpClient</a:t>
            </a:r>
            <a:r>
              <a:rPr lang="de-DE" dirty="0"/>
              <a:t> LTP</a:t>
            </a:r>
          </a:p>
          <a:p>
            <a:r>
              <a:rPr lang="de-DE" dirty="0"/>
              <a:t>Der ODL hat einen </a:t>
            </a:r>
            <a:r>
              <a:rPr lang="de-DE" dirty="0" err="1"/>
              <a:t>netconfClient</a:t>
            </a:r>
            <a:r>
              <a:rPr lang="de-DE" dirty="0"/>
              <a:t> LTP (NE-ID)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</a:t>
            </a:r>
            <a:r>
              <a:rPr lang="de-DE" dirty="0" err="1"/>
              <a:t>ManagementPlaneTransportFc</a:t>
            </a:r>
            <a:r>
              <a:rPr lang="de-DE" dirty="0"/>
              <a:t> 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488406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hteck 15">
            <a:extLst>
              <a:ext uri="{FF2B5EF4-FFF2-40B4-BE49-F238E27FC236}">
                <a16:creationId xmlns:a16="http://schemas.microsoft.com/office/drawing/2014/main" id="{C7975DFF-9807-C2AC-8711-F50ACAE501F6}"/>
              </a:ext>
            </a:extLst>
          </p:cNvPr>
          <p:cNvSpPr/>
          <p:nvPr/>
        </p:nvSpPr>
        <p:spPr>
          <a:xfrm>
            <a:off x="7035433" y="1013337"/>
            <a:ext cx="2143310" cy="856833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LoadBalancer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hteck 6">
            <a:extLst>
              <a:ext uri="{FF2B5EF4-FFF2-40B4-BE49-F238E27FC236}">
                <a16:creationId xmlns:a16="http://schemas.microsoft.com/office/drawing/2014/main" id="{5B8670AF-2C83-2BE8-2559-1889FF206710}"/>
              </a:ext>
            </a:extLst>
          </p:cNvPr>
          <p:cNvSpPr/>
          <p:nvPr/>
        </p:nvSpPr>
        <p:spPr>
          <a:xfrm>
            <a:off x="4385195" y="170695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MWDI</a:t>
            </a:r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36AA8581-687A-726A-9E1C-0D9D398B8D93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99600" y="1829698"/>
            <a:ext cx="2089943" cy="3344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Rechteck 14">
            <a:extLst>
              <a:ext uri="{FF2B5EF4-FFF2-40B4-BE49-F238E27FC236}">
                <a16:creationId xmlns:a16="http://schemas.microsoft.com/office/drawing/2014/main" id="{4FCBA766-6342-F04C-EA72-4A8C8E59408B}"/>
              </a:ext>
            </a:extLst>
          </p:cNvPr>
          <p:cNvSpPr/>
          <p:nvPr/>
        </p:nvSpPr>
        <p:spPr>
          <a:xfrm>
            <a:off x="4385195" y="3522544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MWDG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D482D7B9-4C3B-C87E-1F7A-34E02EB01D2B}"/>
              </a:ext>
            </a:extLst>
          </p:cNvPr>
          <p:cNvSpPr/>
          <p:nvPr/>
        </p:nvSpPr>
        <p:spPr>
          <a:xfrm>
            <a:off x="7389538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Forwarding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164C525F-3242-1C7A-57CC-082DF017660E}"/>
              </a:ext>
            </a:extLst>
          </p:cNvPr>
          <p:cNvSpPr/>
          <p:nvPr/>
        </p:nvSpPr>
        <p:spPr>
          <a:xfrm>
            <a:off x="7409471" y="6197927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Forwarding</a:t>
            </a:r>
            <a:endParaRPr lang="en-US" dirty="0"/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E29882CD-0E2B-0A73-4C6E-4E6E770CBE6F}"/>
              </a:ext>
            </a:extLst>
          </p:cNvPr>
          <p:cNvSpPr/>
          <p:nvPr/>
        </p:nvSpPr>
        <p:spPr>
          <a:xfrm>
            <a:off x="11371781" y="1013332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AB14C681-F64F-CE44-30BB-240718449D67}"/>
              </a:ext>
            </a:extLst>
          </p:cNvPr>
          <p:cNvSpPr/>
          <p:nvPr/>
        </p:nvSpPr>
        <p:spPr>
          <a:xfrm>
            <a:off x="11725886" y="166487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MountP</a:t>
            </a:r>
            <a:endParaRPr lang="en-US" dirty="0"/>
          </a:p>
        </p:txBody>
      </p:sp>
      <p:sp>
        <p:nvSpPr>
          <p:cNvPr id="24" name="Rechteck 23">
            <a:extLst>
              <a:ext uri="{FF2B5EF4-FFF2-40B4-BE49-F238E27FC236}">
                <a16:creationId xmlns:a16="http://schemas.microsoft.com/office/drawing/2014/main" id="{40E7995A-F689-DEC2-5A0F-04BD5D543194}"/>
              </a:ext>
            </a:extLst>
          </p:cNvPr>
          <p:cNvSpPr/>
          <p:nvPr/>
        </p:nvSpPr>
        <p:spPr>
          <a:xfrm>
            <a:off x="11708848" y="223538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MPoint</a:t>
            </a:r>
            <a:endParaRPr lang="en-US" dirty="0"/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0D631051-2A8A-1559-B42A-848D1EAD0E14}"/>
              </a:ext>
            </a:extLst>
          </p:cNvPr>
          <p:cNvSpPr/>
          <p:nvPr/>
        </p:nvSpPr>
        <p:spPr>
          <a:xfrm>
            <a:off x="11371781" y="3300525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27" name="Rechteck 26">
            <a:extLst>
              <a:ext uri="{FF2B5EF4-FFF2-40B4-BE49-F238E27FC236}">
                <a16:creationId xmlns:a16="http://schemas.microsoft.com/office/drawing/2014/main" id="{84D0B421-B534-93A7-A0CB-7EB6BE52959C}"/>
              </a:ext>
            </a:extLst>
          </p:cNvPr>
          <p:cNvSpPr/>
          <p:nvPr/>
        </p:nvSpPr>
        <p:spPr>
          <a:xfrm>
            <a:off x="11725886" y="367952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28" name="Rechteck 27">
            <a:extLst>
              <a:ext uri="{FF2B5EF4-FFF2-40B4-BE49-F238E27FC236}">
                <a16:creationId xmlns:a16="http://schemas.microsoft.com/office/drawing/2014/main" id="{EBDF78D5-928F-A4D8-6C3F-CBF0283609A3}"/>
              </a:ext>
            </a:extLst>
          </p:cNvPr>
          <p:cNvSpPr/>
          <p:nvPr/>
        </p:nvSpPr>
        <p:spPr>
          <a:xfrm>
            <a:off x="11708848" y="4250036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369DE40-854C-B4C7-5F6F-879EEF37BC0E}"/>
              </a:ext>
            </a:extLst>
          </p:cNvPr>
          <p:cNvCxnSpPr>
            <a:cxnSpLocks/>
            <a:stCxn id="18" idx="3"/>
            <a:endCxn id="21" idx="1"/>
          </p:cNvCxnSpPr>
          <p:nvPr/>
        </p:nvCxnSpPr>
        <p:spPr>
          <a:xfrm>
            <a:off x="8824644" y="1829692"/>
            <a:ext cx="2547143" cy="206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69E7F7C8-7C3C-B739-5C45-828993842ABC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8824644" y="1829695"/>
            <a:ext cx="2547143" cy="235347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feld 43">
            <a:extLst>
              <a:ext uri="{FF2B5EF4-FFF2-40B4-BE49-F238E27FC236}">
                <a16:creationId xmlns:a16="http://schemas.microsoft.com/office/drawing/2014/main" id="{420B964C-E841-70D1-CFBE-541F242A9D9C}"/>
              </a:ext>
            </a:extLst>
          </p:cNvPr>
          <p:cNvSpPr txBox="1"/>
          <p:nvPr/>
        </p:nvSpPr>
        <p:spPr>
          <a:xfrm>
            <a:off x="14035433" y="1407892"/>
            <a:ext cx="39356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identical configuration</a:t>
            </a:r>
          </a:p>
          <a:p>
            <a:r>
              <a:rPr lang="en-US" dirty="0"/>
              <a:t>means: configuration can be </a:t>
            </a:r>
          </a:p>
          <a:p>
            <a:r>
              <a:rPr lang="en-US" dirty="0"/>
              <a:t>attached to the </a:t>
            </a:r>
            <a:r>
              <a:rPr lang="en-US" dirty="0" err="1"/>
              <a:t>LogicalController</a:t>
            </a:r>
            <a:r>
              <a:rPr lang="en-US" dirty="0"/>
              <a:t> and </a:t>
            </a:r>
          </a:p>
          <a:p>
            <a:r>
              <a:rPr lang="en-US" dirty="0"/>
              <a:t>bequeathed to the individual ODL</a:t>
            </a:r>
          </a:p>
        </p:txBody>
      </p:sp>
      <p:sp>
        <p:nvSpPr>
          <p:cNvPr id="46" name="Textfeld 45">
            <a:extLst>
              <a:ext uri="{FF2B5EF4-FFF2-40B4-BE49-F238E27FC236}">
                <a16:creationId xmlns:a16="http://schemas.microsoft.com/office/drawing/2014/main" id="{419EDC53-980A-30B5-B81D-6F397B2395C8}"/>
              </a:ext>
            </a:extLst>
          </p:cNvPr>
          <p:cNvSpPr txBox="1"/>
          <p:nvPr/>
        </p:nvSpPr>
        <p:spPr>
          <a:xfrm>
            <a:off x="9566178" y="2072754"/>
            <a:ext cx="146520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sp>
        <p:nvSpPr>
          <p:cNvPr id="47" name="Textfeld 46">
            <a:extLst>
              <a:ext uri="{FF2B5EF4-FFF2-40B4-BE49-F238E27FC236}">
                <a16:creationId xmlns:a16="http://schemas.microsoft.com/office/drawing/2014/main" id="{34B286A3-142E-D8DA-E1B6-A70A7036E168}"/>
              </a:ext>
            </a:extLst>
          </p:cNvPr>
          <p:cNvSpPr txBox="1"/>
          <p:nvPr/>
        </p:nvSpPr>
        <p:spPr>
          <a:xfrm>
            <a:off x="12227564" y="2946661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49" name="Gerader Verbinder 48">
            <a:extLst>
              <a:ext uri="{FF2B5EF4-FFF2-40B4-BE49-F238E27FC236}">
                <a16:creationId xmlns:a16="http://schemas.microsoft.com/office/drawing/2014/main" id="{F79E24CB-E266-4385-9173-DCA8AAE27FA4}"/>
              </a:ext>
            </a:extLst>
          </p:cNvPr>
          <p:cNvCxnSpPr>
            <a:cxnSpLocks/>
            <a:stCxn id="21" idx="3"/>
            <a:endCxn id="44" idx="1"/>
          </p:cNvCxnSpPr>
          <p:nvPr/>
        </p:nvCxnSpPr>
        <p:spPr>
          <a:xfrm flipV="1">
            <a:off x="13515091" y="2008057"/>
            <a:ext cx="520340" cy="2843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Gerader Verbinder 49">
            <a:extLst>
              <a:ext uri="{FF2B5EF4-FFF2-40B4-BE49-F238E27FC236}">
                <a16:creationId xmlns:a16="http://schemas.microsoft.com/office/drawing/2014/main" id="{C28DB840-5B39-8CC0-3575-E161ED964223}"/>
              </a:ext>
            </a:extLst>
          </p:cNvPr>
          <p:cNvCxnSpPr>
            <a:cxnSpLocks/>
            <a:stCxn id="26" idx="3"/>
            <a:endCxn id="44" idx="1"/>
          </p:cNvCxnSpPr>
          <p:nvPr/>
        </p:nvCxnSpPr>
        <p:spPr>
          <a:xfrm flipV="1">
            <a:off x="13515091" y="2008057"/>
            <a:ext cx="520340" cy="21751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Rechteck 61">
            <a:extLst>
              <a:ext uri="{FF2B5EF4-FFF2-40B4-BE49-F238E27FC236}">
                <a16:creationId xmlns:a16="http://schemas.microsoft.com/office/drawing/2014/main" id="{42E0122A-BC88-2B0D-EAD2-74919B8B8C0B}"/>
              </a:ext>
            </a:extLst>
          </p:cNvPr>
          <p:cNvSpPr/>
          <p:nvPr/>
        </p:nvSpPr>
        <p:spPr>
          <a:xfrm>
            <a:off x="11371781" y="5529194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3" name="Rechteck 62">
            <a:extLst>
              <a:ext uri="{FF2B5EF4-FFF2-40B4-BE49-F238E27FC236}">
                <a16:creationId xmlns:a16="http://schemas.microsoft.com/office/drawing/2014/main" id="{70D93532-B5D9-512F-311D-BC5BCA2E515C}"/>
              </a:ext>
            </a:extLst>
          </p:cNvPr>
          <p:cNvSpPr/>
          <p:nvPr/>
        </p:nvSpPr>
        <p:spPr>
          <a:xfrm>
            <a:off x="11725886" y="618073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4" name="Rechteck 63">
            <a:extLst>
              <a:ext uri="{FF2B5EF4-FFF2-40B4-BE49-F238E27FC236}">
                <a16:creationId xmlns:a16="http://schemas.microsoft.com/office/drawing/2014/main" id="{3C62CA77-A4D7-AF5D-B92F-1E1DE3727533}"/>
              </a:ext>
            </a:extLst>
          </p:cNvPr>
          <p:cNvSpPr/>
          <p:nvPr/>
        </p:nvSpPr>
        <p:spPr>
          <a:xfrm>
            <a:off x="11708848" y="6751243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5" name="Rechteck 64">
            <a:extLst>
              <a:ext uri="{FF2B5EF4-FFF2-40B4-BE49-F238E27FC236}">
                <a16:creationId xmlns:a16="http://schemas.microsoft.com/office/drawing/2014/main" id="{42115F59-3845-5903-9028-868A5B85F60E}"/>
              </a:ext>
            </a:extLst>
          </p:cNvPr>
          <p:cNvSpPr/>
          <p:nvPr/>
        </p:nvSpPr>
        <p:spPr>
          <a:xfrm>
            <a:off x="11371781" y="7816386"/>
            <a:ext cx="2143310" cy="176528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>
                <a:solidFill>
                  <a:schemeClr val="tx1"/>
                </a:solidFill>
              </a:rPr>
              <a:t>ODL</a:t>
            </a:r>
          </a:p>
        </p:txBody>
      </p:sp>
      <p:sp>
        <p:nvSpPr>
          <p:cNvPr id="66" name="Rechteck 65">
            <a:extLst>
              <a:ext uri="{FF2B5EF4-FFF2-40B4-BE49-F238E27FC236}">
                <a16:creationId xmlns:a16="http://schemas.microsoft.com/office/drawing/2014/main" id="{6675841E-66A9-36DC-96ED-BEDDA89F3D77}"/>
              </a:ext>
            </a:extLst>
          </p:cNvPr>
          <p:cNvSpPr/>
          <p:nvPr/>
        </p:nvSpPr>
        <p:spPr>
          <a:xfrm>
            <a:off x="11725886" y="819538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7" name="Rechteck 66">
            <a:extLst>
              <a:ext uri="{FF2B5EF4-FFF2-40B4-BE49-F238E27FC236}">
                <a16:creationId xmlns:a16="http://schemas.microsoft.com/office/drawing/2014/main" id="{CCD50ACC-50F3-4A84-ED26-61594A098776}"/>
              </a:ext>
            </a:extLst>
          </p:cNvPr>
          <p:cNvSpPr/>
          <p:nvPr/>
        </p:nvSpPr>
        <p:spPr>
          <a:xfrm>
            <a:off x="11708848" y="8765898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</a:t>
            </a:r>
          </a:p>
        </p:txBody>
      </p:sp>
      <p:sp>
        <p:nvSpPr>
          <p:cNvPr id="68" name="Textfeld 67">
            <a:extLst>
              <a:ext uri="{FF2B5EF4-FFF2-40B4-BE49-F238E27FC236}">
                <a16:creationId xmlns:a16="http://schemas.microsoft.com/office/drawing/2014/main" id="{775C489B-A708-E114-1EF4-FC3ABBC61518}"/>
              </a:ext>
            </a:extLst>
          </p:cNvPr>
          <p:cNvSpPr txBox="1"/>
          <p:nvPr/>
        </p:nvSpPr>
        <p:spPr>
          <a:xfrm>
            <a:off x="12227564" y="746252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cxnSp>
        <p:nvCxnSpPr>
          <p:cNvPr id="70" name="Gerade Verbindung mit Pfeil 69">
            <a:extLst>
              <a:ext uri="{FF2B5EF4-FFF2-40B4-BE49-F238E27FC236}">
                <a16:creationId xmlns:a16="http://schemas.microsoft.com/office/drawing/2014/main" id="{33A2CCC2-EF60-5417-EC06-DD56B7C4AA8D}"/>
              </a:ext>
            </a:extLst>
          </p:cNvPr>
          <p:cNvCxnSpPr>
            <a:cxnSpLocks/>
            <a:stCxn id="19" idx="3"/>
            <a:endCxn id="62" idx="1"/>
          </p:cNvCxnSpPr>
          <p:nvPr/>
        </p:nvCxnSpPr>
        <p:spPr>
          <a:xfrm>
            <a:off x="8844571" y="6362750"/>
            <a:ext cx="2527210" cy="1896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Gerade Verbindung mit Pfeil 70">
            <a:extLst>
              <a:ext uri="{FF2B5EF4-FFF2-40B4-BE49-F238E27FC236}">
                <a16:creationId xmlns:a16="http://schemas.microsoft.com/office/drawing/2014/main" id="{CED22578-1EF6-28CA-AE8B-755840BFDB32}"/>
              </a:ext>
            </a:extLst>
          </p:cNvPr>
          <p:cNvCxnSpPr>
            <a:cxnSpLocks/>
            <a:stCxn id="19" idx="3"/>
            <a:endCxn id="65" idx="1"/>
          </p:cNvCxnSpPr>
          <p:nvPr/>
        </p:nvCxnSpPr>
        <p:spPr>
          <a:xfrm>
            <a:off x="8844571" y="6362752"/>
            <a:ext cx="2527210" cy="23362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" name="Textfeld 71">
            <a:extLst>
              <a:ext uri="{FF2B5EF4-FFF2-40B4-BE49-F238E27FC236}">
                <a16:creationId xmlns:a16="http://schemas.microsoft.com/office/drawing/2014/main" id="{E160315F-00D5-752D-50A5-9135EB072FBE}"/>
              </a:ext>
            </a:extLst>
          </p:cNvPr>
          <p:cNvSpPr txBox="1"/>
          <p:nvPr/>
        </p:nvSpPr>
        <p:spPr>
          <a:xfrm>
            <a:off x="9586110" y="6528847"/>
            <a:ext cx="14652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LoadBalancing</a:t>
            </a:r>
            <a:endParaRPr lang="en-US" sz="1400" dirty="0"/>
          </a:p>
          <a:p>
            <a:r>
              <a:rPr lang="en-US" sz="1400" dirty="0"/>
              <a:t>or 1:1 Protection</a:t>
            </a:r>
          </a:p>
        </p:txBody>
      </p:sp>
      <p:cxnSp>
        <p:nvCxnSpPr>
          <p:cNvPr id="79" name="Gerade Verbindung mit Pfeil 78">
            <a:extLst>
              <a:ext uri="{FF2B5EF4-FFF2-40B4-BE49-F238E27FC236}">
                <a16:creationId xmlns:a16="http://schemas.microsoft.com/office/drawing/2014/main" id="{9F8152D5-DAAB-442B-F84E-0993F93A3471}"/>
              </a:ext>
            </a:extLst>
          </p:cNvPr>
          <p:cNvCxnSpPr>
            <a:cxnSpLocks/>
            <a:stCxn id="7" idx="3"/>
            <a:endCxn id="19" idx="1"/>
          </p:cNvCxnSpPr>
          <p:nvPr/>
        </p:nvCxnSpPr>
        <p:spPr>
          <a:xfrm>
            <a:off x="5299595" y="2164161"/>
            <a:ext cx="2109876" cy="41985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feld 84">
            <a:extLst>
              <a:ext uri="{FF2B5EF4-FFF2-40B4-BE49-F238E27FC236}">
                <a16:creationId xmlns:a16="http://schemas.microsoft.com/office/drawing/2014/main" id="{5D1EC344-5995-1628-A48A-ECB925C74532}"/>
              </a:ext>
            </a:extLst>
          </p:cNvPr>
          <p:cNvSpPr txBox="1"/>
          <p:nvPr/>
        </p:nvSpPr>
        <p:spPr>
          <a:xfrm>
            <a:off x="5352341" y="2052592"/>
            <a:ext cx="15059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Other geo. region</a:t>
            </a:r>
          </a:p>
          <a:p>
            <a:r>
              <a:rPr lang="en-US" sz="1400" dirty="0"/>
              <a:t>or prod/pre-prod</a:t>
            </a:r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E2326FC6-337E-5057-ABBC-3BD27661BF16}"/>
              </a:ext>
            </a:extLst>
          </p:cNvPr>
          <p:cNvSpPr/>
          <p:nvPr/>
        </p:nvSpPr>
        <p:spPr>
          <a:xfrm>
            <a:off x="16654982" y="6652706"/>
            <a:ext cx="2143310" cy="204632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dirty="0" err="1">
                <a:solidFill>
                  <a:schemeClr val="tx1"/>
                </a:solidFill>
              </a:rPr>
              <a:t>MedVm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8" name="Rechteck 87">
            <a:extLst>
              <a:ext uri="{FF2B5EF4-FFF2-40B4-BE49-F238E27FC236}">
                <a16:creationId xmlns:a16="http://schemas.microsoft.com/office/drawing/2014/main" id="{8162E2D8-EBE9-2F82-DB6A-4FA532160F13}"/>
              </a:ext>
            </a:extLst>
          </p:cNvPr>
          <p:cNvSpPr/>
          <p:nvPr/>
        </p:nvSpPr>
        <p:spPr>
          <a:xfrm>
            <a:off x="17009087" y="730424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DAB79D4F-2920-FA04-1AE0-18D4BCB4A917}"/>
              </a:ext>
            </a:extLst>
          </p:cNvPr>
          <p:cNvSpPr/>
          <p:nvPr/>
        </p:nvSpPr>
        <p:spPr>
          <a:xfrm>
            <a:off x="16992047" y="7874755"/>
            <a:ext cx="1435100" cy="32964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MedPro</a:t>
            </a:r>
            <a:endParaRPr lang="en-US" dirty="0"/>
          </a:p>
        </p:txBody>
      </p:sp>
      <p:cxnSp>
        <p:nvCxnSpPr>
          <p:cNvPr id="90" name="Gerade Verbindung mit Pfeil 89">
            <a:extLst>
              <a:ext uri="{FF2B5EF4-FFF2-40B4-BE49-F238E27FC236}">
                <a16:creationId xmlns:a16="http://schemas.microsoft.com/office/drawing/2014/main" id="{195452A7-CBC7-829A-EA47-D5170ADCD1E4}"/>
              </a:ext>
            </a:extLst>
          </p:cNvPr>
          <p:cNvCxnSpPr>
            <a:cxnSpLocks/>
            <a:stCxn id="63" idx="3"/>
            <a:endCxn id="88" idx="1"/>
          </p:cNvCxnSpPr>
          <p:nvPr/>
        </p:nvCxnSpPr>
        <p:spPr>
          <a:xfrm>
            <a:off x="13160987" y="6345553"/>
            <a:ext cx="3848100" cy="1123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Gerade Verbindung mit Pfeil 92">
            <a:extLst>
              <a:ext uri="{FF2B5EF4-FFF2-40B4-BE49-F238E27FC236}">
                <a16:creationId xmlns:a16="http://schemas.microsoft.com/office/drawing/2014/main" id="{BB5FCEC7-2A7C-9D68-D142-32850732D1C0}"/>
              </a:ext>
            </a:extLst>
          </p:cNvPr>
          <p:cNvCxnSpPr>
            <a:cxnSpLocks/>
            <a:endCxn id="88" idx="1"/>
          </p:cNvCxnSpPr>
          <p:nvPr/>
        </p:nvCxnSpPr>
        <p:spPr>
          <a:xfrm flipV="1">
            <a:off x="13160987" y="7469067"/>
            <a:ext cx="3848100" cy="8911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>
            <a:extLst>
              <a:ext uri="{FF2B5EF4-FFF2-40B4-BE49-F238E27FC236}">
                <a16:creationId xmlns:a16="http://schemas.microsoft.com/office/drawing/2014/main" id="{C5C7AFBA-9F34-F136-8548-C053B618A52C}"/>
              </a:ext>
            </a:extLst>
          </p:cNvPr>
          <p:cNvCxnSpPr>
            <a:cxnSpLocks/>
            <a:stCxn id="15" idx="3"/>
            <a:endCxn id="18" idx="1"/>
          </p:cNvCxnSpPr>
          <p:nvPr/>
        </p:nvCxnSpPr>
        <p:spPr>
          <a:xfrm flipV="1">
            <a:off x="5299600" y="1829692"/>
            <a:ext cx="2089943" cy="215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>
            <a:extLst>
              <a:ext uri="{FF2B5EF4-FFF2-40B4-BE49-F238E27FC236}">
                <a16:creationId xmlns:a16="http://schemas.microsoft.com/office/drawing/2014/main" id="{75955D4A-1300-A9F6-F0A7-1D13E54B0BA3}"/>
              </a:ext>
            </a:extLst>
          </p:cNvPr>
          <p:cNvCxnSpPr>
            <a:cxnSpLocks/>
            <a:stCxn id="15" idx="3"/>
            <a:endCxn id="19" idx="1"/>
          </p:cNvCxnSpPr>
          <p:nvPr/>
        </p:nvCxnSpPr>
        <p:spPr>
          <a:xfrm>
            <a:off x="5299595" y="3979744"/>
            <a:ext cx="2109876" cy="23830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" name="Rechteck 104">
            <a:extLst>
              <a:ext uri="{FF2B5EF4-FFF2-40B4-BE49-F238E27FC236}">
                <a16:creationId xmlns:a16="http://schemas.microsoft.com/office/drawing/2014/main" id="{1DDD6AA9-AC5A-AA02-0715-352AA9824ED5}"/>
              </a:ext>
            </a:extLst>
          </p:cNvPr>
          <p:cNvSpPr/>
          <p:nvPr/>
        </p:nvSpPr>
        <p:spPr>
          <a:xfrm>
            <a:off x="5152691" y="612979"/>
            <a:ext cx="8654643" cy="9184164"/>
          </a:xfrm>
          <a:prstGeom prst="rect">
            <a:avLst/>
          </a:prstGeom>
          <a:noFill/>
          <a:ln w="57150">
            <a:solidFill>
              <a:schemeClr val="accent6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6">
                    <a:lumMod val="75000"/>
                  </a:schemeClr>
                </a:solidFill>
              </a:rPr>
              <a:t>ControllerDomain</a:t>
            </a:r>
            <a:endParaRPr lang="en-US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968DA6B1-191F-3BAF-DB33-A671D23EB1DF}"/>
              </a:ext>
            </a:extLst>
          </p:cNvPr>
          <p:cNvSpPr/>
          <p:nvPr/>
        </p:nvSpPr>
        <p:spPr>
          <a:xfrm>
            <a:off x="7212371" y="1470531"/>
            <a:ext cx="60920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3" name="Rechteck 2">
            <a:extLst>
              <a:ext uri="{FF2B5EF4-FFF2-40B4-BE49-F238E27FC236}">
                <a16:creationId xmlns:a16="http://schemas.microsoft.com/office/drawing/2014/main" id="{0A490C49-2269-A1F0-39C8-560AD342B3F4}"/>
              </a:ext>
            </a:extLst>
          </p:cNvPr>
          <p:cNvSpPr/>
          <p:nvPr/>
        </p:nvSpPr>
        <p:spPr>
          <a:xfrm>
            <a:off x="7283014" y="5970146"/>
            <a:ext cx="6031529" cy="3236116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en-US" b="1" dirty="0" err="1">
                <a:solidFill>
                  <a:schemeClr val="accent2">
                    <a:lumMod val="75000"/>
                  </a:schemeClr>
                </a:solidFill>
              </a:rPr>
              <a:t>LogicalController</a:t>
            </a:r>
            <a:endParaRPr lang="en-US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04620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Rechteck 71">
            <a:extLst>
              <a:ext uri="{FF2B5EF4-FFF2-40B4-BE49-F238E27FC236}">
                <a16:creationId xmlns:a16="http://schemas.microsoft.com/office/drawing/2014/main" id="{11768FDB-BA6E-EAEB-5BB8-2ED406AD6C41}"/>
              </a:ext>
            </a:extLst>
          </p:cNvPr>
          <p:cNvSpPr/>
          <p:nvPr/>
        </p:nvSpPr>
        <p:spPr>
          <a:xfrm>
            <a:off x="9760401" y="4320839"/>
            <a:ext cx="12491027" cy="64923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sz="2000">
                <a:solidFill>
                  <a:schemeClr val="tx1"/>
                </a:solidFill>
              </a:rPr>
              <a:t>Automation Application</a:t>
            </a:r>
          </a:p>
        </p:txBody>
      </p:sp>
      <p:sp>
        <p:nvSpPr>
          <p:cNvPr id="74" name="Rechteck 73">
            <a:extLst>
              <a:ext uri="{FF2B5EF4-FFF2-40B4-BE49-F238E27FC236}">
                <a16:creationId xmlns:a16="http://schemas.microsoft.com/office/drawing/2014/main" id="{E34E15D0-F58C-24F5-1C8F-16CA7C95A22A}"/>
              </a:ext>
            </a:extLst>
          </p:cNvPr>
          <p:cNvSpPr/>
          <p:nvPr/>
        </p:nvSpPr>
        <p:spPr>
          <a:xfrm>
            <a:off x="11925508" y="6138489"/>
            <a:ext cx="2853775" cy="218185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26" name="Rechteck 25">
            <a:extLst>
              <a:ext uri="{FF2B5EF4-FFF2-40B4-BE49-F238E27FC236}">
                <a16:creationId xmlns:a16="http://schemas.microsoft.com/office/drawing/2014/main" id="{29FBEA61-7E8F-9F10-711E-46D3904A6971}"/>
              </a:ext>
            </a:extLst>
          </p:cNvPr>
          <p:cNvSpPr/>
          <p:nvPr/>
        </p:nvSpPr>
        <p:spPr>
          <a:xfrm>
            <a:off x="12299876" y="756324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78" name="Rechteck 77">
            <a:extLst>
              <a:ext uri="{FF2B5EF4-FFF2-40B4-BE49-F238E27FC236}">
                <a16:creationId xmlns:a16="http://schemas.microsoft.com/office/drawing/2014/main" id="{58728409-DD53-4F5E-410F-51809028D5C6}"/>
              </a:ext>
            </a:extLst>
          </p:cNvPr>
          <p:cNvSpPr/>
          <p:nvPr/>
        </p:nvSpPr>
        <p:spPr>
          <a:xfrm>
            <a:off x="17713293" y="8172381"/>
            <a:ext cx="2691267" cy="24667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7" name="Rechteck 76">
            <a:extLst>
              <a:ext uri="{FF2B5EF4-FFF2-40B4-BE49-F238E27FC236}">
                <a16:creationId xmlns:a16="http://schemas.microsoft.com/office/drawing/2014/main" id="{9707959B-5A26-7BE3-760D-2FC620E8901C}"/>
              </a:ext>
            </a:extLst>
          </p:cNvPr>
          <p:cNvSpPr/>
          <p:nvPr/>
        </p:nvSpPr>
        <p:spPr>
          <a:xfrm>
            <a:off x="18202298" y="6900006"/>
            <a:ext cx="2465406" cy="153018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6" name="Rechteck 75">
            <a:extLst>
              <a:ext uri="{FF2B5EF4-FFF2-40B4-BE49-F238E27FC236}">
                <a16:creationId xmlns:a16="http://schemas.microsoft.com/office/drawing/2014/main" id="{6F1EFD85-439B-2FE8-5AAE-C84AA7312CAA}"/>
              </a:ext>
            </a:extLst>
          </p:cNvPr>
          <p:cNvSpPr/>
          <p:nvPr/>
        </p:nvSpPr>
        <p:spPr>
          <a:xfrm>
            <a:off x="14922859" y="6823308"/>
            <a:ext cx="2691267" cy="177209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73" name="Rechteck 72">
            <a:extLst>
              <a:ext uri="{FF2B5EF4-FFF2-40B4-BE49-F238E27FC236}">
                <a16:creationId xmlns:a16="http://schemas.microsoft.com/office/drawing/2014/main" id="{68AFF515-41F4-F81B-ADB9-A4A94586F5DA}"/>
              </a:ext>
            </a:extLst>
          </p:cNvPr>
          <p:cNvSpPr/>
          <p:nvPr/>
        </p:nvSpPr>
        <p:spPr>
          <a:xfrm>
            <a:off x="11316049" y="4772877"/>
            <a:ext cx="2426154" cy="20701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81679757-9FB1-0F6D-3098-BDE0BFEDE84D}"/>
              </a:ext>
            </a:extLst>
          </p:cNvPr>
          <p:cNvSpPr/>
          <p:nvPr/>
        </p:nvSpPr>
        <p:spPr>
          <a:xfrm>
            <a:off x="11705622" y="60778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0" name="Grafik 19">
            <a:extLst>
              <a:ext uri="{FF2B5EF4-FFF2-40B4-BE49-F238E27FC236}">
                <a16:creationId xmlns:a16="http://schemas.microsoft.com/office/drawing/2014/main" id="{BCF78038-D1DC-7915-C516-0912B9772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1931" y="6156771"/>
            <a:ext cx="166165" cy="174914"/>
          </a:xfrm>
          <a:prstGeom prst="rect">
            <a:avLst/>
          </a:prstGeom>
        </p:spPr>
      </p:pic>
      <p:sp>
        <p:nvSpPr>
          <p:cNvPr id="2" name="Zylinder 1">
            <a:extLst>
              <a:ext uri="{FF2B5EF4-FFF2-40B4-BE49-F238E27FC236}">
                <a16:creationId xmlns:a16="http://schemas.microsoft.com/office/drawing/2014/main" id="{8651D4E8-1F7A-9069-1B56-0215F8312C74}"/>
              </a:ext>
            </a:extLst>
          </p:cNvPr>
          <p:cNvSpPr/>
          <p:nvPr/>
        </p:nvSpPr>
        <p:spPr>
          <a:xfrm>
            <a:off x="13546883" y="5825310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CandidateDS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3" name="Zylinder 2">
            <a:extLst>
              <a:ext uri="{FF2B5EF4-FFF2-40B4-BE49-F238E27FC236}">
                <a16:creationId xmlns:a16="http://schemas.microsoft.com/office/drawing/2014/main" id="{7DF83F7F-72CE-BA07-8399-1799F2491A81}"/>
              </a:ext>
            </a:extLst>
          </p:cNvPr>
          <p:cNvSpPr/>
          <p:nvPr/>
        </p:nvSpPr>
        <p:spPr>
          <a:xfrm>
            <a:off x="17364051" y="7926941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OperationalDS</a:t>
            </a:r>
          </a:p>
        </p:txBody>
      </p:sp>
      <p:sp>
        <p:nvSpPr>
          <p:cNvPr id="6" name="Scrollen: vertikal 5">
            <a:extLst>
              <a:ext uri="{FF2B5EF4-FFF2-40B4-BE49-F238E27FC236}">
                <a16:creationId xmlns:a16="http://schemas.microsoft.com/office/drawing/2014/main" id="{65808CD5-63F0-0767-C688-C4C5BD28C087}"/>
              </a:ext>
            </a:extLst>
          </p:cNvPr>
          <p:cNvSpPr/>
          <p:nvPr/>
        </p:nvSpPr>
        <p:spPr>
          <a:xfrm>
            <a:off x="15937846" y="8992374"/>
            <a:ext cx="1470660" cy="1303020"/>
          </a:xfrm>
          <a:prstGeom prst="verticalScroll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200">
                <a:solidFill>
                  <a:schemeClr val="tx1"/>
                </a:solidFill>
              </a:rPr>
              <a:t>AlarmList</a:t>
            </a:r>
          </a:p>
          <a:p>
            <a:pPr algn="ctr"/>
            <a:r>
              <a:rPr lang="de-DE" sz="1200">
                <a:solidFill>
                  <a:schemeClr val="tx1"/>
                </a:solidFill>
              </a:rPr>
              <a:t>(ToDo-List)</a:t>
            </a:r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4921D2B2-A1CD-5B5A-7BDE-9B8F734176BC}"/>
              </a:ext>
            </a:extLst>
          </p:cNvPr>
          <p:cNvSpPr/>
          <p:nvPr/>
        </p:nvSpPr>
        <p:spPr>
          <a:xfrm>
            <a:off x="11548511" y="517102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AB85860A-A1C5-AF4E-519F-B31760899D3D}"/>
              </a:ext>
            </a:extLst>
          </p:cNvPr>
          <p:cNvSpPr/>
          <p:nvPr/>
        </p:nvSpPr>
        <p:spPr>
          <a:xfrm>
            <a:off x="11667790" y="54339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13" name="Rechteck 12">
            <a:extLst>
              <a:ext uri="{FF2B5EF4-FFF2-40B4-BE49-F238E27FC236}">
                <a16:creationId xmlns:a16="http://schemas.microsoft.com/office/drawing/2014/main" id="{7AE13B01-B4C3-D5F1-CC62-E2FB37AD2428}"/>
              </a:ext>
            </a:extLst>
          </p:cNvPr>
          <p:cNvSpPr/>
          <p:nvPr/>
        </p:nvSpPr>
        <p:spPr>
          <a:xfrm>
            <a:off x="11896379" y="6331685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14" name="Grafik 13">
            <a:extLst>
              <a:ext uri="{FF2B5EF4-FFF2-40B4-BE49-F238E27FC236}">
                <a16:creationId xmlns:a16="http://schemas.microsoft.com/office/drawing/2014/main" id="{2518E1E4-7D07-0174-BD08-75A840537E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57513" y="6396109"/>
            <a:ext cx="166165" cy="174914"/>
          </a:xfrm>
          <a:prstGeom prst="rect">
            <a:avLst/>
          </a:prstGeom>
        </p:spPr>
      </p:pic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A41C170E-5BE5-4CC7-0B74-FD347727DFC6}"/>
              </a:ext>
            </a:extLst>
          </p:cNvPr>
          <p:cNvCxnSpPr/>
          <p:nvPr/>
        </p:nvCxnSpPr>
        <p:spPr>
          <a:xfrm>
            <a:off x="9908418" y="538057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Gerade Verbindung mit Pfeil 16">
            <a:extLst>
              <a:ext uri="{FF2B5EF4-FFF2-40B4-BE49-F238E27FC236}">
                <a16:creationId xmlns:a16="http://schemas.microsoft.com/office/drawing/2014/main" id="{9326039E-2586-A1D8-1CFF-BB0395E97CF5}"/>
              </a:ext>
            </a:extLst>
          </p:cNvPr>
          <p:cNvCxnSpPr>
            <a:cxnSpLocks/>
          </p:cNvCxnSpPr>
          <p:nvPr/>
        </p:nvCxnSpPr>
        <p:spPr>
          <a:xfrm flipH="1" flipV="1">
            <a:off x="9908418" y="548989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B15F98CA-500C-497C-9BEB-4DC69798E624}"/>
              </a:ext>
            </a:extLst>
          </p:cNvPr>
          <p:cNvSpPr txBox="1"/>
          <p:nvPr/>
        </p:nvSpPr>
        <p:spPr>
          <a:xfrm>
            <a:off x="11442738" y="4921336"/>
            <a:ext cx="2172787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Interpretation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5E682443-CB6A-7EC0-8599-973D53EC0436}"/>
              </a:ext>
            </a:extLst>
          </p:cNvPr>
          <p:cNvSpPr/>
          <p:nvPr/>
        </p:nvSpPr>
        <p:spPr>
          <a:xfrm>
            <a:off x="19532410" y="7918497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F8F209D8-265F-5230-5DB1-DC91F74B162F}"/>
              </a:ext>
            </a:extLst>
          </p:cNvPr>
          <p:cNvSpPr txBox="1"/>
          <p:nvPr/>
        </p:nvSpPr>
        <p:spPr>
          <a:xfrm>
            <a:off x="18371299" y="7077811"/>
            <a:ext cx="242216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Measurement</a:t>
            </a:r>
          </a:p>
        </p:txBody>
      </p:sp>
      <p:sp>
        <p:nvSpPr>
          <p:cNvPr id="31" name="Rechteck 30">
            <a:extLst>
              <a:ext uri="{FF2B5EF4-FFF2-40B4-BE49-F238E27FC236}">
                <a16:creationId xmlns:a16="http://schemas.microsoft.com/office/drawing/2014/main" id="{BEBB1305-415F-C61D-3CE9-248E0D923398}"/>
              </a:ext>
            </a:extLst>
          </p:cNvPr>
          <p:cNvSpPr/>
          <p:nvPr/>
        </p:nvSpPr>
        <p:spPr>
          <a:xfrm>
            <a:off x="19575082" y="72898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33" name="Rechteck 32">
            <a:extLst>
              <a:ext uri="{FF2B5EF4-FFF2-40B4-BE49-F238E27FC236}">
                <a16:creationId xmlns:a16="http://schemas.microsoft.com/office/drawing/2014/main" id="{AAE5ECF3-C8FE-F2FB-5245-974B2825FA42}"/>
              </a:ext>
            </a:extLst>
          </p:cNvPr>
          <p:cNvSpPr/>
          <p:nvPr/>
        </p:nvSpPr>
        <p:spPr>
          <a:xfrm>
            <a:off x="19765841" y="754372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35" name="Gerade Verbindung mit Pfeil 34">
            <a:extLst>
              <a:ext uri="{FF2B5EF4-FFF2-40B4-BE49-F238E27FC236}">
                <a16:creationId xmlns:a16="http://schemas.microsoft.com/office/drawing/2014/main" id="{C3993F86-8ECE-B926-B471-6625E7F7319D}"/>
              </a:ext>
            </a:extLst>
          </p:cNvPr>
          <p:cNvCxnSpPr/>
          <p:nvPr/>
        </p:nvCxnSpPr>
        <p:spPr>
          <a:xfrm>
            <a:off x="20213792" y="73679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Gerade Verbindung mit Pfeil 35">
            <a:extLst>
              <a:ext uri="{FF2B5EF4-FFF2-40B4-BE49-F238E27FC236}">
                <a16:creationId xmlns:a16="http://schemas.microsoft.com/office/drawing/2014/main" id="{F28B876E-0BE4-F188-B266-07D970137D3D}"/>
              </a:ext>
            </a:extLst>
          </p:cNvPr>
          <p:cNvCxnSpPr>
            <a:cxnSpLocks/>
          </p:cNvCxnSpPr>
          <p:nvPr/>
        </p:nvCxnSpPr>
        <p:spPr>
          <a:xfrm flipH="1" flipV="1">
            <a:off x="20213792" y="7477239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feld 36">
            <a:extLst>
              <a:ext uri="{FF2B5EF4-FFF2-40B4-BE49-F238E27FC236}">
                <a16:creationId xmlns:a16="http://schemas.microsoft.com/office/drawing/2014/main" id="{933E09A7-88FD-74AD-4549-31C42BDB99FD}"/>
              </a:ext>
            </a:extLst>
          </p:cNvPr>
          <p:cNvSpPr txBox="1"/>
          <p:nvPr/>
        </p:nvSpPr>
        <p:spPr>
          <a:xfrm>
            <a:off x="15092961" y="7077811"/>
            <a:ext cx="2237448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Monitoring</a:t>
            </a:r>
          </a:p>
        </p:txBody>
      </p:sp>
      <p:sp>
        <p:nvSpPr>
          <p:cNvPr id="38" name="Pfeil: nach unten 37">
            <a:extLst>
              <a:ext uri="{FF2B5EF4-FFF2-40B4-BE49-F238E27FC236}">
                <a16:creationId xmlns:a16="http://schemas.microsoft.com/office/drawing/2014/main" id="{16B278CA-304F-33B3-E8D1-DE31DD22F9AC}"/>
              </a:ext>
            </a:extLst>
          </p:cNvPr>
          <p:cNvSpPr/>
          <p:nvPr/>
        </p:nvSpPr>
        <p:spPr>
          <a:xfrm>
            <a:off x="16250982" y="8522366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2" name="Rechteck 41">
            <a:extLst>
              <a:ext uri="{FF2B5EF4-FFF2-40B4-BE49-F238E27FC236}">
                <a16:creationId xmlns:a16="http://schemas.microsoft.com/office/drawing/2014/main" id="{ECC3A7AC-6D82-3D20-89BC-4C6701A7D54A}"/>
              </a:ext>
            </a:extLst>
          </p:cNvPr>
          <p:cNvSpPr/>
          <p:nvPr/>
        </p:nvSpPr>
        <p:spPr>
          <a:xfrm>
            <a:off x="19098570" y="968166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4" name="Rechteck 43">
            <a:extLst>
              <a:ext uri="{FF2B5EF4-FFF2-40B4-BE49-F238E27FC236}">
                <a16:creationId xmlns:a16="http://schemas.microsoft.com/office/drawing/2014/main" id="{EA6EFE08-8623-3C92-521A-E62587924E1F}"/>
              </a:ext>
            </a:extLst>
          </p:cNvPr>
          <p:cNvSpPr/>
          <p:nvPr/>
        </p:nvSpPr>
        <p:spPr>
          <a:xfrm>
            <a:off x="19289329" y="993554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FDA4DB3A-D86A-FC0E-4540-DF3D46895C02}"/>
              </a:ext>
            </a:extLst>
          </p:cNvPr>
          <p:cNvSpPr/>
          <p:nvPr/>
        </p:nvSpPr>
        <p:spPr>
          <a:xfrm>
            <a:off x="19141242" y="905301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71BCDD80-7A46-50D8-092A-7DDBF641E7ED}"/>
              </a:ext>
            </a:extLst>
          </p:cNvPr>
          <p:cNvSpPr/>
          <p:nvPr/>
        </p:nvSpPr>
        <p:spPr>
          <a:xfrm>
            <a:off x="19332000" y="930689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0" name="Textfeld 49">
            <a:extLst>
              <a:ext uri="{FF2B5EF4-FFF2-40B4-BE49-F238E27FC236}">
                <a16:creationId xmlns:a16="http://schemas.microsoft.com/office/drawing/2014/main" id="{8A6152E2-D527-62AF-329F-BE5199B5A685}"/>
              </a:ext>
            </a:extLst>
          </p:cNvPr>
          <p:cNvSpPr txBox="1"/>
          <p:nvPr/>
        </p:nvSpPr>
        <p:spPr>
          <a:xfrm>
            <a:off x="17778865" y="8715816"/>
            <a:ext cx="246540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de-DE" sz="1200"/>
              <a:t>Implementation  </a:t>
            </a:r>
          </a:p>
        </p:txBody>
      </p: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7BBAD315-E803-8AD8-F507-559315369AF0}"/>
              </a:ext>
            </a:extLst>
          </p:cNvPr>
          <p:cNvCxnSpPr>
            <a:cxnSpLocks/>
          </p:cNvCxnSpPr>
          <p:nvPr/>
        </p:nvCxnSpPr>
        <p:spPr>
          <a:xfrm>
            <a:off x="20002000" y="9408058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B15CF59D-D0AF-C7CC-3C94-FB6D305D84E6}"/>
              </a:ext>
            </a:extLst>
          </p:cNvPr>
          <p:cNvCxnSpPr>
            <a:cxnSpLocks/>
          </p:cNvCxnSpPr>
          <p:nvPr/>
        </p:nvCxnSpPr>
        <p:spPr>
          <a:xfrm flipH="1" flipV="1">
            <a:off x="20002000" y="9517385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D6339C93-8299-27F4-6747-DD225C958812}"/>
              </a:ext>
            </a:extLst>
          </p:cNvPr>
          <p:cNvCxnSpPr/>
          <p:nvPr/>
        </p:nvCxnSpPr>
        <p:spPr>
          <a:xfrm>
            <a:off x="10027698" y="568721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1658B39E-547F-E511-D20E-25569104B4B9}"/>
              </a:ext>
            </a:extLst>
          </p:cNvPr>
          <p:cNvCxnSpPr>
            <a:cxnSpLocks/>
          </p:cNvCxnSpPr>
          <p:nvPr/>
        </p:nvCxnSpPr>
        <p:spPr>
          <a:xfrm flipH="1" flipV="1">
            <a:off x="10027698" y="579653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Gerade Verbindung mit Pfeil 8">
            <a:extLst>
              <a:ext uri="{FF2B5EF4-FFF2-40B4-BE49-F238E27FC236}">
                <a16:creationId xmlns:a16="http://schemas.microsoft.com/office/drawing/2014/main" id="{B598A49F-7FDE-0781-D3E7-FD0BEDC62DC4}"/>
              </a:ext>
            </a:extLst>
          </p:cNvPr>
          <p:cNvCxnSpPr/>
          <p:nvPr/>
        </p:nvCxnSpPr>
        <p:spPr>
          <a:xfrm>
            <a:off x="20404550" y="7722343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>
            <a:extLst>
              <a:ext uri="{FF2B5EF4-FFF2-40B4-BE49-F238E27FC236}">
                <a16:creationId xmlns:a16="http://schemas.microsoft.com/office/drawing/2014/main" id="{C2AAE509-94C2-D339-BD6E-168F99A2FDA1}"/>
              </a:ext>
            </a:extLst>
          </p:cNvPr>
          <p:cNvCxnSpPr>
            <a:cxnSpLocks/>
          </p:cNvCxnSpPr>
          <p:nvPr/>
        </p:nvCxnSpPr>
        <p:spPr>
          <a:xfrm flipH="1" flipV="1">
            <a:off x="20404550" y="7831670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CA6A77B5-080D-6A54-ECF2-4D8B53BF51F1}"/>
              </a:ext>
            </a:extLst>
          </p:cNvPr>
          <p:cNvCxnSpPr/>
          <p:nvPr/>
        </p:nvCxnSpPr>
        <p:spPr>
          <a:xfrm>
            <a:off x="20162559" y="8063062"/>
            <a:ext cx="164009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 Verbindung mit Pfeil 23">
            <a:extLst>
              <a:ext uri="{FF2B5EF4-FFF2-40B4-BE49-F238E27FC236}">
                <a16:creationId xmlns:a16="http://schemas.microsoft.com/office/drawing/2014/main" id="{8CDD7D3A-76C9-4BDC-4E80-536CDBDCAD1C}"/>
              </a:ext>
            </a:extLst>
          </p:cNvPr>
          <p:cNvCxnSpPr>
            <a:cxnSpLocks/>
          </p:cNvCxnSpPr>
          <p:nvPr/>
        </p:nvCxnSpPr>
        <p:spPr>
          <a:xfrm flipH="1" flipV="1">
            <a:off x="20162559" y="8172388"/>
            <a:ext cx="1640092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1B1BBE33-3AF4-FE6D-E071-46F92113CD19}"/>
              </a:ext>
            </a:extLst>
          </p:cNvPr>
          <p:cNvSpPr/>
          <p:nvPr/>
        </p:nvSpPr>
        <p:spPr>
          <a:xfrm>
            <a:off x="15673176" y="7741733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41" name="Rechteck 40">
            <a:extLst>
              <a:ext uri="{FF2B5EF4-FFF2-40B4-BE49-F238E27FC236}">
                <a16:creationId xmlns:a16="http://schemas.microsoft.com/office/drawing/2014/main" id="{A6E45B43-9BE7-A098-7AF2-59295E61598B}"/>
              </a:ext>
            </a:extLst>
          </p:cNvPr>
          <p:cNvSpPr/>
          <p:nvPr/>
        </p:nvSpPr>
        <p:spPr>
          <a:xfrm>
            <a:off x="15863934" y="799561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54" name="Rechteck 53">
            <a:extLst>
              <a:ext uri="{FF2B5EF4-FFF2-40B4-BE49-F238E27FC236}">
                <a16:creationId xmlns:a16="http://schemas.microsoft.com/office/drawing/2014/main" id="{8F8F26CE-AB6A-6A62-91BD-2A8161955A6F}"/>
              </a:ext>
            </a:extLst>
          </p:cNvPr>
          <p:cNvSpPr/>
          <p:nvPr/>
        </p:nvSpPr>
        <p:spPr>
          <a:xfrm>
            <a:off x="16278496" y="782711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61" name="Rechteck 60">
            <a:extLst>
              <a:ext uri="{FF2B5EF4-FFF2-40B4-BE49-F238E27FC236}">
                <a16:creationId xmlns:a16="http://schemas.microsoft.com/office/drawing/2014/main" id="{D6BDC734-8B7E-DFBB-129E-71E3C1B430B8}"/>
              </a:ext>
            </a:extLst>
          </p:cNvPr>
          <p:cNvSpPr/>
          <p:nvPr/>
        </p:nvSpPr>
        <p:spPr>
          <a:xfrm>
            <a:off x="16469253" y="808100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cxnSp>
        <p:nvCxnSpPr>
          <p:cNvPr id="63" name="Gerade Verbindung mit Pfeil 62">
            <a:extLst>
              <a:ext uri="{FF2B5EF4-FFF2-40B4-BE49-F238E27FC236}">
                <a16:creationId xmlns:a16="http://schemas.microsoft.com/office/drawing/2014/main" id="{BBC574BA-725B-72F5-EF5E-3E57C781CBD4}"/>
              </a:ext>
            </a:extLst>
          </p:cNvPr>
          <p:cNvCxnSpPr>
            <a:cxnSpLocks/>
          </p:cNvCxnSpPr>
          <p:nvPr/>
        </p:nvCxnSpPr>
        <p:spPr>
          <a:xfrm>
            <a:off x="19777970" y="9155792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Gerade Verbindung mit Pfeil 63">
            <a:extLst>
              <a:ext uri="{FF2B5EF4-FFF2-40B4-BE49-F238E27FC236}">
                <a16:creationId xmlns:a16="http://schemas.microsoft.com/office/drawing/2014/main" id="{80BE29C0-B5A4-26F6-59D9-655860A46635}"/>
              </a:ext>
            </a:extLst>
          </p:cNvPr>
          <p:cNvCxnSpPr>
            <a:cxnSpLocks/>
          </p:cNvCxnSpPr>
          <p:nvPr/>
        </p:nvCxnSpPr>
        <p:spPr>
          <a:xfrm flipH="1" flipV="1">
            <a:off x="19777970" y="9265119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Gerade Verbindung mit Pfeil 64">
            <a:extLst>
              <a:ext uri="{FF2B5EF4-FFF2-40B4-BE49-F238E27FC236}">
                <a16:creationId xmlns:a16="http://schemas.microsoft.com/office/drawing/2014/main" id="{CFAD1B13-F4B3-0191-090A-B230AE73F719}"/>
              </a:ext>
            </a:extLst>
          </p:cNvPr>
          <p:cNvCxnSpPr>
            <a:cxnSpLocks/>
          </p:cNvCxnSpPr>
          <p:nvPr/>
        </p:nvCxnSpPr>
        <p:spPr>
          <a:xfrm>
            <a:off x="19737280" y="9802443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Gerade Verbindung mit Pfeil 65">
            <a:extLst>
              <a:ext uri="{FF2B5EF4-FFF2-40B4-BE49-F238E27FC236}">
                <a16:creationId xmlns:a16="http://schemas.microsoft.com/office/drawing/2014/main" id="{B15351C2-4638-07BC-FDF2-1B13276FA1B0}"/>
              </a:ext>
            </a:extLst>
          </p:cNvPr>
          <p:cNvCxnSpPr>
            <a:cxnSpLocks/>
          </p:cNvCxnSpPr>
          <p:nvPr/>
        </p:nvCxnSpPr>
        <p:spPr>
          <a:xfrm flipH="1" flipV="1">
            <a:off x="19737280" y="9911770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7" name="Gerade Verbindung mit Pfeil 66">
            <a:extLst>
              <a:ext uri="{FF2B5EF4-FFF2-40B4-BE49-F238E27FC236}">
                <a16:creationId xmlns:a16="http://schemas.microsoft.com/office/drawing/2014/main" id="{4BD764D8-9CB1-5DD4-A424-B6E59418E0A7}"/>
              </a:ext>
            </a:extLst>
          </p:cNvPr>
          <p:cNvCxnSpPr>
            <a:cxnSpLocks/>
          </p:cNvCxnSpPr>
          <p:nvPr/>
        </p:nvCxnSpPr>
        <p:spPr>
          <a:xfrm>
            <a:off x="19928038" y="10089267"/>
            <a:ext cx="20160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Gerade Verbindung mit Pfeil 67">
            <a:extLst>
              <a:ext uri="{FF2B5EF4-FFF2-40B4-BE49-F238E27FC236}">
                <a16:creationId xmlns:a16="http://schemas.microsoft.com/office/drawing/2014/main" id="{77067898-E101-32BA-37E4-8FA3618B4FD0}"/>
              </a:ext>
            </a:extLst>
          </p:cNvPr>
          <p:cNvCxnSpPr>
            <a:cxnSpLocks/>
          </p:cNvCxnSpPr>
          <p:nvPr/>
        </p:nvCxnSpPr>
        <p:spPr>
          <a:xfrm flipH="1" flipV="1">
            <a:off x="19928038" y="10198593"/>
            <a:ext cx="2016000" cy="881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1" name="Pfeil: nach unten 70">
            <a:extLst>
              <a:ext uri="{FF2B5EF4-FFF2-40B4-BE49-F238E27FC236}">
                <a16:creationId xmlns:a16="http://schemas.microsoft.com/office/drawing/2014/main" id="{860000F8-4BE8-02EE-361D-984158792427}"/>
              </a:ext>
            </a:extLst>
          </p:cNvPr>
          <p:cNvSpPr/>
          <p:nvPr/>
        </p:nvSpPr>
        <p:spPr>
          <a:xfrm rot="16200000">
            <a:off x="17510246" y="9182210"/>
            <a:ext cx="220975" cy="417022"/>
          </a:xfrm>
          <a:prstGeom prst="downArrow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e-DE" sz="800">
              <a:solidFill>
                <a:schemeClr val="tx1"/>
              </a:solidFill>
            </a:endParaRPr>
          </a:p>
        </p:txBody>
      </p:sp>
      <p:sp>
        <p:nvSpPr>
          <p:cNvPr id="4" name="Zylinder 3">
            <a:extLst>
              <a:ext uri="{FF2B5EF4-FFF2-40B4-BE49-F238E27FC236}">
                <a16:creationId xmlns:a16="http://schemas.microsoft.com/office/drawing/2014/main" id="{873ACF08-01F2-22FA-CD88-E50511D7E71A}"/>
              </a:ext>
            </a:extLst>
          </p:cNvPr>
          <p:cNvSpPr/>
          <p:nvPr/>
        </p:nvSpPr>
        <p:spPr>
          <a:xfrm>
            <a:off x="13546650" y="7961915"/>
            <a:ext cx="1534230" cy="570807"/>
          </a:xfrm>
          <a:prstGeom prst="ca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de-DE" sz="1200"/>
              <a:t>RunningDS</a:t>
            </a:r>
            <a:endParaRPr lang="de-DE" sz="1200">
              <a:solidFill>
                <a:schemeClr val="tx1"/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3EA93EA5-E27E-2466-2148-49F2E5DB39B5}"/>
              </a:ext>
            </a:extLst>
          </p:cNvPr>
          <p:cNvSpPr txBox="1"/>
          <p:nvPr/>
        </p:nvSpPr>
        <p:spPr>
          <a:xfrm>
            <a:off x="12167604" y="7153884"/>
            <a:ext cx="2256933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de-DE" sz="1200"/>
              <a:t>Validation</a:t>
            </a:r>
          </a:p>
        </p:txBody>
      </p:sp>
      <p:sp>
        <p:nvSpPr>
          <p:cNvPr id="70" name="Rechteck 69">
            <a:extLst>
              <a:ext uri="{FF2B5EF4-FFF2-40B4-BE49-F238E27FC236}">
                <a16:creationId xmlns:a16="http://schemas.microsoft.com/office/drawing/2014/main" id="{CB5E82B7-7869-BBD8-4F95-A79C5974E64C}"/>
              </a:ext>
            </a:extLst>
          </p:cNvPr>
          <p:cNvSpPr/>
          <p:nvPr/>
        </p:nvSpPr>
        <p:spPr>
          <a:xfrm>
            <a:off x="13895351" y="67319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1" name="Rechteck 80">
            <a:extLst>
              <a:ext uri="{FF2B5EF4-FFF2-40B4-BE49-F238E27FC236}">
                <a16:creationId xmlns:a16="http://schemas.microsoft.com/office/drawing/2014/main" id="{219D7DF1-4838-E424-4970-637CCA5F6D9F}"/>
              </a:ext>
            </a:extLst>
          </p:cNvPr>
          <p:cNvSpPr/>
          <p:nvPr/>
        </p:nvSpPr>
        <p:spPr>
          <a:xfrm>
            <a:off x="12492103" y="765793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3" name="Rechteck 82">
            <a:extLst>
              <a:ext uri="{FF2B5EF4-FFF2-40B4-BE49-F238E27FC236}">
                <a16:creationId xmlns:a16="http://schemas.microsoft.com/office/drawing/2014/main" id="{7B94240D-AA8F-A17A-F0A3-98BD50B820CA}"/>
              </a:ext>
            </a:extLst>
          </p:cNvPr>
          <p:cNvSpPr/>
          <p:nvPr/>
        </p:nvSpPr>
        <p:spPr>
          <a:xfrm>
            <a:off x="12815105" y="7595970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5" name="Rechteck 84">
            <a:extLst>
              <a:ext uri="{FF2B5EF4-FFF2-40B4-BE49-F238E27FC236}">
                <a16:creationId xmlns:a16="http://schemas.microsoft.com/office/drawing/2014/main" id="{B912B7D4-BA03-4CAC-F9EC-4328B512B88F}"/>
              </a:ext>
            </a:extLst>
          </p:cNvPr>
          <p:cNvSpPr/>
          <p:nvPr/>
        </p:nvSpPr>
        <p:spPr>
          <a:xfrm>
            <a:off x="13047579" y="7520766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7" name="Rechteck 86">
            <a:extLst>
              <a:ext uri="{FF2B5EF4-FFF2-40B4-BE49-F238E27FC236}">
                <a16:creationId xmlns:a16="http://schemas.microsoft.com/office/drawing/2014/main" id="{A735C89F-0933-53B9-0BCA-93B2AD0B2E1F}"/>
              </a:ext>
            </a:extLst>
          </p:cNvPr>
          <p:cNvSpPr/>
          <p:nvPr/>
        </p:nvSpPr>
        <p:spPr>
          <a:xfrm>
            <a:off x="13468300" y="74738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89" name="Rechteck 88">
            <a:extLst>
              <a:ext uri="{FF2B5EF4-FFF2-40B4-BE49-F238E27FC236}">
                <a16:creationId xmlns:a16="http://schemas.microsoft.com/office/drawing/2014/main" id="{95EFF100-5873-6569-3361-6737B43E0ADA}"/>
              </a:ext>
            </a:extLst>
          </p:cNvPr>
          <p:cNvSpPr/>
          <p:nvPr/>
        </p:nvSpPr>
        <p:spPr>
          <a:xfrm>
            <a:off x="13687247" y="7378371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sp>
        <p:nvSpPr>
          <p:cNvPr id="23" name="Rechteck 22">
            <a:extLst>
              <a:ext uri="{FF2B5EF4-FFF2-40B4-BE49-F238E27FC236}">
                <a16:creationId xmlns:a16="http://schemas.microsoft.com/office/drawing/2014/main" id="{9D1F0E37-8768-2928-4E4F-489F5CA5E6A8}"/>
              </a:ext>
            </a:extLst>
          </p:cNvPr>
          <p:cNvSpPr/>
          <p:nvPr/>
        </p:nvSpPr>
        <p:spPr>
          <a:xfrm>
            <a:off x="17960270" y="9198094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5" name="Grafik 24">
            <a:extLst>
              <a:ext uri="{FF2B5EF4-FFF2-40B4-BE49-F238E27FC236}">
                <a16:creationId xmlns:a16="http://schemas.microsoft.com/office/drawing/2014/main" id="{28D4D02C-4779-BE26-7C13-5C9A4EE202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21404" y="9262517"/>
            <a:ext cx="166165" cy="174914"/>
          </a:xfrm>
          <a:prstGeom prst="rect">
            <a:avLst/>
          </a:prstGeom>
        </p:spPr>
      </p:pic>
      <p:sp>
        <p:nvSpPr>
          <p:cNvPr id="27" name="Rechteck 26">
            <a:extLst>
              <a:ext uri="{FF2B5EF4-FFF2-40B4-BE49-F238E27FC236}">
                <a16:creationId xmlns:a16="http://schemas.microsoft.com/office/drawing/2014/main" id="{9DDBED4B-8F3A-FDFF-5033-A5A7DD07D22D}"/>
              </a:ext>
            </a:extLst>
          </p:cNvPr>
          <p:cNvSpPr/>
          <p:nvPr/>
        </p:nvSpPr>
        <p:spPr>
          <a:xfrm>
            <a:off x="18559792" y="7385159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28" name="Grafik 27">
            <a:extLst>
              <a:ext uri="{FF2B5EF4-FFF2-40B4-BE49-F238E27FC236}">
                <a16:creationId xmlns:a16="http://schemas.microsoft.com/office/drawing/2014/main" id="{1AD0C85D-0C6D-E475-9183-B85CF04555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0926" y="7449581"/>
            <a:ext cx="166165" cy="174914"/>
          </a:xfrm>
          <a:prstGeom prst="rect">
            <a:avLst/>
          </a:prstGeom>
        </p:spPr>
      </p:pic>
      <p:sp>
        <p:nvSpPr>
          <p:cNvPr id="39" name="Rechteck 38">
            <a:extLst>
              <a:ext uri="{FF2B5EF4-FFF2-40B4-BE49-F238E27FC236}">
                <a16:creationId xmlns:a16="http://schemas.microsoft.com/office/drawing/2014/main" id="{980EBDD1-910E-BF08-7593-837B99C03C6E}"/>
              </a:ext>
            </a:extLst>
          </p:cNvPr>
          <p:cNvSpPr/>
          <p:nvPr/>
        </p:nvSpPr>
        <p:spPr>
          <a:xfrm>
            <a:off x="16104478" y="7111012"/>
            <a:ext cx="638710" cy="4191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>
              <a:tabLst>
                <a:tab pos="36000" algn="l"/>
              </a:tabLst>
            </a:pPr>
            <a:endParaRPr lang="de-DE" sz="800"/>
          </a:p>
        </p:txBody>
      </p:sp>
      <p:pic>
        <p:nvPicPr>
          <p:cNvPr id="43" name="Grafik 42">
            <a:extLst>
              <a:ext uri="{FF2B5EF4-FFF2-40B4-BE49-F238E27FC236}">
                <a16:creationId xmlns:a16="http://schemas.microsoft.com/office/drawing/2014/main" id="{46A3A029-53B2-7755-D074-A50A2B350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65612" y="7175434"/>
            <a:ext cx="166165" cy="174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808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" name="think-cell data - do not delete" hidden="1">
            <a:extLst>
              <a:ext uri="{FF2B5EF4-FFF2-40B4-BE49-F238E27FC236}">
                <a16:creationId xmlns:a16="http://schemas.microsoft.com/office/drawing/2014/main" id="{FC6D5B25-1FE4-6139-0F3E-ED7E2CA909E5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3737910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3" imgH="514" progId="TCLayout.ActiveDocument.1">
                  <p:embed/>
                </p:oleObj>
              </mc:Choice>
              <mc:Fallback>
                <p:oleObj name="think-cell Folie" r:id="rId3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" name="Rechteck: abgerundete Ecken 50">
            <a:extLst>
              <a:ext uri="{FF2B5EF4-FFF2-40B4-BE49-F238E27FC236}">
                <a16:creationId xmlns:a16="http://schemas.microsoft.com/office/drawing/2014/main" id="{C2347D50-DBD6-5E1E-7141-8099A1864AFA}"/>
              </a:ext>
            </a:extLst>
          </p:cNvPr>
          <p:cNvSpPr/>
          <p:nvPr/>
        </p:nvSpPr>
        <p:spPr>
          <a:xfrm>
            <a:off x="15826913" y="295140"/>
            <a:ext cx="2344973" cy="49861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LoadBalancer</a:t>
            </a:r>
            <a:endParaRPr lang="de-DE" dirty="0"/>
          </a:p>
        </p:txBody>
      </p:sp>
      <p:sp>
        <p:nvSpPr>
          <p:cNvPr id="2" name="Textfeld 1">
            <a:extLst>
              <a:ext uri="{FF2B5EF4-FFF2-40B4-BE49-F238E27FC236}">
                <a16:creationId xmlns:a16="http://schemas.microsoft.com/office/drawing/2014/main" id="{CE0884B7-876D-6341-517F-76FADAC1FCB0}"/>
              </a:ext>
            </a:extLst>
          </p:cNvPr>
          <p:cNvSpPr txBox="1"/>
          <p:nvPr/>
        </p:nvSpPr>
        <p:spPr>
          <a:xfrm>
            <a:off x="844446" y="536890"/>
            <a:ext cx="8201476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highlight>
                  <a:srgbClr val="FFFF00"/>
                </a:highlight>
              </a:rPr>
              <a:t>Fragestellungen:</a:t>
            </a:r>
          </a:p>
          <a:p>
            <a:pPr marL="285750" indent="-285750">
              <a:buFontTx/>
              <a:buChar char="-"/>
            </a:pPr>
            <a:r>
              <a:rPr lang="de-DE" dirty="0">
                <a:highlight>
                  <a:srgbClr val="FFFF00"/>
                </a:highlight>
              </a:rPr>
              <a:t>Welche Devices sind über welche Domäne an welcher Applikation erreichbar?</a:t>
            </a:r>
          </a:p>
          <a:p>
            <a:pPr marL="285750" indent="-285750">
              <a:buFontTx/>
              <a:buChar char="-"/>
            </a:pPr>
            <a:r>
              <a:rPr lang="de-DE" dirty="0">
                <a:highlight>
                  <a:srgbClr val="FFFF00"/>
                </a:highlight>
              </a:rPr>
              <a:t>Wie ist der operative Status der Anbindung</a:t>
            </a:r>
            <a:r>
              <a:rPr lang="de-DE" dirty="0"/>
              <a:t>?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>
                <a:highlight>
                  <a:srgbClr val="FFFF00"/>
                </a:highlight>
              </a:rPr>
              <a:t>3 Keys für eine Aussage </a:t>
            </a:r>
          </a:p>
          <a:p>
            <a:r>
              <a:rPr lang="de-DE" dirty="0">
                <a:highlight>
                  <a:srgbClr val="FFFF00"/>
                </a:highlight>
              </a:rPr>
              <a:t>		</a:t>
            </a:r>
            <a:r>
              <a:rPr lang="de-DE" dirty="0" err="1">
                <a:highlight>
                  <a:srgbClr val="FFFF00"/>
                </a:highlight>
              </a:rPr>
              <a:t>Application</a:t>
            </a:r>
            <a:r>
              <a:rPr lang="de-DE" dirty="0">
                <a:highlight>
                  <a:srgbClr val="FFFF00"/>
                </a:highlight>
              </a:rPr>
              <a:t>  -  </a:t>
            </a:r>
            <a:r>
              <a:rPr lang="de-DE" dirty="0" err="1">
                <a:highlight>
                  <a:srgbClr val="FFFF00"/>
                </a:highlight>
              </a:rPr>
              <a:t>ManagementDomäne</a:t>
            </a:r>
            <a:r>
              <a:rPr lang="de-DE" dirty="0">
                <a:highlight>
                  <a:srgbClr val="FFFF00"/>
                </a:highlight>
              </a:rPr>
              <a:t>  -  Device</a:t>
            </a:r>
          </a:p>
          <a:p>
            <a:endParaRPr lang="de-DE" dirty="0"/>
          </a:p>
          <a:p>
            <a:endParaRPr lang="de-DE" dirty="0"/>
          </a:p>
          <a:p>
            <a:endParaRPr lang="de-DE" dirty="0"/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9D35F42E-A7BB-E27D-AC42-CE69768DE51C}"/>
              </a:ext>
            </a:extLst>
          </p:cNvPr>
          <p:cNvSpPr/>
          <p:nvPr/>
        </p:nvSpPr>
        <p:spPr>
          <a:xfrm>
            <a:off x="2028669" y="6158202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App#1</a:t>
            </a:r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D57AB247-396A-78BE-5D33-404CE0DED54F}"/>
              </a:ext>
            </a:extLst>
          </p:cNvPr>
          <p:cNvSpPr/>
          <p:nvPr/>
        </p:nvSpPr>
        <p:spPr>
          <a:xfrm>
            <a:off x="2028669" y="7687199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App#2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5EA1D833-3BB1-98B3-66EB-CAD1466B4139}"/>
              </a:ext>
            </a:extLst>
          </p:cNvPr>
          <p:cNvSpPr/>
          <p:nvPr/>
        </p:nvSpPr>
        <p:spPr>
          <a:xfrm>
            <a:off x="2028669" y="9216196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App#3</a:t>
            </a:r>
          </a:p>
        </p:txBody>
      </p:sp>
      <p:sp>
        <p:nvSpPr>
          <p:cNvPr id="6" name="Rechteck: abgerundete Ecken 5">
            <a:extLst>
              <a:ext uri="{FF2B5EF4-FFF2-40B4-BE49-F238E27FC236}">
                <a16:creationId xmlns:a16="http://schemas.microsoft.com/office/drawing/2014/main" id="{F2A0C6DE-8C0A-70AC-15CC-D30309F9D034}"/>
              </a:ext>
            </a:extLst>
          </p:cNvPr>
          <p:cNvSpPr/>
          <p:nvPr/>
        </p:nvSpPr>
        <p:spPr>
          <a:xfrm>
            <a:off x="6540709" y="6158202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MD#1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1CD797DD-9E82-0140-ED32-F696B6A40640}"/>
              </a:ext>
            </a:extLst>
          </p:cNvPr>
          <p:cNvSpPr/>
          <p:nvPr/>
        </p:nvSpPr>
        <p:spPr>
          <a:xfrm>
            <a:off x="6540709" y="7687199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MD#2</a:t>
            </a:r>
          </a:p>
        </p:txBody>
      </p:sp>
      <p:sp>
        <p:nvSpPr>
          <p:cNvPr id="8" name="Rechteck: abgerundete Ecken 7">
            <a:extLst>
              <a:ext uri="{FF2B5EF4-FFF2-40B4-BE49-F238E27FC236}">
                <a16:creationId xmlns:a16="http://schemas.microsoft.com/office/drawing/2014/main" id="{5E6658DE-9F8F-A2CE-301E-4A006D92BFCB}"/>
              </a:ext>
            </a:extLst>
          </p:cNvPr>
          <p:cNvSpPr/>
          <p:nvPr/>
        </p:nvSpPr>
        <p:spPr>
          <a:xfrm>
            <a:off x="6540709" y="9216196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MD#3</a:t>
            </a:r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3016B47A-7C7E-DE06-B278-9FF60E40C055}"/>
              </a:ext>
            </a:extLst>
          </p:cNvPr>
          <p:cNvSpPr/>
          <p:nvPr/>
        </p:nvSpPr>
        <p:spPr>
          <a:xfrm>
            <a:off x="8339529" y="6301649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A2B9C9CB-F3F6-F7F6-F333-11AA98800F68}"/>
              </a:ext>
            </a:extLst>
          </p:cNvPr>
          <p:cNvSpPr/>
          <p:nvPr/>
        </p:nvSpPr>
        <p:spPr>
          <a:xfrm>
            <a:off x="8339529" y="6468387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CFDF64FF-BFAB-8FB3-D7CD-1E8CA8DB6B85}"/>
              </a:ext>
            </a:extLst>
          </p:cNvPr>
          <p:cNvSpPr/>
          <p:nvPr/>
        </p:nvSpPr>
        <p:spPr>
          <a:xfrm>
            <a:off x="8339529" y="6638376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07EFBA81-EF61-21D5-7D2E-B63646DD7707}"/>
              </a:ext>
            </a:extLst>
          </p:cNvPr>
          <p:cNvSpPr/>
          <p:nvPr/>
        </p:nvSpPr>
        <p:spPr>
          <a:xfrm>
            <a:off x="8339529" y="6801981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4" name="Gerader Verbinder 13">
            <a:extLst>
              <a:ext uri="{FF2B5EF4-FFF2-40B4-BE49-F238E27FC236}">
                <a16:creationId xmlns:a16="http://schemas.microsoft.com/office/drawing/2014/main" id="{8D2F6DB9-4D3B-97A0-B0A9-B8ECF55C98A3}"/>
              </a:ext>
            </a:extLst>
          </p:cNvPr>
          <p:cNvCxnSpPr>
            <a:stCxn id="6" idx="1"/>
            <a:endCxn id="3" idx="3"/>
          </p:cNvCxnSpPr>
          <p:nvPr/>
        </p:nvCxnSpPr>
        <p:spPr>
          <a:xfrm flipH="1">
            <a:off x="3827489" y="6607907"/>
            <a:ext cx="2713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>
            <a:extLst>
              <a:ext uri="{FF2B5EF4-FFF2-40B4-BE49-F238E27FC236}">
                <a16:creationId xmlns:a16="http://schemas.microsoft.com/office/drawing/2014/main" id="{F516033A-012C-F6B3-A94D-37808015E539}"/>
              </a:ext>
            </a:extLst>
          </p:cNvPr>
          <p:cNvCxnSpPr>
            <a:cxnSpLocks/>
            <a:endCxn id="3" idx="3"/>
          </p:cNvCxnSpPr>
          <p:nvPr/>
        </p:nvCxnSpPr>
        <p:spPr>
          <a:xfrm flipH="1" flipV="1">
            <a:off x="3827489" y="6607907"/>
            <a:ext cx="2868586" cy="16145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19">
            <a:extLst>
              <a:ext uri="{FF2B5EF4-FFF2-40B4-BE49-F238E27FC236}">
                <a16:creationId xmlns:a16="http://schemas.microsoft.com/office/drawing/2014/main" id="{1D1DB235-B295-0F5E-7793-07E9ED2F8BD9}"/>
              </a:ext>
            </a:extLst>
          </p:cNvPr>
          <p:cNvCxnSpPr>
            <a:cxnSpLocks/>
            <a:stCxn id="57" idx="1"/>
            <a:endCxn id="30" idx="3"/>
          </p:cNvCxnSpPr>
          <p:nvPr/>
        </p:nvCxnSpPr>
        <p:spPr>
          <a:xfrm flipH="1" flipV="1">
            <a:off x="17896842" y="1507821"/>
            <a:ext cx="2442111" cy="3943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EE5FBB7B-3F4A-681B-9A02-F02D9E2155C8}"/>
              </a:ext>
            </a:extLst>
          </p:cNvPr>
          <p:cNvCxnSpPr>
            <a:cxnSpLocks/>
            <a:stCxn id="6" idx="1"/>
            <a:endCxn id="4" idx="3"/>
          </p:cNvCxnSpPr>
          <p:nvPr/>
        </p:nvCxnSpPr>
        <p:spPr>
          <a:xfrm flipH="1">
            <a:off x="3827489" y="6607907"/>
            <a:ext cx="2713220" cy="1528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hteck: abgerundete Ecken 26">
            <a:extLst>
              <a:ext uri="{FF2B5EF4-FFF2-40B4-BE49-F238E27FC236}">
                <a16:creationId xmlns:a16="http://schemas.microsoft.com/office/drawing/2014/main" id="{DB21F312-3975-A7E1-FD9A-7F4B82DC8C5D}"/>
              </a:ext>
            </a:extLst>
          </p:cNvPr>
          <p:cNvSpPr/>
          <p:nvPr/>
        </p:nvSpPr>
        <p:spPr>
          <a:xfrm>
            <a:off x="11585982" y="1058116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App#1</a:t>
            </a:r>
          </a:p>
        </p:txBody>
      </p:sp>
      <p:sp>
        <p:nvSpPr>
          <p:cNvPr id="28" name="Rechteck: abgerundete Ecken 27">
            <a:extLst>
              <a:ext uri="{FF2B5EF4-FFF2-40B4-BE49-F238E27FC236}">
                <a16:creationId xmlns:a16="http://schemas.microsoft.com/office/drawing/2014/main" id="{E42F2A39-BA4D-798A-12A8-5F5FADB028E0}"/>
              </a:ext>
            </a:extLst>
          </p:cNvPr>
          <p:cNvSpPr/>
          <p:nvPr/>
        </p:nvSpPr>
        <p:spPr>
          <a:xfrm>
            <a:off x="11585982" y="2587113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App#2</a:t>
            </a:r>
          </a:p>
        </p:txBody>
      </p:sp>
      <p:sp>
        <p:nvSpPr>
          <p:cNvPr id="29" name="Rechteck: abgerundete Ecken 28">
            <a:extLst>
              <a:ext uri="{FF2B5EF4-FFF2-40B4-BE49-F238E27FC236}">
                <a16:creationId xmlns:a16="http://schemas.microsoft.com/office/drawing/2014/main" id="{E8882588-B37F-2AB0-FB98-ECA24DD12903}"/>
              </a:ext>
            </a:extLst>
          </p:cNvPr>
          <p:cNvSpPr/>
          <p:nvPr/>
        </p:nvSpPr>
        <p:spPr>
          <a:xfrm>
            <a:off x="11585982" y="4116110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App#3</a:t>
            </a:r>
          </a:p>
        </p:txBody>
      </p:sp>
      <p:sp>
        <p:nvSpPr>
          <p:cNvPr id="30" name="Rechteck: abgerundete Ecken 29">
            <a:extLst>
              <a:ext uri="{FF2B5EF4-FFF2-40B4-BE49-F238E27FC236}">
                <a16:creationId xmlns:a16="http://schemas.microsoft.com/office/drawing/2014/main" id="{22145D6C-3717-A4A4-5D3A-FCB78EA9628C}"/>
              </a:ext>
            </a:extLst>
          </p:cNvPr>
          <p:cNvSpPr/>
          <p:nvPr/>
        </p:nvSpPr>
        <p:spPr>
          <a:xfrm>
            <a:off x="16098022" y="1058116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FW#1</a:t>
            </a:r>
          </a:p>
        </p:txBody>
      </p:sp>
      <p:sp>
        <p:nvSpPr>
          <p:cNvPr id="32" name="Rechteck: abgerundete Ecken 31">
            <a:extLst>
              <a:ext uri="{FF2B5EF4-FFF2-40B4-BE49-F238E27FC236}">
                <a16:creationId xmlns:a16="http://schemas.microsoft.com/office/drawing/2014/main" id="{814CA712-53A2-C2C4-9C8B-E1F407055F60}"/>
              </a:ext>
            </a:extLst>
          </p:cNvPr>
          <p:cNvSpPr/>
          <p:nvPr/>
        </p:nvSpPr>
        <p:spPr>
          <a:xfrm>
            <a:off x="16098022" y="4116110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FW#2</a:t>
            </a:r>
          </a:p>
        </p:txBody>
      </p:sp>
      <p:cxnSp>
        <p:nvCxnSpPr>
          <p:cNvPr id="37" name="Gerader Verbinder 36">
            <a:extLst>
              <a:ext uri="{FF2B5EF4-FFF2-40B4-BE49-F238E27FC236}">
                <a16:creationId xmlns:a16="http://schemas.microsoft.com/office/drawing/2014/main" id="{F629F212-E081-3AC6-6869-D0E47793D3EA}"/>
              </a:ext>
            </a:extLst>
          </p:cNvPr>
          <p:cNvCxnSpPr>
            <a:stCxn id="30" idx="1"/>
            <a:endCxn id="27" idx="3"/>
          </p:cNvCxnSpPr>
          <p:nvPr/>
        </p:nvCxnSpPr>
        <p:spPr>
          <a:xfrm flipH="1">
            <a:off x="13384802" y="1507821"/>
            <a:ext cx="271322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Gerader Verbinder 37">
            <a:extLst>
              <a:ext uri="{FF2B5EF4-FFF2-40B4-BE49-F238E27FC236}">
                <a16:creationId xmlns:a16="http://schemas.microsoft.com/office/drawing/2014/main" id="{A1B3603F-8B97-02F9-3152-ACDA43A43795}"/>
              </a:ext>
            </a:extLst>
          </p:cNvPr>
          <p:cNvCxnSpPr>
            <a:cxnSpLocks/>
            <a:stCxn id="58" idx="1"/>
            <a:endCxn id="27" idx="3"/>
          </p:cNvCxnSpPr>
          <p:nvPr/>
        </p:nvCxnSpPr>
        <p:spPr>
          <a:xfrm flipH="1" flipV="1">
            <a:off x="13384802" y="1507821"/>
            <a:ext cx="6954151" cy="1242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Gerader Verbinder 38">
            <a:extLst>
              <a:ext uri="{FF2B5EF4-FFF2-40B4-BE49-F238E27FC236}">
                <a16:creationId xmlns:a16="http://schemas.microsoft.com/office/drawing/2014/main" id="{703900FA-DCE9-F3E0-DA8B-1E654592F5B5}"/>
              </a:ext>
            </a:extLst>
          </p:cNvPr>
          <p:cNvCxnSpPr>
            <a:cxnSpLocks/>
            <a:stCxn id="30" idx="1"/>
            <a:endCxn id="28" idx="3"/>
          </p:cNvCxnSpPr>
          <p:nvPr/>
        </p:nvCxnSpPr>
        <p:spPr>
          <a:xfrm flipH="1">
            <a:off x="13384802" y="1507821"/>
            <a:ext cx="2713220" cy="152899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hteck: abgerundete Ecken 41">
            <a:extLst>
              <a:ext uri="{FF2B5EF4-FFF2-40B4-BE49-F238E27FC236}">
                <a16:creationId xmlns:a16="http://schemas.microsoft.com/office/drawing/2014/main" id="{8B6C22AE-CFE9-C8CD-6556-6C84AAAEB72E}"/>
              </a:ext>
            </a:extLst>
          </p:cNvPr>
          <p:cNvSpPr/>
          <p:nvPr/>
        </p:nvSpPr>
        <p:spPr>
          <a:xfrm>
            <a:off x="24118619" y="1058115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LC#1</a:t>
            </a:r>
          </a:p>
        </p:txBody>
      </p:sp>
      <p:sp>
        <p:nvSpPr>
          <p:cNvPr id="43" name="Rechteck: abgerundete Ecken 42">
            <a:extLst>
              <a:ext uri="{FF2B5EF4-FFF2-40B4-BE49-F238E27FC236}">
                <a16:creationId xmlns:a16="http://schemas.microsoft.com/office/drawing/2014/main" id="{9A2B7946-2F98-EAA2-9FE3-316632CAED57}"/>
              </a:ext>
            </a:extLst>
          </p:cNvPr>
          <p:cNvSpPr/>
          <p:nvPr/>
        </p:nvSpPr>
        <p:spPr>
          <a:xfrm>
            <a:off x="24118619" y="2587112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LC#2</a:t>
            </a:r>
          </a:p>
        </p:txBody>
      </p:sp>
      <p:sp>
        <p:nvSpPr>
          <p:cNvPr id="44" name="Rechteck: abgerundete Ecken 43">
            <a:extLst>
              <a:ext uri="{FF2B5EF4-FFF2-40B4-BE49-F238E27FC236}">
                <a16:creationId xmlns:a16="http://schemas.microsoft.com/office/drawing/2014/main" id="{1CD767DC-C7C2-6A72-18DB-47091026C7C7}"/>
              </a:ext>
            </a:extLst>
          </p:cNvPr>
          <p:cNvSpPr/>
          <p:nvPr/>
        </p:nvSpPr>
        <p:spPr>
          <a:xfrm>
            <a:off x="24118619" y="4116109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LC#3</a:t>
            </a:r>
          </a:p>
        </p:txBody>
      </p:sp>
      <p:sp>
        <p:nvSpPr>
          <p:cNvPr id="45" name="Rechteck 44">
            <a:extLst>
              <a:ext uri="{FF2B5EF4-FFF2-40B4-BE49-F238E27FC236}">
                <a16:creationId xmlns:a16="http://schemas.microsoft.com/office/drawing/2014/main" id="{7C7B09A1-EEC7-71DD-BDED-707E2F743625}"/>
              </a:ext>
            </a:extLst>
          </p:cNvPr>
          <p:cNvSpPr/>
          <p:nvPr/>
        </p:nvSpPr>
        <p:spPr>
          <a:xfrm>
            <a:off x="25917439" y="1201562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6" name="Rechteck 45">
            <a:extLst>
              <a:ext uri="{FF2B5EF4-FFF2-40B4-BE49-F238E27FC236}">
                <a16:creationId xmlns:a16="http://schemas.microsoft.com/office/drawing/2014/main" id="{60B917D6-F8D2-A1DC-BB13-A4650964A476}"/>
              </a:ext>
            </a:extLst>
          </p:cNvPr>
          <p:cNvSpPr/>
          <p:nvPr/>
        </p:nvSpPr>
        <p:spPr>
          <a:xfrm>
            <a:off x="25917439" y="1368300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7" name="Rechteck 46">
            <a:extLst>
              <a:ext uri="{FF2B5EF4-FFF2-40B4-BE49-F238E27FC236}">
                <a16:creationId xmlns:a16="http://schemas.microsoft.com/office/drawing/2014/main" id="{F144BE4A-51A3-B003-A11F-B11342C54A47}"/>
              </a:ext>
            </a:extLst>
          </p:cNvPr>
          <p:cNvSpPr/>
          <p:nvPr/>
        </p:nvSpPr>
        <p:spPr>
          <a:xfrm>
            <a:off x="25917439" y="1538289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8" name="Rechteck 47">
            <a:extLst>
              <a:ext uri="{FF2B5EF4-FFF2-40B4-BE49-F238E27FC236}">
                <a16:creationId xmlns:a16="http://schemas.microsoft.com/office/drawing/2014/main" id="{477BB26A-C55C-7E5B-35E5-2B04BBF90983}"/>
              </a:ext>
            </a:extLst>
          </p:cNvPr>
          <p:cNvSpPr/>
          <p:nvPr/>
        </p:nvSpPr>
        <p:spPr>
          <a:xfrm>
            <a:off x="25917439" y="1701894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6" name="Rechteck: abgerundete Ecken 55">
            <a:extLst>
              <a:ext uri="{FF2B5EF4-FFF2-40B4-BE49-F238E27FC236}">
                <a16:creationId xmlns:a16="http://schemas.microsoft.com/office/drawing/2014/main" id="{8006061D-C67B-0BAA-7609-3C1A62E2D65D}"/>
              </a:ext>
            </a:extLst>
          </p:cNvPr>
          <p:cNvSpPr/>
          <p:nvPr/>
        </p:nvSpPr>
        <p:spPr>
          <a:xfrm>
            <a:off x="20338953" y="954844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ODL#1</a:t>
            </a:r>
          </a:p>
        </p:txBody>
      </p:sp>
      <p:sp>
        <p:nvSpPr>
          <p:cNvPr id="57" name="Rechteck: abgerundete Ecken 56">
            <a:extLst>
              <a:ext uri="{FF2B5EF4-FFF2-40B4-BE49-F238E27FC236}">
                <a16:creationId xmlns:a16="http://schemas.microsoft.com/office/drawing/2014/main" id="{CA60B177-7B5B-6101-79B1-C735F49A41CE}"/>
              </a:ext>
            </a:extLst>
          </p:cNvPr>
          <p:cNvSpPr/>
          <p:nvPr/>
        </p:nvSpPr>
        <p:spPr>
          <a:xfrm>
            <a:off x="20338953" y="1708086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ODL#2</a:t>
            </a:r>
          </a:p>
        </p:txBody>
      </p:sp>
      <p:sp>
        <p:nvSpPr>
          <p:cNvPr id="58" name="Rechteck: abgerundete Ecken 57">
            <a:extLst>
              <a:ext uri="{FF2B5EF4-FFF2-40B4-BE49-F238E27FC236}">
                <a16:creationId xmlns:a16="http://schemas.microsoft.com/office/drawing/2014/main" id="{17D29245-D79F-B734-6CDF-C280EDDF182F}"/>
              </a:ext>
            </a:extLst>
          </p:cNvPr>
          <p:cNvSpPr/>
          <p:nvPr/>
        </p:nvSpPr>
        <p:spPr>
          <a:xfrm>
            <a:off x="20338953" y="2556181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ODL#3</a:t>
            </a:r>
          </a:p>
        </p:txBody>
      </p:sp>
      <p:sp>
        <p:nvSpPr>
          <p:cNvPr id="59" name="Rechteck: abgerundete Ecken 58">
            <a:extLst>
              <a:ext uri="{FF2B5EF4-FFF2-40B4-BE49-F238E27FC236}">
                <a16:creationId xmlns:a16="http://schemas.microsoft.com/office/drawing/2014/main" id="{2578242D-002A-FFB3-C565-2B5145299950}"/>
              </a:ext>
            </a:extLst>
          </p:cNvPr>
          <p:cNvSpPr/>
          <p:nvPr/>
        </p:nvSpPr>
        <p:spPr>
          <a:xfrm>
            <a:off x="20338953" y="3309423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ODL#4</a:t>
            </a:r>
          </a:p>
        </p:txBody>
      </p: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77C26334-44A4-C023-6C4E-A36627390B76}"/>
              </a:ext>
            </a:extLst>
          </p:cNvPr>
          <p:cNvSpPr/>
          <p:nvPr/>
        </p:nvSpPr>
        <p:spPr>
          <a:xfrm>
            <a:off x="20338953" y="4068201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ODL#5</a:t>
            </a:r>
          </a:p>
        </p:txBody>
      </p:sp>
      <p:sp>
        <p:nvSpPr>
          <p:cNvPr id="61" name="Rechteck: abgerundete Ecken 60">
            <a:extLst>
              <a:ext uri="{FF2B5EF4-FFF2-40B4-BE49-F238E27FC236}">
                <a16:creationId xmlns:a16="http://schemas.microsoft.com/office/drawing/2014/main" id="{39E54DDE-A2DC-568A-3014-19603B502208}"/>
              </a:ext>
            </a:extLst>
          </p:cNvPr>
          <p:cNvSpPr/>
          <p:nvPr/>
        </p:nvSpPr>
        <p:spPr>
          <a:xfrm>
            <a:off x="20338953" y="4821443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ODL#6</a:t>
            </a:r>
          </a:p>
        </p:txBody>
      </p:sp>
      <p:cxnSp>
        <p:nvCxnSpPr>
          <p:cNvPr id="62" name="Gerader Verbinder 61">
            <a:extLst>
              <a:ext uri="{FF2B5EF4-FFF2-40B4-BE49-F238E27FC236}">
                <a16:creationId xmlns:a16="http://schemas.microsoft.com/office/drawing/2014/main" id="{FA62C3D8-5E07-E55C-5E9B-8F5A402F23E0}"/>
              </a:ext>
            </a:extLst>
          </p:cNvPr>
          <p:cNvCxnSpPr>
            <a:cxnSpLocks/>
            <a:stCxn id="56" idx="1"/>
          </p:cNvCxnSpPr>
          <p:nvPr/>
        </p:nvCxnSpPr>
        <p:spPr>
          <a:xfrm flipH="1">
            <a:off x="17896842" y="1148920"/>
            <a:ext cx="2442111" cy="31140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Textfeld 77">
            <a:extLst>
              <a:ext uri="{FF2B5EF4-FFF2-40B4-BE49-F238E27FC236}">
                <a16:creationId xmlns:a16="http://schemas.microsoft.com/office/drawing/2014/main" id="{FBDBBBFF-2775-D463-BD0C-879CDC401804}"/>
              </a:ext>
            </a:extLst>
          </p:cNvPr>
          <p:cNvSpPr txBox="1"/>
          <p:nvPr/>
        </p:nvSpPr>
        <p:spPr>
          <a:xfrm>
            <a:off x="13627512" y="217136"/>
            <a:ext cx="9783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TCP</a:t>
            </a:r>
          </a:p>
        </p:txBody>
      </p:sp>
      <p:sp>
        <p:nvSpPr>
          <p:cNvPr id="79" name="Rechteck: abgerundete Ecken 78">
            <a:extLst>
              <a:ext uri="{FF2B5EF4-FFF2-40B4-BE49-F238E27FC236}">
                <a16:creationId xmlns:a16="http://schemas.microsoft.com/office/drawing/2014/main" id="{D2C2CCE3-88D0-8A9B-C160-9CB2719709E5}"/>
              </a:ext>
            </a:extLst>
          </p:cNvPr>
          <p:cNvSpPr/>
          <p:nvPr/>
        </p:nvSpPr>
        <p:spPr>
          <a:xfrm>
            <a:off x="15826913" y="6044270"/>
            <a:ext cx="2344973" cy="498615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 err="1"/>
              <a:t>LoadBalancer</a:t>
            </a:r>
            <a:endParaRPr lang="de-DE" dirty="0"/>
          </a:p>
        </p:txBody>
      </p:sp>
      <p:sp>
        <p:nvSpPr>
          <p:cNvPr id="83" name="Rechteck: abgerundete Ecken 82">
            <a:extLst>
              <a:ext uri="{FF2B5EF4-FFF2-40B4-BE49-F238E27FC236}">
                <a16:creationId xmlns:a16="http://schemas.microsoft.com/office/drawing/2014/main" id="{A0EBA755-0BE9-3D69-3403-E30CA70C3E63}"/>
              </a:ext>
            </a:extLst>
          </p:cNvPr>
          <p:cNvSpPr/>
          <p:nvPr/>
        </p:nvSpPr>
        <p:spPr>
          <a:xfrm>
            <a:off x="11585982" y="6807246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App#1</a:t>
            </a:r>
          </a:p>
        </p:txBody>
      </p:sp>
      <p:sp>
        <p:nvSpPr>
          <p:cNvPr id="84" name="Rechteck: abgerundete Ecken 83">
            <a:extLst>
              <a:ext uri="{FF2B5EF4-FFF2-40B4-BE49-F238E27FC236}">
                <a16:creationId xmlns:a16="http://schemas.microsoft.com/office/drawing/2014/main" id="{7FB7E2FD-6B54-991F-9882-033FFF096BF2}"/>
              </a:ext>
            </a:extLst>
          </p:cNvPr>
          <p:cNvSpPr/>
          <p:nvPr/>
        </p:nvSpPr>
        <p:spPr>
          <a:xfrm>
            <a:off x="11585982" y="8336243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App#2</a:t>
            </a:r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0DA1D8E7-9DCB-6523-BD7B-9C8DF70E34D3}"/>
              </a:ext>
            </a:extLst>
          </p:cNvPr>
          <p:cNvSpPr/>
          <p:nvPr/>
        </p:nvSpPr>
        <p:spPr>
          <a:xfrm>
            <a:off x="11585982" y="9865240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App#3</a:t>
            </a:r>
          </a:p>
        </p:txBody>
      </p:sp>
      <p:sp>
        <p:nvSpPr>
          <p:cNvPr id="86" name="Rechteck: abgerundete Ecken 85">
            <a:extLst>
              <a:ext uri="{FF2B5EF4-FFF2-40B4-BE49-F238E27FC236}">
                <a16:creationId xmlns:a16="http://schemas.microsoft.com/office/drawing/2014/main" id="{6035CA94-0BFC-D101-3EE8-A68246277809}"/>
              </a:ext>
            </a:extLst>
          </p:cNvPr>
          <p:cNvSpPr/>
          <p:nvPr/>
        </p:nvSpPr>
        <p:spPr>
          <a:xfrm>
            <a:off x="16098022" y="6807246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FW#1</a:t>
            </a:r>
          </a:p>
        </p:txBody>
      </p:sp>
      <p:sp>
        <p:nvSpPr>
          <p:cNvPr id="87" name="Rechteck: abgerundete Ecken 86">
            <a:extLst>
              <a:ext uri="{FF2B5EF4-FFF2-40B4-BE49-F238E27FC236}">
                <a16:creationId xmlns:a16="http://schemas.microsoft.com/office/drawing/2014/main" id="{415D411F-446B-FFBD-347E-2D76609A9560}"/>
              </a:ext>
            </a:extLst>
          </p:cNvPr>
          <p:cNvSpPr/>
          <p:nvPr/>
        </p:nvSpPr>
        <p:spPr>
          <a:xfrm>
            <a:off x="16098022" y="9865240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FW#2</a:t>
            </a:r>
          </a:p>
        </p:txBody>
      </p:sp>
      <p:cxnSp>
        <p:nvCxnSpPr>
          <p:cNvPr id="89" name="Gerader Verbinder 88">
            <a:extLst>
              <a:ext uri="{FF2B5EF4-FFF2-40B4-BE49-F238E27FC236}">
                <a16:creationId xmlns:a16="http://schemas.microsoft.com/office/drawing/2014/main" id="{840AB3B2-FE54-BC1C-8AB0-C00FE3159C24}"/>
              </a:ext>
            </a:extLst>
          </p:cNvPr>
          <p:cNvCxnSpPr>
            <a:cxnSpLocks/>
            <a:stCxn id="100" idx="1"/>
            <a:endCxn id="83" idx="3"/>
          </p:cNvCxnSpPr>
          <p:nvPr/>
        </p:nvCxnSpPr>
        <p:spPr>
          <a:xfrm flipH="1" flipV="1">
            <a:off x="13384802" y="7256951"/>
            <a:ext cx="6954151" cy="124243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hteck: abgerundete Ecken 90">
            <a:extLst>
              <a:ext uri="{FF2B5EF4-FFF2-40B4-BE49-F238E27FC236}">
                <a16:creationId xmlns:a16="http://schemas.microsoft.com/office/drawing/2014/main" id="{6FE24C02-7CE7-8050-16F0-B51CA579C6B7}"/>
              </a:ext>
            </a:extLst>
          </p:cNvPr>
          <p:cNvSpPr/>
          <p:nvPr/>
        </p:nvSpPr>
        <p:spPr>
          <a:xfrm>
            <a:off x="24118619" y="6807245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LC#1</a:t>
            </a:r>
          </a:p>
        </p:txBody>
      </p:sp>
      <p:sp>
        <p:nvSpPr>
          <p:cNvPr id="92" name="Rechteck: abgerundete Ecken 91">
            <a:extLst>
              <a:ext uri="{FF2B5EF4-FFF2-40B4-BE49-F238E27FC236}">
                <a16:creationId xmlns:a16="http://schemas.microsoft.com/office/drawing/2014/main" id="{00958962-FB3B-8FF2-5041-D3B4458CD6E1}"/>
              </a:ext>
            </a:extLst>
          </p:cNvPr>
          <p:cNvSpPr/>
          <p:nvPr/>
        </p:nvSpPr>
        <p:spPr>
          <a:xfrm>
            <a:off x="24118619" y="8336242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LC#2</a:t>
            </a:r>
          </a:p>
        </p:txBody>
      </p:sp>
      <p:sp>
        <p:nvSpPr>
          <p:cNvPr id="93" name="Rechteck: abgerundete Ecken 92">
            <a:extLst>
              <a:ext uri="{FF2B5EF4-FFF2-40B4-BE49-F238E27FC236}">
                <a16:creationId xmlns:a16="http://schemas.microsoft.com/office/drawing/2014/main" id="{C39F62F3-297A-9D0E-5E44-0B0225F10B3B}"/>
              </a:ext>
            </a:extLst>
          </p:cNvPr>
          <p:cNvSpPr/>
          <p:nvPr/>
        </p:nvSpPr>
        <p:spPr>
          <a:xfrm>
            <a:off x="24118619" y="9865239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LC#3</a:t>
            </a:r>
          </a:p>
        </p:txBody>
      </p:sp>
      <p:sp>
        <p:nvSpPr>
          <p:cNvPr id="94" name="Rechteck 93">
            <a:extLst>
              <a:ext uri="{FF2B5EF4-FFF2-40B4-BE49-F238E27FC236}">
                <a16:creationId xmlns:a16="http://schemas.microsoft.com/office/drawing/2014/main" id="{F365207F-6FFC-3F3F-7A5E-BA1D5B812A46}"/>
              </a:ext>
            </a:extLst>
          </p:cNvPr>
          <p:cNvSpPr/>
          <p:nvPr/>
        </p:nvSpPr>
        <p:spPr>
          <a:xfrm>
            <a:off x="25917439" y="6950692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5" name="Rechteck 94">
            <a:extLst>
              <a:ext uri="{FF2B5EF4-FFF2-40B4-BE49-F238E27FC236}">
                <a16:creationId xmlns:a16="http://schemas.microsoft.com/office/drawing/2014/main" id="{4EF2B9C4-715F-51BB-B63C-D45216F9BE80}"/>
              </a:ext>
            </a:extLst>
          </p:cNvPr>
          <p:cNvSpPr/>
          <p:nvPr/>
        </p:nvSpPr>
        <p:spPr>
          <a:xfrm>
            <a:off x="25917439" y="7117430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6" name="Rechteck 95">
            <a:extLst>
              <a:ext uri="{FF2B5EF4-FFF2-40B4-BE49-F238E27FC236}">
                <a16:creationId xmlns:a16="http://schemas.microsoft.com/office/drawing/2014/main" id="{9381EC67-754B-F770-569E-03AACA89B05B}"/>
              </a:ext>
            </a:extLst>
          </p:cNvPr>
          <p:cNvSpPr/>
          <p:nvPr/>
        </p:nvSpPr>
        <p:spPr>
          <a:xfrm>
            <a:off x="25917439" y="7287419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7" name="Rechteck 96">
            <a:extLst>
              <a:ext uri="{FF2B5EF4-FFF2-40B4-BE49-F238E27FC236}">
                <a16:creationId xmlns:a16="http://schemas.microsoft.com/office/drawing/2014/main" id="{F64EC261-A453-32C8-A2A3-0D3ED2AC8628}"/>
              </a:ext>
            </a:extLst>
          </p:cNvPr>
          <p:cNvSpPr/>
          <p:nvPr/>
        </p:nvSpPr>
        <p:spPr>
          <a:xfrm>
            <a:off x="25917439" y="7451024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8" name="Rechteck: abgerundete Ecken 97">
            <a:extLst>
              <a:ext uri="{FF2B5EF4-FFF2-40B4-BE49-F238E27FC236}">
                <a16:creationId xmlns:a16="http://schemas.microsoft.com/office/drawing/2014/main" id="{76F1B668-A620-811D-0AC6-310C6AAA6925}"/>
              </a:ext>
            </a:extLst>
          </p:cNvPr>
          <p:cNvSpPr/>
          <p:nvPr/>
        </p:nvSpPr>
        <p:spPr>
          <a:xfrm>
            <a:off x="20338953" y="6703974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ODL#1</a:t>
            </a:r>
          </a:p>
        </p:txBody>
      </p:sp>
      <p:sp>
        <p:nvSpPr>
          <p:cNvPr id="99" name="Rechteck: abgerundete Ecken 98">
            <a:extLst>
              <a:ext uri="{FF2B5EF4-FFF2-40B4-BE49-F238E27FC236}">
                <a16:creationId xmlns:a16="http://schemas.microsoft.com/office/drawing/2014/main" id="{A60A0C05-2672-0225-EF91-A700B99533BF}"/>
              </a:ext>
            </a:extLst>
          </p:cNvPr>
          <p:cNvSpPr/>
          <p:nvPr/>
        </p:nvSpPr>
        <p:spPr>
          <a:xfrm>
            <a:off x="20338953" y="7457216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ODL#2</a:t>
            </a:r>
          </a:p>
        </p:txBody>
      </p:sp>
      <p:sp>
        <p:nvSpPr>
          <p:cNvPr id="100" name="Rechteck: abgerundete Ecken 99">
            <a:extLst>
              <a:ext uri="{FF2B5EF4-FFF2-40B4-BE49-F238E27FC236}">
                <a16:creationId xmlns:a16="http://schemas.microsoft.com/office/drawing/2014/main" id="{2D7EB6EE-C563-F4EC-8C49-CD827CCD1CB0}"/>
              </a:ext>
            </a:extLst>
          </p:cNvPr>
          <p:cNvSpPr/>
          <p:nvPr/>
        </p:nvSpPr>
        <p:spPr>
          <a:xfrm>
            <a:off x="20338953" y="8305311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ODL#3</a:t>
            </a:r>
          </a:p>
        </p:txBody>
      </p:sp>
      <p:sp>
        <p:nvSpPr>
          <p:cNvPr id="101" name="Rechteck: abgerundete Ecken 100">
            <a:extLst>
              <a:ext uri="{FF2B5EF4-FFF2-40B4-BE49-F238E27FC236}">
                <a16:creationId xmlns:a16="http://schemas.microsoft.com/office/drawing/2014/main" id="{F65E719B-EDAC-FAB4-7618-1F3A0D975E42}"/>
              </a:ext>
            </a:extLst>
          </p:cNvPr>
          <p:cNvSpPr/>
          <p:nvPr/>
        </p:nvSpPr>
        <p:spPr>
          <a:xfrm>
            <a:off x="20338953" y="9058553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ODL#4</a:t>
            </a:r>
          </a:p>
        </p:txBody>
      </p:sp>
      <p:sp>
        <p:nvSpPr>
          <p:cNvPr id="102" name="Rechteck: abgerundete Ecken 101">
            <a:extLst>
              <a:ext uri="{FF2B5EF4-FFF2-40B4-BE49-F238E27FC236}">
                <a16:creationId xmlns:a16="http://schemas.microsoft.com/office/drawing/2014/main" id="{95EFAE3E-D51A-CB8B-6EEA-6CDE9C662B70}"/>
              </a:ext>
            </a:extLst>
          </p:cNvPr>
          <p:cNvSpPr/>
          <p:nvPr/>
        </p:nvSpPr>
        <p:spPr>
          <a:xfrm>
            <a:off x="20338953" y="9817331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ODL#5</a:t>
            </a:r>
          </a:p>
        </p:txBody>
      </p:sp>
      <p:sp>
        <p:nvSpPr>
          <p:cNvPr id="103" name="Rechteck: abgerundete Ecken 102">
            <a:extLst>
              <a:ext uri="{FF2B5EF4-FFF2-40B4-BE49-F238E27FC236}">
                <a16:creationId xmlns:a16="http://schemas.microsoft.com/office/drawing/2014/main" id="{C474DDB0-2725-98E1-F99A-6F13337B4DE5}"/>
              </a:ext>
            </a:extLst>
          </p:cNvPr>
          <p:cNvSpPr/>
          <p:nvPr/>
        </p:nvSpPr>
        <p:spPr>
          <a:xfrm>
            <a:off x="20338953" y="10570573"/>
            <a:ext cx="1798820" cy="38815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ODL#6</a:t>
            </a:r>
          </a:p>
        </p:txBody>
      </p:sp>
      <p:sp>
        <p:nvSpPr>
          <p:cNvPr id="106" name="Textfeld 105">
            <a:extLst>
              <a:ext uri="{FF2B5EF4-FFF2-40B4-BE49-F238E27FC236}">
                <a16:creationId xmlns:a16="http://schemas.microsoft.com/office/drawing/2014/main" id="{0B1CEF75-6DB7-0282-7C15-71B71D952E8B}"/>
              </a:ext>
            </a:extLst>
          </p:cNvPr>
          <p:cNvSpPr txBox="1"/>
          <p:nvPr/>
        </p:nvSpPr>
        <p:spPr>
          <a:xfrm>
            <a:off x="13627512" y="6004279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3600" dirty="0"/>
              <a:t>HTTP</a:t>
            </a:r>
          </a:p>
        </p:txBody>
      </p:sp>
      <p:cxnSp>
        <p:nvCxnSpPr>
          <p:cNvPr id="107" name="Gerader Verbinder 106">
            <a:extLst>
              <a:ext uri="{FF2B5EF4-FFF2-40B4-BE49-F238E27FC236}">
                <a16:creationId xmlns:a16="http://schemas.microsoft.com/office/drawing/2014/main" id="{3E0E33A2-12A9-3300-CEC8-36D7A364C38B}"/>
              </a:ext>
            </a:extLst>
          </p:cNvPr>
          <p:cNvCxnSpPr>
            <a:cxnSpLocks/>
            <a:endCxn id="83" idx="3"/>
          </p:cNvCxnSpPr>
          <p:nvPr/>
        </p:nvCxnSpPr>
        <p:spPr>
          <a:xfrm flipH="1" flipV="1">
            <a:off x="13384802" y="7256951"/>
            <a:ext cx="6954151" cy="43289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7E25B143-C079-F56E-F071-2973E5C74ECD}"/>
              </a:ext>
            </a:extLst>
          </p:cNvPr>
          <p:cNvCxnSpPr>
            <a:cxnSpLocks/>
            <a:stCxn id="98" idx="1"/>
            <a:endCxn id="83" idx="3"/>
          </p:cNvCxnSpPr>
          <p:nvPr/>
        </p:nvCxnSpPr>
        <p:spPr>
          <a:xfrm flipH="1">
            <a:off x="13384802" y="6898050"/>
            <a:ext cx="6954151" cy="35890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4" name="Textfeld 113">
            <a:extLst>
              <a:ext uri="{FF2B5EF4-FFF2-40B4-BE49-F238E27FC236}">
                <a16:creationId xmlns:a16="http://schemas.microsoft.com/office/drawing/2014/main" id="{FC549C81-6E5E-F81D-9448-BFE8A0C690E4}"/>
              </a:ext>
            </a:extLst>
          </p:cNvPr>
          <p:cNvSpPr txBox="1"/>
          <p:nvPr/>
        </p:nvSpPr>
        <p:spPr>
          <a:xfrm>
            <a:off x="11323933" y="11567887"/>
            <a:ext cx="3734036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FD: </a:t>
            </a:r>
            <a:r>
              <a:rPr lang="de-DE" dirty="0" err="1"/>
              <a:t>ManagementDomäne</a:t>
            </a:r>
            <a:endParaRPr lang="de-DE" dirty="0"/>
          </a:p>
          <a:p>
            <a:r>
              <a:rPr lang="de-DE" dirty="0"/>
              <a:t>	FC: Device</a:t>
            </a:r>
          </a:p>
          <a:p>
            <a:r>
              <a:rPr lang="de-DE" dirty="0"/>
              <a:t>		</a:t>
            </a:r>
            <a:r>
              <a:rPr lang="de-DE" dirty="0" err="1"/>
              <a:t>No</a:t>
            </a:r>
            <a:r>
              <a:rPr lang="de-DE" dirty="0"/>
              <a:t> TPs</a:t>
            </a:r>
          </a:p>
          <a:p>
            <a:r>
              <a:rPr lang="de-DE" dirty="0"/>
              <a:t>		</a:t>
            </a:r>
            <a:r>
              <a:rPr lang="de-DE" dirty="0" err="1"/>
              <a:t>No</a:t>
            </a:r>
            <a:r>
              <a:rPr lang="de-DE" dirty="0"/>
              <a:t> Route</a:t>
            </a:r>
          </a:p>
          <a:p>
            <a:r>
              <a:rPr lang="de-DE" dirty="0"/>
              <a:t>		</a:t>
            </a:r>
            <a:r>
              <a:rPr lang="de-DE" dirty="0" err="1"/>
              <a:t>subFC</a:t>
            </a:r>
            <a:r>
              <a:rPr lang="de-DE" dirty="0"/>
              <a:t>: _</a:t>
            </a:r>
            <a:r>
              <a:rPr lang="de-DE" dirty="0" err="1"/>
              <a:t>ApplicationGroup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ApplicationGroup</a:t>
            </a:r>
            <a:r>
              <a:rPr lang="de-DE" dirty="0"/>
              <a:t>:</a:t>
            </a:r>
          </a:p>
          <a:p>
            <a:r>
              <a:rPr lang="de-DE" dirty="0"/>
              <a:t>	FC: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/>
              <a:t>		TPs {LC, App}</a:t>
            </a:r>
          </a:p>
          <a:p>
            <a:r>
              <a:rPr lang="de-DE" dirty="0"/>
              <a:t>		Route {LC|ODL, </a:t>
            </a:r>
            <a:r>
              <a:rPr lang="de-DE" dirty="0" err="1"/>
              <a:t>ODL|App</a:t>
            </a:r>
            <a:r>
              <a:rPr lang="de-DE" dirty="0"/>
              <a:t>}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15" name="Textfeld 114">
            <a:extLst>
              <a:ext uri="{FF2B5EF4-FFF2-40B4-BE49-F238E27FC236}">
                <a16:creationId xmlns:a16="http://schemas.microsoft.com/office/drawing/2014/main" id="{8B15DE2F-15CC-E54A-5349-73566B68934F}"/>
              </a:ext>
            </a:extLst>
          </p:cNvPr>
          <p:cNvSpPr txBox="1"/>
          <p:nvPr/>
        </p:nvSpPr>
        <p:spPr>
          <a:xfrm>
            <a:off x="635751" y="11567887"/>
            <a:ext cx="10688182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FD: </a:t>
            </a:r>
            <a:r>
              <a:rPr lang="de-DE" dirty="0" err="1"/>
              <a:t>ManagementDomäne</a:t>
            </a:r>
            <a:endParaRPr lang="de-DE" dirty="0"/>
          </a:p>
          <a:p>
            <a:r>
              <a:rPr lang="de-DE" dirty="0"/>
              <a:t>	TP: LMP, </a:t>
            </a:r>
            <a:r>
              <a:rPr lang="de-DE" dirty="0" err="1"/>
              <a:t>Applications</a:t>
            </a:r>
            <a:endParaRPr lang="de-DE" dirty="0"/>
          </a:p>
          <a:p>
            <a:r>
              <a:rPr lang="de-DE" dirty="0"/>
              <a:t>	FC: </a:t>
            </a:r>
            <a:r>
              <a:rPr lang="de-DE" dirty="0" err="1"/>
              <a:t>ManagementPlaneTransport</a:t>
            </a:r>
            <a:endParaRPr lang="de-DE" dirty="0"/>
          </a:p>
          <a:p>
            <a:r>
              <a:rPr lang="de-DE" dirty="0"/>
              <a:t>		TP: LMP,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/>
              <a:t>		Route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Das Darstellen der Route unter 42.000 Geräten ergibt keinen Sinn.</a:t>
            </a:r>
          </a:p>
          <a:p>
            <a:r>
              <a:rPr lang="de-DE" dirty="0"/>
              <a:t>Das Darstellen der 42.000Geräte unter 6 Routen ergibt ebenso wenig Sinn.</a:t>
            </a:r>
          </a:p>
          <a:p>
            <a:endParaRPr lang="de-DE" dirty="0"/>
          </a:p>
          <a:p>
            <a:r>
              <a:rPr lang="de-DE" dirty="0"/>
              <a:t>Die 42.000 Geräten müssen gruppiert werden, und die Gruppe durch die Applikationen referenziert werden</a:t>
            </a:r>
          </a:p>
          <a:p>
            <a:r>
              <a:rPr lang="de-DE" dirty="0"/>
              <a:t>Die Verfügbarkeit muss für Routen unter Applikationen berechnet werden. </a:t>
            </a:r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</a:t>
            </a:r>
          </a:p>
          <a:p>
            <a:r>
              <a:rPr lang="de-DE" dirty="0"/>
              <a:t>	</a:t>
            </a:r>
          </a:p>
        </p:txBody>
      </p:sp>
      <p:sp>
        <p:nvSpPr>
          <p:cNvPr id="116" name="Textfeld 115">
            <a:extLst>
              <a:ext uri="{FF2B5EF4-FFF2-40B4-BE49-F238E27FC236}">
                <a16:creationId xmlns:a16="http://schemas.microsoft.com/office/drawing/2014/main" id="{2CCFA7FC-DF6A-01E4-B43E-6431CB3DEF65}"/>
              </a:ext>
            </a:extLst>
          </p:cNvPr>
          <p:cNvSpPr txBox="1"/>
          <p:nvPr/>
        </p:nvSpPr>
        <p:spPr>
          <a:xfrm>
            <a:off x="16997432" y="11567887"/>
            <a:ext cx="3734036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FD: </a:t>
            </a:r>
            <a:r>
              <a:rPr lang="de-DE" dirty="0" err="1"/>
              <a:t>ManagementDomäne</a:t>
            </a:r>
            <a:endParaRPr lang="de-DE" dirty="0"/>
          </a:p>
          <a:p>
            <a:r>
              <a:rPr lang="de-DE" dirty="0"/>
              <a:t>	FC: </a:t>
            </a:r>
          </a:p>
          <a:p>
            <a:r>
              <a:rPr lang="de-DE" dirty="0"/>
              <a:t>		TP:  {LC, App}</a:t>
            </a:r>
          </a:p>
          <a:p>
            <a:r>
              <a:rPr lang="de-DE" dirty="0"/>
              <a:t>		Route</a:t>
            </a:r>
          </a:p>
          <a:p>
            <a:r>
              <a:rPr lang="de-DE" dirty="0"/>
              <a:t>	_</a:t>
            </a:r>
            <a:r>
              <a:rPr lang="de-DE" dirty="0" err="1"/>
              <a:t>ltp</a:t>
            </a:r>
            <a:r>
              <a:rPr lang="de-DE" dirty="0"/>
              <a:t>:</a:t>
            </a:r>
          </a:p>
          <a:p>
            <a:r>
              <a:rPr lang="de-DE" dirty="0"/>
              <a:t>		</a:t>
            </a:r>
            <a:r>
              <a:rPr lang="de-DE" dirty="0" err="1"/>
              <a:t>MountPoints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	FC: Device</a:t>
            </a:r>
          </a:p>
          <a:p>
            <a:r>
              <a:rPr lang="de-DE" dirty="0"/>
              <a:t>		</a:t>
            </a:r>
            <a:r>
              <a:rPr lang="de-DE" dirty="0" err="1"/>
              <a:t>No</a:t>
            </a:r>
            <a:r>
              <a:rPr lang="de-DE" dirty="0"/>
              <a:t> TPs</a:t>
            </a:r>
          </a:p>
          <a:p>
            <a:r>
              <a:rPr lang="de-DE" dirty="0"/>
              <a:t>		</a:t>
            </a:r>
            <a:r>
              <a:rPr lang="de-DE" dirty="0" err="1"/>
              <a:t>No</a:t>
            </a:r>
            <a:r>
              <a:rPr lang="de-DE" dirty="0"/>
              <a:t> Route</a:t>
            </a:r>
          </a:p>
          <a:p>
            <a:r>
              <a:rPr lang="de-DE" dirty="0"/>
              <a:t>		</a:t>
            </a:r>
            <a:r>
              <a:rPr lang="de-DE" dirty="0" err="1"/>
              <a:t>subFC</a:t>
            </a:r>
            <a:r>
              <a:rPr lang="de-DE" dirty="0"/>
              <a:t>: _</a:t>
            </a:r>
            <a:r>
              <a:rPr lang="de-DE" dirty="0" err="1"/>
              <a:t>ApplicationGroup</a:t>
            </a:r>
            <a:endParaRPr lang="de-DE" dirty="0"/>
          </a:p>
          <a:p>
            <a:endParaRPr lang="de-DE" dirty="0"/>
          </a:p>
          <a:p>
            <a:r>
              <a:rPr lang="de-DE" dirty="0" err="1"/>
              <a:t>ApplicationGroup</a:t>
            </a:r>
            <a:r>
              <a:rPr lang="de-DE" dirty="0"/>
              <a:t>:</a:t>
            </a:r>
          </a:p>
          <a:p>
            <a:r>
              <a:rPr lang="de-DE" dirty="0"/>
              <a:t>	FC: </a:t>
            </a:r>
            <a:r>
              <a:rPr lang="de-DE" dirty="0" err="1"/>
              <a:t>Application</a:t>
            </a:r>
            <a:endParaRPr lang="de-DE" dirty="0"/>
          </a:p>
          <a:p>
            <a:r>
              <a:rPr lang="de-DE" dirty="0"/>
              <a:t>		TPs {LC, App}</a:t>
            </a:r>
          </a:p>
          <a:p>
            <a:r>
              <a:rPr lang="de-DE" dirty="0"/>
              <a:t>		Route {LC|ODL, </a:t>
            </a:r>
            <a:r>
              <a:rPr lang="de-DE" dirty="0" err="1"/>
              <a:t>ODL|App</a:t>
            </a:r>
            <a:r>
              <a:rPr lang="de-DE" dirty="0"/>
              <a:t>}</a:t>
            </a:r>
          </a:p>
          <a:p>
            <a:endParaRPr lang="de-DE" dirty="0"/>
          </a:p>
          <a:p>
            <a:endParaRPr lang="de-DE" dirty="0"/>
          </a:p>
        </p:txBody>
      </p:sp>
      <p:sp>
        <p:nvSpPr>
          <p:cNvPr id="117" name="Rechteck: abgerundete Ecken 116">
            <a:extLst>
              <a:ext uri="{FF2B5EF4-FFF2-40B4-BE49-F238E27FC236}">
                <a16:creationId xmlns:a16="http://schemas.microsoft.com/office/drawing/2014/main" id="{AF61E86A-F609-AE68-9038-8A212EC65CCE}"/>
              </a:ext>
            </a:extLst>
          </p:cNvPr>
          <p:cNvSpPr/>
          <p:nvPr/>
        </p:nvSpPr>
        <p:spPr>
          <a:xfrm>
            <a:off x="25531888" y="11938059"/>
            <a:ext cx="7445829" cy="452431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de-DE" dirty="0"/>
              <a:t>FD</a:t>
            </a:r>
          </a:p>
        </p:txBody>
      </p:sp>
      <p:sp>
        <p:nvSpPr>
          <p:cNvPr id="118" name="Rechteck: abgerundete Ecken 117">
            <a:extLst>
              <a:ext uri="{FF2B5EF4-FFF2-40B4-BE49-F238E27FC236}">
                <a16:creationId xmlns:a16="http://schemas.microsoft.com/office/drawing/2014/main" id="{DB21F312-3975-A7E1-FD9A-7F4B82DC8C5D}"/>
              </a:ext>
            </a:extLst>
          </p:cNvPr>
          <p:cNvSpPr/>
          <p:nvPr/>
        </p:nvSpPr>
        <p:spPr>
          <a:xfrm>
            <a:off x="25531888" y="12715160"/>
            <a:ext cx="1798820" cy="89940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App#1</a:t>
            </a:r>
          </a:p>
        </p:txBody>
      </p:sp>
      <p:cxnSp>
        <p:nvCxnSpPr>
          <p:cNvPr id="119" name="Gerader Verbinder 118">
            <a:extLst>
              <a:ext uri="{FF2B5EF4-FFF2-40B4-BE49-F238E27FC236}">
                <a16:creationId xmlns:a16="http://schemas.microsoft.com/office/drawing/2014/main" id="{F629F212-E081-3AC6-6869-D0E47793D3EA}"/>
              </a:ext>
            </a:extLst>
          </p:cNvPr>
          <p:cNvCxnSpPr>
            <a:cxnSpLocks/>
            <a:stCxn id="131" idx="3"/>
            <a:endCxn id="118" idx="3"/>
          </p:cNvCxnSpPr>
          <p:nvPr/>
        </p:nvCxnSpPr>
        <p:spPr>
          <a:xfrm flipH="1" flipV="1">
            <a:off x="27330708" y="13164865"/>
            <a:ext cx="3865656" cy="3142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0" name="Rechteck: abgerundete Ecken 119">
            <a:extLst>
              <a:ext uri="{FF2B5EF4-FFF2-40B4-BE49-F238E27FC236}">
                <a16:creationId xmlns:a16="http://schemas.microsoft.com/office/drawing/2014/main" id="{8B6C22AE-CFE9-C8CD-6556-6C84AAAEB72E}"/>
              </a:ext>
            </a:extLst>
          </p:cNvPr>
          <p:cNvSpPr/>
          <p:nvPr/>
        </p:nvSpPr>
        <p:spPr>
          <a:xfrm>
            <a:off x="31178897" y="12484549"/>
            <a:ext cx="1798820" cy="156626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LC#1</a:t>
            </a:r>
          </a:p>
        </p:txBody>
      </p:sp>
      <p:sp>
        <p:nvSpPr>
          <p:cNvPr id="121" name="Rechteck 120">
            <a:extLst>
              <a:ext uri="{FF2B5EF4-FFF2-40B4-BE49-F238E27FC236}">
                <a16:creationId xmlns:a16="http://schemas.microsoft.com/office/drawing/2014/main" id="{7C7B09A1-EEC7-71DD-BDED-707E2F743625}"/>
              </a:ext>
            </a:extLst>
          </p:cNvPr>
          <p:cNvSpPr/>
          <p:nvPr/>
        </p:nvSpPr>
        <p:spPr>
          <a:xfrm>
            <a:off x="32977717" y="12613905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2" name="Rechteck 121">
            <a:extLst>
              <a:ext uri="{FF2B5EF4-FFF2-40B4-BE49-F238E27FC236}">
                <a16:creationId xmlns:a16="http://schemas.microsoft.com/office/drawing/2014/main" id="{60B917D6-F8D2-A1DC-BB13-A4650964A476}"/>
              </a:ext>
            </a:extLst>
          </p:cNvPr>
          <p:cNvSpPr/>
          <p:nvPr/>
        </p:nvSpPr>
        <p:spPr>
          <a:xfrm>
            <a:off x="32977717" y="12780643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3" name="Rechteck 122">
            <a:extLst>
              <a:ext uri="{FF2B5EF4-FFF2-40B4-BE49-F238E27FC236}">
                <a16:creationId xmlns:a16="http://schemas.microsoft.com/office/drawing/2014/main" id="{F144BE4A-51A3-B003-A11F-B11342C54A47}"/>
              </a:ext>
            </a:extLst>
          </p:cNvPr>
          <p:cNvSpPr/>
          <p:nvPr/>
        </p:nvSpPr>
        <p:spPr>
          <a:xfrm>
            <a:off x="32977717" y="12950632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4" name="Rechteck 123">
            <a:extLst>
              <a:ext uri="{FF2B5EF4-FFF2-40B4-BE49-F238E27FC236}">
                <a16:creationId xmlns:a16="http://schemas.microsoft.com/office/drawing/2014/main" id="{477BB26A-C55C-7E5B-35E5-2B04BBF90983}"/>
              </a:ext>
            </a:extLst>
          </p:cNvPr>
          <p:cNvSpPr/>
          <p:nvPr/>
        </p:nvSpPr>
        <p:spPr>
          <a:xfrm>
            <a:off x="32977717" y="13114237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5" name="Rechteck 124">
            <a:extLst>
              <a:ext uri="{FF2B5EF4-FFF2-40B4-BE49-F238E27FC236}">
                <a16:creationId xmlns:a16="http://schemas.microsoft.com/office/drawing/2014/main" id="{4EB0A03A-C1C7-6C99-3965-9F263C4B3420}"/>
              </a:ext>
            </a:extLst>
          </p:cNvPr>
          <p:cNvSpPr/>
          <p:nvPr/>
        </p:nvSpPr>
        <p:spPr>
          <a:xfrm>
            <a:off x="32977717" y="13277842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6" name="Rechteck 125">
            <a:extLst>
              <a:ext uri="{FF2B5EF4-FFF2-40B4-BE49-F238E27FC236}">
                <a16:creationId xmlns:a16="http://schemas.microsoft.com/office/drawing/2014/main" id="{9630591C-256F-2320-5401-3513A97100F1}"/>
              </a:ext>
            </a:extLst>
          </p:cNvPr>
          <p:cNvSpPr/>
          <p:nvPr/>
        </p:nvSpPr>
        <p:spPr>
          <a:xfrm>
            <a:off x="32977717" y="13444580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7" name="Rechteck 126">
            <a:extLst>
              <a:ext uri="{FF2B5EF4-FFF2-40B4-BE49-F238E27FC236}">
                <a16:creationId xmlns:a16="http://schemas.microsoft.com/office/drawing/2014/main" id="{D44306F4-442D-8CF3-6759-7D03EAC6BDAF}"/>
              </a:ext>
            </a:extLst>
          </p:cNvPr>
          <p:cNvSpPr/>
          <p:nvPr/>
        </p:nvSpPr>
        <p:spPr>
          <a:xfrm>
            <a:off x="32977717" y="13614569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8" name="Rechteck 127">
            <a:extLst>
              <a:ext uri="{FF2B5EF4-FFF2-40B4-BE49-F238E27FC236}">
                <a16:creationId xmlns:a16="http://schemas.microsoft.com/office/drawing/2014/main" id="{C38C0979-C7FE-FE08-1335-A069F966B0D0}"/>
              </a:ext>
            </a:extLst>
          </p:cNvPr>
          <p:cNvSpPr/>
          <p:nvPr/>
        </p:nvSpPr>
        <p:spPr>
          <a:xfrm>
            <a:off x="32977717" y="13778174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9" name="Sprechblase: rechteckig 128">
            <a:extLst>
              <a:ext uri="{FF2B5EF4-FFF2-40B4-BE49-F238E27FC236}">
                <a16:creationId xmlns:a16="http://schemas.microsoft.com/office/drawing/2014/main" id="{91DD19FE-1AC1-785A-251D-A1B2BC31FC9A}"/>
              </a:ext>
            </a:extLst>
          </p:cNvPr>
          <p:cNvSpPr/>
          <p:nvPr/>
        </p:nvSpPr>
        <p:spPr>
          <a:xfrm>
            <a:off x="33471203" y="9522360"/>
            <a:ext cx="2162628" cy="1760402"/>
          </a:xfrm>
          <a:prstGeom prst="wedgeRectCallout">
            <a:avLst>
              <a:gd name="adj1" fmla="val -66471"/>
              <a:gd name="adj2" fmla="val 12186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LTPs:</a:t>
            </a:r>
          </a:p>
          <a:p>
            <a:pPr algn="ctr"/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=&gt; Devices</a:t>
            </a:r>
          </a:p>
        </p:txBody>
      </p:sp>
      <p:sp>
        <p:nvSpPr>
          <p:cNvPr id="130" name="Rechteck 129">
            <a:extLst>
              <a:ext uri="{FF2B5EF4-FFF2-40B4-BE49-F238E27FC236}">
                <a16:creationId xmlns:a16="http://schemas.microsoft.com/office/drawing/2014/main" id="{3CF00E9B-B362-4BB0-A38A-A96BEF6AC361}"/>
              </a:ext>
            </a:extLst>
          </p:cNvPr>
          <p:cNvSpPr/>
          <p:nvPr/>
        </p:nvSpPr>
        <p:spPr>
          <a:xfrm>
            <a:off x="27330708" y="13105826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1" name="Rechteck 130">
            <a:extLst>
              <a:ext uri="{FF2B5EF4-FFF2-40B4-BE49-F238E27FC236}">
                <a16:creationId xmlns:a16="http://schemas.microsoft.com/office/drawing/2014/main" id="{8DA88261-4EB6-EC0A-2587-4118D1DBA10A}"/>
              </a:ext>
            </a:extLst>
          </p:cNvPr>
          <p:cNvSpPr/>
          <p:nvPr/>
        </p:nvSpPr>
        <p:spPr>
          <a:xfrm>
            <a:off x="31090860" y="13150274"/>
            <a:ext cx="105504" cy="92023"/>
          </a:xfrm>
          <a:prstGeom prst="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2" name="Sprechblase: rechteckig 131">
            <a:extLst>
              <a:ext uri="{FF2B5EF4-FFF2-40B4-BE49-F238E27FC236}">
                <a16:creationId xmlns:a16="http://schemas.microsoft.com/office/drawing/2014/main" id="{E08AE6D1-617C-A335-4A8A-B7265AE23AB5}"/>
              </a:ext>
            </a:extLst>
          </p:cNvPr>
          <p:cNvSpPr/>
          <p:nvPr/>
        </p:nvSpPr>
        <p:spPr>
          <a:xfrm>
            <a:off x="27330708" y="15218585"/>
            <a:ext cx="4702630" cy="1760402"/>
          </a:xfrm>
          <a:prstGeom prst="wedgeRectCallout">
            <a:avLst>
              <a:gd name="adj1" fmla="val -2891"/>
              <a:gd name="adj2" fmla="val -164234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de-DE" dirty="0"/>
              <a:t>FC: </a:t>
            </a:r>
            <a:r>
              <a:rPr lang="de-DE" dirty="0" err="1"/>
              <a:t>Application</a:t>
            </a:r>
            <a:r>
              <a:rPr lang="de-DE" dirty="0"/>
              <a:t> </a:t>
            </a:r>
          </a:p>
          <a:p>
            <a:pPr lvl="1"/>
            <a:r>
              <a:rPr lang="de-DE" dirty="0"/>
              <a:t>TP: </a:t>
            </a:r>
            <a:r>
              <a:rPr lang="de-DE" dirty="0" err="1"/>
              <a:t>Application</a:t>
            </a:r>
            <a:r>
              <a:rPr lang="de-DE" dirty="0"/>
              <a:t>, LC</a:t>
            </a:r>
          </a:p>
          <a:p>
            <a:pPr lvl="1"/>
            <a:r>
              <a:rPr lang="de-DE" dirty="0"/>
              <a:t>Route: http, </a:t>
            </a:r>
            <a:r>
              <a:rPr lang="de-DE" dirty="0" err="1"/>
              <a:t>copy</a:t>
            </a:r>
            <a:r>
              <a:rPr lang="de-DE" dirty="0"/>
              <a:t> </a:t>
            </a:r>
            <a:r>
              <a:rPr lang="de-DE" dirty="0">
                <a:solidFill>
                  <a:srgbClr val="FF0000"/>
                </a:solidFill>
                <a:highlight>
                  <a:srgbClr val="FFFF00"/>
                </a:highlight>
              </a:rPr>
              <a:t>=&gt; Status</a:t>
            </a: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07FBF09E-5650-B58C-0DBC-5AA3DB28DA9B}"/>
              </a:ext>
            </a:extLst>
          </p:cNvPr>
          <p:cNvCxnSpPr/>
          <p:nvPr/>
        </p:nvCxnSpPr>
        <p:spPr>
          <a:xfrm flipH="1">
            <a:off x="1587500" y="536890"/>
            <a:ext cx="24612600" cy="1555531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7392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3" name="think-cell data - do not delete" hidden="1">
            <a:extLst>
              <a:ext uri="{FF2B5EF4-FFF2-40B4-BE49-F238E27FC236}">
                <a16:creationId xmlns:a16="http://schemas.microsoft.com/office/drawing/2014/main" id="{587E1709-74B1-9C4B-C755-749D9811B7EA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3979154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Folie" r:id="rId3" imgW="523" imgH="514" progId="TCLayout.ActiveDocument.1">
                  <p:embed/>
                </p:oleObj>
              </mc:Choice>
              <mc:Fallback>
                <p:oleObj name="think-cell Folie" r:id="rId3" imgW="523" imgH="514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" name="Rechteck: abgerundete Ecken 102">
            <a:extLst>
              <a:ext uri="{FF2B5EF4-FFF2-40B4-BE49-F238E27FC236}">
                <a16:creationId xmlns:a16="http://schemas.microsoft.com/office/drawing/2014/main" id="{926B43DA-C4F1-04CA-BC5D-D834F0F88D83}"/>
              </a:ext>
            </a:extLst>
          </p:cNvPr>
          <p:cNvSpPr/>
          <p:nvPr/>
        </p:nvSpPr>
        <p:spPr>
          <a:xfrm>
            <a:off x="3056401" y="14899311"/>
            <a:ext cx="12626868" cy="2990337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06" name="Rechteck: abgerundete Ecken 105">
            <a:extLst>
              <a:ext uri="{FF2B5EF4-FFF2-40B4-BE49-F238E27FC236}">
                <a16:creationId xmlns:a16="http://schemas.microsoft.com/office/drawing/2014/main" id="{500813DE-41F7-4C93-92B3-519F9269AB5A}"/>
              </a:ext>
            </a:extLst>
          </p:cNvPr>
          <p:cNvSpPr/>
          <p:nvPr/>
        </p:nvSpPr>
        <p:spPr>
          <a:xfrm>
            <a:off x="3056401" y="15341294"/>
            <a:ext cx="12626868" cy="2058584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sz="2800"/>
          </a:p>
        </p:txBody>
      </p:sp>
      <p:sp>
        <p:nvSpPr>
          <p:cNvPr id="147" name="Rechteck: abgerundete Ecken 146">
            <a:extLst>
              <a:ext uri="{FF2B5EF4-FFF2-40B4-BE49-F238E27FC236}">
                <a16:creationId xmlns:a16="http://schemas.microsoft.com/office/drawing/2014/main" id="{6DFC8CC2-A143-769C-8FAB-A71CE4C32917}"/>
              </a:ext>
            </a:extLst>
          </p:cNvPr>
          <p:cNvSpPr/>
          <p:nvPr/>
        </p:nvSpPr>
        <p:spPr>
          <a:xfrm>
            <a:off x="6499214" y="15934538"/>
            <a:ext cx="1304936" cy="117178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r>
              <a:rPr lang="de-DE" sz="1100" dirty="0"/>
              <a:t>LB</a:t>
            </a:r>
          </a:p>
        </p:txBody>
      </p:sp>
      <p:sp>
        <p:nvSpPr>
          <p:cNvPr id="96" name="Rechteck: abgerundete Ecken 95">
            <a:extLst>
              <a:ext uri="{FF2B5EF4-FFF2-40B4-BE49-F238E27FC236}">
                <a16:creationId xmlns:a16="http://schemas.microsoft.com/office/drawing/2014/main" id="{7FFBACDA-0C6C-AE18-9468-742E0C52BC9D}"/>
              </a:ext>
            </a:extLst>
          </p:cNvPr>
          <p:cNvSpPr/>
          <p:nvPr/>
        </p:nvSpPr>
        <p:spPr>
          <a:xfrm>
            <a:off x="719701" y="3101352"/>
            <a:ext cx="7201932" cy="1303777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4" name="Rechteck: abgerundete Ecken 93">
            <a:extLst>
              <a:ext uri="{FF2B5EF4-FFF2-40B4-BE49-F238E27FC236}">
                <a16:creationId xmlns:a16="http://schemas.microsoft.com/office/drawing/2014/main" id="{19F917AF-4035-5B57-6FB1-1BC3FECCDE04}"/>
              </a:ext>
            </a:extLst>
          </p:cNvPr>
          <p:cNvSpPr/>
          <p:nvPr/>
        </p:nvSpPr>
        <p:spPr>
          <a:xfrm>
            <a:off x="719701" y="299783"/>
            <a:ext cx="7201932" cy="2214840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Rechteck: abgerundete Ecken 3">
            <a:extLst>
              <a:ext uri="{FF2B5EF4-FFF2-40B4-BE49-F238E27FC236}">
                <a16:creationId xmlns:a16="http://schemas.microsoft.com/office/drawing/2014/main" id="{3FDF54FF-56C1-BE49-8FB2-D663EF998A17}"/>
              </a:ext>
            </a:extLst>
          </p:cNvPr>
          <p:cNvSpPr/>
          <p:nvPr/>
        </p:nvSpPr>
        <p:spPr>
          <a:xfrm>
            <a:off x="719701" y="12112117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App#1</a:t>
            </a:r>
          </a:p>
        </p:txBody>
      </p:sp>
      <p:sp>
        <p:nvSpPr>
          <p:cNvPr id="7" name="Rechteck: abgerundete Ecken 6">
            <a:extLst>
              <a:ext uri="{FF2B5EF4-FFF2-40B4-BE49-F238E27FC236}">
                <a16:creationId xmlns:a16="http://schemas.microsoft.com/office/drawing/2014/main" id="{356ED2C4-027C-4F7A-C82C-9B7D62C8E86F}"/>
              </a:ext>
            </a:extLst>
          </p:cNvPr>
          <p:cNvSpPr/>
          <p:nvPr/>
        </p:nvSpPr>
        <p:spPr>
          <a:xfrm>
            <a:off x="2729049" y="12529285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FW#1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55B8C3D3-1FD0-E168-5704-7B18A7BAFF0B}"/>
              </a:ext>
            </a:extLst>
          </p:cNvPr>
          <p:cNvCxnSpPr>
            <a:stCxn id="7" idx="1"/>
            <a:endCxn id="4" idx="3"/>
          </p:cNvCxnSpPr>
          <p:nvPr/>
        </p:nvCxnSpPr>
        <p:spPr>
          <a:xfrm flipH="1" flipV="1">
            <a:off x="1353929" y="12256159"/>
            <a:ext cx="1375120" cy="41716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hteck: abgerundete Ecken 18">
            <a:extLst>
              <a:ext uri="{FF2B5EF4-FFF2-40B4-BE49-F238E27FC236}">
                <a16:creationId xmlns:a16="http://schemas.microsoft.com/office/drawing/2014/main" id="{6F68CB2E-782F-F91A-E594-2322A5D9912D}"/>
              </a:ext>
            </a:extLst>
          </p:cNvPr>
          <p:cNvSpPr/>
          <p:nvPr/>
        </p:nvSpPr>
        <p:spPr>
          <a:xfrm>
            <a:off x="4676139" y="12113187"/>
            <a:ext cx="634228" cy="124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ODL#1</a:t>
            </a:r>
          </a:p>
        </p:txBody>
      </p:sp>
      <p:sp>
        <p:nvSpPr>
          <p:cNvPr id="31" name="Rechteck: abgerundete Ecken 30">
            <a:extLst>
              <a:ext uri="{FF2B5EF4-FFF2-40B4-BE49-F238E27FC236}">
                <a16:creationId xmlns:a16="http://schemas.microsoft.com/office/drawing/2014/main" id="{2649D9F4-09F0-2FB9-19D2-CC7964D56EEF}"/>
              </a:ext>
            </a:extLst>
          </p:cNvPr>
          <p:cNvSpPr/>
          <p:nvPr/>
        </p:nvSpPr>
        <p:spPr>
          <a:xfrm>
            <a:off x="4676139" y="13234804"/>
            <a:ext cx="634228" cy="124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ODL#2</a:t>
            </a:r>
          </a:p>
        </p:txBody>
      </p:sp>
      <p:cxnSp>
        <p:nvCxnSpPr>
          <p:cNvPr id="52" name="Gerader Verbinder 51">
            <a:extLst>
              <a:ext uri="{FF2B5EF4-FFF2-40B4-BE49-F238E27FC236}">
                <a16:creationId xmlns:a16="http://schemas.microsoft.com/office/drawing/2014/main" id="{CA81A289-326F-314C-C458-AFB85CA908DC}"/>
              </a:ext>
            </a:extLst>
          </p:cNvPr>
          <p:cNvCxnSpPr>
            <a:cxnSpLocks/>
            <a:stCxn id="31" idx="1"/>
            <a:endCxn id="7" idx="3"/>
          </p:cNvCxnSpPr>
          <p:nvPr/>
        </p:nvCxnSpPr>
        <p:spPr>
          <a:xfrm flipH="1" flipV="1">
            <a:off x="3363277" y="12673327"/>
            <a:ext cx="1312862" cy="6236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Gerader Verbinder 55">
            <a:extLst>
              <a:ext uri="{FF2B5EF4-FFF2-40B4-BE49-F238E27FC236}">
                <a16:creationId xmlns:a16="http://schemas.microsoft.com/office/drawing/2014/main" id="{32B60ECB-B3EC-0507-FE8B-42151B1D3783}"/>
              </a:ext>
            </a:extLst>
          </p:cNvPr>
          <p:cNvCxnSpPr>
            <a:cxnSpLocks/>
            <a:stCxn id="19" idx="1"/>
            <a:endCxn id="7" idx="3"/>
          </p:cNvCxnSpPr>
          <p:nvPr/>
        </p:nvCxnSpPr>
        <p:spPr>
          <a:xfrm flipH="1">
            <a:off x="3363277" y="12175351"/>
            <a:ext cx="1312862" cy="49797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0" name="Rechteck: abgerundete Ecken 59">
            <a:extLst>
              <a:ext uri="{FF2B5EF4-FFF2-40B4-BE49-F238E27FC236}">
                <a16:creationId xmlns:a16="http://schemas.microsoft.com/office/drawing/2014/main" id="{FAF9071C-7A24-9390-59AA-A273A0CD620F}"/>
              </a:ext>
            </a:extLst>
          </p:cNvPr>
          <p:cNvSpPr/>
          <p:nvPr/>
        </p:nvSpPr>
        <p:spPr>
          <a:xfrm>
            <a:off x="719701" y="8579950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App#1</a:t>
            </a:r>
          </a:p>
        </p:txBody>
      </p:sp>
      <p:sp>
        <p:nvSpPr>
          <p:cNvPr id="65" name="Rechteck: abgerundete Ecken 64">
            <a:extLst>
              <a:ext uri="{FF2B5EF4-FFF2-40B4-BE49-F238E27FC236}">
                <a16:creationId xmlns:a16="http://schemas.microsoft.com/office/drawing/2014/main" id="{F94383C5-3B0D-2006-E3DE-5CF320A31BA2}"/>
              </a:ext>
            </a:extLst>
          </p:cNvPr>
          <p:cNvSpPr/>
          <p:nvPr/>
        </p:nvSpPr>
        <p:spPr>
          <a:xfrm>
            <a:off x="7287405" y="9096498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LC#1</a:t>
            </a:r>
          </a:p>
        </p:txBody>
      </p:sp>
      <p:sp>
        <p:nvSpPr>
          <p:cNvPr id="66" name="Rechteck: abgerundete Ecken 65">
            <a:extLst>
              <a:ext uri="{FF2B5EF4-FFF2-40B4-BE49-F238E27FC236}">
                <a16:creationId xmlns:a16="http://schemas.microsoft.com/office/drawing/2014/main" id="{FA164C5A-743A-BEE9-ECCF-1944269E788D}"/>
              </a:ext>
            </a:extLst>
          </p:cNvPr>
          <p:cNvSpPr/>
          <p:nvPr/>
        </p:nvSpPr>
        <p:spPr>
          <a:xfrm>
            <a:off x="4676139" y="8581020"/>
            <a:ext cx="634228" cy="124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ODL#1</a:t>
            </a:r>
          </a:p>
        </p:txBody>
      </p:sp>
      <p:cxnSp>
        <p:nvCxnSpPr>
          <p:cNvPr id="67" name="Gerader Verbinder 66">
            <a:extLst>
              <a:ext uri="{FF2B5EF4-FFF2-40B4-BE49-F238E27FC236}">
                <a16:creationId xmlns:a16="http://schemas.microsoft.com/office/drawing/2014/main" id="{061EB6D1-8542-94D3-0E6F-B615D9CB09E1}"/>
              </a:ext>
            </a:extLst>
          </p:cNvPr>
          <p:cNvCxnSpPr>
            <a:cxnSpLocks/>
          </p:cNvCxnSpPr>
          <p:nvPr/>
        </p:nvCxnSpPr>
        <p:spPr>
          <a:xfrm flipH="1" flipV="1">
            <a:off x="5825586" y="8612805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8" name="Gerader Verbinder 67">
            <a:extLst>
              <a:ext uri="{FF2B5EF4-FFF2-40B4-BE49-F238E27FC236}">
                <a16:creationId xmlns:a16="http://schemas.microsoft.com/office/drawing/2014/main" id="{0C00E181-EB7C-B937-AB80-B1634FD8D435}"/>
              </a:ext>
            </a:extLst>
          </p:cNvPr>
          <p:cNvCxnSpPr>
            <a:cxnSpLocks/>
          </p:cNvCxnSpPr>
          <p:nvPr/>
        </p:nvCxnSpPr>
        <p:spPr>
          <a:xfrm flipH="1" flipV="1">
            <a:off x="5825585" y="8723992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69" name="Gerader Verbinder 68">
            <a:extLst>
              <a:ext uri="{FF2B5EF4-FFF2-40B4-BE49-F238E27FC236}">
                <a16:creationId xmlns:a16="http://schemas.microsoft.com/office/drawing/2014/main" id="{B2419A85-CC08-1AE0-9749-10AB8A42379A}"/>
              </a:ext>
            </a:extLst>
          </p:cNvPr>
          <p:cNvCxnSpPr>
            <a:cxnSpLocks/>
          </p:cNvCxnSpPr>
          <p:nvPr/>
        </p:nvCxnSpPr>
        <p:spPr>
          <a:xfrm flipH="1" flipV="1">
            <a:off x="5825584" y="8816533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0" name="Gerader Verbinder 69">
            <a:extLst>
              <a:ext uri="{FF2B5EF4-FFF2-40B4-BE49-F238E27FC236}">
                <a16:creationId xmlns:a16="http://schemas.microsoft.com/office/drawing/2014/main" id="{122DBEBA-0B26-4E51-19B1-EE293EF05831}"/>
              </a:ext>
            </a:extLst>
          </p:cNvPr>
          <p:cNvCxnSpPr>
            <a:cxnSpLocks/>
          </p:cNvCxnSpPr>
          <p:nvPr/>
        </p:nvCxnSpPr>
        <p:spPr>
          <a:xfrm flipH="1" flipV="1">
            <a:off x="5825583" y="8915972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1" name="Rechteck: abgerundete Ecken 70">
            <a:extLst>
              <a:ext uri="{FF2B5EF4-FFF2-40B4-BE49-F238E27FC236}">
                <a16:creationId xmlns:a16="http://schemas.microsoft.com/office/drawing/2014/main" id="{D72AAC31-6B89-A6EA-C5FD-F997CCA3BAF5}"/>
              </a:ext>
            </a:extLst>
          </p:cNvPr>
          <p:cNvSpPr/>
          <p:nvPr/>
        </p:nvSpPr>
        <p:spPr>
          <a:xfrm>
            <a:off x="4676139" y="9702637"/>
            <a:ext cx="634228" cy="12432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ODL#2</a:t>
            </a:r>
          </a:p>
        </p:txBody>
      </p:sp>
      <p:cxnSp>
        <p:nvCxnSpPr>
          <p:cNvPr id="72" name="Gerader Verbinder 71">
            <a:extLst>
              <a:ext uri="{FF2B5EF4-FFF2-40B4-BE49-F238E27FC236}">
                <a16:creationId xmlns:a16="http://schemas.microsoft.com/office/drawing/2014/main" id="{99F0AFE8-26C8-C9A5-34CC-833A31FCDBA9}"/>
              </a:ext>
            </a:extLst>
          </p:cNvPr>
          <p:cNvCxnSpPr>
            <a:cxnSpLocks/>
          </p:cNvCxnSpPr>
          <p:nvPr/>
        </p:nvCxnSpPr>
        <p:spPr>
          <a:xfrm flipH="1">
            <a:off x="5825583" y="9346455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3" name="Gerader Verbinder 72">
            <a:extLst>
              <a:ext uri="{FF2B5EF4-FFF2-40B4-BE49-F238E27FC236}">
                <a16:creationId xmlns:a16="http://schemas.microsoft.com/office/drawing/2014/main" id="{5467BA3D-8CFC-9212-B054-D44A898DA05A}"/>
              </a:ext>
            </a:extLst>
          </p:cNvPr>
          <p:cNvCxnSpPr>
            <a:cxnSpLocks/>
          </p:cNvCxnSpPr>
          <p:nvPr/>
        </p:nvCxnSpPr>
        <p:spPr>
          <a:xfrm flipH="1">
            <a:off x="5825582" y="9457642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4" name="Gerader Verbinder 73">
            <a:extLst>
              <a:ext uri="{FF2B5EF4-FFF2-40B4-BE49-F238E27FC236}">
                <a16:creationId xmlns:a16="http://schemas.microsoft.com/office/drawing/2014/main" id="{727477B4-D369-A7FC-CC6E-58D13F724034}"/>
              </a:ext>
            </a:extLst>
          </p:cNvPr>
          <p:cNvCxnSpPr>
            <a:cxnSpLocks/>
          </p:cNvCxnSpPr>
          <p:nvPr/>
        </p:nvCxnSpPr>
        <p:spPr>
          <a:xfrm flipH="1">
            <a:off x="5825581" y="9550183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5" name="Gerader Verbinder 74">
            <a:extLst>
              <a:ext uri="{FF2B5EF4-FFF2-40B4-BE49-F238E27FC236}">
                <a16:creationId xmlns:a16="http://schemas.microsoft.com/office/drawing/2014/main" id="{87CD0169-05D0-DBBB-136C-56FB872BB0A4}"/>
              </a:ext>
            </a:extLst>
          </p:cNvPr>
          <p:cNvCxnSpPr>
            <a:cxnSpLocks/>
          </p:cNvCxnSpPr>
          <p:nvPr/>
        </p:nvCxnSpPr>
        <p:spPr>
          <a:xfrm flipH="1">
            <a:off x="5825580" y="9649622"/>
            <a:ext cx="1047653" cy="185083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7" name="Gerader Verbinder 76">
            <a:extLst>
              <a:ext uri="{FF2B5EF4-FFF2-40B4-BE49-F238E27FC236}">
                <a16:creationId xmlns:a16="http://schemas.microsoft.com/office/drawing/2014/main" id="{61E09EC8-AC47-9D13-9D74-A9F05405BADD}"/>
              </a:ext>
            </a:extLst>
          </p:cNvPr>
          <p:cNvCxnSpPr>
            <a:cxnSpLocks/>
            <a:stCxn id="71" idx="1"/>
            <a:endCxn id="60" idx="3"/>
          </p:cNvCxnSpPr>
          <p:nvPr/>
        </p:nvCxnSpPr>
        <p:spPr>
          <a:xfrm flipH="1" flipV="1">
            <a:off x="1353929" y="8723992"/>
            <a:ext cx="3322210" cy="1040809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78" name="Gerader Verbinder 77">
            <a:extLst>
              <a:ext uri="{FF2B5EF4-FFF2-40B4-BE49-F238E27FC236}">
                <a16:creationId xmlns:a16="http://schemas.microsoft.com/office/drawing/2014/main" id="{6BF6FF31-EA3C-0938-B3C8-73C7173704F1}"/>
              </a:ext>
            </a:extLst>
          </p:cNvPr>
          <p:cNvCxnSpPr>
            <a:cxnSpLocks/>
            <a:stCxn id="66" idx="1"/>
            <a:endCxn id="60" idx="3"/>
          </p:cNvCxnSpPr>
          <p:nvPr/>
        </p:nvCxnSpPr>
        <p:spPr>
          <a:xfrm flipH="1">
            <a:off x="1353929" y="8643184"/>
            <a:ext cx="3322210" cy="80808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79" name="Textfeld 78">
            <a:extLst>
              <a:ext uri="{FF2B5EF4-FFF2-40B4-BE49-F238E27FC236}">
                <a16:creationId xmlns:a16="http://schemas.microsoft.com/office/drawing/2014/main" id="{4F24E147-9ACF-D5CD-7458-55B0354E0688}"/>
              </a:ext>
            </a:extLst>
          </p:cNvPr>
          <p:cNvSpPr txBox="1"/>
          <p:nvPr/>
        </p:nvSpPr>
        <p:spPr>
          <a:xfrm>
            <a:off x="1210196" y="8916842"/>
            <a:ext cx="2950730" cy="29238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>
                <a:solidFill>
                  <a:schemeClr val="accent5"/>
                </a:solidFill>
              </a:rPr>
              <a:t>HttpLink</a:t>
            </a:r>
            <a:endParaRPr lang="de-DE" sz="800" b="1" dirty="0">
              <a:solidFill>
                <a:schemeClr val="accent5"/>
              </a:solidFill>
            </a:endParaRPr>
          </a:p>
          <a:p>
            <a:r>
              <a:rPr lang="de-DE" sz="800" dirty="0" err="1">
                <a:solidFill>
                  <a:schemeClr val="accent5"/>
                </a:solidFill>
              </a:rPr>
              <a:t>key</a:t>
            </a:r>
            <a:r>
              <a:rPr lang="de-DE" sz="800" dirty="0">
                <a:solidFill>
                  <a:schemeClr val="accent5"/>
                </a:solidFill>
              </a:rPr>
              <a:t>: </a:t>
            </a:r>
            <a:r>
              <a:rPr lang="de-DE" sz="800" dirty="0" err="1">
                <a:solidFill>
                  <a:schemeClr val="accent5"/>
                </a:solidFill>
              </a:rPr>
              <a:t>local-id</a:t>
            </a:r>
            <a:endParaRPr lang="de-DE" sz="800" dirty="0">
              <a:solidFill>
                <a:schemeClr val="accent5"/>
              </a:solidFill>
            </a:endParaRPr>
          </a:p>
          <a:p>
            <a:r>
              <a:rPr lang="de-DE" sz="800" dirty="0" err="1">
                <a:solidFill>
                  <a:schemeClr val="accent5"/>
                </a:solidFill>
              </a:rPr>
              <a:t>linktp</a:t>
            </a:r>
            <a:r>
              <a:rPr lang="de-DE" sz="800" dirty="0">
                <a:solidFill>
                  <a:schemeClr val="accent5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1 x </a:t>
            </a:r>
            <a:r>
              <a:rPr lang="de-DE" sz="800" dirty="0" err="1">
                <a:solidFill>
                  <a:schemeClr val="accent5"/>
                </a:solidFill>
              </a:rPr>
              <a:t>HttpClient</a:t>
            </a:r>
            <a:r>
              <a:rPr lang="de-DE" sz="800" dirty="0">
                <a:solidFill>
                  <a:schemeClr val="accent5"/>
                </a:solidFill>
              </a:rPr>
              <a:t> {_cc, _</a:t>
            </a:r>
            <a:r>
              <a:rPr lang="de-DE" sz="800" dirty="0" err="1">
                <a:solidFill>
                  <a:schemeClr val="accent5"/>
                </a:solidFill>
              </a:rPr>
              <a:t>ltp</a:t>
            </a:r>
            <a:r>
              <a:rPr lang="de-DE" sz="800" dirty="0">
                <a:solidFill>
                  <a:schemeClr val="accent5"/>
                </a:solidFill>
              </a:rPr>
              <a:t>, _</a:t>
            </a:r>
            <a:r>
              <a:rPr lang="de-DE" sz="800" dirty="0" err="1">
                <a:solidFill>
                  <a:schemeClr val="accent5"/>
                </a:solidFill>
              </a:rPr>
              <a:t>lp</a:t>
            </a:r>
            <a:r>
              <a:rPr lang="de-DE" sz="800" dirty="0">
                <a:solidFill>
                  <a:schemeClr val="accent5"/>
                </a:solidFill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1 x </a:t>
            </a:r>
            <a:r>
              <a:rPr lang="de-DE" sz="800" dirty="0" err="1">
                <a:solidFill>
                  <a:schemeClr val="accent5"/>
                </a:solidFill>
              </a:rPr>
              <a:t>HttpServer</a:t>
            </a:r>
            <a:r>
              <a:rPr lang="de-DE" sz="800" dirty="0">
                <a:solidFill>
                  <a:schemeClr val="accent5"/>
                </a:solidFill>
              </a:rPr>
              <a:t> {_cc, _</a:t>
            </a:r>
            <a:r>
              <a:rPr lang="de-DE" sz="800" dirty="0" err="1">
                <a:solidFill>
                  <a:schemeClr val="accent5"/>
                </a:solidFill>
              </a:rPr>
              <a:t>ltp</a:t>
            </a:r>
            <a:r>
              <a:rPr lang="de-DE" sz="800" dirty="0">
                <a:solidFill>
                  <a:schemeClr val="accent5"/>
                </a:solidFill>
              </a:rPr>
              <a:t>, _</a:t>
            </a:r>
            <a:r>
              <a:rPr lang="de-DE" sz="800" dirty="0" err="1">
                <a:solidFill>
                  <a:schemeClr val="accent5"/>
                </a:solidFill>
              </a:rPr>
              <a:t>lp</a:t>
            </a:r>
            <a:r>
              <a:rPr lang="de-DE" sz="800" dirty="0">
                <a:solidFill>
                  <a:schemeClr val="accent5"/>
                </a:solidFill>
              </a:rPr>
              <a:t>}</a:t>
            </a:r>
          </a:p>
          <a:p>
            <a:r>
              <a:rPr lang="de-DE" sz="800" dirty="0">
                <a:solidFill>
                  <a:schemeClr val="accent5"/>
                </a:solidFill>
              </a:rPr>
              <a:t>State:</a:t>
            </a:r>
          </a:p>
          <a:p>
            <a:pPr marL="228600" indent="-228600">
              <a:buAutoNum type="arabicPeriod"/>
            </a:pPr>
            <a:r>
              <a:rPr lang="de-DE" sz="800" dirty="0">
                <a:solidFill>
                  <a:schemeClr val="accent5"/>
                </a:solidFill>
              </a:rPr>
              <a:t>after /v1/</a:t>
            </a:r>
            <a:r>
              <a:rPr lang="de-DE" sz="800" dirty="0" err="1">
                <a:solidFill>
                  <a:schemeClr val="accent5"/>
                </a:solidFill>
              </a:rPr>
              <a:t>establish</a:t>
            </a:r>
            <a:r>
              <a:rPr lang="de-DE" sz="800" dirty="0">
                <a:solidFill>
                  <a:schemeClr val="accent5"/>
                </a:solidFill>
              </a:rPr>
              <a:t>-management-domain-connection</a:t>
            </a:r>
          </a:p>
          <a:p>
            <a:pPr marL="228600" indent="-228600">
              <a:buAutoNum type="arabicPeriod"/>
            </a:pPr>
            <a:r>
              <a:rPr lang="de-DE" sz="800" dirty="0" err="1">
                <a:solidFill>
                  <a:schemeClr val="accent5"/>
                </a:solidFill>
              </a:rPr>
              <a:t>HttpClient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  <a:p>
            <a:pPr marL="228600" indent="-228600">
              <a:buFontTx/>
              <a:buAutoNum type="arabicPeriod"/>
            </a:pPr>
            <a:r>
              <a:rPr lang="de-DE" sz="800" dirty="0" err="1">
                <a:solidFill>
                  <a:schemeClr val="accent5"/>
                </a:solidFill>
              </a:rPr>
              <a:t>HttpServer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  <a:p>
            <a:pPr marL="228600" indent="-228600">
              <a:buAutoNum type="arabicPeriod"/>
            </a:pPr>
            <a:r>
              <a:rPr lang="de-DE" sz="800" dirty="0" err="1">
                <a:solidFill>
                  <a:schemeClr val="accent5"/>
                </a:solidFill>
              </a:rPr>
              <a:t>HttpClient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configuration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matches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de-DE" sz="800" dirty="0" err="1">
                <a:solidFill>
                  <a:schemeClr val="accent5"/>
                </a:solidFill>
              </a:rPr>
              <a:t>HttpServer</a:t>
            </a:r>
            <a:endParaRPr lang="de-DE" sz="800" dirty="0">
              <a:solidFill>
                <a:schemeClr val="accent5"/>
              </a:solidFill>
            </a:endParaRPr>
          </a:p>
          <a:p>
            <a:pPr marL="228600" indent="-228600">
              <a:buAutoNum type="arabicPeriod"/>
            </a:pPr>
            <a:r>
              <a:rPr lang="de-DE" sz="800" dirty="0">
                <a:solidFill>
                  <a:schemeClr val="accent5"/>
                </a:solidFill>
              </a:rPr>
              <a:t>1 Route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  <a:p>
            <a:r>
              <a:rPr lang="de-DE" sz="800" dirty="0">
                <a:solidFill>
                  <a:schemeClr val="accent5"/>
                </a:solidFill>
              </a:rPr>
              <a:t>route: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5"/>
                </a:solidFill>
              </a:rPr>
              <a:t>chain of </a:t>
            </a:r>
            <a:r>
              <a:rPr lang="de-DE" sz="800" dirty="0">
                <a:solidFill>
                  <a:schemeClr val="accent5"/>
                </a:solidFill>
              </a:rPr>
              <a:t>2 </a:t>
            </a:r>
            <a:r>
              <a:rPr lang="de-DE" sz="800" dirty="0" err="1">
                <a:solidFill>
                  <a:schemeClr val="accent5"/>
                </a:solidFill>
              </a:rPr>
              <a:t>TcpLinks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en-US" sz="800" dirty="0">
                <a:solidFill>
                  <a:schemeClr val="accent5"/>
                </a:solidFill>
              </a:rPr>
              <a:t>between LTPs referred as </a:t>
            </a:r>
            <a:r>
              <a:rPr lang="en-US" sz="800" dirty="0" err="1">
                <a:solidFill>
                  <a:schemeClr val="accent5"/>
                </a:solidFill>
              </a:rPr>
              <a:t>linktp</a:t>
            </a:r>
            <a:endParaRPr lang="en-US" sz="800" dirty="0">
              <a:solidFill>
                <a:schemeClr val="accent5"/>
              </a:solidFill>
            </a:endParaRPr>
          </a:p>
          <a:p>
            <a:endParaRPr lang="en-US" sz="800" dirty="0">
              <a:solidFill>
                <a:schemeClr val="accent5"/>
              </a:solidFill>
            </a:endParaRPr>
          </a:p>
          <a:p>
            <a:endParaRPr lang="de-DE" sz="800" dirty="0">
              <a:solidFill>
                <a:schemeClr val="accent5"/>
              </a:solidFill>
            </a:endParaRPr>
          </a:p>
          <a:p>
            <a:r>
              <a:rPr lang="en-US" sz="800" b="1" dirty="0">
                <a:solidFill>
                  <a:schemeClr val="accent5"/>
                </a:solidFill>
              </a:rPr>
              <a:t>Route</a:t>
            </a:r>
          </a:p>
          <a:p>
            <a:r>
              <a:rPr lang="en-US" sz="800" dirty="0">
                <a:solidFill>
                  <a:schemeClr val="accent5"/>
                </a:solidFill>
              </a:rPr>
              <a:t>key: local-id</a:t>
            </a:r>
          </a:p>
          <a:p>
            <a:r>
              <a:rPr lang="en-US" sz="800" dirty="0">
                <a:solidFill>
                  <a:schemeClr val="accent5"/>
                </a:solidFill>
              </a:rPr>
              <a:t>State: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accent5"/>
                </a:solidFill>
              </a:rPr>
              <a:t>TcpLinkA</a:t>
            </a:r>
            <a:r>
              <a:rPr lang="en-US" sz="800" dirty="0">
                <a:solidFill>
                  <a:schemeClr val="accent5"/>
                </a:solidFill>
              </a:rPr>
              <a:t> exists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5"/>
                </a:solidFill>
              </a:rPr>
              <a:t>and </a:t>
            </a:r>
            <a:r>
              <a:rPr lang="de-DE" sz="800" dirty="0" err="1">
                <a:solidFill>
                  <a:schemeClr val="accent5"/>
                </a:solidFill>
              </a:rPr>
              <a:t>TcpLinkB</a:t>
            </a:r>
            <a:r>
              <a:rPr lang="de-DE" sz="800" dirty="0">
                <a:solidFill>
                  <a:schemeClr val="accent5"/>
                </a:solidFill>
              </a:rPr>
              <a:t> </a:t>
            </a:r>
            <a:r>
              <a:rPr lang="en-US" sz="800" dirty="0">
                <a:solidFill>
                  <a:schemeClr val="accent5"/>
                </a:solidFill>
              </a:rPr>
              <a:t>exists</a:t>
            </a:r>
          </a:p>
          <a:p>
            <a:r>
              <a:rPr lang="en-US" sz="800" dirty="0">
                <a:solidFill>
                  <a:schemeClr val="accent5"/>
                </a:solidFill>
              </a:rPr>
              <a:t>_link: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accent5"/>
                </a:solidFill>
              </a:rPr>
              <a:t>TcpLinkA</a:t>
            </a:r>
            <a:r>
              <a:rPr lang="en-US" sz="800" dirty="0">
                <a:solidFill>
                  <a:schemeClr val="accent5"/>
                </a:solidFill>
              </a:rPr>
              <a:t> </a:t>
            </a:r>
          </a:p>
          <a:p>
            <a:pPr marL="171450" indent="-171450">
              <a:buFontTx/>
              <a:buChar char="-"/>
            </a:pPr>
            <a:r>
              <a:rPr lang="de-DE" sz="800" dirty="0" err="1">
                <a:solidFill>
                  <a:schemeClr val="accent5"/>
                </a:solidFill>
              </a:rPr>
              <a:t>TcpLinkB</a:t>
            </a:r>
            <a:endParaRPr lang="de-DE" sz="800" dirty="0">
              <a:solidFill>
                <a:schemeClr val="accent5"/>
              </a:solidFill>
            </a:endParaRPr>
          </a:p>
        </p:txBody>
      </p:sp>
      <p:sp>
        <p:nvSpPr>
          <p:cNvPr id="2" name="Rechteck: abgerundete Ecken 1">
            <a:extLst>
              <a:ext uri="{FF2B5EF4-FFF2-40B4-BE49-F238E27FC236}">
                <a16:creationId xmlns:a16="http://schemas.microsoft.com/office/drawing/2014/main" id="{3A836B06-7314-7E7A-C955-1DA47502EA2F}"/>
              </a:ext>
            </a:extLst>
          </p:cNvPr>
          <p:cNvSpPr/>
          <p:nvPr/>
        </p:nvSpPr>
        <p:spPr>
          <a:xfrm>
            <a:off x="719701" y="5242695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App#1</a:t>
            </a:r>
          </a:p>
        </p:txBody>
      </p:sp>
      <p:sp>
        <p:nvSpPr>
          <p:cNvPr id="3" name="Rechteck: abgerundete Ecken 2">
            <a:extLst>
              <a:ext uri="{FF2B5EF4-FFF2-40B4-BE49-F238E27FC236}">
                <a16:creationId xmlns:a16="http://schemas.microsoft.com/office/drawing/2014/main" id="{A14CDEB7-6280-7B1D-B1FE-A1248F7DCC51}"/>
              </a:ext>
            </a:extLst>
          </p:cNvPr>
          <p:cNvSpPr/>
          <p:nvPr/>
        </p:nvSpPr>
        <p:spPr>
          <a:xfrm>
            <a:off x="7287405" y="5759243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LC#1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E0C46F83-2FA6-A071-4C90-597566BE3C33}"/>
              </a:ext>
            </a:extLst>
          </p:cNvPr>
          <p:cNvCxnSpPr>
            <a:cxnSpLocks/>
            <a:stCxn id="3" idx="0"/>
            <a:endCxn id="2" idx="0"/>
          </p:cNvCxnSpPr>
          <p:nvPr/>
        </p:nvCxnSpPr>
        <p:spPr>
          <a:xfrm flipH="1" flipV="1">
            <a:off x="1036815" y="5242695"/>
            <a:ext cx="6567704" cy="516548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26" name="Textfeld 25">
            <a:extLst>
              <a:ext uri="{FF2B5EF4-FFF2-40B4-BE49-F238E27FC236}">
                <a16:creationId xmlns:a16="http://schemas.microsoft.com/office/drawing/2014/main" id="{06E229F1-EFD9-36D4-E517-D0C57479D1B1}"/>
              </a:ext>
            </a:extLst>
          </p:cNvPr>
          <p:cNvSpPr txBox="1"/>
          <p:nvPr/>
        </p:nvSpPr>
        <p:spPr>
          <a:xfrm>
            <a:off x="1210196" y="5565589"/>
            <a:ext cx="428273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noProof="0" dirty="0" err="1">
                <a:solidFill>
                  <a:schemeClr val="accent6">
                    <a:lumMod val="75000"/>
                  </a:schemeClr>
                </a:solidFill>
              </a:rPr>
              <a:t>ManagementPlaneTransportFc</a:t>
            </a:r>
            <a:endParaRPr lang="en-US" sz="800" b="1" noProof="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key: 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deviceName</a:t>
            </a:r>
            <a:endParaRPr lang="en-US" sz="800" noProof="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fctp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1 x LMP {_cc, _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ltp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1 x MDI {_cc, _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ltp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}</a:t>
            </a:r>
          </a:p>
          <a:p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State: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after /v1/establish-management-transport-connection</a:t>
            </a:r>
          </a:p>
          <a:p>
            <a:pPr marL="171450" indent="-171450">
              <a:buFontTx/>
              <a:buChar char="-"/>
            </a:pPr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min 1 Route exists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route:</a:t>
            </a:r>
          </a:p>
          <a:p>
            <a:pPr marL="171450" indent="-171450">
              <a:buFontTx/>
              <a:buChar char="-"/>
            </a:pPr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chain of 1 </a:t>
            </a:r>
            <a:r>
              <a:rPr lang="en-US" sz="800" noProof="0" dirty="0" err="1">
                <a:solidFill>
                  <a:schemeClr val="accent6">
                    <a:lumMod val="75000"/>
                  </a:schemeClr>
                </a:solidFill>
              </a:rPr>
              <a:t>HttpLink</a:t>
            </a:r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 and 1 </a:t>
            </a:r>
            <a:r>
              <a:rPr lang="en-US" sz="800" noProof="0" dirty="0" err="1">
                <a:solidFill>
                  <a:schemeClr val="accent6">
                    <a:lumMod val="75000"/>
                  </a:schemeClr>
                </a:solidFill>
              </a:rPr>
              <a:t>CopyLink</a:t>
            </a:r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 between LTPs referred as </a:t>
            </a:r>
            <a:r>
              <a:rPr lang="en-US" sz="800" noProof="0" dirty="0" err="1">
                <a:solidFill>
                  <a:schemeClr val="accent6">
                    <a:lumMod val="75000"/>
                  </a:schemeClr>
                </a:solidFill>
              </a:rPr>
              <a:t>fctps</a:t>
            </a:r>
            <a:endParaRPr lang="en-US" sz="800" noProof="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endParaRPr lang="en-US" sz="800" noProof="0" dirty="0">
              <a:solidFill>
                <a:schemeClr val="accent6">
                  <a:lumMod val="75000"/>
                </a:schemeClr>
              </a:solidFill>
            </a:endParaRP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800" b="1" dirty="0">
                <a:solidFill>
                  <a:schemeClr val="accent6">
                    <a:lumMod val="75000"/>
                  </a:schemeClr>
                </a:solidFill>
              </a:rPr>
              <a:t>Route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key: local-id</a:t>
            </a:r>
          </a:p>
          <a:p>
            <a:r>
              <a:rPr lang="en-US" sz="800" noProof="0" dirty="0">
                <a:solidFill>
                  <a:schemeClr val="accent6">
                    <a:lumMod val="75000"/>
                  </a:schemeClr>
                </a:solidFill>
              </a:rPr>
              <a:t>State:</a:t>
            </a:r>
          </a:p>
          <a:p>
            <a:pPr marL="171450" indent="-171450">
              <a:buFontTx/>
              <a:buChar char="-"/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HttpLink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 exists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and </a:t>
            </a: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CopyLink</a:t>
            </a:r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 exists</a:t>
            </a:r>
          </a:p>
          <a:p>
            <a:r>
              <a:rPr lang="en-US" sz="800" dirty="0">
                <a:solidFill>
                  <a:schemeClr val="accent6">
                    <a:lumMod val="75000"/>
                  </a:schemeClr>
                </a:solidFill>
              </a:rPr>
              <a:t>_link:</a:t>
            </a:r>
          </a:p>
          <a:p>
            <a:pPr marL="171450" indent="-171450">
              <a:buFontTx/>
              <a:buChar char="-"/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HttpLink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  <a:p>
            <a:pPr marL="171450" indent="-171450">
              <a:buFontTx/>
              <a:buChar char="-"/>
            </a:pPr>
            <a:r>
              <a:rPr lang="en-US" sz="800" dirty="0" err="1">
                <a:solidFill>
                  <a:schemeClr val="accent6">
                    <a:lumMod val="75000"/>
                  </a:schemeClr>
                </a:solidFill>
              </a:rPr>
              <a:t>CopyLink</a:t>
            </a:r>
            <a:endParaRPr lang="en-US" sz="800" dirty="0">
              <a:solidFill>
                <a:schemeClr val="accent6">
                  <a:lumMod val="75000"/>
                </a:schemeClr>
              </a:solidFill>
            </a:endParaRPr>
          </a:p>
        </p:txBody>
      </p:sp>
      <p:cxnSp>
        <p:nvCxnSpPr>
          <p:cNvPr id="46" name="Gerader Verbinder 45">
            <a:extLst>
              <a:ext uri="{FF2B5EF4-FFF2-40B4-BE49-F238E27FC236}">
                <a16:creationId xmlns:a16="http://schemas.microsoft.com/office/drawing/2014/main" id="{AE285936-C8E0-EB3A-3056-367EAA006138}"/>
              </a:ext>
            </a:extLst>
          </p:cNvPr>
          <p:cNvCxnSpPr>
            <a:cxnSpLocks/>
          </p:cNvCxnSpPr>
          <p:nvPr/>
        </p:nvCxnSpPr>
        <p:spPr>
          <a:xfrm flipH="1" flipV="1">
            <a:off x="1036815" y="5295870"/>
            <a:ext cx="6567704" cy="516548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7" name="Gerader Verbinder 46">
            <a:extLst>
              <a:ext uri="{FF2B5EF4-FFF2-40B4-BE49-F238E27FC236}">
                <a16:creationId xmlns:a16="http://schemas.microsoft.com/office/drawing/2014/main" id="{45A3A7FE-1CAF-DA21-5FA3-AAB887643A27}"/>
              </a:ext>
            </a:extLst>
          </p:cNvPr>
          <p:cNvCxnSpPr>
            <a:cxnSpLocks/>
          </p:cNvCxnSpPr>
          <p:nvPr/>
        </p:nvCxnSpPr>
        <p:spPr>
          <a:xfrm flipH="1" flipV="1">
            <a:off x="1036815" y="5349045"/>
            <a:ext cx="6567704" cy="516548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48" name="Gerader Verbinder 47">
            <a:extLst>
              <a:ext uri="{FF2B5EF4-FFF2-40B4-BE49-F238E27FC236}">
                <a16:creationId xmlns:a16="http://schemas.microsoft.com/office/drawing/2014/main" id="{547489BE-4E96-125C-DE87-1EFCD5531255}"/>
              </a:ext>
            </a:extLst>
          </p:cNvPr>
          <p:cNvCxnSpPr>
            <a:cxnSpLocks/>
          </p:cNvCxnSpPr>
          <p:nvPr/>
        </p:nvCxnSpPr>
        <p:spPr>
          <a:xfrm flipH="1" flipV="1">
            <a:off x="1036815" y="5409068"/>
            <a:ext cx="6567704" cy="516548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54" name="Rechteck: abgerundete Ecken 53">
            <a:extLst>
              <a:ext uri="{FF2B5EF4-FFF2-40B4-BE49-F238E27FC236}">
                <a16:creationId xmlns:a16="http://schemas.microsoft.com/office/drawing/2014/main" id="{C844B528-52F4-C80F-AE6B-3845963FF185}"/>
              </a:ext>
            </a:extLst>
          </p:cNvPr>
          <p:cNvSpPr/>
          <p:nvPr/>
        </p:nvSpPr>
        <p:spPr>
          <a:xfrm>
            <a:off x="719701" y="3233496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App#1</a:t>
            </a:r>
          </a:p>
        </p:txBody>
      </p:sp>
      <p:sp>
        <p:nvSpPr>
          <p:cNvPr id="55" name="Rechteck: abgerundete Ecken 54">
            <a:extLst>
              <a:ext uri="{FF2B5EF4-FFF2-40B4-BE49-F238E27FC236}">
                <a16:creationId xmlns:a16="http://schemas.microsoft.com/office/drawing/2014/main" id="{542948C5-6425-68D3-4BF0-0AC80BDE5548}"/>
              </a:ext>
            </a:extLst>
          </p:cNvPr>
          <p:cNvSpPr/>
          <p:nvPr/>
        </p:nvSpPr>
        <p:spPr>
          <a:xfrm>
            <a:off x="7287405" y="3750044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LC#1</a:t>
            </a:r>
          </a:p>
        </p:txBody>
      </p:sp>
      <p:sp>
        <p:nvSpPr>
          <p:cNvPr id="85" name="Rechteck: abgerundete Ecken 84">
            <a:extLst>
              <a:ext uri="{FF2B5EF4-FFF2-40B4-BE49-F238E27FC236}">
                <a16:creationId xmlns:a16="http://schemas.microsoft.com/office/drawing/2014/main" id="{D362E831-0717-6D5D-673A-1D6CB06D83E3}"/>
              </a:ext>
            </a:extLst>
          </p:cNvPr>
          <p:cNvSpPr/>
          <p:nvPr/>
        </p:nvSpPr>
        <p:spPr>
          <a:xfrm>
            <a:off x="7287405" y="1518623"/>
            <a:ext cx="634228" cy="28808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900" dirty="0"/>
              <a:t>LC#1</a:t>
            </a:r>
          </a:p>
        </p:txBody>
      </p:sp>
      <p:sp>
        <p:nvSpPr>
          <p:cNvPr id="95" name="Textfeld 94">
            <a:extLst>
              <a:ext uri="{FF2B5EF4-FFF2-40B4-BE49-F238E27FC236}">
                <a16:creationId xmlns:a16="http://schemas.microsoft.com/office/drawing/2014/main" id="{972761BD-A728-9B7B-D241-2970E7B6051D}"/>
              </a:ext>
            </a:extLst>
          </p:cNvPr>
          <p:cNvSpPr txBox="1"/>
          <p:nvPr/>
        </p:nvSpPr>
        <p:spPr>
          <a:xfrm>
            <a:off x="1701967" y="371535"/>
            <a:ext cx="42827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chemeClr val="bg1"/>
                </a:solidFill>
              </a:rPr>
              <a:t>ManagementDomainFd</a:t>
            </a:r>
            <a:endParaRPr lang="en-US" sz="800" b="1" dirty="0">
              <a:solidFill>
                <a:schemeClr val="bg1"/>
              </a:solidFill>
            </a:endParaRPr>
          </a:p>
          <a:p>
            <a:r>
              <a:rPr lang="en-US" sz="800" dirty="0">
                <a:solidFill>
                  <a:schemeClr val="bg1"/>
                </a:solidFill>
              </a:rPr>
              <a:t>key: </a:t>
            </a:r>
            <a:r>
              <a:rPr lang="en-US" sz="800" dirty="0" err="1">
                <a:solidFill>
                  <a:schemeClr val="bg1"/>
                </a:solidFill>
              </a:rPr>
              <a:t>managementDomain</a:t>
            </a:r>
            <a:endParaRPr lang="en-US" sz="800" dirty="0">
              <a:solidFill>
                <a:schemeClr val="bg1"/>
              </a:solidFill>
            </a:endParaRPr>
          </a:p>
          <a:p>
            <a:r>
              <a:rPr lang="en-US" sz="800" dirty="0" err="1">
                <a:solidFill>
                  <a:schemeClr val="bg1"/>
                </a:solidFill>
              </a:rPr>
              <a:t>fdtp</a:t>
            </a:r>
            <a:r>
              <a:rPr lang="en-US" sz="800" dirty="0">
                <a:solidFill>
                  <a:schemeClr val="bg1"/>
                </a:solidFill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1 x LC {_cc}</a:t>
            </a:r>
          </a:p>
          <a:p>
            <a:r>
              <a:rPr lang="en-US" sz="800" dirty="0">
                <a:solidFill>
                  <a:schemeClr val="bg1"/>
                </a:solidFill>
              </a:rPr>
              <a:t>no State: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always after /v1/establish-management-domain</a:t>
            </a:r>
          </a:p>
          <a:p>
            <a:r>
              <a:rPr lang="en-US" sz="800" dirty="0" err="1">
                <a:solidFill>
                  <a:schemeClr val="bg1"/>
                </a:solidFill>
              </a:rPr>
              <a:t>lowerLevelFds</a:t>
            </a:r>
            <a:r>
              <a:rPr lang="en-US" sz="800" dirty="0">
                <a:solidFill>
                  <a:schemeClr val="bg1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n x </a:t>
            </a:r>
            <a:r>
              <a:rPr lang="en-US" sz="800" dirty="0" err="1">
                <a:solidFill>
                  <a:schemeClr val="bg1"/>
                </a:solidFill>
              </a:rPr>
              <a:t>ApplicationSubdomainFd</a:t>
            </a:r>
            <a:endParaRPr lang="en-US" sz="800" dirty="0">
              <a:solidFill>
                <a:schemeClr val="bg1"/>
              </a:solidFill>
            </a:endParaRPr>
          </a:p>
          <a:p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7" name="Textfeld 96">
            <a:extLst>
              <a:ext uri="{FF2B5EF4-FFF2-40B4-BE49-F238E27FC236}">
                <a16:creationId xmlns:a16="http://schemas.microsoft.com/office/drawing/2014/main" id="{0910E9CA-7083-229A-B224-0D1D841614E7}"/>
              </a:ext>
            </a:extLst>
          </p:cNvPr>
          <p:cNvSpPr txBox="1"/>
          <p:nvPr/>
        </p:nvSpPr>
        <p:spPr>
          <a:xfrm>
            <a:off x="1701967" y="3126440"/>
            <a:ext cx="54557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b="1" dirty="0" err="1">
                <a:solidFill>
                  <a:schemeClr val="bg1"/>
                </a:solidFill>
              </a:rPr>
              <a:t>ApplicationSubdomainFd</a:t>
            </a:r>
            <a:r>
              <a:rPr lang="en-US" sz="800" b="1" dirty="0">
                <a:solidFill>
                  <a:schemeClr val="bg1"/>
                </a:solidFill>
              </a:rPr>
              <a:t> </a:t>
            </a:r>
          </a:p>
          <a:p>
            <a:r>
              <a:rPr lang="en-US" sz="800" dirty="0">
                <a:solidFill>
                  <a:schemeClr val="bg1"/>
                </a:solidFill>
              </a:rPr>
              <a:t>key: </a:t>
            </a:r>
            <a:r>
              <a:rPr lang="en-US" sz="800" dirty="0" err="1">
                <a:solidFill>
                  <a:schemeClr val="bg1"/>
                </a:solidFill>
              </a:rPr>
              <a:t>applicationName</a:t>
            </a:r>
            <a:endParaRPr lang="en-US" sz="800" noProof="0" dirty="0">
              <a:solidFill>
                <a:schemeClr val="bg1"/>
              </a:solidFill>
            </a:endParaRPr>
          </a:p>
          <a:p>
            <a:r>
              <a:rPr lang="en-US" sz="800" dirty="0" err="1">
                <a:solidFill>
                  <a:schemeClr val="bg1"/>
                </a:solidFill>
              </a:rPr>
              <a:t>fdtp</a:t>
            </a:r>
            <a:r>
              <a:rPr lang="en-US" sz="800" dirty="0">
                <a:solidFill>
                  <a:schemeClr val="bg1"/>
                </a:solidFill>
              </a:rPr>
              <a:t>: 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1 x LC {_cc}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1 x App  {_cc}</a:t>
            </a:r>
          </a:p>
          <a:p>
            <a:r>
              <a:rPr lang="en-US" sz="800" noProof="0" dirty="0">
                <a:solidFill>
                  <a:schemeClr val="bg1"/>
                </a:solidFill>
              </a:rPr>
              <a:t>no State: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always after </a:t>
            </a:r>
            <a:r>
              <a:rPr lang="en-US" sz="800" noProof="0" dirty="0">
                <a:solidFill>
                  <a:schemeClr val="bg1"/>
                </a:solidFill>
              </a:rPr>
              <a:t>/v1/establish-management-domain-connection</a:t>
            </a:r>
          </a:p>
          <a:p>
            <a:r>
              <a:rPr lang="en-US" sz="800" noProof="0" dirty="0">
                <a:solidFill>
                  <a:schemeClr val="bg1"/>
                </a:solidFill>
              </a:rPr>
              <a:t>fc:</a:t>
            </a:r>
          </a:p>
          <a:p>
            <a:pPr marL="171450" indent="-171450">
              <a:buFontTx/>
              <a:buChar char="-"/>
            </a:pPr>
            <a:r>
              <a:rPr lang="en-US" sz="800" dirty="0">
                <a:solidFill>
                  <a:schemeClr val="bg1"/>
                </a:solidFill>
              </a:rPr>
              <a:t>42,000 x </a:t>
            </a:r>
            <a:r>
              <a:rPr lang="en-US" sz="800" dirty="0" err="1">
                <a:solidFill>
                  <a:schemeClr val="bg1"/>
                </a:solidFill>
              </a:rPr>
              <a:t>ManagementPlaneTransportFc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98" name="Textfeld 97">
            <a:extLst>
              <a:ext uri="{FF2B5EF4-FFF2-40B4-BE49-F238E27FC236}">
                <a16:creationId xmlns:a16="http://schemas.microsoft.com/office/drawing/2014/main" id="{BEC6BC9E-462F-261B-019D-51F98B348902}"/>
              </a:ext>
            </a:extLst>
          </p:cNvPr>
          <p:cNvSpPr txBox="1"/>
          <p:nvPr/>
        </p:nvSpPr>
        <p:spPr>
          <a:xfrm>
            <a:off x="5285402" y="10024719"/>
            <a:ext cx="2950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800" b="1" dirty="0" err="1">
                <a:solidFill>
                  <a:schemeClr val="accent5"/>
                </a:solidFill>
              </a:rPr>
              <a:t>CopyLink</a:t>
            </a:r>
            <a:endParaRPr lang="de-DE" sz="800" b="1" dirty="0">
              <a:solidFill>
                <a:schemeClr val="accent5"/>
              </a:solidFill>
            </a:endParaRPr>
          </a:p>
          <a:p>
            <a:r>
              <a:rPr lang="de-DE" sz="800" dirty="0" err="1">
                <a:solidFill>
                  <a:schemeClr val="accent5"/>
                </a:solidFill>
              </a:rPr>
              <a:t>key</a:t>
            </a:r>
            <a:r>
              <a:rPr lang="de-DE" sz="800" dirty="0">
                <a:solidFill>
                  <a:schemeClr val="accent5"/>
                </a:solidFill>
              </a:rPr>
              <a:t>: </a:t>
            </a:r>
            <a:r>
              <a:rPr lang="de-DE" sz="800" dirty="0" err="1">
                <a:solidFill>
                  <a:schemeClr val="accent5"/>
                </a:solidFill>
              </a:rPr>
              <a:t>local-id</a:t>
            </a:r>
            <a:endParaRPr lang="de-DE" sz="800" dirty="0">
              <a:solidFill>
                <a:schemeClr val="accent5"/>
              </a:solidFill>
            </a:endParaRPr>
          </a:p>
          <a:p>
            <a:r>
              <a:rPr lang="de-DE" sz="800" dirty="0" err="1">
                <a:solidFill>
                  <a:schemeClr val="accent5"/>
                </a:solidFill>
              </a:rPr>
              <a:t>linktp</a:t>
            </a:r>
            <a:r>
              <a:rPr lang="de-DE" sz="800" dirty="0">
                <a:solidFill>
                  <a:schemeClr val="accent5"/>
                </a:solidFill>
              </a:rPr>
              <a:t>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1 x </a:t>
            </a:r>
            <a:r>
              <a:rPr lang="de-DE" sz="800" dirty="0" err="1">
                <a:solidFill>
                  <a:schemeClr val="accent5"/>
                </a:solidFill>
              </a:rPr>
              <a:t>CopyClient</a:t>
            </a:r>
            <a:r>
              <a:rPr lang="de-DE" sz="800" dirty="0">
                <a:solidFill>
                  <a:schemeClr val="accent5"/>
                </a:solidFill>
              </a:rPr>
              <a:t> {_cc, _</a:t>
            </a:r>
            <a:r>
              <a:rPr lang="de-DE" sz="800" dirty="0" err="1">
                <a:solidFill>
                  <a:schemeClr val="accent5"/>
                </a:solidFill>
              </a:rPr>
              <a:t>ltp</a:t>
            </a:r>
            <a:r>
              <a:rPr lang="de-DE" sz="800" dirty="0">
                <a:solidFill>
                  <a:schemeClr val="accent5"/>
                </a:solidFill>
              </a:rPr>
              <a:t>, _</a:t>
            </a:r>
            <a:r>
              <a:rPr lang="de-DE" sz="800" dirty="0" err="1">
                <a:solidFill>
                  <a:schemeClr val="accent5"/>
                </a:solidFill>
              </a:rPr>
              <a:t>lp</a:t>
            </a:r>
            <a:r>
              <a:rPr lang="de-DE" sz="800" dirty="0">
                <a:solidFill>
                  <a:schemeClr val="accent5"/>
                </a:solidFill>
              </a:rPr>
              <a:t>}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1 x </a:t>
            </a:r>
            <a:r>
              <a:rPr lang="de-DE" sz="800" dirty="0" err="1">
                <a:solidFill>
                  <a:schemeClr val="accent5"/>
                </a:solidFill>
              </a:rPr>
              <a:t>CopyServer</a:t>
            </a:r>
            <a:r>
              <a:rPr lang="de-DE" sz="800" dirty="0">
                <a:solidFill>
                  <a:schemeClr val="accent5"/>
                </a:solidFill>
              </a:rPr>
              <a:t> {_cc, _</a:t>
            </a:r>
            <a:r>
              <a:rPr lang="de-DE" sz="800" dirty="0" err="1">
                <a:solidFill>
                  <a:schemeClr val="accent5"/>
                </a:solidFill>
              </a:rPr>
              <a:t>ltp</a:t>
            </a:r>
            <a:r>
              <a:rPr lang="de-DE" sz="800" dirty="0">
                <a:solidFill>
                  <a:schemeClr val="accent5"/>
                </a:solidFill>
              </a:rPr>
              <a:t>, _</a:t>
            </a:r>
            <a:r>
              <a:rPr lang="de-DE" sz="800" dirty="0" err="1">
                <a:solidFill>
                  <a:schemeClr val="accent5"/>
                </a:solidFill>
              </a:rPr>
              <a:t>lp</a:t>
            </a:r>
            <a:r>
              <a:rPr lang="de-DE" sz="800" dirty="0">
                <a:solidFill>
                  <a:schemeClr val="accent5"/>
                </a:solidFill>
              </a:rPr>
              <a:t>}</a:t>
            </a:r>
          </a:p>
          <a:p>
            <a:r>
              <a:rPr lang="de-DE" sz="800" dirty="0">
                <a:solidFill>
                  <a:schemeClr val="accent5"/>
                </a:solidFill>
              </a:rPr>
              <a:t>State: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after /v1/</a:t>
            </a:r>
            <a:r>
              <a:rPr lang="de-DE" sz="800" dirty="0" err="1">
                <a:solidFill>
                  <a:schemeClr val="accent5"/>
                </a:solidFill>
              </a:rPr>
              <a:t>establish</a:t>
            </a:r>
            <a:r>
              <a:rPr lang="de-DE" sz="800" dirty="0">
                <a:solidFill>
                  <a:schemeClr val="accent5"/>
                </a:solidFill>
              </a:rPr>
              <a:t>-management-transport-connection</a:t>
            </a: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LMP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  <a:p>
            <a:pPr marL="171450" indent="-171450">
              <a:buFontTx/>
              <a:buChar char="-"/>
            </a:pPr>
            <a:r>
              <a:rPr lang="de-DE" sz="800" dirty="0">
                <a:solidFill>
                  <a:schemeClr val="accent5"/>
                </a:solidFill>
              </a:rPr>
              <a:t>MP </a:t>
            </a:r>
            <a:r>
              <a:rPr lang="de-DE" sz="800" dirty="0" err="1">
                <a:solidFill>
                  <a:schemeClr val="accent5"/>
                </a:solidFill>
              </a:rPr>
              <a:t>exists</a:t>
            </a:r>
            <a:endParaRPr lang="de-DE" sz="800" dirty="0">
              <a:solidFill>
                <a:schemeClr val="accent5"/>
              </a:solidFill>
            </a:endParaRPr>
          </a:p>
        </p:txBody>
      </p:sp>
      <p:sp>
        <p:nvSpPr>
          <p:cNvPr id="102" name="Textfeld 101">
            <a:extLst>
              <a:ext uri="{FF2B5EF4-FFF2-40B4-BE49-F238E27FC236}">
                <a16:creationId xmlns:a16="http://schemas.microsoft.com/office/drawing/2014/main" id="{83A319BD-A6D4-B2FE-066E-D8CA19C70E7D}"/>
              </a:ext>
            </a:extLst>
          </p:cNvPr>
          <p:cNvSpPr txBox="1"/>
          <p:nvPr/>
        </p:nvSpPr>
        <p:spPr>
          <a:xfrm>
            <a:off x="1210196" y="12389290"/>
            <a:ext cx="295073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800">
                <a:solidFill>
                  <a:schemeClr val="accent1"/>
                </a:solidFill>
              </a:defRPr>
            </a:lvl1pPr>
          </a:lstStyle>
          <a:p>
            <a:r>
              <a:rPr lang="de-DE" b="1" dirty="0" err="1"/>
              <a:t>TcpLink</a:t>
            </a:r>
            <a:endParaRPr lang="de-DE" b="1" dirty="0"/>
          </a:p>
          <a:p>
            <a:r>
              <a:rPr lang="de-DE" dirty="0" err="1"/>
              <a:t>key</a:t>
            </a:r>
            <a:r>
              <a:rPr lang="de-DE" dirty="0"/>
              <a:t>: </a:t>
            </a:r>
            <a:r>
              <a:rPr lang="de-DE" dirty="0" err="1"/>
              <a:t>local-id</a:t>
            </a:r>
            <a:endParaRPr lang="de-DE" dirty="0"/>
          </a:p>
          <a:p>
            <a:r>
              <a:rPr lang="de-DE" dirty="0" err="1"/>
              <a:t>linktp</a:t>
            </a:r>
            <a:r>
              <a:rPr lang="de-DE" dirty="0"/>
              <a:t>:</a:t>
            </a:r>
          </a:p>
          <a:p>
            <a:r>
              <a:rPr lang="de-DE" dirty="0"/>
              <a:t>1 x </a:t>
            </a:r>
            <a:r>
              <a:rPr lang="de-DE" dirty="0" err="1"/>
              <a:t>TcpClient</a:t>
            </a:r>
            <a:r>
              <a:rPr lang="de-DE" dirty="0"/>
              <a:t> {_cc, _</a:t>
            </a:r>
            <a:r>
              <a:rPr lang="de-DE" dirty="0" err="1"/>
              <a:t>ltp</a:t>
            </a:r>
            <a:r>
              <a:rPr lang="de-DE" dirty="0"/>
              <a:t>, _</a:t>
            </a:r>
            <a:r>
              <a:rPr lang="de-DE" dirty="0" err="1"/>
              <a:t>lp</a:t>
            </a:r>
            <a:r>
              <a:rPr lang="de-DE" dirty="0"/>
              <a:t>}</a:t>
            </a:r>
          </a:p>
          <a:p>
            <a:r>
              <a:rPr lang="de-DE" dirty="0"/>
              <a:t>1 x </a:t>
            </a:r>
            <a:r>
              <a:rPr lang="de-DE" dirty="0" err="1"/>
              <a:t>TcpServer</a:t>
            </a:r>
            <a:r>
              <a:rPr lang="de-DE" dirty="0"/>
              <a:t> {_cc, _</a:t>
            </a:r>
            <a:r>
              <a:rPr lang="de-DE" dirty="0" err="1"/>
              <a:t>ltp</a:t>
            </a:r>
            <a:r>
              <a:rPr lang="de-DE" dirty="0"/>
              <a:t>, _</a:t>
            </a:r>
            <a:r>
              <a:rPr lang="de-DE" dirty="0" err="1"/>
              <a:t>lp</a:t>
            </a:r>
            <a:r>
              <a:rPr lang="de-DE" dirty="0"/>
              <a:t>}</a:t>
            </a:r>
          </a:p>
          <a:p>
            <a:r>
              <a:rPr lang="de-DE" dirty="0"/>
              <a:t>State:</a:t>
            </a:r>
          </a:p>
          <a:p>
            <a:pPr marL="171450" indent="-171450">
              <a:buFontTx/>
              <a:buChar char="-"/>
            </a:pPr>
            <a:r>
              <a:rPr lang="de-DE" dirty="0" err="1"/>
              <a:t>TcpClient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TcpServer</a:t>
            </a:r>
            <a:r>
              <a:rPr lang="de-DE" dirty="0"/>
              <a:t> </a:t>
            </a:r>
            <a:r>
              <a:rPr lang="de-DE" dirty="0" err="1"/>
              <a:t>exists</a:t>
            </a:r>
            <a:endParaRPr lang="de-DE" dirty="0"/>
          </a:p>
          <a:p>
            <a:pPr marL="171450" indent="-171450">
              <a:buFontTx/>
              <a:buChar char="-"/>
            </a:pPr>
            <a:r>
              <a:rPr lang="de-DE" dirty="0" err="1"/>
              <a:t>TcpClient</a:t>
            </a:r>
            <a:r>
              <a:rPr lang="de-DE" dirty="0"/>
              <a:t> </a:t>
            </a:r>
            <a:r>
              <a:rPr lang="de-DE" dirty="0" err="1"/>
              <a:t>configuration</a:t>
            </a:r>
            <a:r>
              <a:rPr lang="de-DE" dirty="0"/>
              <a:t> </a:t>
            </a:r>
            <a:r>
              <a:rPr lang="de-DE" dirty="0" err="1"/>
              <a:t>matches</a:t>
            </a:r>
            <a:r>
              <a:rPr lang="de-DE" dirty="0"/>
              <a:t> </a:t>
            </a:r>
            <a:r>
              <a:rPr lang="de-DE" dirty="0" err="1"/>
              <a:t>TcpServer</a:t>
            </a:r>
            <a:endParaRPr lang="de-DE" dirty="0"/>
          </a:p>
        </p:txBody>
      </p:sp>
      <p:sp>
        <p:nvSpPr>
          <p:cNvPr id="107" name="Rechteck: abgerundete Ecken 106">
            <a:extLst>
              <a:ext uri="{FF2B5EF4-FFF2-40B4-BE49-F238E27FC236}">
                <a16:creationId xmlns:a16="http://schemas.microsoft.com/office/drawing/2014/main" id="{0FF9E7D0-96D7-8498-F59D-6B667CB4B2A7}"/>
              </a:ext>
            </a:extLst>
          </p:cNvPr>
          <p:cNvSpPr/>
          <p:nvPr/>
        </p:nvSpPr>
        <p:spPr>
          <a:xfrm>
            <a:off x="3056401" y="15572978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App#1</a:t>
            </a:r>
          </a:p>
        </p:txBody>
      </p:sp>
      <p:sp>
        <p:nvSpPr>
          <p:cNvPr id="108" name="Rechteck: abgerundete Ecken 107">
            <a:extLst>
              <a:ext uri="{FF2B5EF4-FFF2-40B4-BE49-F238E27FC236}">
                <a16:creationId xmlns:a16="http://schemas.microsoft.com/office/drawing/2014/main" id="{31487B5A-80F4-AA58-B32F-214620927A75}"/>
              </a:ext>
            </a:extLst>
          </p:cNvPr>
          <p:cNvSpPr/>
          <p:nvPr/>
        </p:nvSpPr>
        <p:spPr>
          <a:xfrm>
            <a:off x="14203350" y="15934538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LC#1</a:t>
            </a:r>
          </a:p>
        </p:txBody>
      </p:sp>
      <p:sp>
        <p:nvSpPr>
          <p:cNvPr id="121" name="Rechteck: abgerundete Ecken 120">
            <a:extLst>
              <a:ext uri="{FF2B5EF4-FFF2-40B4-BE49-F238E27FC236}">
                <a16:creationId xmlns:a16="http://schemas.microsoft.com/office/drawing/2014/main" id="{743E60E1-7E47-8E28-F473-F326FD7FEE3C}"/>
              </a:ext>
            </a:extLst>
          </p:cNvPr>
          <p:cNvSpPr/>
          <p:nvPr/>
        </p:nvSpPr>
        <p:spPr>
          <a:xfrm>
            <a:off x="10010899" y="15572976"/>
            <a:ext cx="1111967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ODL#1</a:t>
            </a:r>
          </a:p>
        </p:txBody>
      </p:sp>
      <p:cxnSp>
        <p:nvCxnSpPr>
          <p:cNvPr id="123" name="Gerader Verbinder 122">
            <a:extLst>
              <a:ext uri="{FF2B5EF4-FFF2-40B4-BE49-F238E27FC236}">
                <a16:creationId xmlns:a16="http://schemas.microsoft.com/office/drawing/2014/main" id="{04BA1404-840F-1910-D110-77C7D5F84F9D}"/>
              </a:ext>
            </a:extLst>
          </p:cNvPr>
          <p:cNvCxnSpPr>
            <a:cxnSpLocks/>
            <a:stCxn id="108" idx="3"/>
            <a:endCxn id="159" idx="3"/>
          </p:cNvCxnSpPr>
          <p:nvPr/>
        </p:nvCxnSpPr>
        <p:spPr>
          <a:xfrm flipH="1" flipV="1">
            <a:off x="11515157" y="15831725"/>
            <a:ext cx="3800160" cy="355356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132" name="Gerader Verbinder 131">
            <a:extLst>
              <a:ext uri="{FF2B5EF4-FFF2-40B4-BE49-F238E27FC236}">
                <a16:creationId xmlns:a16="http://schemas.microsoft.com/office/drawing/2014/main" id="{5F4A3D4C-4AA7-C1DD-666B-9DCA0B6212A2}"/>
              </a:ext>
            </a:extLst>
          </p:cNvPr>
          <p:cNvCxnSpPr>
            <a:cxnSpLocks/>
            <a:stCxn id="121" idx="1"/>
            <a:endCxn id="141" idx="3"/>
          </p:cNvCxnSpPr>
          <p:nvPr/>
        </p:nvCxnSpPr>
        <p:spPr>
          <a:xfrm flipH="1">
            <a:off x="4536316" y="15825446"/>
            <a:ext cx="5474583" cy="0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33" name="Rechteck: abgerundete Ecken 132">
            <a:extLst>
              <a:ext uri="{FF2B5EF4-FFF2-40B4-BE49-F238E27FC236}">
                <a16:creationId xmlns:a16="http://schemas.microsoft.com/office/drawing/2014/main" id="{4C7C5135-FF71-EFE7-4872-7E418C986BD6}"/>
              </a:ext>
            </a:extLst>
          </p:cNvPr>
          <p:cNvSpPr/>
          <p:nvPr/>
        </p:nvSpPr>
        <p:spPr>
          <a:xfrm>
            <a:off x="6597142" y="16078064"/>
            <a:ext cx="1111967" cy="50508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FW#1</a:t>
            </a:r>
          </a:p>
        </p:txBody>
      </p:sp>
      <p:cxnSp>
        <p:nvCxnSpPr>
          <p:cNvPr id="134" name="Gerader Verbinder 133">
            <a:extLst>
              <a:ext uri="{FF2B5EF4-FFF2-40B4-BE49-F238E27FC236}">
                <a16:creationId xmlns:a16="http://schemas.microsoft.com/office/drawing/2014/main" id="{F43B8CE3-1138-81CB-0D05-649FC07ABFF2}"/>
              </a:ext>
            </a:extLst>
          </p:cNvPr>
          <p:cNvCxnSpPr>
            <a:cxnSpLocks/>
            <a:stCxn id="133" idx="1"/>
            <a:endCxn id="141" idx="3"/>
          </p:cNvCxnSpPr>
          <p:nvPr/>
        </p:nvCxnSpPr>
        <p:spPr>
          <a:xfrm flipH="1" flipV="1">
            <a:off x="4536316" y="15825446"/>
            <a:ext cx="2060826" cy="505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Gerader Verbinder 135">
            <a:extLst>
              <a:ext uri="{FF2B5EF4-FFF2-40B4-BE49-F238E27FC236}">
                <a16:creationId xmlns:a16="http://schemas.microsoft.com/office/drawing/2014/main" id="{8CFBD434-282B-A024-9F03-4783B6D2402E}"/>
              </a:ext>
            </a:extLst>
          </p:cNvPr>
          <p:cNvCxnSpPr>
            <a:cxnSpLocks/>
            <a:stCxn id="121" idx="1"/>
            <a:endCxn id="133" idx="3"/>
          </p:cNvCxnSpPr>
          <p:nvPr/>
        </p:nvCxnSpPr>
        <p:spPr>
          <a:xfrm flipH="1">
            <a:off x="7709109" y="15825446"/>
            <a:ext cx="2301790" cy="50516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hteck: abgerundete Ecken 140">
            <a:extLst>
              <a:ext uri="{FF2B5EF4-FFF2-40B4-BE49-F238E27FC236}">
                <a16:creationId xmlns:a16="http://schemas.microsoft.com/office/drawing/2014/main" id="{AA1FAE57-8CD5-1E1D-44CA-0FB39A3E7637}"/>
              </a:ext>
            </a:extLst>
          </p:cNvPr>
          <p:cNvSpPr/>
          <p:nvPr/>
        </p:nvSpPr>
        <p:spPr>
          <a:xfrm>
            <a:off x="4168368" y="15572976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/>
              <a:t>MDI</a:t>
            </a:r>
          </a:p>
        </p:txBody>
      </p:sp>
      <p:sp>
        <p:nvSpPr>
          <p:cNvPr id="142" name="Rechteck: abgerundete Ecken 141">
            <a:extLst>
              <a:ext uri="{FF2B5EF4-FFF2-40B4-BE49-F238E27FC236}">
                <a16:creationId xmlns:a16="http://schemas.microsoft.com/office/drawing/2014/main" id="{4BC614DD-DF8B-2C44-FC64-59FAD85D5E26}"/>
              </a:ext>
            </a:extLst>
          </p:cNvPr>
          <p:cNvSpPr/>
          <p:nvPr/>
        </p:nvSpPr>
        <p:spPr>
          <a:xfrm>
            <a:off x="15315319" y="15934538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LMP</a:t>
            </a:r>
          </a:p>
        </p:txBody>
      </p:sp>
      <p:sp>
        <p:nvSpPr>
          <p:cNvPr id="159" name="Rechteck: abgerundete Ecken 158">
            <a:extLst>
              <a:ext uri="{FF2B5EF4-FFF2-40B4-BE49-F238E27FC236}">
                <a16:creationId xmlns:a16="http://schemas.microsoft.com/office/drawing/2014/main" id="{B9FDAE40-B36B-282A-23F3-E8C20D72BCE9}"/>
              </a:ext>
            </a:extLst>
          </p:cNvPr>
          <p:cNvSpPr/>
          <p:nvPr/>
        </p:nvSpPr>
        <p:spPr>
          <a:xfrm>
            <a:off x="11147209" y="15579255"/>
            <a:ext cx="367948" cy="50493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MP</a:t>
            </a:r>
          </a:p>
        </p:txBody>
      </p:sp>
      <p:sp>
        <p:nvSpPr>
          <p:cNvPr id="162" name="Textfeld 161">
            <a:extLst>
              <a:ext uri="{FF2B5EF4-FFF2-40B4-BE49-F238E27FC236}">
                <a16:creationId xmlns:a16="http://schemas.microsoft.com/office/drawing/2014/main" id="{97490E9D-E36B-5AAF-FF39-87E06CBF606F}"/>
              </a:ext>
            </a:extLst>
          </p:cNvPr>
          <p:cNvSpPr txBox="1"/>
          <p:nvPr/>
        </p:nvSpPr>
        <p:spPr>
          <a:xfrm>
            <a:off x="3050185" y="14257760"/>
            <a:ext cx="1416119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100" b="0" dirty="0"/>
              <a:t>/v1/</a:t>
            </a:r>
            <a:r>
              <a:rPr lang="de-DE" sz="1100" b="0" dirty="0" err="1"/>
              <a:t>regard-application</a:t>
            </a:r>
            <a:endParaRPr lang="de-DE" sz="1100" b="0" dirty="0">
              <a:solidFill>
                <a:schemeClr val="tx1"/>
              </a:solidFill>
            </a:endParaRPr>
          </a:p>
        </p:txBody>
      </p:sp>
      <p:cxnSp>
        <p:nvCxnSpPr>
          <p:cNvPr id="164" name="Gerader Verbinder 163">
            <a:extLst>
              <a:ext uri="{FF2B5EF4-FFF2-40B4-BE49-F238E27FC236}">
                <a16:creationId xmlns:a16="http://schemas.microsoft.com/office/drawing/2014/main" id="{03BE214A-B5D0-BB00-F1FD-33CB50CEA0B5}"/>
              </a:ext>
            </a:extLst>
          </p:cNvPr>
          <p:cNvCxnSpPr>
            <a:cxnSpLocks/>
            <a:stCxn id="162" idx="2"/>
            <a:endCxn id="107" idx="0"/>
          </p:cNvCxnSpPr>
          <p:nvPr/>
        </p:nvCxnSpPr>
        <p:spPr>
          <a:xfrm flipH="1">
            <a:off x="3612385" y="14427037"/>
            <a:ext cx="145860" cy="1145941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6" name="Gerader Verbinder 165">
            <a:extLst>
              <a:ext uri="{FF2B5EF4-FFF2-40B4-BE49-F238E27FC236}">
                <a16:creationId xmlns:a16="http://schemas.microsoft.com/office/drawing/2014/main" id="{EB8902E7-D9AC-7D28-3537-BEBA5071600A}"/>
              </a:ext>
            </a:extLst>
          </p:cNvPr>
          <p:cNvCxnSpPr>
            <a:cxnSpLocks/>
            <a:stCxn id="177" idx="2"/>
            <a:endCxn id="147" idx="0"/>
          </p:cNvCxnSpPr>
          <p:nvPr/>
        </p:nvCxnSpPr>
        <p:spPr>
          <a:xfrm flipH="1">
            <a:off x="7151682" y="14459955"/>
            <a:ext cx="453574" cy="147458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7" name="Textfeld 176">
            <a:extLst>
              <a:ext uri="{FF2B5EF4-FFF2-40B4-BE49-F238E27FC236}">
                <a16:creationId xmlns:a16="http://schemas.microsoft.com/office/drawing/2014/main" id="{B4297CCB-EEB1-C9A7-368A-12D55401E172}"/>
              </a:ext>
            </a:extLst>
          </p:cNvPr>
          <p:cNvSpPr txBox="1"/>
          <p:nvPr/>
        </p:nvSpPr>
        <p:spPr>
          <a:xfrm>
            <a:off x="6804338" y="14290678"/>
            <a:ext cx="16018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100" b="0" dirty="0"/>
              <a:t>/v1/</a:t>
            </a:r>
            <a:r>
              <a:rPr lang="de-DE" sz="1100" b="0" dirty="0" err="1"/>
              <a:t>regard</a:t>
            </a:r>
            <a:r>
              <a:rPr lang="de-DE" sz="1100" b="0" dirty="0"/>
              <a:t>-</a:t>
            </a:r>
            <a:r>
              <a:rPr lang="de-DE" sz="1100" b="0" dirty="0" err="1"/>
              <a:t>load</a:t>
            </a:r>
            <a:r>
              <a:rPr lang="de-DE" sz="1100" b="0" dirty="0"/>
              <a:t>-balancer</a:t>
            </a:r>
            <a:endParaRPr lang="de-DE" sz="1100" b="0" dirty="0">
              <a:solidFill>
                <a:schemeClr val="tx1"/>
              </a:solidFill>
            </a:endParaRPr>
          </a:p>
        </p:txBody>
      </p:sp>
      <p:sp>
        <p:nvSpPr>
          <p:cNvPr id="188" name="Textfeld 187">
            <a:extLst>
              <a:ext uri="{FF2B5EF4-FFF2-40B4-BE49-F238E27FC236}">
                <a16:creationId xmlns:a16="http://schemas.microsoft.com/office/drawing/2014/main" id="{450AD666-0964-4473-D89E-AD671D145EE7}"/>
              </a:ext>
            </a:extLst>
          </p:cNvPr>
          <p:cNvSpPr txBox="1"/>
          <p:nvPr/>
        </p:nvSpPr>
        <p:spPr>
          <a:xfrm>
            <a:off x="9973138" y="14323377"/>
            <a:ext cx="135804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pPr algn="r"/>
            <a:r>
              <a:rPr lang="de-DE" sz="1100" b="0" dirty="0"/>
              <a:t>/v1/</a:t>
            </a:r>
            <a:r>
              <a:rPr lang="de-DE" sz="1100" b="0" dirty="0" err="1"/>
              <a:t>regard</a:t>
            </a:r>
            <a:r>
              <a:rPr lang="de-DE" sz="1100" b="0" dirty="0"/>
              <a:t>-controller</a:t>
            </a:r>
            <a:endParaRPr lang="de-DE" sz="1100" b="0" dirty="0">
              <a:solidFill>
                <a:schemeClr val="tx1"/>
              </a:solidFill>
            </a:endParaRPr>
          </a:p>
        </p:txBody>
      </p:sp>
      <p:cxnSp>
        <p:nvCxnSpPr>
          <p:cNvPr id="189" name="Gerader Verbinder 188">
            <a:extLst>
              <a:ext uri="{FF2B5EF4-FFF2-40B4-BE49-F238E27FC236}">
                <a16:creationId xmlns:a16="http://schemas.microsoft.com/office/drawing/2014/main" id="{3A470E01-E631-783B-F38F-5E901D4A5B84}"/>
              </a:ext>
            </a:extLst>
          </p:cNvPr>
          <p:cNvCxnSpPr>
            <a:cxnSpLocks/>
            <a:stCxn id="188" idx="2"/>
            <a:endCxn id="121" idx="0"/>
          </p:cNvCxnSpPr>
          <p:nvPr/>
        </p:nvCxnSpPr>
        <p:spPr>
          <a:xfrm flipH="1">
            <a:off x="10566883" y="14492654"/>
            <a:ext cx="85278" cy="108032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3" name="Textfeld 192">
            <a:extLst>
              <a:ext uri="{FF2B5EF4-FFF2-40B4-BE49-F238E27FC236}">
                <a16:creationId xmlns:a16="http://schemas.microsoft.com/office/drawing/2014/main" id="{7AFCB1EF-DBF3-C6DF-4649-B22296968707}"/>
              </a:ext>
            </a:extLst>
          </p:cNvPr>
          <p:cNvSpPr txBox="1"/>
          <p:nvPr/>
        </p:nvSpPr>
        <p:spPr>
          <a:xfrm>
            <a:off x="11026776" y="14118448"/>
            <a:ext cx="2258011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</a:t>
            </a:r>
            <a:r>
              <a:rPr lang="de-DE" sz="1100" b="0" dirty="0" err="1"/>
              <a:t>establish</a:t>
            </a:r>
            <a:r>
              <a:rPr lang="de-DE" sz="1100" b="0" dirty="0"/>
              <a:t>-management-domain</a:t>
            </a:r>
          </a:p>
        </p:txBody>
      </p:sp>
      <p:sp>
        <p:nvSpPr>
          <p:cNvPr id="194" name="Textfeld 193">
            <a:extLst>
              <a:ext uri="{FF2B5EF4-FFF2-40B4-BE49-F238E27FC236}">
                <a16:creationId xmlns:a16="http://schemas.microsoft.com/office/drawing/2014/main" id="{4BCC7300-7305-03CB-EB6E-A5002DDB68F3}"/>
              </a:ext>
            </a:extLst>
          </p:cNvPr>
          <p:cNvSpPr txBox="1"/>
          <p:nvPr/>
        </p:nvSpPr>
        <p:spPr>
          <a:xfrm>
            <a:off x="7479409" y="13903267"/>
            <a:ext cx="30497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</a:t>
            </a:r>
            <a:r>
              <a:rPr lang="de-DE" sz="1100" b="0" dirty="0" err="1"/>
              <a:t>establish</a:t>
            </a:r>
            <a:r>
              <a:rPr lang="de-DE" sz="1100" b="0" dirty="0"/>
              <a:t>-controller-in-management-domain</a:t>
            </a:r>
          </a:p>
        </p:txBody>
      </p:sp>
      <p:sp>
        <p:nvSpPr>
          <p:cNvPr id="195" name="Textfeld 194">
            <a:extLst>
              <a:ext uri="{FF2B5EF4-FFF2-40B4-BE49-F238E27FC236}">
                <a16:creationId xmlns:a16="http://schemas.microsoft.com/office/drawing/2014/main" id="{44AD51BF-BADD-B4A4-66B1-3FB39CFA22DD}"/>
              </a:ext>
            </a:extLst>
          </p:cNvPr>
          <p:cNvSpPr txBox="1"/>
          <p:nvPr/>
        </p:nvSpPr>
        <p:spPr>
          <a:xfrm>
            <a:off x="3780651" y="13892616"/>
            <a:ext cx="3049712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</a:t>
            </a:r>
            <a:r>
              <a:rPr lang="de-DE" sz="1100" b="0" dirty="0" err="1"/>
              <a:t>establish</a:t>
            </a:r>
            <a:r>
              <a:rPr lang="de-DE" sz="1100" b="0" dirty="0"/>
              <a:t>-management-domain-connection</a:t>
            </a:r>
          </a:p>
        </p:txBody>
      </p:sp>
      <p:sp>
        <p:nvSpPr>
          <p:cNvPr id="196" name="Textfeld 195">
            <a:extLst>
              <a:ext uri="{FF2B5EF4-FFF2-40B4-BE49-F238E27FC236}">
                <a16:creationId xmlns:a16="http://schemas.microsoft.com/office/drawing/2014/main" id="{AAE45A60-1AD9-4B26-3999-219D51D53643}"/>
              </a:ext>
            </a:extLst>
          </p:cNvPr>
          <p:cNvSpPr txBox="1"/>
          <p:nvPr/>
        </p:nvSpPr>
        <p:spPr>
          <a:xfrm>
            <a:off x="12392500" y="13901727"/>
            <a:ext cx="2644826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</a:t>
            </a:r>
            <a:r>
              <a:rPr lang="de-DE" sz="1100" b="0" dirty="0" err="1"/>
              <a:t>establish</a:t>
            </a:r>
            <a:r>
              <a:rPr lang="de-DE" sz="1100" b="0" dirty="0"/>
              <a:t>-management-plane-transport</a:t>
            </a:r>
          </a:p>
        </p:txBody>
      </p:sp>
      <p:cxnSp>
        <p:nvCxnSpPr>
          <p:cNvPr id="197" name="Gerader Verbinder 196">
            <a:extLst>
              <a:ext uri="{FF2B5EF4-FFF2-40B4-BE49-F238E27FC236}">
                <a16:creationId xmlns:a16="http://schemas.microsoft.com/office/drawing/2014/main" id="{B0F3E504-C6DD-0452-1336-780AE62091D0}"/>
              </a:ext>
            </a:extLst>
          </p:cNvPr>
          <p:cNvCxnSpPr>
            <a:cxnSpLocks/>
            <a:stCxn id="193" idx="2"/>
            <a:endCxn id="108" idx="0"/>
          </p:cNvCxnSpPr>
          <p:nvPr/>
        </p:nvCxnSpPr>
        <p:spPr>
          <a:xfrm>
            <a:off x="12155782" y="14287725"/>
            <a:ext cx="2603552" cy="164681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0" name="Gerader Verbinder 199">
            <a:extLst>
              <a:ext uri="{FF2B5EF4-FFF2-40B4-BE49-F238E27FC236}">
                <a16:creationId xmlns:a16="http://schemas.microsoft.com/office/drawing/2014/main" id="{54D0EF7A-F9FB-89C6-80D8-695F6074C5F7}"/>
              </a:ext>
            </a:extLst>
          </p:cNvPr>
          <p:cNvCxnSpPr>
            <a:cxnSpLocks/>
            <a:stCxn id="193" idx="2"/>
          </p:cNvCxnSpPr>
          <p:nvPr/>
        </p:nvCxnSpPr>
        <p:spPr>
          <a:xfrm flipH="1">
            <a:off x="11796324" y="14287725"/>
            <a:ext cx="359458" cy="605456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7" name="Gerader Verbinder 206">
            <a:extLst>
              <a:ext uri="{FF2B5EF4-FFF2-40B4-BE49-F238E27FC236}">
                <a16:creationId xmlns:a16="http://schemas.microsoft.com/office/drawing/2014/main" id="{F9E1D005-572B-E830-2E7A-8588DD2906D1}"/>
              </a:ext>
            </a:extLst>
          </p:cNvPr>
          <p:cNvCxnSpPr>
            <a:cxnSpLocks/>
            <a:stCxn id="193" idx="2"/>
            <a:endCxn id="133" idx="0"/>
          </p:cNvCxnSpPr>
          <p:nvPr/>
        </p:nvCxnSpPr>
        <p:spPr>
          <a:xfrm flipH="1">
            <a:off x="7153126" y="14287725"/>
            <a:ext cx="5002656" cy="1790339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2" name="Gerader Verbinder 211">
            <a:extLst>
              <a:ext uri="{FF2B5EF4-FFF2-40B4-BE49-F238E27FC236}">
                <a16:creationId xmlns:a16="http://schemas.microsoft.com/office/drawing/2014/main" id="{DEC38C06-CD0E-7B10-105E-BFD14CD1086D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8544357" y="14072544"/>
            <a:ext cx="459908" cy="2099495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4" name="Gerader Verbinder 213">
            <a:extLst>
              <a:ext uri="{FF2B5EF4-FFF2-40B4-BE49-F238E27FC236}">
                <a16:creationId xmlns:a16="http://schemas.microsoft.com/office/drawing/2014/main" id="{FE0E2A0F-3F1B-958A-4C0E-8E7BB429D1F3}"/>
              </a:ext>
            </a:extLst>
          </p:cNvPr>
          <p:cNvCxnSpPr>
            <a:cxnSpLocks/>
            <a:stCxn id="195" idx="2"/>
            <a:endCxn id="141" idx="0"/>
          </p:cNvCxnSpPr>
          <p:nvPr/>
        </p:nvCxnSpPr>
        <p:spPr>
          <a:xfrm flipH="1">
            <a:off x="4352342" y="14061893"/>
            <a:ext cx="953165" cy="1511083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5" name="Gerader Verbinder 214">
            <a:extLst>
              <a:ext uri="{FF2B5EF4-FFF2-40B4-BE49-F238E27FC236}">
                <a16:creationId xmlns:a16="http://schemas.microsoft.com/office/drawing/2014/main" id="{84F10E92-3548-F30E-4E3D-968AE2E0B645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12991030" y="14071004"/>
            <a:ext cx="723883" cy="1777110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6" name="Gerader Verbinder 225">
            <a:extLst>
              <a:ext uri="{FF2B5EF4-FFF2-40B4-BE49-F238E27FC236}">
                <a16:creationId xmlns:a16="http://schemas.microsoft.com/office/drawing/2014/main" id="{5804575D-3156-B50D-96B1-D2C2EBDC436F}"/>
              </a:ext>
            </a:extLst>
          </p:cNvPr>
          <p:cNvCxnSpPr>
            <a:cxnSpLocks/>
            <a:stCxn id="196" idx="2"/>
            <a:endCxn id="159" idx="0"/>
          </p:cNvCxnSpPr>
          <p:nvPr/>
        </p:nvCxnSpPr>
        <p:spPr>
          <a:xfrm flipH="1">
            <a:off x="11331183" y="14071004"/>
            <a:ext cx="2383730" cy="1508251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8" name="Gerader Verbinder 227">
            <a:extLst>
              <a:ext uri="{FF2B5EF4-FFF2-40B4-BE49-F238E27FC236}">
                <a16:creationId xmlns:a16="http://schemas.microsoft.com/office/drawing/2014/main" id="{3B72EB2D-7361-D6F9-1EA2-FE5F6D8B8070}"/>
              </a:ext>
            </a:extLst>
          </p:cNvPr>
          <p:cNvCxnSpPr>
            <a:cxnSpLocks/>
            <a:stCxn id="196" idx="2"/>
          </p:cNvCxnSpPr>
          <p:nvPr/>
        </p:nvCxnSpPr>
        <p:spPr>
          <a:xfrm flipH="1">
            <a:off x="13647367" y="14071004"/>
            <a:ext cx="67546" cy="1943696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Gerader Verbinder 228">
            <a:extLst>
              <a:ext uri="{FF2B5EF4-FFF2-40B4-BE49-F238E27FC236}">
                <a16:creationId xmlns:a16="http://schemas.microsoft.com/office/drawing/2014/main" id="{AF50671D-52FD-E6B5-6754-166AC7E6AA07}"/>
              </a:ext>
            </a:extLst>
          </p:cNvPr>
          <p:cNvCxnSpPr>
            <a:cxnSpLocks/>
            <a:stCxn id="196" idx="2"/>
            <a:endCxn id="142" idx="0"/>
          </p:cNvCxnSpPr>
          <p:nvPr/>
        </p:nvCxnSpPr>
        <p:spPr>
          <a:xfrm>
            <a:off x="13714913" y="14071004"/>
            <a:ext cx="1784380" cy="1863534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Gerader Verbinder 231">
            <a:extLst>
              <a:ext uri="{FF2B5EF4-FFF2-40B4-BE49-F238E27FC236}">
                <a16:creationId xmlns:a16="http://schemas.microsoft.com/office/drawing/2014/main" id="{33C95CB5-F508-FF76-362C-D87A2A67F511}"/>
              </a:ext>
            </a:extLst>
          </p:cNvPr>
          <p:cNvCxnSpPr>
            <a:cxnSpLocks/>
            <a:stCxn id="195" idx="2"/>
          </p:cNvCxnSpPr>
          <p:nvPr/>
        </p:nvCxnSpPr>
        <p:spPr>
          <a:xfrm>
            <a:off x="5305507" y="14061893"/>
            <a:ext cx="248619" cy="201602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Gerader Verbinder 234">
            <a:extLst>
              <a:ext uri="{FF2B5EF4-FFF2-40B4-BE49-F238E27FC236}">
                <a16:creationId xmlns:a16="http://schemas.microsoft.com/office/drawing/2014/main" id="{C7A5711D-F59C-FD02-1DD2-DEA6817ED6F4}"/>
              </a:ext>
            </a:extLst>
          </p:cNvPr>
          <p:cNvCxnSpPr>
            <a:cxnSpLocks/>
            <a:stCxn id="195" idx="2"/>
          </p:cNvCxnSpPr>
          <p:nvPr/>
        </p:nvCxnSpPr>
        <p:spPr>
          <a:xfrm>
            <a:off x="5305507" y="14061893"/>
            <a:ext cx="635153" cy="175166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1" name="Gerader Verbinder 260">
            <a:extLst>
              <a:ext uri="{FF2B5EF4-FFF2-40B4-BE49-F238E27FC236}">
                <a16:creationId xmlns:a16="http://schemas.microsoft.com/office/drawing/2014/main" id="{2B7F61AE-9A52-B80C-0565-FAFDF65EC2A0}"/>
              </a:ext>
            </a:extLst>
          </p:cNvPr>
          <p:cNvCxnSpPr>
            <a:cxnSpLocks/>
            <a:stCxn id="195" idx="2"/>
          </p:cNvCxnSpPr>
          <p:nvPr/>
        </p:nvCxnSpPr>
        <p:spPr>
          <a:xfrm>
            <a:off x="5305507" y="14061893"/>
            <a:ext cx="5178870" cy="1581513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0" name="Gerader Verbinder 279">
            <a:extLst>
              <a:ext uri="{FF2B5EF4-FFF2-40B4-BE49-F238E27FC236}">
                <a16:creationId xmlns:a16="http://schemas.microsoft.com/office/drawing/2014/main" id="{EF471563-78E6-9C64-9A7E-14D9D5DA6614}"/>
              </a:ext>
            </a:extLst>
          </p:cNvPr>
          <p:cNvCxnSpPr>
            <a:cxnSpLocks/>
            <a:stCxn id="195" idx="2"/>
          </p:cNvCxnSpPr>
          <p:nvPr/>
        </p:nvCxnSpPr>
        <p:spPr>
          <a:xfrm flipH="1">
            <a:off x="5028504" y="14061893"/>
            <a:ext cx="277003" cy="1278912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Gerader Verbinder 109">
            <a:extLst>
              <a:ext uri="{FF2B5EF4-FFF2-40B4-BE49-F238E27FC236}">
                <a16:creationId xmlns:a16="http://schemas.microsoft.com/office/drawing/2014/main" id="{9F2CDC10-9ACD-59D2-A28F-7E30EF01F4FD}"/>
              </a:ext>
            </a:extLst>
          </p:cNvPr>
          <p:cNvCxnSpPr>
            <a:cxnSpLocks/>
            <a:stCxn id="108" idx="0"/>
            <a:endCxn id="141" idx="0"/>
          </p:cNvCxnSpPr>
          <p:nvPr/>
        </p:nvCxnSpPr>
        <p:spPr>
          <a:xfrm flipH="1" flipV="1">
            <a:off x="4352342" y="15572976"/>
            <a:ext cx="10406992" cy="361562"/>
          </a:xfrm>
          <a:prstGeom prst="line">
            <a:avLst/>
          </a:prstGeom>
          <a:ln cap="flat" cmpd="sng">
            <a:solidFill>
              <a:schemeClr val="accent6">
                <a:lumMod val="60000"/>
                <a:lumOff val="40000"/>
              </a:schemeClr>
            </a:solidFill>
            <a:round/>
            <a:headEnd type="diamond"/>
            <a:tailEnd type="diamond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92" name="Gerader Verbinder 291">
            <a:extLst>
              <a:ext uri="{FF2B5EF4-FFF2-40B4-BE49-F238E27FC236}">
                <a16:creationId xmlns:a16="http://schemas.microsoft.com/office/drawing/2014/main" id="{15D259E3-6FB3-51C6-B8A4-CE24D404BCC8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9004265" y="14072544"/>
            <a:ext cx="1143897" cy="1494302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8" name="Gerader Verbinder 297">
            <a:extLst>
              <a:ext uri="{FF2B5EF4-FFF2-40B4-BE49-F238E27FC236}">
                <a16:creationId xmlns:a16="http://schemas.microsoft.com/office/drawing/2014/main" id="{C77E5B06-4DF6-2A1C-13BF-2BD107CA4394}"/>
              </a:ext>
            </a:extLst>
          </p:cNvPr>
          <p:cNvCxnSpPr>
            <a:cxnSpLocks/>
            <a:stCxn id="194" idx="2"/>
          </p:cNvCxnSpPr>
          <p:nvPr/>
        </p:nvCxnSpPr>
        <p:spPr>
          <a:xfrm flipH="1">
            <a:off x="7634841" y="14072544"/>
            <a:ext cx="1369424" cy="2074287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Textfeld 306">
            <a:extLst>
              <a:ext uri="{FF2B5EF4-FFF2-40B4-BE49-F238E27FC236}">
                <a16:creationId xmlns:a16="http://schemas.microsoft.com/office/drawing/2014/main" id="{479F9C30-55DA-003A-4B38-53C5CE5CEDE7}"/>
              </a:ext>
            </a:extLst>
          </p:cNvPr>
          <p:cNvSpPr txBox="1"/>
          <p:nvPr/>
        </p:nvSpPr>
        <p:spPr>
          <a:xfrm>
            <a:off x="14286916" y="14224948"/>
            <a:ext cx="1396351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800" b="1">
                <a:solidFill>
                  <a:schemeClr val="accent1"/>
                </a:solidFill>
              </a:defRPr>
            </a:lvl1pPr>
          </a:lstStyle>
          <a:p>
            <a:r>
              <a:rPr lang="de-DE" sz="1100" b="0" dirty="0"/>
              <a:t>/v1/mediate-</a:t>
            </a:r>
            <a:r>
              <a:rPr lang="de-DE" sz="1100" b="0" dirty="0" err="1"/>
              <a:t>netconf</a:t>
            </a:r>
            <a:r>
              <a:rPr lang="de-DE" sz="1100" b="0" dirty="0"/>
              <a:t>-</a:t>
            </a:r>
          </a:p>
          <a:p>
            <a:r>
              <a:rPr lang="de-DE" sz="1100" b="0" dirty="0"/>
              <a:t>client-update</a:t>
            </a:r>
          </a:p>
        </p:txBody>
      </p:sp>
      <p:cxnSp>
        <p:nvCxnSpPr>
          <p:cNvPr id="308" name="Gerader Verbinder 307">
            <a:extLst>
              <a:ext uri="{FF2B5EF4-FFF2-40B4-BE49-F238E27FC236}">
                <a16:creationId xmlns:a16="http://schemas.microsoft.com/office/drawing/2014/main" id="{8FEADD3A-465E-C8B2-24B9-56010E57F87E}"/>
              </a:ext>
            </a:extLst>
          </p:cNvPr>
          <p:cNvCxnSpPr>
            <a:cxnSpLocks/>
            <a:stCxn id="307" idx="2"/>
            <a:endCxn id="142" idx="0"/>
          </p:cNvCxnSpPr>
          <p:nvPr/>
        </p:nvCxnSpPr>
        <p:spPr>
          <a:xfrm>
            <a:off x="14985092" y="14563502"/>
            <a:ext cx="514201" cy="1371036"/>
          </a:xfrm>
          <a:prstGeom prst="line">
            <a:avLst/>
          </a:prstGeom>
          <a:ln w="635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Gerader Verbinder 311">
            <a:extLst>
              <a:ext uri="{FF2B5EF4-FFF2-40B4-BE49-F238E27FC236}">
                <a16:creationId xmlns:a16="http://schemas.microsoft.com/office/drawing/2014/main" id="{86EA3474-B59F-C4A3-1B7E-D0BA1B0B0923}"/>
              </a:ext>
            </a:extLst>
          </p:cNvPr>
          <p:cNvCxnSpPr>
            <a:cxnSpLocks/>
            <a:stCxn id="194" idx="2"/>
          </p:cNvCxnSpPr>
          <p:nvPr/>
        </p:nvCxnSpPr>
        <p:spPr>
          <a:xfrm>
            <a:off x="9004265" y="14072544"/>
            <a:ext cx="228914" cy="1752901"/>
          </a:xfrm>
          <a:prstGeom prst="line">
            <a:avLst/>
          </a:prstGeom>
          <a:ln w="63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505342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9744600e-3e04-492e-baa1-25ec245c6f10}" enabled="0" method="" siteId="{9744600e-3e04-492e-baa1-25ec245c6f10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2286</Words>
  <Application>Microsoft Office PowerPoint</Application>
  <PresentationFormat>Benutzerdefiniert</PresentationFormat>
  <Paragraphs>876</Paragraphs>
  <Slides>9</Slides>
  <Notes>3</Notes>
  <HiddenSlides>0</HiddenSlides>
  <MMClips>0</MMClips>
  <ScaleCrop>false</ScaleCrop>
  <HeadingPairs>
    <vt:vector size="8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Symbol</vt:lpstr>
      <vt:lpstr>Office</vt:lpstr>
      <vt:lpstr>think-cell Folie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Company>Telefónica Germany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Thorsten Heinze</dc:creator>
  <cp:lastModifiedBy>Thorsten Heinze</cp:lastModifiedBy>
  <cp:revision>167</cp:revision>
  <dcterms:created xsi:type="dcterms:W3CDTF">2025-01-24T13:53:29Z</dcterms:created>
  <dcterms:modified xsi:type="dcterms:W3CDTF">2025-08-14T15:48:13Z</dcterms:modified>
</cp:coreProperties>
</file>