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"/>
  </p:notesMasterIdLst>
  <p:sldIdLst>
    <p:sldId id="307" r:id="rId2"/>
    <p:sldId id="308" r:id="rId3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89D5"/>
    <a:srgbClr val="EEC0E9"/>
    <a:srgbClr val="BFBFBF"/>
    <a:srgbClr val="FFFFFF"/>
    <a:srgbClr val="FFDD71"/>
    <a:srgbClr val="FFC000"/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02" autoAdjust="0"/>
    <p:restoredTop sz="95910" autoAdjust="0"/>
  </p:normalViewPr>
  <p:slideViewPr>
    <p:cSldViewPr snapToGrid="0">
      <p:cViewPr>
        <p:scale>
          <a:sx n="200" d="100"/>
          <a:sy n="200" d="100"/>
        </p:scale>
        <p:origin x="-16854" y="-7728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F725-7468-4D3D-9E24-A16745BBBA77}" type="datetimeFigureOut">
              <a:rPr lang="de-DE" smtClean="0"/>
              <a:t>04.08.2025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94DA-F4C5-4E81-884D-2CC9FB11C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3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04.08.2025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38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04.08.2025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6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04.08.2025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04.08.2025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6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82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82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04.08.2025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7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04.08.2025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02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04.08.2025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04.08.2025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3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04.08.2025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04.08.2025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77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04.08.2025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79651276-3E1D-8A1E-EA69-9668F9010C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7991199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523" imgH="514" progId="TCLayout.ActiveDocument.1">
                  <p:embed/>
                </p:oleObj>
              </mc:Choice>
              <mc:Fallback>
                <p:oleObj name="think-cell Folie" r:id="rId14" imgW="523" imgH="51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764DB-E7DF-4EA7-A1AF-05A77C280FCA}" type="datetimeFigureOut">
              <a:rPr lang="de-DE" smtClean="0"/>
              <a:t>04.08.2025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60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>
            <a:extLst>
              <a:ext uri="{FF2B5EF4-FFF2-40B4-BE49-F238E27FC236}">
                <a16:creationId xmlns:a16="http://schemas.microsoft.com/office/drawing/2014/main" id="{11768FDB-BA6E-EAEB-5BB8-2ED406AD6C41}"/>
              </a:ext>
            </a:extLst>
          </p:cNvPr>
          <p:cNvSpPr/>
          <p:nvPr/>
        </p:nvSpPr>
        <p:spPr>
          <a:xfrm>
            <a:off x="9747017" y="4349818"/>
            <a:ext cx="12491027" cy="6492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>
                <a:solidFill>
                  <a:schemeClr val="tx1"/>
                </a:solidFill>
              </a:rPr>
              <a:t>Automation Application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34E15D0-F58C-24F5-1C8F-16CA7C95A22A}"/>
              </a:ext>
            </a:extLst>
          </p:cNvPr>
          <p:cNvSpPr/>
          <p:nvPr/>
        </p:nvSpPr>
        <p:spPr>
          <a:xfrm>
            <a:off x="11925508" y="6138489"/>
            <a:ext cx="2853775" cy="2181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9FBEA61-7E8F-9F10-711E-46D3904A6971}"/>
              </a:ext>
            </a:extLst>
          </p:cNvPr>
          <p:cNvSpPr/>
          <p:nvPr/>
        </p:nvSpPr>
        <p:spPr>
          <a:xfrm>
            <a:off x="12299876" y="756324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58728409-DD53-4F5E-410F-51809028D5C6}"/>
              </a:ext>
            </a:extLst>
          </p:cNvPr>
          <p:cNvSpPr/>
          <p:nvPr/>
        </p:nvSpPr>
        <p:spPr>
          <a:xfrm>
            <a:off x="17713293" y="8172381"/>
            <a:ext cx="2691267" cy="2466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07959B-5A26-7BE3-760D-2FC620E8901C}"/>
              </a:ext>
            </a:extLst>
          </p:cNvPr>
          <p:cNvSpPr/>
          <p:nvPr/>
        </p:nvSpPr>
        <p:spPr>
          <a:xfrm>
            <a:off x="18202298" y="6900006"/>
            <a:ext cx="2465406" cy="1530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F1EFD85-439B-2FE8-5AAE-C84AA7312CAA}"/>
              </a:ext>
            </a:extLst>
          </p:cNvPr>
          <p:cNvSpPr/>
          <p:nvPr/>
        </p:nvSpPr>
        <p:spPr>
          <a:xfrm>
            <a:off x="14922859" y="6823308"/>
            <a:ext cx="2691267" cy="1772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8AFF515-41F4-F81B-ADB9-A4A94586F5DA}"/>
              </a:ext>
            </a:extLst>
          </p:cNvPr>
          <p:cNvSpPr/>
          <p:nvPr/>
        </p:nvSpPr>
        <p:spPr>
          <a:xfrm>
            <a:off x="11316049" y="4772877"/>
            <a:ext cx="2426154" cy="207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1679757-9FB1-0F6D-3098-BDE0BFEDE84D}"/>
              </a:ext>
            </a:extLst>
          </p:cNvPr>
          <p:cNvSpPr/>
          <p:nvPr/>
        </p:nvSpPr>
        <p:spPr>
          <a:xfrm>
            <a:off x="11705622" y="60778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8651D4E8-1F7A-9069-1B56-0215F8312C74}"/>
              </a:ext>
            </a:extLst>
          </p:cNvPr>
          <p:cNvSpPr/>
          <p:nvPr/>
        </p:nvSpPr>
        <p:spPr>
          <a:xfrm>
            <a:off x="13546883" y="5825310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CandidateDS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7DF83F7F-72CE-BA07-8399-1799F2491A81}"/>
              </a:ext>
            </a:extLst>
          </p:cNvPr>
          <p:cNvSpPr/>
          <p:nvPr/>
        </p:nvSpPr>
        <p:spPr>
          <a:xfrm>
            <a:off x="17364051" y="7926941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OperationalDS</a:t>
            </a:r>
          </a:p>
        </p:txBody>
      </p:sp>
      <p:sp>
        <p:nvSpPr>
          <p:cNvPr id="6" name="Scrollen: vertikal 5">
            <a:extLst>
              <a:ext uri="{FF2B5EF4-FFF2-40B4-BE49-F238E27FC236}">
                <a16:creationId xmlns:a16="http://schemas.microsoft.com/office/drawing/2014/main" id="{65808CD5-63F0-0767-C688-C4C5BD28C087}"/>
              </a:ext>
            </a:extLst>
          </p:cNvPr>
          <p:cNvSpPr/>
          <p:nvPr/>
        </p:nvSpPr>
        <p:spPr>
          <a:xfrm>
            <a:off x="15798782" y="8992374"/>
            <a:ext cx="1609724" cy="1303020"/>
          </a:xfrm>
          <a:prstGeom prst="verticalScroll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CurrentAlarms</a:t>
            </a:r>
            <a:endParaRPr lang="de-DE" sz="1200" dirty="0">
              <a:solidFill>
                <a:schemeClr val="tx1"/>
              </a:solidFill>
            </a:endParaRP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(</a:t>
            </a:r>
            <a:r>
              <a:rPr lang="de-DE" sz="1200" dirty="0" err="1">
                <a:solidFill>
                  <a:schemeClr val="tx1"/>
                </a:solidFill>
              </a:rPr>
              <a:t>ToDo</a:t>
            </a:r>
            <a:r>
              <a:rPr lang="de-DE" sz="1200" dirty="0">
                <a:solidFill>
                  <a:schemeClr val="tx1"/>
                </a:solidFill>
              </a:rPr>
              <a:t>-List)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921D2B2-A1CD-5B5A-7BDE-9B8F734176BC}"/>
              </a:ext>
            </a:extLst>
          </p:cNvPr>
          <p:cNvSpPr/>
          <p:nvPr/>
        </p:nvSpPr>
        <p:spPr>
          <a:xfrm>
            <a:off x="11548511" y="517102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B85860A-A1C5-AF4E-519F-B31760899D3D}"/>
              </a:ext>
            </a:extLst>
          </p:cNvPr>
          <p:cNvSpPr/>
          <p:nvPr/>
        </p:nvSpPr>
        <p:spPr>
          <a:xfrm>
            <a:off x="11667790" y="543391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13B01-B4C3-D5F1-CC62-E2FB37AD2428}"/>
              </a:ext>
            </a:extLst>
          </p:cNvPr>
          <p:cNvSpPr/>
          <p:nvPr/>
        </p:nvSpPr>
        <p:spPr>
          <a:xfrm>
            <a:off x="11896379" y="6331685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41C170E-5BE5-4CC7-0B74-FD347727DFC6}"/>
              </a:ext>
            </a:extLst>
          </p:cNvPr>
          <p:cNvCxnSpPr/>
          <p:nvPr/>
        </p:nvCxnSpPr>
        <p:spPr>
          <a:xfrm>
            <a:off x="9908418" y="538057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326039E-2586-A1D8-1CFF-BB0395E97CF5}"/>
              </a:ext>
            </a:extLst>
          </p:cNvPr>
          <p:cNvCxnSpPr>
            <a:cxnSpLocks/>
          </p:cNvCxnSpPr>
          <p:nvPr/>
        </p:nvCxnSpPr>
        <p:spPr>
          <a:xfrm flipH="1" flipV="1">
            <a:off x="9908418" y="548989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15F98CA-500C-497C-9BEB-4DC69798E624}"/>
              </a:ext>
            </a:extLst>
          </p:cNvPr>
          <p:cNvSpPr txBox="1"/>
          <p:nvPr/>
        </p:nvSpPr>
        <p:spPr>
          <a:xfrm>
            <a:off x="11442738" y="4921336"/>
            <a:ext cx="21727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Interpretation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E682443-CB6A-7EC0-8599-973D53EC0436}"/>
              </a:ext>
            </a:extLst>
          </p:cNvPr>
          <p:cNvSpPr/>
          <p:nvPr/>
        </p:nvSpPr>
        <p:spPr>
          <a:xfrm>
            <a:off x="19532410" y="7918497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8F209D8-265F-5230-5DB1-DC91F74B162F}"/>
              </a:ext>
            </a:extLst>
          </p:cNvPr>
          <p:cNvSpPr txBox="1"/>
          <p:nvPr/>
        </p:nvSpPr>
        <p:spPr>
          <a:xfrm>
            <a:off x="18371299" y="7077811"/>
            <a:ext cx="2422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Measurement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EBB1305-415F-C61D-3CE9-248E0D923398}"/>
              </a:ext>
            </a:extLst>
          </p:cNvPr>
          <p:cNvSpPr/>
          <p:nvPr/>
        </p:nvSpPr>
        <p:spPr>
          <a:xfrm>
            <a:off x="19575082" y="72898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AE5ECF3-C8FE-F2FB-5245-974B2825FA42}"/>
              </a:ext>
            </a:extLst>
          </p:cNvPr>
          <p:cNvSpPr/>
          <p:nvPr/>
        </p:nvSpPr>
        <p:spPr>
          <a:xfrm>
            <a:off x="19765841" y="754372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3993F86-8ECE-B926-B471-6625E7F7319D}"/>
              </a:ext>
            </a:extLst>
          </p:cNvPr>
          <p:cNvCxnSpPr/>
          <p:nvPr/>
        </p:nvCxnSpPr>
        <p:spPr>
          <a:xfrm>
            <a:off x="20213792" y="73679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28B876E-0BE4-F188-B266-07D970137D3D}"/>
              </a:ext>
            </a:extLst>
          </p:cNvPr>
          <p:cNvCxnSpPr>
            <a:cxnSpLocks/>
          </p:cNvCxnSpPr>
          <p:nvPr/>
        </p:nvCxnSpPr>
        <p:spPr>
          <a:xfrm flipH="1" flipV="1">
            <a:off x="20213792" y="747723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33E09A7-88FD-74AD-4549-31C42BDB99FD}"/>
              </a:ext>
            </a:extLst>
          </p:cNvPr>
          <p:cNvSpPr txBox="1"/>
          <p:nvPr/>
        </p:nvSpPr>
        <p:spPr>
          <a:xfrm>
            <a:off x="15092961" y="7077811"/>
            <a:ext cx="22374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Monitoring</a:t>
            </a:r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16B278CA-304F-33B3-E8D1-DE31DD22F9AC}"/>
              </a:ext>
            </a:extLst>
          </p:cNvPr>
          <p:cNvSpPr/>
          <p:nvPr/>
        </p:nvSpPr>
        <p:spPr>
          <a:xfrm>
            <a:off x="16250982" y="8522366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CC3A7AC-6D82-3D20-89BC-4C6701A7D54A}"/>
              </a:ext>
            </a:extLst>
          </p:cNvPr>
          <p:cNvSpPr/>
          <p:nvPr/>
        </p:nvSpPr>
        <p:spPr>
          <a:xfrm>
            <a:off x="19098570" y="968166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A6EFE08-8623-3C92-521A-E62587924E1F}"/>
              </a:ext>
            </a:extLst>
          </p:cNvPr>
          <p:cNvSpPr/>
          <p:nvPr/>
        </p:nvSpPr>
        <p:spPr>
          <a:xfrm>
            <a:off x="19289329" y="99355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DA4DB3A-D86A-FC0E-4540-DF3D46895C02}"/>
              </a:ext>
            </a:extLst>
          </p:cNvPr>
          <p:cNvSpPr/>
          <p:nvPr/>
        </p:nvSpPr>
        <p:spPr>
          <a:xfrm>
            <a:off x="19141242" y="905301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1BCDD80-7A46-50D8-092A-7DDBF641E7ED}"/>
              </a:ext>
            </a:extLst>
          </p:cNvPr>
          <p:cNvSpPr/>
          <p:nvPr/>
        </p:nvSpPr>
        <p:spPr>
          <a:xfrm>
            <a:off x="19332000" y="930689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A6152E2-D527-62AF-329F-BE5199B5A685}"/>
              </a:ext>
            </a:extLst>
          </p:cNvPr>
          <p:cNvSpPr txBox="1"/>
          <p:nvPr/>
        </p:nvSpPr>
        <p:spPr>
          <a:xfrm>
            <a:off x="17778865" y="8715816"/>
            <a:ext cx="24654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Implementation  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BBAD315-E803-8AD8-F507-559315369AF0}"/>
              </a:ext>
            </a:extLst>
          </p:cNvPr>
          <p:cNvCxnSpPr>
            <a:cxnSpLocks/>
          </p:cNvCxnSpPr>
          <p:nvPr/>
        </p:nvCxnSpPr>
        <p:spPr>
          <a:xfrm>
            <a:off x="20002000" y="9408058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15CF59D-D0AF-C7CC-3C94-FB6D305D84E6}"/>
              </a:ext>
            </a:extLst>
          </p:cNvPr>
          <p:cNvCxnSpPr>
            <a:cxnSpLocks/>
          </p:cNvCxnSpPr>
          <p:nvPr/>
        </p:nvCxnSpPr>
        <p:spPr>
          <a:xfrm flipH="1" flipV="1">
            <a:off x="20002000" y="9517385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6339C93-8299-27F4-6747-DD225C958812}"/>
              </a:ext>
            </a:extLst>
          </p:cNvPr>
          <p:cNvCxnSpPr/>
          <p:nvPr/>
        </p:nvCxnSpPr>
        <p:spPr>
          <a:xfrm>
            <a:off x="10027698" y="56872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658B39E-547F-E511-D20E-25569104B4B9}"/>
              </a:ext>
            </a:extLst>
          </p:cNvPr>
          <p:cNvCxnSpPr>
            <a:cxnSpLocks/>
          </p:cNvCxnSpPr>
          <p:nvPr/>
        </p:nvCxnSpPr>
        <p:spPr>
          <a:xfrm flipH="1" flipV="1">
            <a:off x="10027698" y="579653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598A49F-7FDE-0781-D3E7-FD0BEDC62DC4}"/>
              </a:ext>
            </a:extLst>
          </p:cNvPr>
          <p:cNvCxnSpPr/>
          <p:nvPr/>
        </p:nvCxnSpPr>
        <p:spPr>
          <a:xfrm>
            <a:off x="20404550" y="7722343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2AAE509-94C2-D339-BD6E-168F99A2FDA1}"/>
              </a:ext>
            </a:extLst>
          </p:cNvPr>
          <p:cNvCxnSpPr>
            <a:cxnSpLocks/>
          </p:cNvCxnSpPr>
          <p:nvPr/>
        </p:nvCxnSpPr>
        <p:spPr>
          <a:xfrm flipH="1" flipV="1">
            <a:off x="20404550" y="7831670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A6A77B5-080D-6A54-ECF2-4D8B53BF51F1}"/>
              </a:ext>
            </a:extLst>
          </p:cNvPr>
          <p:cNvCxnSpPr/>
          <p:nvPr/>
        </p:nvCxnSpPr>
        <p:spPr>
          <a:xfrm>
            <a:off x="20162559" y="806306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CDD7D3A-76C9-4BDC-4E80-536CDBDCAD1C}"/>
              </a:ext>
            </a:extLst>
          </p:cNvPr>
          <p:cNvCxnSpPr>
            <a:cxnSpLocks/>
          </p:cNvCxnSpPr>
          <p:nvPr/>
        </p:nvCxnSpPr>
        <p:spPr>
          <a:xfrm flipH="1" flipV="1">
            <a:off x="20162559" y="817238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1B1BBE33-3AF4-FE6D-E071-46F92113CD19}"/>
              </a:ext>
            </a:extLst>
          </p:cNvPr>
          <p:cNvSpPr/>
          <p:nvPr/>
        </p:nvSpPr>
        <p:spPr>
          <a:xfrm>
            <a:off x="15673176" y="774173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6E45B43-9BE7-A098-7AF2-59295E61598B}"/>
              </a:ext>
            </a:extLst>
          </p:cNvPr>
          <p:cNvSpPr/>
          <p:nvPr/>
        </p:nvSpPr>
        <p:spPr>
          <a:xfrm>
            <a:off x="15863934" y="799561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F8F26CE-AB6A-6A62-91BD-2A8161955A6F}"/>
              </a:ext>
            </a:extLst>
          </p:cNvPr>
          <p:cNvSpPr/>
          <p:nvPr/>
        </p:nvSpPr>
        <p:spPr>
          <a:xfrm>
            <a:off x="16278496" y="782711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6BDC734-8B7E-DFBB-129E-71E3C1B430B8}"/>
              </a:ext>
            </a:extLst>
          </p:cNvPr>
          <p:cNvSpPr/>
          <p:nvPr/>
        </p:nvSpPr>
        <p:spPr>
          <a:xfrm>
            <a:off x="16469253" y="80810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BBC574BA-725B-72F5-EF5E-3E57C781CBD4}"/>
              </a:ext>
            </a:extLst>
          </p:cNvPr>
          <p:cNvCxnSpPr>
            <a:cxnSpLocks/>
          </p:cNvCxnSpPr>
          <p:nvPr/>
        </p:nvCxnSpPr>
        <p:spPr>
          <a:xfrm>
            <a:off x="19777970" y="9155792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0BE29C0-B5A4-26F6-59D9-655860A46635}"/>
              </a:ext>
            </a:extLst>
          </p:cNvPr>
          <p:cNvCxnSpPr>
            <a:cxnSpLocks/>
          </p:cNvCxnSpPr>
          <p:nvPr/>
        </p:nvCxnSpPr>
        <p:spPr>
          <a:xfrm flipH="1" flipV="1">
            <a:off x="19777970" y="9265119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FAD1B13-F4B3-0191-090A-B230AE73F719}"/>
              </a:ext>
            </a:extLst>
          </p:cNvPr>
          <p:cNvCxnSpPr>
            <a:cxnSpLocks/>
          </p:cNvCxnSpPr>
          <p:nvPr/>
        </p:nvCxnSpPr>
        <p:spPr>
          <a:xfrm>
            <a:off x="19737280" y="9802443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15351C2-4638-07BC-FDF2-1B13276FA1B0}"/>
              </a:ext>
            </a:extLst>
          </p:cNvPr>
          <p:cNvCxnSpPr>
            <a:cxnSpLocks/>
          </p:cNvCxnSpPr>
          <p:nvPr/>
        </p:nvCxnSpPr>
        <p:spPr>
          <a:xfrm flipH="1" flipV="1">
            <a:off x="19737280" y="9911770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BD764D8-9CB1-5DD4-A424-B6E59418E0A7}"/>
              </a:ext>
            </a:extLst>
          </p:cNvPr>
          <p:cNvCxnSpPr>
            <a:cxnSpLocks/>
          </p:cNvCxnSpPr>
          <p:nvPr/>
        </p:nvCxnSpPr>
        <p:spPr>
          <a:xfrm>
            <a:off x="19928038" y="10089267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7067898-E101-32BA-37E4-8FA3618B4FD0}"/>
              </a:ext>
            </a:extLst>
          </p:cNvPr>
          <p:cNvCxnSpPr>
            <a:cxnSpLocks/>
          </p:cNvCxnSpPr>
          <p:nvPr/>
        </p:nvCxnSpPr>
        <p:spPr>
          <a:xfrm flipH="1" flipV="1">
            <a:off x="19928038" y="10198593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Pfeil: nach unten 70">
            <a:extLst>
              <a:ext uri="{FF2B5EF4-FFF2-40B4-BE49-F238E27FC236}">
                <a16:creationId xmlns:a16="http://schemas.microsoft.com/office/drawing/2014/main" id="{860000F8-4BE8-02EE-361D-984158792427}"/>
              </a:ext>
            </a:extLst>
          </p:cNvPr>
          <p:cNvSpPr/>
          <p:nvPr/>
        </p:nvSpPr>
        <p:spPr>
          <a:xfrm rot="16200000">
            <a:off x="17510246" y="9182210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873ACF08-01F2-22FA-CD88-E50511D7E71A}"/>
              </a:ext>
            </a:extLst>
          </p:cNvPr>
          <p:cNvSpPr/>
          <p:nvPr/>
        </p:nvSpPr>
        <p:spPr>
          <a:xfrm>
            <a:off x="13546650" y="7961915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RunningDS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A93EA5-E27E-2466-2148-49F2E5DB39B5}"/>
              </a:ext>
            </a:extLst>
          </p:cNvPr>
          <p:cNvSpPr txBox="1"/>
          <p:nvPr/>
        </p:nvSpPr>
        <p:spPr>
          <a:xfrm>
            <a:off x="12167604" y="7153884"/>
            <a:ext cx="22569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Validation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CB5E82B7-7869-BBD8-4F95-A79C5974E64C}"/>
              </a:ext>
            </a:extLst>
          </p:cNvPr>
          <p:cNvSpPr/>
          <p:nvPr/>
        </p:nvSpPr>
        <p:spPr>
          <a:xfrm>
            <a:off x="13895351" y="673195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19D7DF1-4838-E424-4970-637CCA5F6D9F}"/>
              </a:ext>
            </a:extLst>
          </p:cNvPr>
          <p:cNvSpPr/>
          <p:nvPr/>
        </p:nvSpPr>
        <p:spPr>
          <a:xfrm>
            <a:off x="12492103" y="765793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94240D-AA8F-A17A-F0A3-98BD50B820CA}"/>
              </a:ext>
            </a:extLst>
          </p:cNvPr>
          <p:cNvSpPr/>
          <p:nvPr/>
        </p:nvSpPr>
        <p:spPr>
          <a:xfrm>
            <a:off x="12815105" y="7595970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912B7D4-BA03-4CAC-F9EC-4328B512B88F}"/>
              </a:ext>
            </a:extLst>
          </p:cNvPr>
          <p:cNvSpPr/>
          <p:nvPr/>
        </p:nvSpPr>
        <p:spPr>
          <a:xfrm>
            <a:off x="13047579" y="752076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735C89F-0933-53B9-0BCA-93B2AD0B2E1F}"/>
              </a:ext>
            </a:extLst>
          </p:cNvPr>
          <p:cNvSpPr/>
          <p:nvPr/>
        </p:nvSpPr>
        <p:spPr>
          <a:xfrm>
            <a:off x="13468300" y="74738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95EFF100-5873-6569-3361-6737B43E0ADA}"/>
              </a:ext>
            </a:extLst>
          </p:cNvPr>
          <p:cNvSpPr/>
          <p:nvPr/>
        </p:nvSpPr>
        <p:spPr>
          <a:xfrm>
            <a:off x="13687247" y="73783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D1F0E37-8768-2928-4E4F-489F5CA5E6A8}"/>
              </a:ext>
            </a:extLst>
          </p:cNvPr>
          <p:cNvSpPr/>
          <p:nvPr/>
        </p:nvSpPr>
        <p:spPr>
          <a:xfrm>
            <a:off x="17960270" y="919809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9DDBED4B-8F3A-FDFF-5033-A5A7DD07D22D}"/>
              </a:ext>
            </a:extLst>
          </p:cNvPr>
          <p:cNvSpPr/>
          <p:nvPr/>
        </p:nvSpPr>
        <p:spPr>
          <a:xfrm>
            <a:off x="16019666" y="5912337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tabLst>
                <a:tab pos="36000" algn="l"/>
              </a:tabLst>
            </a:pPr>
            <a:r>
              <a:rPr lang="de-DE" sz="800" dirty="0" err="1"/>
              <a:t>Pulser</a:t>
            </a:r>
            <a:endParaRPr lang="de-DE" sz="800" dirty="0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1AD0C85D-0C6D-E475-9183-B85CF045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0800" y="5976759"/>
            <a:ext cx="166165" cy="174914"/>
          </a:xfrm>
          <a:prstGeom prst="rect">
            <a:avLst/>
          </a:prstGeom>
        </p:spPr>
      </p:pic>
      <p:sp>
        <p:nvSpPr>
          <p:cNvPr id="22" name="Rechteck 21">
            <a:extLst>
              <a:ext uri="{FF2B5EF4-FFF2-40B4-BE49-F238E27FC236}">
                <a16:creationId xmlns:a16="http://schemas.microsoft.com/office/drawing/2014/main" id="{FCAAE95E-A7A7-A0FC-1886-4ED60D60F2F6}"/>
              </a:ext>
            </a:extLst>
          </p:cNvPr>
          <p:cNvSpPr/>
          <p:nvPr/>
        </p:nvSpPr>
        <p:spPr>
          <a:xfrm>
            <a:off x="18501471" y="736136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A312AD2-6C08-50FB-1002-E2B5DAE4DCBA}"/>
              </a:ext>
            </a:extLst>
          </p:cNvPr>
          <p:cNvSpPr/>
          <p:nvPr/>
        </p:nvSpPr>
        <p:spPr>
          <a:xfrm>
            <a:off x="16206785" y="711422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</p:spTree>
    <p:extLst>
      <p:ext uri="{BB962C8B-B14F-4D97-AF65-F5344CB8AC3E}">
        <p14:creationId xmlns:p14="http://schemas.microsoft.com/office/powerpoint/2010/main" val="275738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80A39782-9C33-AAEB-8DDB-720A16217B5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811165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23" imgH="514" progId="TCLayout.ActiveDocument.1">
                  <p:embed/>
                </p:oleObj>
              </mc:Choice>
              <mc:Fallback>
                <p:oleObj name="think-cell Folie" r:id="rId3" imgW="523" imgH="51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D08FAB6-C530-9B77-15B5-232C13701B92}"/>
                  </a:ext>
                </a:extLst>
              </p:cNvPr>
              <p:cNvSpPr txBox="1"/>
              <p:nvPr/>
            </p:nvSpPr>
            <p:spPr>
              <a:xfrm>
                <a:off x="14184209" y="7505617"/>
                <a:ext cx="7046609" cy="197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1200" smtClean="0"/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de-DE" sz="1200"/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pt-BR" sz="1200"/>
                                <m:t>date</m:t>
                              </m:r>
                              <m:r>
                                <a:rPr lang="pt-BR" sz="1200"/>
                                <m:t>-</m:t>
                              </m:r>
                              <m:r>
                                <m:rPr>
                                  <m:sty m:val="p"/>
                                </m:rPr>
                                <a:rPr lang="pt-BR" sz="1200"/>
                                <m:t>of</m:t>
                              </m:r>
                              <m:r>
                                <a:rPr lang="pt-BR" sz="1200"/>
                                <m:t>-</m:t>
                              </m:r>
                              <m:r>
                                <m:rPr>
                                  <m:sty m:val="p"/>
                                </m:rPr>
                                <a:rPr lang="pt-BR" sz="1200"/>
                                <m:t>next</m:t>
                              </m:r>
                              <m:r>
                                <a:rPr lang="pt-BR" sz="1200"/>
                                <m:t>-</m:t>
                              </m:r>
                              <m:r>
                                <m:rPr>
                                  <m:sty m:val="p"/>
                                </m:rPr>
                                <a:rPr lang="pt-BR" sz="1200"/>
                                <m:t>attempt</m:t>
                              </m:r>
                              <m:r>
                                <a:rPr lang="pt-BR" sz="1200"/>
                                <m:t>-</m:t>
                              </m:r>
                              <m:r>
                                <m:rPr>
                                  <m:sty m:val="p"/>
                                </m:rPr>
                                <a:rPr lang="pt-BR" sz="1200"/>
                                <m:t>to</m:t>
                              </m:r>
                              <m:r>
                                <a:rPr lang="pt-BR" sz="1200"/>
                                <m:t>-</m:t>
                              </m:r>
                              <m:r>
                                <m:rPr>
                                  <m:sty m:val="p"/>
                                </m:rPr>
                                <a:rPr lang="pt-BR" sz="1200"/>
                                <m:t>fix</m:t>
                              </m:r>
                            </m:e>
                          </m:d>
                          <m:r>
                            <a:rPr lang="de-DE" sz="1200"/>
                            <m:t>=</m:t>
                          </m:r>
                          <m:r>
                            <m:rPr>
                              <m:sty m:val="p"/>
                            </m:rPr>
                            <a:rPr lang="de-DE" sz="1200"/>
                            <m:t>max</m:t>
                          </m:r>
                          <m:r>
                            <a:rPr lang="de-DE" sz="1200"/>
                            <m:t>([</m:t>
                          </m:r>
                          <m:r>
                            <m:rPr>
                              <m:sty m:val="p"/>
                            </m:rPr>
                            <a:rPr lang="de-DE" sz="1200"/>
                            <m:t>date</m:t>
                          </m:r>
                          <m:r>
                            <a:rPr lang="de-DE" sz="1200"/>
                            <m:t>-</m:t>
                          </m:r>
                          <m:r>
                            <m:rPr>
                              <m:sty m:val="p"/>
                            </m:rPr>
                            <a:rPr lang="de-DE" sz="1200"/>
                            <m:t>of</m:t>
                          </m:r>
                          <m:r>
                            <a:rPr lang="de-DE" sz="1200"/>
                            <m:t>-</m:t>
                          </m:r>
                          <m:r>
                            <m:rPr>
                              <m:sty m:val="p"/>
                            </m:rPr>
                            <a:rPr lang="de-DE" sz="1200"/>
                            <m:t>attempt</m:t>
                          </m:r>
                          <m:r>
                            <a:rPr lang="de-DE" sz="1200" b="0" i="0" smtClean="0"/>
                            <m:t>]</m:t>
                          </m:r>
                          <m:r>
                            <a:rPr lang="de-DE" sz="1200"/>
                            <m:t>)</m:t>
                          </m:r>
                          <m:r>
                            <a:rPr lang="de-DE" sz="1200" i="1" smtClean="0"/>
                            <m:t> </m:t>
                          </m:r>
                          <m:r>
                            <a:rPr lang="de-DE" sz="1200"/>
                            <m:t>+</m:t>
                          </m:r>
                          <m:r>
                            <m:rPr>
                              <m:sty m:val="p"/>
                            </m:rPr>
                            <a:rPr lang="de-DE" sz="1200"/>
                            <m:t>min</m:t>
                          </m:r>
                          <m:r>
                            <a:rPr lang="de-DE" sz="1200"/>
                            <m:t>( [</m:t>
                          </m:r>
                          <m:r>
                            <m:rPr>
                              <m:sty m:val="p"/>
                            </m:rPr>
                            <a:rPr lang="de-DE" sz="1200" b="0" i="0" smtClean="0"/>
                            <m:t>tmi</m:t>
                          </m:r>
                          <m:r>
                            <m:rPr>
                              <m:sty m:val="p"/>
                            </m:rPr>
                            <a:rPr lang="de-DE" sz="1200" b="0" i="0" baseline="-25000" smtClean="0"/>
                            <m:t>n</m:t>
                          </m:r>
                          <m:r>
                            <a:rPr lang="de-DE" sz="1200" b="0" i="0" smtClean="0"/>
                            <m:t>]</m:t>
                          </m:r>
                          <m:r>
                            <a:rPr lang="de-DE" sz="1200"/>
                            <m:t>∗</m:t>
                          </m:r>
                          <m:r>
                            <a:rPr lang="de-DE" sz="1200"/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DE" sz="1200"/>
                            <m:t>count</m:t>
                          </m:r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de-DE" sz="1200" b="0" i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de-DE" sz="1200">
                                  <a:latin typeface="Cambria Math" panose="02040503050406030204" pitchFamily="18" charset="0"/>
                                </a:rPr>
                                <m:t>past</m:t>
                              </m:r>
                              <m:r>
                                <a:rPr lang="de-DE" sz="1200"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m:rPr>
                                  <m:sty m:val="p"/>
                                </m:rPr>
                                <a:rPr lang="de-DE" sz="1200">
                                  <a:latin typeface="Cambria Math" panose="02040503050406030204" pitchFamily="18" charset="0"/>
                                </a:rPr>
                                <m:t>attempts</m:t>
                              </m:r>
                              <m:r>
                                <a:rPr lang="de-DE" sz="1200"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m:rPr>
                                  <m:sty m:val="p"/>
                                </m:rPr>
                                <a:rPr lang="de-DE" sz="1200"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a:rPr lang="de-DE" sz="1200">
                                  <a:latin typeface="Cambria Math" panose="02040503050406030204" pitchFamily="18" charset="0"/>
                                </a:rPr>
                                <m:t>-</m:t>
                              </m:r>
                              <m:r>
                                <m:rPr>
                                  <m:sty m:val="p"/>
                                </m:rPr>
                                <a:rPr lang="de-DE" sz="1200">
                                  <a:latin typeface="Cambria Math" panose="02040503050406030204" pitchFamily="18" charset="0"/>
                                </a:rPr>
                                <m:t>fix</m:t>
                              </m:r>
                            </m:e>
                          </m:d>
                          <m: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DE" sz="1200" i="1" smtClean="0"/>
                            <m:t> </m:t>
                          </m:r>
                        </m:sup>
                      </m:sSup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;</m:t>
                      </m:r>
                      <m:d>
                        <m:dPr>
                          <m:begChr m:val="["/>
                          <m:endChr m:val="]"/>
                          <m:ctrlPr>
                            <a:rPr lang="de-DE" sz="1200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de-DE" sz="12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m:rPr>
                              <m:sty m:val="p"/>
                            </m:rPr>
                            <a:rPr lang="de-DE" sz="1200" b="0" i="0" baseline="-2500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</m:d>
                      <m:r>
                        <a:rPr lang="de-DE" sz="1200" b="0" i="0" baseline="-2500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1200" dirty="0">
                  <a:cs typeface="Aldhabi" panose="020F0502020204030204" pitchFamily="2" charset="-78"/>
                </a:endParaRPr>
              </a:p>
            </p:txBody>
          </p:sp>
        </mc:Choice>
        <mc:Fallback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8D08FAB6-C530-9B77-15B5-232C1370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4209" y="7505617"/>
                <a:ext cx="7046609" cy="197683"/>
              </a:xfrm>
              <a:prstGeom prst="rect">
                <a:avLst/>
              </a:prstGeom>
              <a:blipFill>
                <a:blip r:embed="rId5"/>
                <a:stretch>
                  <a:fillRect t="-6061" b="-3333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3143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44600e-3e04-492e-baa1-25ec245c6f10}" enabled="0" method="" siteId="{9744600e-3e04-492e-baa1-25ec245c6f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</Words>
  <Application>Microsoft Office PowerPoint</Application>
  <PresentationFormat>Benutzerdefiniert</PresentationFormat>
  <Paragraphs>13</Paragraphs>
  <Slides>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Aldhabi</vt:lpstr>
      <vt:lpstr>Aptos</vt:lpstr>
      <vt:lpstr>Aptos Display</vt:lpstr>
      <vt:lpstr>Arial</vt:lpstr>
      <vt:lpstr>Cambria Math</vt:lpstr>
      <vt:lpstr>Office</vt:lpstr>
      <vt:lpstr>think-cell Folie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Thorsten Heinze</dc:creator>
  <cp:lastModifiedBy>Thorsten Heinze</cp:lastModifiedBy>
  <cp:revision>139</cp:revision>
  <dcterms:created xsi:type="dcterms:W3CDTF">2025-01-24T13:53:29Z</dcterms:created>
  <dcterms:modified xsi:type="dcterms:W3CDTF">2025-08-04T15:21:46Z</dcterms:modified>
</cp:coreProperties>
</file>