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8"/>
  </p:notesMasterIdLst>
  <p:sldIdLst>
    <p:sldId id="327" r:id="rId2"/>
    <p:sldId id="325" r:id="rId3"/>
    <p:sldId id="318" r:id="rId4"/>
    <p:sldId id="321" r:id="rId5"/>
    <p:sldId id="326" r:id="rId6"/>
    <p:sldId id="307" r:id="rId7"/>
  </p:sldIdLst>
  <p:sldSz cx="35999738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89D5"/>
    <a:srgbClr val="EEC0E9"/>
    <a:srgbClr val="BFBFBF"/>
    <a:srgbClr val="FFFFFF"/>
    <a:srgbClr val="FFDD71"/>
    <a:srgbClr val="FFC000"/>
    <a:srgbClr val="042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02" autoAdjust="0"/>
    <p:restoredTop sz="95536" autoAdjust="0"/>
  </p:normalViewPr>
  <p:slideViewPr>
    <p:cSldViewPr snapToGrid="0">
      <p:cViewPr>
        <p:scale>
          <a:sx n="66" d="100"/>
          <a:sy n="66" d="100"/>
        </p:scale>
        <p:origin x="3426" y="2478"/>
      </p:cViewPr>
      <p:guideLst/>
    </p:cSldViewPr>
  </p:slideViewPr>
  <p:notesTextViewPr>
    <p:cViewPr>
      <p:scale>
        <a:sx n="50" d="100"/>
        <a:sy n="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CCF725-7468-4D3D-9E24-A16745BBBA77}" type="datetimeFigureOut">
              <a:rPr lang="de-DE" smtClean="0"/>
              <a:t>06.08.2025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44488" y="1143000"/>
            <a:ext cx="6169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594DA-F4C5-4E81-884D-2CC9FB11C9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0396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44488" y="1143000"/>
            <a:ext cx="61690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9594DA-F4C5-4E81-884D-2CC9FB11C97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9808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44488" y="1143000"/>
            <a:ext cx="61690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9594DA-F4C5-4E81-884D-2CC9FB11C97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9808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9967" y="2945943"/>
            <a:ext cx="26999804" cy="6266897"/>
          </a:xfrm>
        </p:spPr>
        <p:txBody>
          <a:bodyPr anchor="b"/>
          <a:lstStyle>
            <a:lvl1pPr algn="ctr">
              <a:defRPr sz="1574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9454516"/>
            <a:ext cx="26999804" cy="4345992"/>
          </a:xfrm>
        </p:spPr>
        <p:txBody>
          <a:bodyPr/>
          <a:lstStyle>
            <a:lvl1pPr marL="0" indent="0" algn="ctr">
              <a:buNone/>
              <a:defRPr sz="6300"/>
            </a:lvl1pPr>
            <a:lvl2pPr marL="1200059" indent="0" algn="ctr">
              <a:buNone/>
              <a:defRPr sz="5250"/>
            </a:lvl2pPr>
            <a:lvl3pPr marL="2400117" indent="0" algn="ctr">
              <a:buNone/>
              <a:defRPr sz="4725"/>
            </a:lvl3pPr>
            <a:lvl4pPr marL="3600176" indent="0" algn="ctr">
              <a:buNone/>
              <a:defRPr sz="4200"/>
            </a:lvl4pPr>
            <a:lvl5pPr marL="4800234" indent="0" algn="ctr">
              <a:buNone/>
              <a:defRPr sz="4200"/>
            </a:lvl5pPr>
            <a:lvl6pPr marL="6000293" indent="0" algn="ctr">
              <a:buNone/>
              <a:defRPr sz="4200"/>
            </a:lvl6pPr>
            <a:lvl7pPr marL="7200351" indent="0" algn="ctr">
              <a:buNone/>
              <a:defRPr sz="4200"/>
            </a:lvl7pPr>
            <a:lvl8pPr marL="8400410" indent="0" algn="ctr">
              <a:buNone/>
              <a:defRPr sz="4200"/>
            </a:lvl8pPr>
            <a:lvl9pPr marL="9600468" indent="0" algn="ctr">
              <a:buNone/>
              <a:defRPr sz="4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06.08.2025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9385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06.08.2025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6069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2" y="958369"/>
            <a:ext cx="7762444" cy="1525473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2" y="958369"/>
            <a:ext cx="22837334" cy="1525473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06.08.2025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2543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06.08.2025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5664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2" y="4487668"/>
            <a:ext cx="31049774" cy="7487774"/>
          </a:xfrm>
        </p:spPr>
        <p:txBody>
          <a:bodyPr anchor="b"/>
          <a:lstStyle>
            <a:lvl1pPr>
              <a:defRPr sz="1574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2" y="12046280"/>
            <a:ext cx="31049774" cy="3937644"/>
          </a:xfrm>
        </p:spPr>
        <p:txBody>
          <a:bodyPr/>
          <a:lstStyle>
            <a:lvl1pPr marL="0" indent="0">
              <a:buNone/>
              <a:defRPr sz="6300">
                <a:solidFill>
                  <a:schemeClr val="tx1">
                    <a:tint val="82000"/>
                  </a:schemeClr>
                </a:solidFill>
              </a:defRPr>
            </a:lvl1pPr>
            <a:lvl2pPr marL="1200059" indent="0">
              <a:buNone/>
              <a:defRPr sz="5250">
                <a:solidFill>
                  <a:schemeClr val="tx1">
                    <a:tint val="82000"/>
                  </a:schemeClr>
                </a:solidFill>
              </a:defRPr>
            </a:lvl2pPr>
            <a:lvl3pPr marL="2400117" indent="0">
              <a:buNone/>
              <a:defRPr sz="4725">
                <a:solidFill>
                  <a:schemeClr val="tx1">
                    <a:tint val="82000"/>
                  </a:schemeClr>
                </a:solidFill>
              </a:defRPr>
            </a:lvl3pPr>
            <a:lvl4pPr marL="3600176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4pPr>
            <a:lvl5pPr marL="4800234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5pPr>
            <a:lvl6pPr marL="6000293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6pPr>
            <a:lvl7pPr marL="7200351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7pPr>
            <a:lvl8pPr marL="8400410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8pPr>
            <a:lvl9pPr marL="9600468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06.08.2025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4799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4791843"/>
            <a:ext cx="15299889" cy="1142125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4791843"/>
            <a:ext cx="15299889" cy="1142125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06.08.2025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0023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958370"/>
            <a:ext cx="31049774" cy="347929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2" y="4412664"/>
            <a:ext cx="15229575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2" y="6575242"/>
            <a:ext cx="15229575" cy="967119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7" y="4412664"/>
            <a:ext cx="15304578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7" y="6575242"/>
            <a:ext cx="15304578" cy="967119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06.08.2025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914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06.08.2025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5038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06.08.2025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565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200044"/>
            <a:ext cx="11610852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2591763"/>
            <a:ext cx="18224867" cy="12792138"/>
          </a:xfrm>
        </p:spPr>
        <p:txBody>
          <a:bodyPr/>
          <a:lstStyle>
            <a:lvl1pPr>
              <a:defRPr sz="8399"/>
            </a:lvl1pPr>
            <a:lvl2pPr>
              <a:defRPr sz="7349"/>
            </a:lvl2pPr>
            <a:lvl3pPr>
              <a:defRPr sz="6300"/>
            </a:lvl3pPr>
            <a:lvl4pPr>
              <a:defRPr sz="5250"/>
            </a:lvl4pPr>
            <a:lvl5pPr>
              <a:defRPr sz="5250"/>
            </a:lvl5pPr>
            <a:lvl6pPr>
              <a:defRPr sz="5250"/>
            </a:lvl6pPr>
            <a:lvl7pPr>
              <a:defRPr sz="5250"/>
            </a:lvl7pPr>
            <a:lvl8pPr>
              <a:defRPr sz="5250"/>
            </a:lvl8pPr>
            <a:lvl9pPr>
              <a:defRPr sz="525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5400199"/>
            <a:ext cx="11610852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06.08.2025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3778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200044"/>
            <a:ext cx="11610852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2591763"/>
            <a:ext cx="18224867" cy="12792138"/>
          </a:xfrm>
        </p:spPr>
        <p:txBody>
          <a:bodyPr anchor="t"/>
          <a:lstStyle>
            <a:lvl1pPr marL="0" indent="0">
              <a:buNone/>
              <a:defRPr sz="8399"/>
            </a:lvl1pPr>
            <a:lvl2pPr marL="1200059" indent="0">
              <a:buNone/>
              <a:defRPr sz="7349"/>
            </a:lvl2pPr>
            <a:lvl3pPr marL="2400117" indent="0">
              <a:buNone/>
              <a:defRPr sz="6300"/>
            </a:lvl3pPr>
            <a:lvl4pPr marL="3600176" indent="0">
              <a:buNone/>
              <a:defRPr sz="5250"/>
            </a:lvl4pPr>
            <a:lvl5pPr marL="4800234" indent="0">
              <a:buNone/>
              <a:defRPr sz="5250"/>
            </a:lvl5pPr>
            <a:lvl6pPr marL="6000293" indent="0">
              <a:buNone/>
              <a:defRPr sz="5250"/>
            </a:lvl6pPr>
            <a:lvl7pPr marL="7200351" indent="0">
              <a:buNone/>
              <a:defRPr sz="5250"/>
            </a:lvl7pPr>
            <a:lvl8pPr marL="8400410" indent="0">
              <a:buNone/>
              <a:defRPr sz="5250"/>
            </a:lvl8pPr>
            <a:lvl9pPr marL="9600468" indent="0">
              <a:buNone/>
              <a:defRPr sz="525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5400199"/>
            <a:ext cx="11610852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06.08.2025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60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BC1C57E0-6711-140E-811F-E514B2B6270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41397419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4" imgW="523" imgH="514" progId="TCLayout.ActiveDocument.1">
                  <p:embed/>
                </p:oleObj>
              </mc:Choice>
              <mc:Fallback>
                <p:oleObj name="think-cell Folie" r:id="rId14" imgW="523" imgH="51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958370"/>
            <a:ext cx="31049774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4791843"/>
            <a:ext cx="31049774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16683949"/>
            <a:ext cx="8099941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2764DB-E7DF-4EA7-A1AF-05A77C280FCA}" type="datetimeFigureOut">
              <a:rPr lang="de-DE" smtClean="0"/>
              <a:t>06.08.2025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16683949"/>
            <a:ext cx="12149912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16683949"/>
            <a:ext cx="8099941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606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2400117" rtl="0" eaLnBrk="1" latinLnBrk="0" hangingPunct="1">
        <a:lnSpc>
          <a:spcPct val="90000"/>
        </a:lnSpc>
        <a:spcBef>
          <a:spcPct val="0"/>
        </a:spcBef>
        <a:buNone/>
        <a:defRPr sz="115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29" indent="-600029" algn="l" defTabSz="2400117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7349" kern="1200">
          <a:solidFill>
            <a:schemeClr val="tx1"/>
          </a:solidFill>
          <a:latin typeface="+mn-lt"/>
          <a:ea typeface="+mn-ea"/>
          <a:cs typeface="+mn-cs"/>
        </a:defRPr>
      </a:lvl1pPr>
      <a:lvl2pPr marL="1800088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3000146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5250" kern="1200">
          <a:solidFill>
            <a:schemeClr val="tx1"/>
          </a:solidFill>
          <a:latin typeface="+mn-lt"/>
          <a:ea typeface="+mn-ea"/>
          <a:cs typeface="+mn-cs"/>
        </a:defRPr>
      </a:lvl3pPr>
      <a:lvl4pPr marL="4200205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5400264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600322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800381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9000439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10200498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1pPr>
      <a:lvl2pPr marL="1200059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400117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3pPr>
      <a:lvl4pPr marL="3600176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4800234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000293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200351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8400410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9600468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" name="think-cell data - do not delete" hidden="1">
            <a:extLst>
              <a:ext uri="{FF2B5EF4-FFF2-40B4-BE49-F238E27FC236}">
                <a16:creationId xmlns:a16="http://schemas.microsoft.com/office/drawing/2014/main" id="{B556BD4B-4353-2337-C6D3-86636312415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249733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523" imgH="514" progId="TCLayout.ActiveDocument.1">
                  <p:embed/>
                </p:oleObj>
              </mc:Choice>
              <mc:Fallback>
                <p:oleObj name="think-cell Folie" r:id="rId4" imgW="523" imgH="514" progId="TCLayout.ActiveDocument.1">
                  <p:embed/>
                  <p:pic>
                    <p:nvPicPr>
                      <p:cNvPr id="11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556BD4B-4353-2337-C6D3-8663631241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0" name="Rechteck 269">
            <a:extLst>
              <a:ext uri="{FF2B5EF4-FFF2-40B4-BE49-F238E27FC236}">
                <a16:creationId xmlns:a16="http://schemas.microsoft.com/office/drawing/2014/main" id="{811414D6-A076-9834-BE4E-44AD58D56CF4}"/>
              </a:ext>
            </a:extLst>
          </p:cNvPr>
          <p:cNvSpPr/>
          <p:nvPr/>
        </p:nvSpPr>
        <p:spPr>
          <a:xfrm>
            <a:off x="165100" y="1310640"/>
            <a:ext cx="35636200" cy="142196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 err="1">
                <a:solidFill>
                  <a:schemeClr val="tx1"/>
                </a:solidFill>
              </a:rPr>
              <a:t>ControllerDomain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271" name="Rechteck 270">
            <a:extLst>
              <a:ext uri="{FF2B5EF4-FFF2-40B4-BE49-F238E27FC236}">
                <a16:creationId xmlns:a16="http://schemas.microsoft.com/office/drawing/2014/main" id="{7F0FB68B-1269-3D9C-4070-56C6670407BA}"/>
              </a:ext>
            </a:extLst>
          </p:cNvPr>
          <p:cNvSpPr/>
          <p:nvPr/>
        </p:nvSpPr>
        <p:spPr>
          <a:xfrm>
            <a:off x="324639" y="3339914"/>
            <a:ext cx="35324257" cy="120631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242" name="Rechteck 241">
            <a:extLst>
              <a:ext uri="{FF2B5EF4-FFF2-40B4-BE49-F238E27FC236}">
                <a16:creationId xmlns:a16="http://schemas.microsoft.com/office/drawing/2014/main" id="{802DA81A-3919-61A8-F9FC-A1D144ACFAC3}"/>
              </a:ext>
            </a:extLst>
          </p:cNvPr>
          <p:cNvSpPr/>
          <p:nvPr/>
        </p:nvSpPr>
        <p:spPr>
          <a:xfrm>
            <a:off x="449454" y="6380786"/>
            <a:ext cx="35098104" cy="5210526"/>
          </a:xfrm>
          <a:prstGeom prst="rect">
            <a:avLst/>
          </a:prstGeom>
          <a:solidFill>
            <a:schemeClr val="accent5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4" algn="r"/>
            <a:r>
              <a:rPr lang="en-US" sz="1400" noProof="0" dirty="0" err="1">
                <a:solidFill>
                  <a:schemeClr val="tx1"/>
                </a:solidFill>
              </a:rPr>
              <a:t>ManagementPlaneTransport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281" name="Rechteck 280">
            <a:extLst>
              <a:ext uri="{FF2B5EF4-FFF2-40B4-BE49-F238E27FC236}">
                <a16:creationId xmlns:a16="http://schemas.microsoft.com/office/drawing/2014/main" id="{2D320F09-9AA6-A469-D6F0-BE4E94481CB3}"/>
              </a:ext>
            </a:extLst>
          </p:cNvPr>
          <p:cNvSpPr/>
          <p:nvPr/>
        </p:nvSpPr>
        <p:spPr>
          <a:xfrm>
            <a:off x="17352032" y="8478513"/>
            <a:ext cx="8738197" cy="6823167"/>
          </a:xfrm>
          <a:prstGeom prst="rect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286" name="Rechteck 285">
            <a:extLst>
              <a:ext uri="{FF2B5EF4-FFF2-40B4-BE49-F238E27FC236}">
                <a16:creationId xmlns:a16="http://schemas.microsoft.com/office/drawing/2014/main" id="{D8AE4052-8F1E-F4E2-B431-FFA8193EC50D}"/>
              </a:ext>
            </a:extLst>
          </p:cNvPr>
          <p:cNvSpPr/>
          <p:nvPr/>
        </p:nvSpPr>
        <p:spPr>
          <a:xfrm>
            <a:off x="21248914" y="11671299"/>
            <a:ext cx="4716276" cy="352711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 err="1">
                <a:solidFill>
                  <a:schemeClr val="tx1"/>
                </a:solidFill>
              </a:rPr>
              <a:t>MountPoint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C83F54BE-E7F0-D9AE-A1D5-FC225483FC63}"/>
              </a:ext>
            </a:extLst>
          </p:cNvPr>
          <p:cNvSpPr/>
          <p:nvPr/>
        </p:nvSpPr>
        <p:spPr>
          <a:xfrm>
            <a:off x="449454" y="8478517"/>
            <a:ext cx="4283165" cy="68231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92D55D44-2758-C888-E7D3-17F8487BBFAA}"/>
              </a:ext>
            </a:extLst>
          </p:cNvPr>
          <p:cNvSpPr/>
          <p:nvPr/>
        </p:nvSpPr>
        <p:spPr>
          <a:xfrm>
            <a:off x="532734" y="11671299"/>
            <a:ext cx="4082230" cy="35271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 err="1">
                <a:solidFill>
                  <a:schemeClr val="tx1"/>
                </a:solidFill>
              </a:rPr>
              <a:t>ManagementDomainInterface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56" name="Abgerundetes Rechteck 1">
            <a:extLst>
              <a:ext uri="{FF2B5EF4-FFF2-40B4-BE49-F238E27FC236}">
                <a16:creationId xmlns:a16="http://schemas.microsoft.com/office/drawing/2014/main" id="{5403E44F-74C3-C3A1-D91F-775BF540BEEE}"/>
              </a:ext>
            </a:extLst>
          </p:cNvPr>
          <p:cNvSpPr/>
          <p:nvPr/>
        </p:nvSpPr>
        <p:spPr>
          <a:xfrm>
            <a:off x="638407" y="8860813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CC</a:t>
            </a:r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F05705B2-207A-7473-B0D3-D0E210757D90}"/>
              </a:ext>
            </a:extLst>
          </p:cNvPr>
          <p:cNvCxnSpPr>
            <a:cxnSpLocks/>
            <a:stCxn id="56" idx="2"/>
            <a:endCxn id="3" idx="0"/>
          </p:cNvCxnSpPr>
          <p:nvPr/>
        </p:nvCxnSpPr>
        <p:spPr>
          <a:xfrm>
            <a:off x="907057" y="9306385"/>
            <a:ext cx="0" cy="255418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7" name="Abgerundetes Rechteck 9">
            <a:extLst>
              <a:ext uri="{FF2B5EF4-FFF2-40B4-BE49-F238E27FC236}">
                <a16:creationId xmlns:a16="http://schemas.microsoft.com/office/drawing/2014/main" id="{DB15B1A3-8090-1C0B-973D-BF8F69FAEBA4}"/>
              </a:ext>
            </a:extLst>
          </p:cNvPr>
          <p:cNvSpPr/>
          <p:nvPr/>
        </p:nvSpPr>
        <p:spPr>
          <a:xfrm>
            <a:off x="22522945" y="14581576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TcpClient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70F4C1EE-BA58-27B6-3CEB-D51FD6F237BD}"/>
              </a:ext>
            </a:extLst>
          </p:cNvPr>
          <p:cNvCxnSpPr>
            <a:cxnSpLocks/>
            <a:stCxn id="17" idx="3"/>
            <a:endCxn id="27" idx="1"/>
          </p:cNvCxnSpPr>
          <p:nvPr/>
        </p:nvCxnSpPr>
        <p:spPr>
          <a:xfrm flipV="1">
            <a:off x="23684398" y="14568132"/>
            <a:ext cx="470209" cy="23623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141A7E87-1BDC-31FA-FF1D-F3854B2C1EF8}"/>
              </a:ext>
            </a:extLst>
          </p:cNvPr>
          <p:cNvSpPr/>
          <p:nvPr/>
        </p:nvSpPr>
        <p:spPr>
          <a:xfrm>
            <a:off x="24154607" y="14107084"/>
            <a:ext cx="1682087" cy="92209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>
                <a:solidFill>
                  <a:prstClr val="black"/>
                </a:solidFill>
                <a:latin typeface="Calibri" panose="020F0502020204030204"/>
              </a:rPr>
              <a:t>local-id=tcp-client</a:t>
            </a:r>
          </a:p>
          <a:p>
            <a:pPr defTabSz="914411"/>
            <a:r>
              <a:rPr lang="en-US" sz="800" kern="0">
                <a:solidFill>
                  <a:prstClr val="black"/>
                </a:solidFill>
                <a:latin typeface="Calibri" panose="020F0502020204030204"/>
              </a:rPr>
              <a:t>remoteIpAddress</a:t>
            </a:r>
          </a:p>
          <a:p>
            <a:pPr defTabSz="914411"/>
            <a:r>
              <a:rPr lang="en-US" sz="800" kern="0">
                <a:solidFill>
                  <a:prstClr val="black"/>
                </a:solidFill>
                <a:latin typeface="Calibri" panose="020F0502020204030204"/>
              </a:rPr>
              <a:t>remotePort</a:t>
            </a:r>
          </a:p>
          <a:p>
            <a:pPr defTabSz="914411"/>
            <a:r>
              <a:rPr lang="en-US" sz="800" kern="0">
                <a:solidFill>
                  <a:prstClr val="black"/>
                </a:solidFill>
                <a:latin typeface="Calibri" panose="020F0502020204030204"/>
              </a:rPr>
              <a:t>notificationSubscribe</a:t>
            </a:r>
          </a:p>
          <a:p>
            <a:pPr defTabSz="914411"/>
            <a:r>
              <a:rPr lang="en-US" sz="800" kern="0">
                <a:solidFill>
                  <a:prstClr val="black"/>
                </a:solidFill>
                <a:latin typeface="Calibri" panose="020F0502020204030204"/>
              </a:rPr>
              <a:t>notificationStreamName</a:t>
            </a:r>
          </a:p>
          <a:p>
            <a:pPr defTabSz="914411"/>
            <a:r>
              <a:rPr lang="en-US" sz="800" kern="0">
                <a:solidFill>
                  <a:prstClr val="black"/>
                </a:solidFill>
                <a:latin typeface="Calibri" panose="020F0502020204030204"/>
              </a:rPr>
              <a:t>connectionStatus</a:t>
            </a:r>
          </a:p>
          <a:p>
            <a:pPr defTabSz="914411"/>
            <a:r>
              <a:rPr lang="en-US" sz="800" kern="0">
                <a:solidFill>
                  <a:prstClr val="black"/>
                </a:solidFill>
                <a:latin typeface="Calibri" panose="020F0502020204030204"/>
              </a:rPr>
              <a:t>sessionId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9" name="Abgerundetes Rechteck 1">
            <a:extLst>
              <a:ext uri="{FF2B5EF4-FFF2-40B4-BE49-F238E27FC236}">
                <a16:creationId xmlns:a16="http://schemas.microsoft.com/office/drawing/2014/main" id="{0B3696B8-459B-81BC-F007-25C4FCAE7AF6}"/>
              </a:ext>
            </a:extLst>
          </p:cNvPr>
          <p:cNvSpPr/>
          <p:nvPr/>
        </p:nvSpPr>
        <p:spPr>
          <a:xfrm>
            <a:off x="21433479" y="8792845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CC</a:t>
            </a:r>
          </a:p>
        </p:txBody>
      </p:sp>
      <p:sp>
        <p:nvSpPr>
          <p:cNvPr id="147" name="Abgerundetes Rechteck 88">
            <a:extLst>
              <a:ext uri="{FF2B5EF4-FFF2-40B4-BE49-F238E27FC236}">
                <a16:creationId xmlns:a16="http://schemas.microsoft.com/office/drawing/2014/main" id="{8BC9E276-53B6-5995-622D-0AC9EB9DE1B3}"/>
              </a:ext>
            </a:extLst>
          </p:cNvPr>
          <p:cNvSpPr/>
          <p:nvPr/>
        </p:nvSpPr>
        <p:spPr>
          <a:xfrm>
            <a:off x="19719859" y="14581429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TcpServer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603038BB-B38F-04CB-CE97-EB1D3BC5A2ED}"/>
              </a:ext>
            </a:extLst>
          </p:cNvPr>
          <p:cNvSpPr/>
          <p:nvPr/>
        </p:nvSpPr>
        <p:spPr>
          <a:xfrm>
            <a:off x="17468400" y="14581428"/>
            <a:ext cx="1815783" cy="4455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-server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55" name="Gerade Verbindung mit Pfeil 154">
            <a:extLst>
              <a:ext uri="{FF2B5EF4-FFF2-40B4-BE49-F238E27FC236}">
                <a16:creationId xmlns:a16="http://schemas.microsoft.com/office/drawing/2014/main" id="{AE72E1DE-8F09-CAEE-F70B-BD74C656E315}"/>
              </a:ext>
            </a:extLst>
          </p:cNvPr>
          <p:cNvCxnSpPr>
            <a:cxnSpLocks/>
            <a:stCxn id="147" idx="1"/>
            <a:endCxn id="154" idx="3"/>
          </p:cNvCxnSpPr>
          <p:nvPr/>
        </p:nvCxnSpPr>
        <p:spPr>
          <a:xfrm flipH="1" flipV="1">
            <a:off x="19284184" y="14804220"/>
            <a:ext cx="435675" cy="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68" name="Rechteck 167">
            <a:extLst>
              <a:ext uri="{FF2B5EF4-FFF2-40B4-BE49-F238E27FC236}">
                <a16:creationId xmlns:a16="http://schemas.microsoft.com/office/drawing/2014/main" id="{CF8AC0D9-3EBA-3573-B442-A8577BA331CA}"/>
              </a:ext>
            </a:extLst>
          </p:cNvPr>
          <p:cNvSpPr/>
          <p:nvPr/>
        </p:nvSpPr>
        <p:spPr>
          <a:xfrm>
            <a:off x="18830276" y="8703267"/>
            <a:ext cx="1930092" cy="61119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elementName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category=controller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_template=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controllerTemplateName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logicalController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managementDomain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69" name="Gerade Verbindung mit Pfeil 168">
            <a:extLst>
              <a:ext uri="{FF2B5EF4-FFF2-40B4-BE49-F238E27FC236}">
                <a16:creationId xmlns:a16="http://schemas.microsoft.com/office/drawing/2014/main" id="{BA0DE7E0-3E00-4D1E-00E4-096475C7D555}"/>
              </a:ext>
            </a:extLst>
          </p:cNvPr>
          <p:cNvCxnSpPr>
            <a:cxnSpLocks/>
            <a:stCxn id="129" idx="1"/>
            <a:endCxn id="168" idx="3"/>
          </p:cNvCxnSpPr>
          <p:nvPr/>
        </p:nvCxnSpPr>
        <p:spPr>
          <a:xfrm flipH="1" flipV="1">
            <a:off x="20760368" y="9008866"/>
            <a:ext cx="673111" cy="676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7" name="Abgerundetes Rechteck 1">
            <a:extLst>
              <a:ext uri="{FF2B5EF4-FFF2-40B4-BE49-F238E27FC236}">
                <a16:creationId xmlns:a16="http://schemas.microsoft.com/office/drawing/2014/main" id="{8FAD0FAB-F7D4-B1C2-7009-798052A9B1D9}"/>
              </a:ext>
            </a:extLst>
          </p:cNvPr>
          <p:cNvSpPr/>
          <p:nvPr/>
        </p:nvSpPr>
        <p:spPr>
          <a:xfrm>
            <a:off x="9533998" y="3571698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NCD</a:t>
            </a:r>
          </a:p>
        </p:txBody>
      </p:sp>
      <p:sp>
        <p:nvSpPr>
          <p:cNvPr id="137" name="Abgerundetes Rechteck 2">
            <a:extLst>
              <a:ext uri="{FF2B5EF4-FFF2-40B4-BE49-F238E27FC236}">
                <a16:creationId xmlns:a16="http://schemas.microsoft.com/office/drawing/2014/main" id="{1A507A33-5B7D-11FC-CBDD-02AB3012B323}"/>
              </a:ext>
            </a:extLst>
          </p:cNvPr>
          <p:cNvSpPr/>
          <p:nvPr/>
        </p:nvSpPr>
        <p:spPr>
          <a:xfrm>
            <a:off x="9198303" y="5577132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FD</a:t>
            </a:r>
          </a:p>
        </p:txBody>
      </p:sp>
      <p:cxnSp>
        <p:nvCxnSpPr>
          <p:cNvPr id="138" name="Gerade Verbindung mit Pfeil 137">
            <a:extLst>
              <a:ext uri="{FF2B5EF4-FFF2-40B4-BE49-F238E27FC236}">
                <a16:creationId xmlns:a16="http://schemas.microsoft.com/office/drawing/2014/main" id="{76E43E38-FB74-A194-3F98-3C678B7007CC}"/>
              </a:ext>
            </a:extLst>
          </p:cNvPr>
          <p:cNvCxnSpPr>
            <a:cxnSpLocks/>
            <a:stCxn id="117" idx="2"/>
            <a:endCxn id="137" idx="0"/>
          </p:cNvCxnSpPr>
          <p:nvPr/>
        </p:nvCxnSpPr>
        <p:spPr>
          <a:xfrm flipH="1">
            <a:off x="9466953" y="4017270"/>
            <a:ext cx="335695" cy="155986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11" name="Gerade Verbindung mit Pfeil 310">
            <a:extLst>
              <a:ext uri="{FF2B5EF4-FFF2-40B4-BE49-F238E27FC236}">
                <a16:creationId xmlns:a16="http://schemas.microsoft.com/office/drawing/2014/main" id="{9AD30391-92FB-0C52-26B6-00EDE85050C8}"/>
              </a:ext>
            </a:extLst>
          </p:cNvPr>
          <p:cNvCxnSpPr>
            <a:cxnSpLocks/>
            <a:stCxn id="137" idx="2"/>
            <a:endCxn id="251" idx="0"/>
          </p:cNvCxnSpPr>
          <p:nvPr/>
        </p:nvCxnSpPr>
        <p:spPr>
          <a:xfrm flipH="1">
            <a:off x="9465590" y="6022704"/>
            <a:ext cx="1363" cy="59528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72" name="Rechteck 371">
            <a:extLst>
              <a:ext uri="{FF2B5EF4-FFF2-40B4-BE49-F238E27FC236}">
                <a16:creationId xmlns:a16="http://schemas.microsoft.com/office/drawing/2014/main" id="{299B7DF5-19AC-8F66-E5E8-A2D6F953C18B}"/>
              </a:ext>
            </a:extLst>
          </p:cNvPr>
          <p:cNvSpPr/>
          <p:nvPr/>
        </p:nvSpPr>
        <p:spPr>
          <a:xfrm>
            <a:off x="7134225" y="5577132"/>
            <a:ext cx="1256098" cy="33607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>
                <a:solidFill>
                  <a:prstClr val="black"/>
                </a:solidFill>
                <a:latin typeface="Calibri" panose="020F0502020204030204"/>
              </a:rPr>
              <a:t>forwardingDomainName=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>
                <a:solidFill>
                  <a:prstClr val="black"/>
                </a:solidFill>
                <a:latin typeface="Calibri" panose="020F0502020204030204"/>
              </a:rPr>
              <a:t>[managementDomain]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73" name="Gerade Verbindung mit Pfeil 372">
            <a:extLst>
              <a:ext uri="{FF2B5EF4-FFF2-40B4-BE49-F238E27FC236}">
                <a16:creationId xmlns:a16="http://schemas.microsoft.com/office/drawing/2014/main" id="{6B2DFD95-1A35-3DA4-C789-C6E9A402E774}"/>
              </a:ext>
            </a:extLst>
          </p:cNvPr>
          <p:cNvCxnSpPr>
            <a:cxnSpLocks/>
            <a:stCxn id="137" idx="1"/>
            <a:endCxn id="372" idx="3"/>
          </p:cNvCxnSpPr>
          <p:nvPr/>
        </p:nvCxnSpPr>
        <p:spPr>
          <a:xfrm flipH="1" flipV="1">
            <a:off x="8390323" y="5745169"/>
            <a:ext cx="807980" cy="5474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69E344D-E9E9-0504-2F76-55E5D19915CD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1171498" y="9074357"/>
            <a:ext cx="461372" cy="567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A49FE695-23BD-7D89-28AB-A480FCDDCB7B}"/>
              </a:ext>
            </a:extLst>
          </p:cNvPr>
          <p:cNvSpPr/>
          <p:nvPr/>
        </p:nvSpPr>
        <p:spPr>
          <a:xfrm>
            <a:off x="1632870" y="8851571"/>
            <a:ext cx="2281584" cy="4455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elementName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applicationName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category=application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_template= 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managementDomainInterfaceTemplate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B9D40B9E-07E7-DA55-A483-1F59E59377DD}"/>
              </a:ext>
            </a:extLst>
          </p:cNvPr>
          <p:cNvSpPr/>
          <p:nvPr/>
        </p:nvSpPr>
        <p:spPr>
          <a:xfrm>
            <a:off x="11038592" y="3612806"/>
            <a:ext cx="1685583" cy="33607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storage=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running,operational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, …</a:t>
            </a: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BD64C054-7133-4A97-8504-E3EEC9F56FF0}"/>
              </a:ext>
            </a:extLst>
          </p:cNvPr>
          <p:cNvCxnSpPr>
            <a:cxnSpLocks/>
            <a:stCxn id="117" idx="3"/>
            <a:endCxn id="49" idx="1"/>
          </p:cNvCxnSpPr>
          <p:nvPr/>
        </p:nvCxnSpPr>
        <p:spPr>
          <a:xfrm flipV="1">
            <a:off x="10071297" y="3780843"/>
            <a:ext cx="967295" cy="1364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" name="Abgerundetes Rechteck 2">
            <a:extLst>
              <a:ext uri="{FF2B5EF4-FFF2-40B4-BE49-F238E27FC236}">
                <a16:creationId xmlns:a16="http://schemas.microsoft.com/office/drawing/2014/main" id="{481F8CF6-7664-D3A4-0A71-6FA8CC1C8444}"/>
              </a:ext>
            </a:extLst>
          </p:cNvPr>
          <p:cNvSpPr/>
          <p:nvPr/>
        </p:nvSpPr>
        <p:spPr>
          <a:xfrm>
            <a:off x="638407" y="11860574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0CA5299D-8C38-1F55-39EE-D0750543757B}"/>
              </a:ext>
            </a:extLst>
          </p:cNvPr>
          <p:cNvSpPr/>
          <p:nvPr/>
        </p:nvSpPr>
        <p:spPr>
          <a:xfrm>
            <a:off x="638407" y="12762293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80F8A7C-F87B-9B2C-410A-345ED15A0F3E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907057" y="12306146"/>
            <a:ext cx="0" cy="45614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99535941-4DCE-6677-6D22-A5E8B767428E}"/>
              </a:ext>
            </a:extLst>
          </p:cNvPr>
          <p:cNvCxnSpPr>
            <a:cxnSpLocks/>
            <a:stCxn id="3" idx="3"/>
            <a:endCxn id="11" idx="1"/>
          </p:cNvCxnSpPr>
          <p:nvPr/>
        </p:nvCxnSpPr>
        <p:spPr>
          <a:xfrm>
            <a:off x="1175706" y="12083360"/>
            <a:ext cx="474800" cy="15454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D5909574-AA9F-78EE-AF15-61F210D87FD2}"/>
              </a:ext>
            </a:extLst>
          </p:cNvPr>
          <p:cNvSpPr/>
          <p:nvPr/>
        </p:nvSpPr>
        <p:spPr>
          <a:xfrm>
            <a:off x="1650506" y="12080394"/>
            <a:ext cx="1572246" cy="31502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managementDomain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319FF6AC-10D8-4761-C3A3-AA2085CCD928}"/>
              </a:ext>
            </a:extLst>
          </p:cNvPr>
          <p:cNvCxnSpPr>
            <a:cxnSpLocks/>
            <a:stCxn id="125" idx="3"/>
            <a:endCxn id="109" idx="1"/>
          </p:cNvCxnSpPr>
          <p:nvPr/>
        </p:nvCxnSpPr>
        <p:spPr>
          <a:xfrm>
            <a:off x="21972634" y="12092053"/>
            <a:ext cx="651073" cy="1858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09" name="Rechteck 108">
            <a:extLst>
              <a:ext uri="{FF2B5EF4-FFF2-40B4-BE49-F238E27FC236}">
                <a16:creationId xmlns:a16="http://schemas.microsoft.com/office/drawing/2014/main" id="{8D677BCD-9D02-BC68-5EE7-23DBFA48C29E}"/>
              </a:ext>
            </a:extLst>
          </p:cNvPr>
          <p:cNvSpPr/>
          <p:nvPr/>
        </p:nvSpPr>
        <p:spPr>
          <a:xfrm>
            <a:off x="22623707" y="11964821"/>
            <a:ext cx="1682087" cy="29164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local-id=[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deviceName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_template=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mountPointTemplateName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25DE5E17-1444-4A31-5DB1-1C8E50B266F6}"/>
              </a:ext>
            </a:extLst>
          </p:cNvPr>
          <p:cNvCxnSpPr>
            <a:cxnSpLocks/>
            <a:stCxn id="17" idx="1"/>
            <a:endCxn id="126" idx="3"/>
          </p:cNvCxnSpPr>
          <p:nvPr/>
        </p:nvCxnSpPr>
        <p:spPr>
          <a:xfrm flipH="1" flipV="1">
            <a:off x="21970778" y="12987857"/>
            <a:ext cx="552167" cy="181650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125" name="Abgerundetes Rechteck 2">
            <a:extLst>
              <a:ext uri="{FF2B5EF4-FFF2-40B4-BE49-F238E27FC236}">
                <a16:creationId xmlns:a16="http://schemas.microsoft.com/office/drawing/2014/main" id="{DB4DE718-D5F3-A5B5-C3F7-5BA5D0645841}"/>
              </a:ext>
            </a:extLst>
          </p:cNvPr>
          <p:cNvSpPr/>
          <p:nvPr/>
        </p:nvSpPr>
        <p:spPr>
          <a:xfrm>
            <a:off x="21435335" y="11869267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126" name="Abgerundetes Rechteck 3">
            <a:extLst>
              <a:ext uri="{FF2B5EF4-FFF2-40B4-BE49-F238E27FC236}">
                <a16:creationId xmlns:a16="http://schemas.microsoft.com/office/drawing/2014/main" id="{07AF8A7F-9AAD-C266-C597-FD9838FD0AED}"/>
              </a:ext>
            </a:extLst>
          </p:cNvPr>
          <p:cNvSpPr/>
          <p:nvPr/>
        </p:nvSpPr>
        <p:spPr>
          <a:xfrm>
            <a:off x="21433479" y="12765071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ABF0B6DB-5D81-C9A6-9E34-661F1D8D3E8D}"/>
              </a:ext>
            </a:extLst>
          </p:cNvPr>
          <p:cNvCxnSpPr>
            <a:stCxn id="125" idx="2"/>
            <a:endCxn id="126" idx="0"/>
          </p:cNvCxnSpPr>
          <p:nvPr/>
        </p:nvCxnSpPr>
        <p:spPr>
          <a:xfrm flipH="1">
            <a:off x="21702129" y="12314839"/>
            <a:ext cx="1856" cy="45023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1" name="Gerade Verbindung mit Pfeil 130">
            <a:extLst>
              <a:ext uri="{FF2B5EF4-FFF2-40B4-BE49-F238E27FC236}">
                <a16:creationId xmlns:a16="http://schemas.microsoft.com/office/drawing/2014/main" id="{20D49745-3C5C-7663-153C-A1EF71FBCE2C}"/>
              </a:ext>
            </a:extLst>
          </p:cNvPr>
          <p:cNvCxnSpPr>
            <a:cxnSpLocks/>
            <a:stCxn id="147" idx="3"/>
            <a:endCxn id="263" idx="2"/>
          </p:cNvCxnSpPr>
          <p:nvPr/>
        </p:nvCxnSpPr>
        <p:spPr>
          <a:xfrm flipV="1">
            <a:off x="20881312" y="11047080"/>
            <a:ext cx="235849" cy="375713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175" name="Abgerundetes Rechteck 1">
            <a:extLst>
              <a:ext uri="{FF2B5EF4-FFF2-40B4-BE49-F238E27FC236}">
                <a16:creationId xmlns:a16="http://schemas.microsoft.com/office/drawing/2014/main" id="{1248D903-9440-2321-354B-14170C2F2A21}"/>
              </a:ext>
            </a:extLst>
          </p:cNvPr>
          <p:cNvSpPr/>
          <p:nvPr/>
        </p:nvSpPr>
        <p:spPr>
          <a:xfrm>
            <a:off x="9533997" y="1545491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DC</a:t>
            </a:r>
          </a:p>
        </p:txBody>
      </p:sp>
      <p:cxnSp>
        <p:nvCxnSpPr>
          <p:cNvPr id="176" name="Gerade Verbindung mit Pfeil 175">
            <a:extLst>
              <a:ext uri="{FF2B5EF4-FFF2-40B4-BE49-F238E27FC236}">
                <a16:creationId xmlns:a16="http://schemas.microsoft.com/office/drawing/2014/main" id="{DD5C7406-3C7F-347B-3FAF-7F90934EFE1D}"/>
              </a:ext>
            </a:extLst>
          </p:cNvPr>
          <p:cNvCxnSpPr>
            <a:cxnSpLocks/>
            <a:stCxn id="175" idx="2"/>
            <a:endCxn id="117" idx="0"/>
          </p:cNvCxnSpPr>
          <p:nvPr/>
        </p:nvCxnSpPr>
        <p:spPr>
          <a:xfrm>
            <a:off x="9802647" y="1991063"/>
            <a:ext cx="1" cy="158063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91" name="Abgerundetes Rechteck 1">
            <a:extLst>
              <a:ext uri="{FF2B5EF4-FFF2-40B4-BE49-F238E27FC236}">
                <a16:creationId xmlns:a16="http://schemas.microsoft.com/office/drawing/2014/main" id="{44E48014-242B-1327-6AB6-2553D28DAC32}"/>
              </a:ext>
            </a:extLst>
          </p:cNvPr>
          <p:cNvSpPr/>
          <p:nvPr/>
        </p:nvSpPr>
        <p:spPr>
          <a:xfrm>
            <a:off x="10683292" y="1545750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AP</a:t>
            </a:r>
          </a:p>
        </p:txBody>
      </p:sp>
      <p:sp>
        <p:nvSpPr>
          <p:cNvPr id="192" name="Abgerundetes Rechteck 1">
            <a:extLst>
              <a:ext uri="{FF2B5EF4-FFF2-40B4-BE49-F238E27FC236}">
                <a16:creationId xmlns:a16="http://schemas.microsoft.com/office/drawing/2014/main" id="{BF0C2F74-F3BA-292A-B365-41FC81CF7E1E}"/>
              </a:ext>
            </a:extLst>
          </p:cNvPr>
          <p:cNvSpPr/>
          <p:nvPr/>
        </p:nvSpPr>
        <p:spPr>
          <a:xfrm>
            <a:off x="11840365" y="1545587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CA</a:t>
            </a:r>
          </a:p>
        </p:txBody>
      </p:sp>
      <p:cxnSp>
        <p:nvCxnSpPr>
          <p:cNvPr id="193" name="Gerade Verbindung mit Pfeil 192">
            <a:extLst>
              <a:ext uri="{FF2B5EF4-FFF2-40B4-BE49-F238E27FC236}">
                <a16:creationId xmlns:a16="http://schemas.microsoft.com/office/drawing/2014/main" id="{57DF4D2C-9B0B-A33B-2C76-40E5450EAEF7}"/>
              </a:ext>
            </a:extLst>
          </p:cNvPr>
          <p:cNvCxnSpPr>
            <a:cxnSpLocks/>
            <a:stCxn id="175" idx="3"/>
            <a:endCxn id="191" idx="1"/>
          </p:cNvCxnSpPr>
          <p:nvPr/>
        </p:nvCxnSpPr>
        <p:spPr>
          <a:xfrm>
            <a:off x="10071289" y="1768284"/>
            <a:ext cx="611996" cy="25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96" name="Gerade Verbindung mit Pfeil 195">
            <a:extLst>
              <a:ext uri="{FF2B5EF4-FFF2-40B4-BE49-F238E27FC236}">
                <a16:creationId xmlns:a16="http://schemas.microsoft.com/office/drawing/2014/main" id="{65958A75-08CD-E777-02D1-45615CF0D213}"/>
              </a:ext>
            </a:extLst>
          </p:cNvPr>
          <p:cNvCxnSpPr>
            <a:cxnSpLocks/>
            <a:stCxn id="191" idx="3"/>
            <a:endCxn id="192" idx="1"/>
          </p:cNvCxnSpPr>
          <p:nvPr/>
        </p:nvCxnSpPr>
        <p:spPr>
          <a:xfrm flipV="1">
            <a:off x="11220587" y="1768372"/>
            <a:ext cx="619773" cy="16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1" name="Gerade Verbindung mit Pfeil 260">
            <a:extLst>
              <a:ext uri="{FF2B5EF4-FFF2-40B4-BE49-F238E27FC236}">
                <a16:creationId xmlns:a16="http://schemas.microsoft.com/office/drawing/2014/main" id="{56A1A339-04E9-5F4E-A8BE-DC660FC89A36}"/>
              </a:ext>
            </a:extLst>
          </p:cNvPr>
          <p:cNvCxnSpPr>
            <a:cxnSpLocks/>
            <a:stCxn id="129" idx="2"/>
            <a:endCxn id="262" idx="0"/>
          </p:cNvCxnSpPr>
          <p:nvPr/>
        </p:nvCxnSpPr>
        <p:spPr>
          <a:xfrm flipH="1">
            <a:off x="21117161" y="9238417"/>
            <a:ext cx="584968" cy="46015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62" name="Abgerundetes Rechteck 2">
            <a:extLst>
              <a:ext uri="{FF2B5EF4-FFF2-40B4-BE49-F238E27FC236}">
                <a16:creationId xmlns:a16="http://schemas.microsoft.com/office/drawing/2014/main" id="{5CE196D1-6660-FF72-2056-778548350BFA}"/>
              </a:ext>
            </a:extLst>
          </p:cNvPr>
          <p:cNvSpPr/>
          <p:nvPr/>
        </p:nvSpPr>
        <p:spPr>
          <a:xfrm>
            <a:off x="20848511" y="9698572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263" name="Abgerundetes Rechteck 3">
            <a:extLst>
              <a:ext uri="{FF2B5EF4-FFF2-40B4-BE49-F238E27FC236}">
                <a16:creationId xmlns:a16="http://schemas.microsoft.com/office/drawing/2014/main" id="{DDC4B0D3-252B-F636-C17E-BB93728D27B9}"/>
              </a:ext>
            </a:extLst>
          </p:cNvPr>
          <p:cNvSpPr/>
          <p:nvPr/>
        </p:nvSpPr>
        <p:spPr>
          <a:xfrm>
            <a:off x="20848511" y="10601508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264" name="Gerade Verbindung mit Pfeil 263">
            <a:extLst>
              <a:ext uri="{FF2B5EF4-FFF2-40B4-BE49-F238E27FC236}">
                <a16:creationId xmlns:a16="http://schemas.microsoft.com/office/drawing/2014/main" id="{E2C6BED8-5229-007D-D968-B7BCBC2208E2}"/>
              </a:ext>
            </a:extLst>
          </p:cNvPr>
          <p:cNvCxnSpPr>
            <a:stCxn id="262" idx="2"/>
            <a:endCxn id="263" idx="0"/>
          </p:cNvCxnSpPr>
          <p:nvPr/>
        </p:nvCxnSpPr>
        <p:spPr>
          <a:xfrm>
            <a:off x="21117161" y="10144144"/>
            <a:ext cx="0" cy="45736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73" name="Gerade Verbindung mit Pfeil 272">
            <a:extLst>
              <a:ext uri="{FF2B5EF4-FFF2-40B4-BE49-F238E27FC236}">
                <a16:creationId xmlns:a16="http://schemas.microsoft.com/office/drawing/2014/main" id="{4799AC3F-8089-79C4-C3C5-5D947C1289F3}"/>
              </a:ext>
            </a:extLst>
          </p:cNvPr>
          <p:cNvCxnSpPr>
            <a:cxnSpLocks/>
            <a:stCxn id="262" idx="1"/>
            <a:endCxn id="274" idx="3"/>
          </p:cNvCxnSpPr>
          <p:nvPr/>
        </p:nvCxnSpPr>
        <p:spPr>
          <a:xfrm flipH="1" flipV="1">
            <a:off x="20154140" y="9915728"/>
            <a:ext cx="694371" cy="563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74" name="Rechteck 273">
            <a:extLst>
              <a:ext uri="{FF2B5EF4-FFF2-40B4-BE49-F238E27FC236}">
                <a16:creationId xmlns:a16="http://schemas.microsoft.com/office/drawing/2014/main" id="{AE0A4A2D-3B74-F82D-ACEA-76ED4DCF66B5}"/>
              </a:ext>
            </a:extLst>
          </p:cNvPr>
          <p:cNvSpPr/>
          <p:nvPr/>
        </p:nvSpPr>
        <p:spPr>
          <a:xfrm>
            <a:off x="18245309" y="9769908"/>
            <a:ext cx="1908831" cy="29164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local-id=controller-manager</a:t>
            </a:r>
          </a:p>
        </p:txBody>
      </p:sp>
      <p:sp>
        <p:nvSpPr>
          <p:cNvPr id="21" name="Abgerundetes Rechteck 2">
            <a:extLst>
              <a:ext uri="{FF2B5EF4-FFF2-40B4-BE49-F238E27FC236}">
                <a16:creationId xmlns:a16="http://schemas.microsoft.com/office/drawing/2014/main" id="{4A727EEC-A892-B7D0-6A2D-BE4B5C3E9B49}"/>
              </a:ext>
            </a:extLst>
          </p:cNvPr>
          <p:cNvSpPr/>
          <p:nvPr/>
        </p:nvSpPr>
        <p:spPr>
          <a:xfrm>
            <a:off x="9198302" y="7521318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R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3B25F18C-D7F8-C289-1E10-CE4CD20D5885}"/>
              </a:ext>
            </a:extLst>
          </p:cNvPr>
          <p:cNvSpPr/>
          <p:nvPr/>
        </p:nvSpPr>
        <p:spPr>
          <a:xfrm>
            <a:off x="6676535" y="7912287"/>
            <a:ext cx="1703846" cy="32845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</a:t>
            </a: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88E602B1-8F77-D37A-F7AA-F3A7FDB797C6}"/>
              </a:ext>
            </a:extLst>
          </p:cNvPr>
          <p:cNvCxnSpPr>
            <a:cxnSpLocks/>
            <a:stCxn id="21" idx="1"/>
            <a:endCxn id="53" idx="3"/>
          </p:cNvCxnSpPr>
          <p:nvPr/>
        </p:nvCxnSpPr>
        <p:spPr>
          <a:xfrm flipH="1">
            <a:off x="8380381" y="7744104"/>
            <a:ext cx="817921" cy="33241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647168E7-4363-C03F-6673-78870C454FCE}"/>
              </a:ext>
            </a:extLst>
          </p:cNvPr>
          <p:cNvCxnSpPr>
            <a:cxnSpLocks/>
            <a:stCxn id="117" idx="2"/>
            <a:endCxn id="74" idx="0"/>
          </p:cNvCxnSpPr>
          <p:nvPr/>
        </p:nvCxnSpPr>
        <p:spPr>
          <a:xfrm flipH="1">
            <a:off x="7029237" y="4017270"/>
            <a:ext cx="2773411" cy="58759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4" name="Abgerundetes Rechteck 1">
            <a:extLst>
              <a:ext uri="{FF2B5EF4-FFF2-40B4-BE49-F238E27FC236}">
                <a16:creationId xmlns:a16="http://schemas.microsoft.com/office/drawing/2014/main" id="{9053A4D7-3FEC-84E2-2729-0ED36463A92A}"/>
              </a:ext>
            </a:extLst>
          </p:cNvPr>
          <p:cNvSpPr/>
          <p:nvPr/>
        </p:nvSpPr>
        <p:spPr>
          <a:xfrm>
            <a:off x="6760587" y="4604864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P</a:t>
            </a:r>
          </a:p>
        </p:txBody>
      </p:sp>
      <p:sp>
        <p:nvSpPr>
          <p:cNvPr id="77" name="Abgerundetes Rechteck 8">
            <a:extLst>
              <a:ext uri="{FF2B5EF4-FFF2-40B4-BE49-F238E27FC236}">
                <a16:creationId xmlns:a16="http://schemas.microsoft.com/office/drawing/2014/main" id="{E6EB1221-E3FA-5840-B8B0-43FA0A2FF060}"/>
              </a:ext>
            </a:extLst>
          </p:cNvPr>
          <p:cNvSpPr/>
          <p:nvPr/>
        </p:nvSpPr>
        <p:spPr>
          <a:xfrm>
            <a:off x="4866294" y="4745825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controller [*]</a:t>
            </a:r>
          </a:p>
        </p:txBody>
      </p: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50541A0E-B1E0-DAE6-FC3F-B31DA52DA5A1}"/>
              </a:ext>
            </a:extLst>
          </p:cNvPr>
          <p:cNvCxnSpPr>
            <a:cxnSpLocks/>
            <a:stCxn id="77" idx="3"/>
            <a:endCxn id="74" idx="1"/>
          </p:cNvCxnSpPr>
          <p:nvPr/>
        </p:nvCxnSpPr>
        <p:spPr>
          <a:xfrm flipV="1">
            <a:off x="6027747" y="4827650"/>
            <a:ext cx="732840" cy="14096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100" name="Abgerundetes Rechteck 8">
            <a:extLst>
              <a:ext uri="{FF2B5EF4-FFF2-40B4-BE49-F238E27FC236}">
                <a16:creationId xmlns:a16="http://schemas.microsoft.com/office/drawing/2014/main" id="{77C2779D-86ED-425C-BE85-6BA8CC20C256}"/>
              </a:ext>
            </a:extLst>
          </p:cNvPr>
          <p:cNvSpPr/>
          <p:nvPr/>
        </p:nvSpPr>
        <p:spPr>
          <a:xfrm>
            <a:off x="4866294" y="4158156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loadBalancer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[*]</a:t>
            </a:r>
          </a:p>
        </p:txBody>
      </p: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B2B7FD5E-176F-B688-03E8-ADE893FECFDB}"/>
              </a:ext>
            </a:extLst>
          </p:cNvPr>
          <p:cNvCxnSpPr>
            <a:cxnSpLocks/>
            <a:stCxn id="100" idx="3"/>
            <a:endCxn id="74" idx="1"/>
          </p:cNvCxnSpPr>
          <p:nvPr/>
        </p:nvCxnSpPr>
        <p:spPr>
          <a:xfrm>
            <a:off x="6027747" y="4380942"/>
            <a:ext cx="732840" cy="44670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F747143B-B3B4-B85A-5627-F9408617ABE2}"/>
              </a:ext>
            </a:extLst>
          </p:cNvPr>
          <p:cNvSpPr/>
          <p:nvPr/>
        </p:nvSpPr>
        <p:spPr>
          <a:xfrm>
            <a:off x="2347501" y="4389679"/>
            <a:ext cx="2050399" cy="46948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loadBalancerTemplateName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loadBalancer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6DB0620F-1934-09FB-E04A-D999B2526230}"/>
              </a:ext>
            </a:extLst>
          </p:cNvPr>
          <p:cNvSpPr/>
          <p:nvPr/>
        </p:nvSpPr>
        <p:spPr>
          <a:xfrm>
            <a:off x="2347500" y="4989382"/>
            <a:ext cx="2050399" cy="40889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category=controller</a:t>
            </a: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12" name="Gerade Verbindung mit Pfeil 111">
            <a:extLst>
              <a:ext uri="{FF2B5EF4-FFF2-40B4-BE49-F238E27FC236}">
                <a16:creationId xmlns:a16="http://schemas.microsoft.com/office/drawing/2014/main" id="{F0EDDFFC-10F3-7D0E-6D6A-F2A10E9C76E4}"/>
              </a:ext>
            </a:extLst>
          </p:cNvPr>
          <p:cNvCxnSpPr>
            <a:cxnSpLocks/>
            <a:stCxn id="100" idx="1"/>
            <a:endCxn id="106" idx="3"/>
          </p:cNvCxnSpPr>
          <p:nvPr/>
        </p:nvCxnSpPr>
        <p:spPr>
          <a:xfrm flipH="1">
            <a:off x="4397900" y="4380942"/>
            <a:ext cx="468394" cy="24347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6EEB9E49-DE20-9A29-0EB6-0283382BCACA}"/>
              </a:ext>
            </a:extLst>
          </p:cNvPr>
          <p:cNvCxnSpPr>
            <a:cxnSpLocks/>
            <a:stCxn id="77" idx="1"/>
            <a:endCxn id="111" idx="3"/>
          </p:cNvCxnSpPr>
          <p:nvPr/>
        </p:nvCxnSpPr>
        <p:spPr>
          <a:xfrm flipH="1">
            <a:off x="4397899" y="4968611"/>
            <a:ext cx="468395" cy="22521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65" name="Abgerundetes Rechteck 1">
            <a:extLst>
              <a:ext uri="{FF2B5EF4-FFF2-40B4-BE49-F238E27FC236}">
                <a16:creationId xmlns:a16="http://schemas.microsoft.com/office/drawing/2014/main" id="{D682A02F-6CC5-4B5C-BEFE-2A698F693375}"/>
              </a:ext>
            </a:extLst>
          </p:cNvPr>
          <p:cNvSpPr/>
          <p:nvPr/>
        </p:nvSpPr>
        <p:spPr>
          <a:xfrm>
            <a:off x="8379872" y="1546159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F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B0FB3F22-C086-61C6-4444-CA4D288A536F}"/>
              </a:ext>
            </a:extLst>
          </p:cNvPr>
          <p:cNvSpPr/>
          <p:nvPr/>
        </p:nvSpPr>
        <p:spPr>
          <a:xfrm>
            <a:off x="6945622" y="1587566"/>
            <a:ext cx="722507" cy="35632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functionName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parameter</a:t>
            </a:r>
          </a:p>
        </p:txBody>
      </p: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BE093BCA-A2CD-5CC7-4D8E-EB69807C6944}"/>
              </a:ext>
            </a:extLst>
          </p:cNvPr>
          <p:cNvCxnSpPr>
            <a:cxnSpLocks/>
            <a:stCxn id="165" idx="1"/>
            <a:endCxn id="166" idx="3"/>
          </p:cNvCxnSpPr>
          <p:nvPr/>
        </p:nvCxnSpPr>
        <p:spPr>
          <a:xfrm flipH="1" flipV="1">
            <a:off x="7668129" y="1765731"/>
            <a:ext cx="711743" cy="321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78" name="Gerade Verbindung mit Pfeil 177">
            <a:extLst>
              <a:ext uri="{FF2B5EF4-FFF2-40B4-BE49-F238E27FC236}">
                <a16:creationId xmlns:a16="http://schemas.microsoft.com/office/drawing/2014/main" id="{EA49DEE1-8C0E-E99B-642F-A7E20F8C0AC5}"/>
              </a:ext>
            </a:extLst>
          </p:cNvPr>
          <p:cNvCxnSpPr>
            <a:cxnSpLocks/>
            <a:stCxn id="175" idx="1"/>
            <a:endCxn id="165" idx="3"/>
          </p:cNvCxnSpPr>
          <p:nvPr/>
        </p:nvCxnSpPr>
        <p:spPr>
          <a:xfrm flipH="1">
            <a:off x="8917164" y="1768285"/>
            <a:ext cx="616826" cy="66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02" name="Rechteck 201">
            <a:extLst>
              <a:ext uri="{FF2B5EF4-FFF2-40B4-BE49-F238E27FC236}">
                <a16:creationId xmlns:a16="http://schemas.microsoft.com/office/drawing/2014/main" id="{478CF1AE-F32E-8A5E-3FFF-725990776B82}"/>
              </a:ext>
            </a:extLst>
          </p:cNvPr>
          <p:cNvSpPr/>
          <p:nvPr/>
        </p:nvSpPr>
        <p:spPr>
          <a:xfrm>
            <a:off x="12522831" y="-961946"/>
            <a:ext cx="2301547" cy="32075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to be deleted, if no longer required for scrolling</a:t>
            </a: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6" name="Rechteck 205">
            <a:extLst>
              <a:ext uri="{FF2B5EF4-FFF2-40B4-BE49-F238E27FC236}">
                <a16:creationId xmlns:a16="http://schemas.microsoft.com/office/drawing/2014/main" id="{26EA71E1-6E4E-BAFE-EFA0-DD3B8CEAC57B}"/>
              </a:ext>
            </a:extLst>
          </p:cNvPr>
          <p:cNvSpPr/>
          <p:nvPr/>
        </p:nvSpPr>
        <p:spPr>
          <a:xfrm>
            <a:off x="13164512" y="1452497"/>
            <a:ext cx="2316788" cy="87914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affected-management-domain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affected-management-plane-transport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affected-link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affected-cc/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ltp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/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lp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error-code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error-message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…</a:t>
            </a:r>
          </a:p>
          <a:p>
            <a:pPr defTabSz="914411"/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07" name="Gerade Verbindung mit Pfeil 206">
            <a:extLst>
              <a:ext uri="{FF2B5EF4-FFF2-40B4-BE49-F238E27FC236}">
                <a16:creationId xmlns:a16="http://schemas.microsoft.com/office/drawing/2014/main" id="{42F3670C-06B4-695C-203E-C5D050ACA051}"/>
              </a:ext>
            </a:extLst>
          </p:cNvPr>
          <p:cNvCxnSpPr>
            <a:cxnSpLocks/>
            <a:stCxn id="192" idx="3"/>
            <a:endCxn id="206" idx="1"/>
          </p:cNvCxnSpPr>
          <p:nvPr/>
        </p:nvCxnSpPr>
        <p:spPr>
          <a:xfrm>
            <a:off x="12377664" y="1768373"/>
            <a:ext cx="786848" cy="12369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45E39724-A608-38DA-DBAC-1925AE0B6527}"/>
              </a:ext>
            </a:extLst>
          </p:cNvPr>
          <p:cNvSpPr/>
          <p:nvPr/>
        </p:nvSpPr>
        <p:spPr>
          <a:xfrm>
            <a:off x="1044292" y="8867503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Abgerundetes Rechteck 1">
            <a:extLst>
              <a:ext uri="{FF2B5EF4-FFF2-40B4-BE49-F238E27FC236}">
                <a16:creationId xmlns:a16="http://schemas.microsoft.com/office/drawing/2014/main" id="{187D5938-35E1-F691-BF8D-43A48ECF89C8}"/>
              </a:ext>
            </a:extLst>
          </p:cNvPr>
          <p:cNvSpPr/>
          <p:nvPr/>
        </p:nvSpPr>
        <p:spPr>
          <a:xfrm>
            <a:off x="8380004" y="2183057"/>
            <a:ext cx="541487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VS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944A4472-3879-87AB-B603-C9DDA630BD25}"/>
              </a:ext>
            </a:extLst>
          </p:cNvPr>
          <p:cNvCxnSpPr>
            <a:cxnSpLocks/>
            <a:stCxn id="175" idx="2"/>
            <a:endCxn id="34" idx="3"/>
          </p:cNvCxnSpPr>
          <p:nvPr/>
        </p:nvCxnSpPr>
        <p:spPr>
          <a:xfrm flipH="1">
            <a:off x="8921491" y="1991063"/>
            <a:ext cx="881156" cy="41478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0" name="Abgerundetes Rechteck 1">
            <a:extLst>
              <a:ext uri="{FF2B5EF4-FFF2-40B4-BE49-F238E27FC236}">
                <a16:creationId xmlns:a16="http://schemas.microsoft.com/office/drawing/2014/main" id="{E6590A41-7C3D-FCAA-BD80-0D84788A5795}"/>
              </a:ext>
            </a:extLst>
          </p:cNvPr>
          <p:cNvSpPr/>
          <p:nvPr/>
        </p:nvSpPr>
        <p:spPr>
          <a:xfrm>
            <a:off x="10682851" y="2331647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EC</a:t>
            </a: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A551AFAD-6773-3541-CCCE-F6AA0B12A8EC}"/>
              </a:ext>
            </a:extLst>
          </p:cNvPr>
          <p:cNvCxnSpPr>
            <a:cxnSpLocks/>
            <a:stCxn id="175" idx="2"/>
            <a:endCxn id="40" idx="1"/>
          </p:cNvCxnSpPr>
          <p:nvPr/>
        </p:nvCxnSpPr>
        <p:spPr>
          <a:xfrm>
            <a:off x="9802647" y="1991069"/>
            <a:ext cx="880203" cy="56336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3" name="Rechteck 42">
            <a:extLst>
              <a:ext uri="{FF2B5EF4-FFF2-40B4-BE49-F238E27FC236}">
                <a16:creationId xmlns:a16="http://schemas.microsoft.com/office/drawing/2014/main" id="{EF6C6A8D-BB5F-B017-CC71-6AE166744ED5}"/>
              </a:ext>
            </a:extLst>
          </p:cNvPr>
          <p:cNvSpPr/>
          <p:nvPr/>
        </p:nvSpPr>
        <p:spPr>
          <a:xfrm>
            <a:off x="6793506" y="2246929"/>
            <a:ext cx="874180" cy="33607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_trigger-function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sequence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3F2889A-8AC8-9CD3-6029-630851D60631}"/>
              </a:ext>
            </a:extLst>
          </p:cNvPr>
          <p:cNvCxnSpPr>
            <a:cxnSpLocks/>
            <a:stCxn id="34" idx="1"/>
            <a:endCxn id="43" idx="3"/>
          </p:cNvCxnSpPr>
          <p:nvPr/>
        </p:nvCxnSpPr>
        <p:spPr>
          <a:xfrm flipH="1">
            <a:off x="7667686" y="2405843"/>
            <a:ext cx="712318" cy="912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2" name="Rechteck 51">
            <a:extLst>
              <a:ext uri="{FF2B5EF4-FFF2-40B4-BE49-F238E27FC236}">
                <a16:creationId xmlns:a16="http://schemas.microsoft.com/office/drawing/2014/main" id="{73728BB6-D891-98D5-2987-6556EE219455}"/>
              </a:ext>
            </a:extLst>
          </p:cNvPr>
          <p:cNvSpPr/>
          <p:nvPr/>
        </p:nvSpPr>
        <p:spPr>
          <a:xfrm>
            <a:off x="11832147" y="2331603"/>
            <a:ext cx="1225838" cy="44557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error-code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description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_implementation-function</a:t>
            </a: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AF0C0267-C3EF-DA30-22F2-2577EF80B05C}"/>
              </a:ext>
            </a:extLst>
          </p:cNvPr>
          <p:cNvCxnSpPr>
            <a:cxnSpLocks/>
            <a:stCxn id="40" idx="3"/>
            <a:endCxn id="52" idx="1"/>
          </p:cNvCxnSpPr>
          <p:nvPr/>
        </p:nvCxnSpPr>
        <p:spPr>
          <a:xfrm flipV="1">
            <a:off x="11220149" y="2554382"/>
            <a:ext cx="612001" cy="5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1BD2848B-9CA1-F700-354C-53F75F2E134C}"/>
              </a:ext>
            </a:extLst>
          </p:cNvPr>
          <p:cNvSpPr/>
          <p:nvPr/>
        </p:nvSpPr>
        <p:spPr>
          <a:xfrm>
            <a:off x="21841476" y="8874641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433F3CB-E131-7C90-D633-171A6D4D8C5A}"/>
              </a:ext>
            </a:extLst>
          </p:cNvPr>
          <p:cNvSpPr/>
          <p:nvPr/>
        </p:nvSpPr>
        <p:spPr>
          <a:xfrm>
            <a:off x="4729293" y="13501122"/>
            <a:ext cx="1947242" cy="1694795"/>
          </a:xfrm>
          <a:prstGeom prst="rect">
            <a:avLst/>
          </a:prstGeom>
          <a:solidFill>
            <a:srgbClr val="DF89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Link</a:t>
            </a:r>
          </a:p>
        </p:txBody>
      </p:sp>
      <p:sp>
        <p:nvSpPr>
          <p:cNvPr id="14" name="Abgerundetes Rechteck 1">
            <a:extLst>
              <a:ext uri="{FF2B5EF4-FFF2-40B4-BE49-F238E27FC236}">
                <a16:creationId xmlns:a16="http://schemas.microsoft.com/office/drawing/2014/main" id="{253AE9F1-9E46-7CBB-D72C-C4466E924F10}"/>
              </a:ext>
            </a:extLst>
          </p:cNvPr>
          <p:cNvSpPr/>
          <p:nvPr/>
        </p:nvSpPr>
        <p:spPr>
          <a:xfrm>
            <a:off x="4887635" y="13854222"/>
            <a:ext cx="542452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68B76AE-4686-4CAD-0E5B-3AF33679AB43}"/>
              </a:ext>
            </a:extLst>
          </p:cNvPr>
          <p:cNvSpPr/>
          <p:nvPr/>
        </p:nvSpPr>
        <p:spPr>
          <a:xfrm>
            <a:off x="4875992" y="14651552"/>
            <a:ext cx="1629369" cy="36141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linktp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*[{local-id,_cc,_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}]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884E8112-D3EF-6F10-066C-779BA9D51111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>
            <a:off x="5158861" y="14299801"/>
            <a:ext cx="531810" cy="35175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46797DA5-3EB5-BBC9-A0B9-62A97A63E8A1}"/>
              </a:ext>
            </a:extLst>
          </p:cNvPr>
          <p:cNvSpPr/>
          <p:nvPr/>
        </p:nvSpPr>
        <p:spPr>
          <a:xfrm>
            <a:off x="6664507" y="8478516"/>
            <a:ext cx="8738197" cy="68231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 err="1">
                <a:solidFill>
                  <a:schemeClr val="tx1"/>
                </a:solidFill>
              </a:rPr>
              <a:t>LoadBalancer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3296D31A-7FA3-5454-4253-7238384FC958}"/>
              </a:ext>
            </a:extLst>
          </p:cNvPr>
          <p:cNvSpPr/>
          <p:nvPr/>
        </p:nvSpPr>
        <p:spPr>
          <a:xfrm>
            <a:off x="6790401" y="13503130"/>
            <a:ext cx="8496789" cy="169528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noProof="0" dirty="0">
                <a:solidFill>
                  <a:schemeClr val="tx1"/>
                </a:solidFill>
              </a:rPr>
              <a:t>Forwarding</a:t>
            </a:r>
          </a:p>
        </p:txBody>
      </p:sp>
      <p:sp>
        <p:nvSpPr>
          <p:cNvPr id="93" name="Abgerundetes Rechteck 9">
            <a:extLst>
              <a:ext uri="{FF2B5EF4-FFF2-40B4-BE49-F238E27FC236}">
                <a16:creationId xmlns:a16="http://schemas.microsoft.com/office/drawing/2014/main" id="{E20E71BF-AA09-D1C2-8A2E-81D0D334CC9B}"/>
              </a:ext>
            </a:extLst>
          </p:cNvPr>
          <p:cNvSpPr/>
          <p:nvPr/>
        </p:nvSpPr>
        <p:spPr>
          <a:xfrm>
            <a:off x="11844946" y="14581575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TcpClient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[*]</a:t>
            </a:r>
          </a:p>
        </p:txBody>
      </p: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D20646D7-4646-8F61-D242-3E3F6CE8BB54}"/>
              </a:ext>
            </a:extLst>
          </p:cNvPr>
          <p:cNvCxnSpPr>
            <a:cxnSpLocks/>
            <a:stCxn id="93" idx="3"/>
            <a:endCxn id="95" idx="1"/>
          </p:cNvCxnSpPr>
          <p:nvPr/>
        </p:nvCxnSpPr>
        <p:spPr>
          <a:xfrm>
            <a:off x="13006394" y="14804360"/>
            <a:ext cx="470209" cy="937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95" name="Rechteck 94">
            <a:extLst>
              <a:ext uri="{FF2B5EF4-FFF2-40B4-BE49-F238E27FC236}">
                <a16:creationId xmlns:a16="http://schemas.microsoft.com/office/drawing/2014/main" id="{529A2FB8-A17D-4167-DC3C-04F20830C75C}"/>
              </a:ext>
            </a:extLst>
          </p:cNvPr>
          <p:cNvSpPr/>
          <p:nvPr/>
        </p:nvSpPr>
        <p:spPr>
          <a:xfrm>
            <a:off x="13476607" y="14590953"/>
            <a:ext cx="1682087" cy="4455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 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6" name="Abgerundetes Rechteck 88">
            <a:extLst>
              <a:ext uri="{FF2B5EF4-FFF2-40B4-BE49-F238E27FC236}">
                <a16:creationId xmlns:a16="http://schemas.microsoft.com/office/drawing/2014/main" id="{F1E7AB28-658C-3A67-2E6C-E730E5345DF3}"/>
              </a:ext>
            </a:extLst>
          </p:cNvPr>
          <p:cNvSpPr/>
          <p:nvPr/>
        </p:nvSpPr>
        <p:spPr>
          <a:xfrm>
            <a:off x="9041860" y="14581575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TcpServer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CDD7B705-BD8A-93A8-CED5-D8797EE7357A}"/>
              </a:ext>
            </a:extLst>
          </p:cNvPr>
          <p:cNvSpPr/>
          <p:nvPr/>
        </p:nvSpPr>
        <p:spPr>
          <a:xfrm>
            <a:off x="6931153" y="14590959"/>
            <a:ext cx="1537098" cy="4914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-server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D8722D78-DF47-AEFE-5C74-2AB7B27CCEB6}"/>
              </a:ext>
            </a:extLst>
          </p:cNvPr>
          <p:cNvCxnSpPr>
            <a:cxnSpLocks/>
            <a:stCxn id="96" idx="1"/>
            <a:endCxn id="99" idx="3"/>
          </p:cNvCxnSpPr>
          <p:nvPr/>
        </p:nvCxnSpPr>
        <p:spPr>
          <a:xfrm flipH="1">
            <a:off x="8468247" y="14804367"/>
            <a:ext cx="573606" cy="3230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0" name="Abgerundetes Rechteck 1">
            <a:extLst>
              <a:ext uri="{FF2B5EF4-FFF2-40B4-BE49-F238E27FC236}">
                <a16:creationId xmlns:a16="http://schemas.microsoft.com/office/drawing/2014/main" id="{3325665D-3286-B5CC-6CDD-ED5EE65E8760}"/>
              </a:ext>
            </a:extLst>
          </p:cNvPr>
          <p:cNvSpPr/>
          <p:nvPr/>
        </p:nvSpPr>
        <p:spPr>
          <a:xfrm>
            <a:off x="10755479" y="8796024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CC</a:t>
            </a:r>
          </a:p>
        </p:txBody>
      </p:sp>
      <p:sp>
        <p:nvSpPr>
          <p:cNvPr id="115" name="Abgerundetes Rechteck 88">
            <a:extLst>
              <a:ext uri="{FF2B5EF4-FFF2-40B4-BE49-F238E27FC236}">
                <a16:creationId xmlns:a16="http://schemas.microsoft.com/office/drawing/2014/main" id="{7CE6A91E-B3CB-F4BA-4253-335656022886}"/>
              </a:ext>
            </a:extLst>
          </p:cNvPr>
          <p:cNvSpPr/>
          <p:nvPr/>
        </p:nvSpPr>
        <p:spPr>
          <a:xfrm>
            <a:off x="9041859" y="10582333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TcpServer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40221A3E-E656-F7C2-8A0D-A2AC55C0381B}"/>
              </a:ext>
            </a:extLst>
          </p:cNvPr>
          <p:cNvSpPr/>
          <p:nvPr/>
        </p:nvSpPr>
        <p:spPr>
          <a:xfrm>
            <a:off x="6790401" y="10582331"/>
            <a:ext cx="1815783" cy="4455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-server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23" name="Gerade Verbindung mit Pfeil 122">
            <a:extLst>
              <a:ext uri="{FF2B5EF4-FFF2-40B4-BE49-F238E27FC236}">
                <a16:creationId xmlns:a16="http://schemas.microsoft.com/office/drawing/2014/main" id="{751D56B3-5212-FAA4-1F67-B378B4C0930A}"/>
              </a:ext>
            </a:extLst>
          </p:cNvPr>
          <p:cNvCxnSpPr>
            <a:cxnSpLocks/>
            <a:stCxn id="115" idx="1"/>
            <a:endCxn id="121" idx="3"/>
          </p:cNvCxnSpPr>
          <p:nvPr/>
        </p:nvCxnSpPr>
        <p:spPr>
          <a:xfrm flipH="1" flipV="1">
            <a:off x="8606184" y="10805117"/>
            <a:ext cx="435675" cy="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4029B8B0-E67F-3C30-8D67-33CDFBCD8617}"/>
              </a:ext>
            </a:extLst>
          </p:cNvPr>
          <p:cNvSpPr/>
          <p:nvPr/>
        </p:nvSpPr>
        <p:spPr>
          <a:xfrm>
            <a:off x="8265331" y="8752101"/>
            <a:ext cx="1815783" cy="5122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elementName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loadBalancerName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loadBalancer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_template=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loadBalancerTemplateName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1E7EAB21-4327-E666-D8A8-6796E6C239E7}"/>
              </a:ext>
            </a:extLst>
          </p:cNvPr>
          <p:cNvCxnSpPr>
            <a:cxnSpLocks/>
            <a:stCxn id="110" idx="1"/>
            <a:endCxn id="135" idx="3"/>
          </p:cNvCxnSpPr>
          <p:nvPr/>
        </p:nvCxnSpPr>
        <p:spPr>
          <a:xfrm flipH="1" flipV="1">
            <a:off x="10081114" y="9008201"/>
            <a:ext cx="674365" cy="1060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1" name="Gerade Verbindung mit Pfeil 140">
            <a:extLst>
              <a:ext uri="{FF2B5EF4-FFF2-40B4-BE49-F238E27FC236}">
                <a16:creationId xmlns:a16="http://schemas.microsoft.com/office/drawing/2014/main" id="{079CBB55-0CB4-A810-5AB3-1626AC1BEC44}"/>
              </a:ext>
            </a:extLst>
          </p:cNvPr>
          <p:cNvCxnSpPr>
            <a:cxnSpLocks/>
            <a:stCxn id="151" idx="3"/>
            <a:endCxn id="142" idx="1"/>
          </p:cNvCxnSpPr>
          <p:nvPr/>
        </p:nvCxnSpPr>
        <p:spPr>
          <a:xfrm flipV="1">
            <a:off x="12311953" y="13906571"/>
            <a:ext cx="474795" cy="475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42" name="Rechteck 141">
            <a:extLst>
              <a:ext uri="{FF2B5EF4-FFF2-40B4-BE49-F238E27FC236}">
                <a16:creationId xmlns:a16="http://schemas.microsoft.com/office/drawing/2014/main" id="{2412EDC7-744F-B2F0-5A66-9FAF4DE0FFF5}"/>
              </a:ext>
            </a:extLst>
          </p:cNvPr>
          <p:cNvSpPr/>
          <p:nvPr/>
        </p:nvSpPr>
        <p:spPr>
          <a:xfrm>
            <a:off x="12786748" y="13760751"/>
            <a:ext cx="1492626" cy="29164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uuid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managementDomain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cxnSp>
        <p:nvCxnSpPr>
          <p:cNvPr id="144" name="Gerade Verbindung mit Pfeil 143">
            <a:extLst>
              <a:ext uri="{FF2B5EF4-FFF2-40B4-BE49-F238E27FC236}">
                <a16:creationId xmlns:a16="http://schemas.microsoft.com/office/drawing/2014/main" id="{027A0840-7D84-C72D-3EF4-4EE04711E4C5}"/>
              </a:ext>
            </a:extLst>
          </p:cNvPr>
          <p:cNvCxnSpPr>
            <a:cxnSpLocks/>
            <a:stCxn id="93" idx="1"/>
            <a:endCxn id="153" idx="3"/>
          </p:cNvCxnSpPr>
          <p:nvPr/>
        </p:nvCxnSpPr>
        <p:spPr>
          <a:xfrm flipH="1">
            <a:off x="11292778" y="14804361"/>
            <a:ext cx="552168" cy="37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150" name="Gerade Verbindung mit Pfeil 149">
            <a:extLst>
              <a:ext uri="{FF2B5EF4-FFF2-40B4-BE49-F238E27FC236}">
                <a16:creationId xmlns:a16="http://schemas.microsoft.com/office/drawing/2014/main" id="{98492072-2286-ED85-5723-646663CEB2E6}"/>
              </a:ext>
            </a:extLst>
          </p:cNvPr>
          <p:cNvCxnSpPr>
            <a:cxnSpLocks/>
            <a:stCxn id="96" idx="3"/>
            <a:endCxn id="153" idx="1"/>
          </p:cNvCxnSpPr>
          <p:nvPr/>
        </p:nvCxnSpPr>
        <p:spPr>
          <a:xfrm>
            <a:off x="10203313" y="14804361"/>
            <a:ext cx="552166" cy="37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151" name="Abgerundetes Rechteck 2">
            <a:extLst>
              <a:ext uri="{FF2B5EF4-FFF2-40B4-BE49-F238E27FC236}">
                <a16:creationId xmlns:a16="http://schemas.microsoft.com/office/drawing/2014/main" id="{1DBD63B6-F70F-21C7-6698-664C53ABBF32}"/>
              </a:ext>
            </a:extLst>
          </p:cNvPr>
          <p:cNvSpPr/>
          <p:nvPr/>
        </p:nvSpPr>
        <p:spPr>
          <a:xfrm>
            <a:off x="11774654" y="13688539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153" name="Abgerundetes Rechteck 3">
            <a:extLst>
              <a:ext uri="{FF2B5EF4-FFF2-40B4-BE49-F238E27FC236}">
                <a16:creationId xmlns:a16="http://schemas.microsoft.com/office/drawing/2014/main" id="{5ABA9C7E-CAC1-31DD-9101-747DFD1712EA}"/>
              </a:ext>
            </a:extLst>
          </p:cNvPr>
          <p:cNvSpPr/>
          <p:nvPr/>
        </p:nvSpPr>
        <p:spPr>
          <a:xfrm>
            <a:off x="10755479" y="14581951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157" name="Gerade Verbindung mit Pfeil 156">
            <a:extLst>
              <a:ext uri="{FF2B5EF4-FFF2-40B4-BE49-F238E27FC236}">
                <a16:creationId xmlns:a16="http://schemas.microsoft.com/office/drawing/2014/main" id="{DCBB75C5-2DB9-B1F2-AEC4-B8037348DC94}"/>
              </a:ext>
            </a:extLst>
          </p:cNvPr>
          <p:cNvCxnSpPr>
            <a:stCxn id="151" idx="2"/>
            <a:endCxn id="153" idx="0"/>
          </p:cNvCxnSpPr>
          <p:nvPr/>
        </p:nvCxnSpPr>
        <p:spPr>
          <a:xfrm flipH="1">
            <a:off x="11024129" y="14134111"/>
            <a:ext cx="1019175" cy="44784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1" name="Gerade Verbindung mit Pfeil 160">
            <a:extLst>
              <a:ext uri="{FF2B5EF4-FFF2-40B4-BE49-F238E27FC236}">
                <a16:creationId xmlns:a16="http://schemas.microsoft.com/office/drawing/2014/main" id="{A44B9D0B-6849-83FB-D9FE-8F4F4882AC31}"/>
              </a:ext>
            </a:extLst>
          </p:cNvPr>
          <p:cNvCxnSpPr>
            <a:cxnSpLocks/>
            <a:stCxn id="115" idx="3"/>
            <a:endCxn id="171" idx="1"/>
          </p:cNvCxnSpPr>
          <p:nvPr/>
        </p:nvCxnSpPr>
        <p:spPr>
          <a:xfrm flipV="1">
            <a:off x="10203312" y="10803344"/>
            <a:ext cx="552166" cy="177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164" name="Gerade Verbindung mit Pfeil 163">
            <a:extLst>
              <a:ext uri="{FF2B5EF4-FFF2-40B4-BE49-F238E27FC236}">
                <a16:creationId xmlns:a16="http://schemas.microsoft.com/office/drawing/2014/main" id="{D2C2CDA1-A8F0-092E-B151-D9754CC4E798}"/>
              </a:ext>
            </a:extLst>
          </p:cNvPr>
          <p:cNvCxnSpPr>
            <a:cxnSpLocks/>
            <a:stCxn id="110" idx="2"/>
            <a:endCxn id="170" idx="0"/>
          </p:cNvCxnSpPr>
          <p:nvPr/>
        </p:nvCxnSpPr>
        <p:spPr>
          <a:xfrm flipH="1">
            <a:off x="11024128" y="9241596"/>
            <a:ext cx="1" cy="45507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70" name="Abgerundetes Rechteck 2">
            <a:extLst>
              <a:ext uri="{FF2B5EF4-FFF2-40B4-BE49-F238E27FC236}">
                <a16:creationId xmlns:a16="http://schemas.microsoft.com/office/drawing/2014/main" id="{0437FC5B-7FE6-A454-2E25-B3798EC8C1FB}"/>
              </a:ext>
            </a:extLst>
          </p:cNvPr>
          <p:cNvSpPr/>
          <p:nvPr/>
        </p:nvSpPr>
        <p:spPr>
          <a:xfrm>
            <a:off x="10755478" y="9696672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171" name="Abgerundetes Rechteck 3">
            <a:extLst>
              <a:ext uri="{FF2B5EF4-FFF2-40B4-BE49-F238E27FC236}">
                <a16:creationId xmlns:a16="http://schemas.microsoft.com/office/drawing/2014/main" id="{E37E0313-E736-6328-413A-67A683A2FCF5}"/>
              </a:ext>
            </a:extLst>
          </p:cNvPr>
          <p:cNvSpPr/>
          <p:nvPr/>
        </p:nvSpPr>
        <p:spPr>
          <a:xfrm>
            <a:off x="10755478" y="10580558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172" name="Gerade Verbindung mit Pfeil 171">
            <a:extLst>
              <a:ext uri="{FF2B5EF4-FFF2-40B4-BE49-F238E27FC236}">
                <a16:creationId xmlns:a16="http://schemas.microsoft.com/office/drawing/2014/main" id="{580DB825-94AD-813E-8612-752B4D79B0AC}"/>
              </a:ext>
            </a:extLst>
          </p:cNvPr>
          <p:cNvCxnSpPr>
            <a:stCxn id="170" idx="2"/>
            <a:endCxn id="171" idx="0"/>
          </p:cNvCxnSpPr>
          <p:nvPr/>
        </p:nvCxnSpPr>
        <p:spPr>
          <a:xfrm>
            <a:off x="11024128" y="10142244"/>
            <a:ext cx="0" cy="43831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74" name="Gerade Verbindung mit Pfeil 173">
            <a:extLst>
              <a:ext uri="{FF2B5EF4-FFF2-40B4-BE49-F238E27FC236}">
                <a16:creationId xmlns:a16="http://schemas.microsoft.com/office/drawing/2014/main" id="{90F6F7B7-A11F-7958-CF1C-81C397F93212}"/>
              </a:ext>
            </a:extLst>
          </p:cNvPr>
          <p:cNvCxnSpPr>
            <a:cxnSpLocks/>
            <a:stCxn id="170" idx="1"/>
            <a:endCxn id="177" idx="3"/>
          </p:cNvCxnSpPr>
          <p:nvPr/>
        </p:nvCxnSpPr>
        <p:spPr>
          <a:xfrm flipH="1" flipV="1">
            <a:off x="10061108" y="9907478"/>
            <a:ext cx="694370" cy="1198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77" name="Rechteck 176">
            <a:extLst>
              <a:ext uri="{FF2B5EF4-FFF2-40B4-BE49-F238E27FC236}">
                <a16:creationId xmlns:a16="http://schemas.microsoft.com/office/drawing/2014/main" id="{867A18EE-63FB-E99E-9C60-02E690584E2A}"/>
              </a:ext>
            </a:extLst>
          </p:cNvPr>
          <p:cNvSpPr/>
          <p:nvPr/>
        </p:nvSpPr>
        <p:spPr>
          <a:xfrm>
            <a:off x="8265326" y="9761658"/>
            <a:ext cx="1795782" cy="29164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local-id=load-balancer-manager</a:t>
            </a:r>
          </a:p>
        </p:txBody>
      </p:sp>
      <p:cxnSp>
        <p:nvCxnSpPr>
          <p:cNvPr id="179" name="Gerade Verbindung mit Pfeil 178">
            <a:extLst>
              <a:ext uri="{FF2B5EF4-FFF2-40B4-BE49-F238E27FC236}">
                <a16:creationId xmlns:a16="http://schemas.microsoft.com/office/drawing/2014/main" id="{56F1B190-C95D-27EF-4B70-A243E7E9614C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2930984" y="14077009"/>
            <a:ext cx="1956652" cy="582754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182" name="Gerade Verbindung mit Pfeil 181">
            <a:extLst>
              <a:ext uri="{FF2B5EF4-FFF2-40B4-BE49-F238E27FC236}">
                <a16:creationId xmlns:a16="http://schemas.microsoft.com/office/drawing/2014/main" id="{A7089A9B-4609-09B4-1DBE-4C1D6C0C857C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5430091" y="14077010"/>
            <a:ext cx="3687250" cy="513945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sp>
        <p:nvSpPr>
          <p:cNvPr id="186" name="Rechteck 185">
            <a:extLst>
              <a:ext uri="{FF2B5EF4-FFF2-40B4-BE49-F238E27FC236}">
                <a16:creationId xmlns:a16="http://schemas.microsoft.com/office/drawing/2014/main" id="{4868F22B-26A2-8555-1C31-BA8FE3A69444}"/>
              </a:ext>
            </a:extLst>
          </p:cNvPr>
          <p:cNvSpPr/>
          <p:nvPr/>
        </p:nvSpPr>
        <p:spPr>
          <a:xfrm>
            <a:off x="15394657" y="13501931"/>
            <a:ext cx="1949140" cy="1696482"/>
          </a:xfrm>
          <a:prstGeom prst="rect">
            <a:avLst/>
          </a:prstGeom>
          <a:solidFill>
            <a:srgbClr val="DF89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Link</a:t>
            </a:r>
          </a:p>
        </p:txBody>
      </p:sp>
      <p:sp>
        <p:nvSpPr>
          <p:cNvPr id="187" name="Abgerundetes Rechteck 1">
            <a:extLst>
              <a:ext uri="{FF2B5EF4-FFF2-40B4-BE49-F238E27FC236}">
                <a16:creationId xmlns:a16="http://schemas.microsoft.com/office/drawing/2014/main" id="{37F48526-AB5E-682D-E11F-C41A239FDC64}"/>
              </a:ext>
            </a:extLst>
          </p:cNvPr>
          <p:cNvSpPr/>
          <p:nvPr/>
        </p:nvSpPr>
        <p:spPr>
          <a:xfrm>
            <a:off x="15539933" y="13854222"/>
            <a:ext cx="542452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</a:t>
            </a: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8A1EE1D1-AA64-2368-887D-30A3D3B171F8}"/>
              </a:ext>
            </a:extLst>
          </p:cNvPr>
          <p:cNvSpPr/>
          <p:nvPr/>
        </p:nvSpPr>
        <p:spPr>
          <a:xfrm>
            <a:off x="15528290" y="14651552"/>
            <a:ext cx="1629369" cy="36141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linktp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*[{local-id,_cc,_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}]</a:t>
            </a:r>
          </a:p>
        </p:txBody>
      </p:sp>
      <p:cxnSp>
        <p:nvCxnSpPr>
          <p:cNvPr id="189" name="Gerade Verbindung mit Pfeil 188">
            <a:extLst>
              <a:ext uri="{FF2B5EF4-FFF2-40B4-BE49-F238E27FC236}">
                <a16:creationId xmlns:a16="http://schemas.microsoft.com/office/drawing/2014/main" id="{BC5F7E9E-D557-C8B9-89AE-F98C8A2D44A2}"/>
              </a:ext>
            </a:extLst>
          </p:cNvPr>
          <p:cNvCxnSpPr>
            <a:cxnSpLocks/>
            <a:stCxn id="187" idx="2"/>
            <a:endCxn id="188" idx="0"/>
          </p:cNvCxnSpPr>
          <p:nvPr/>
        </p:nvCxnSpPr>
        <p:spPr>
          <a:xfrm>
            <a:off x="15811159" y="14299801"/>
            <a:ext cx="531810" cy="35175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90" name="Gerade Verbindung mit Pfeil 189">
            <a:extLst>
              <a:ext uri="{FF2B5EF4-FFF2-40B4-BE49-F238E27FC236}">
                <a16:creationId xmlns:a16="http://schemas.microsoft.com/office/drawing/2014/main" id="{8DA3FBF6-EBD2-1D13-742A-15FC983A3E65}"/>
              </a:ext>
            </a:extLst>
          </p:cNvPr>
          <p:cNvCxnSpPr>
            <a:cxnSpLocks/>
            <a:stCxn id="187" idx="3"/>
          </p:cNvCxnSpPr>
          <p:nvPr/>
        </p:nvCxnSpPr>
        <p:spPr>
          <a:xfrm>
            <a:off x="16082386" y="14077014"/>
            <a:ext cx="3637468" cy="570645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197" name="Gerade Verbindung mit Pfeil 196">
            <a:extLst>
              <a:ext uri="{FF2B5EF4-FFF2-40B4-BE49-F238E27FC236}">
                <a16:creationId xmlns:a16="http://schemas.microsoft.com/office/drawing/2014/main" id="{0F4886F9-95BC-4609-C697-3B2A070BC64D}"/>
              </a:ext>
            </a:extLst>
          </p:cNvPr>
          <p:cNvCxnSpPr>
            <a:cxnSpLocks/>
            <a:stCxn id="187" idx="1"/>
          </p:cNvCxnSpPr>
          <p:nvPr/>
        </p:nvCxnSpPr>
        <p:spPr>
          <a:xfrm flipH="1">
            <a:off x="12962295" y="14077010"/>
            <a:ext cx="2577638" cy="513945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sp>
        <p:nvSpPr>
          <p:cNvPr id="203" name="Abgerundetes Rechteck 8">
            <a:extLst>
              <a:ext uri="{FF2B5EF4-FFF2-40B4-BE49-F238E27FC236}">
                <a16:creationId xmlns:a16="http://schemas.microsoft.com/office/drawing/2014/main" id="{738C019A-29F1-C56A-FC91-ECB794337A4D}"/>
              </a:ext>
            </a:extLst>
          </p:cNvPr>
          <p:cNvSpPr/>
          <p:nvPr/>
        </p:nvSpPr>
        <p:spPr>
          <a:xfrm>
            <a:off x="4868293" y="3554353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800" kern="0" noProof="0" dirty="0" err="1">
                <a:solidFill>
                  <a:prstClr val="white"/>
                </a:solidFill>
                <a:latin typeface="Calibri" panose="020F0502020204030204"/>
              </a:rPr>
              <a:t>managementDomain</a:t>
            </a:r>
            <a:r>
              <a:rPr lang="en-US" sz="800" kern="0" noProof="0" dirty="0">
                <a:solidFill>
                  <a:prstClr val="white"/>
                </a:solidFill>
                <a:latin typeface="Calibri" panose="020F0502020204030204"/>
              </a:rPr>
              <a:t> Interface [*]</a:t>
            </a: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A6C4AC5D-2AA7-751E-D281-DFFD492DD901}"/>
              </a:ext>
            </a:extLst>
          </p:cNvPr>
          <p:cNvSpPr/>
          <p:nvPr/>
        </p:nvSpPr>
        <p:spPr>
          <a:xfrm>
            <a:off x="1626488" y="3471544"/>
            <a:ext cx="2773411" cy="81486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templateName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managementDomainInterfaceTemplateName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category=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managementDomainInterfaceTemplate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de-DE" sz="800" kern="0" dirty="0" err="1">
                <a:solidFill>
                  <a:prstClr val="black"/>
                </a:solidFill>
                <a:latin typeface="Calibri" panose="020F0502020204030204"/>
              </a:rPr>
              <a:t>managerIpAddress</a:t>
            </a:r>
            <a:endParaRPr lang="de-DE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de-DE" sz="800" kern="0" dirty="0" err="1">
                <a:solidFill>
                  <a:prstClr val="black"/>
                </a:solidFill>
                <a:latin typeface="Calibri" panose="020F0502020204030204"/>
              </a:rPr>
              <a:t>managerPort</a:t>
            </a:r>
            <a:endParaRPr lang="de-DE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de-DE" sz="800" kern="0" dirty="0" err="1">
                <a:solidFill>
                  <a:prstClr val="black"/>
                </a:solidFill>
                <a:latin typeface="Calibri" panose="020F0502020204030204"/>
              </a:rPr>
              <a:t>measureManagementDomainInterfaceService</a:t>
            </a:r>
            <a:endParaRPr lang="de-DE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de-DE" sz="800" kern="0" dirty="0" err="1">
                <a:solidFill>
                  <a:prstClr val="black"/>
                </a:solidFill>
                <a:latin typeface="Calibri" panose="020F0502020204030204"/>
              </a:rPr>
              <a:t>mediateManagementDomainInterfaceUpdateService</a:t>
            </a:r>
            <a:endParaRPr lang="de-DE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05" name="Gerade Verbindung mit Pfeil 204">
            <a:extLst>
              <a:ext uri="{FF2B5EF4-FFF2-40B4-BE49-F238E27FC236}">
                <a16:creationId xmlns:a16="http://schemas.microsoft.com/office/drawing/2014/main" id="{0A64E647-D10A-06BE-CD75-BD4CA5AB890B}"/>
              </a:ext>
            </a:extLst>
          </p:cNvPr>
          <p:cNvCxnSpPr>
            <a:cxnSpLocks/>
            <a:stCxn id="203" idx="1"/>
            <a:endCxn id="204" idx="3"/>
          </p:cNvCxnSpPr>
          <p:nvPr/>
        </p:nvCxnSpPr>
        <p:spPr>
          <a:xfrm flipH="1">
            <a:off x="4399899" y="3777139"/>
            <a:ext cx="468394" cy="10183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17" name="Gerade Verbindung mit Pfeil 216">
            <a:extLst>
              <a:ext uri="{FF2B5EF4-FFF2-40B4-BE49-F238E27FC236}">
                <a16:creationId xmlns:a16="http://schemas.microsoft.com/office/drawing/2014/main" id="{87309486-D0BB-A00F-C0B6-3C15BCA3FE51}"/>
              </a:ext>
            </a:extLst>
          </p:cNvPr>
          <p:cNvCxnSpPr>
            <a:cxnSpLocks/>
            <a:stCxn id="203" idx="3"/>
            <a:endCxn id="74" idx="1"/>
          </p:cNvCxnSpPr>
          <p:nvPr/>
        </p:nvCxnSpPr>
        <p:spPr>
          <a:xfrm>
            <a:off x="6029746" y="3777139"/>
            <a:ext cx="730841" cy="105051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26" name="Abgerundetes Rechteck 9">
            <a:extLst>
              <a:ext uri="{FF2B5EF4-FFF2-40B4-BE49-F238E27FC236}">
                <a16:creationId xmlns:a16="http://schemas.microsoft.com/office/drawing/2014/main" id="{805E966C-1A0A-EE02-716D-972C6D0CE591}"/>
              </a:ext>
            </a:extLst>
          </p:cNvPr>
          <p:cNvSpPr/>
          <p:nvPr/>
        </p:nvSpPr>
        <p:spPr>
          <a:xfrm>
            <a:off x="1727870" y="14585156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TcpClient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6329080A-E006-F55A-7FF5-746EAA42BD58}"/>
              </a:ext>
            </a:extLst>
          </p:cNvPr>
          <p:cNvCxnSpPr>
            <a:cxnSpLocks/>
            <a:stCxn id="26" idx="3"/>
            <a:endCxn id="31" idx="1"/>
          </p:cNvCxnSpPr>
          <p:nvPr/>
        </p:nvCxnSpPr>
        <p:spPr>
          <a:xfrm>
            <a:off x="2889322" y="14807942"/>
            <a:ext cx="431666" cy="7910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7760C7F1-C3D0-D514-3921-11B4ED0DA20E}"/>
              </a:ext>
            </a:extLst>
          </p:cNvPr>
          <p:cNvSpPr/>
          <p:nvPr/>
        </p:nvSpPr>
        <p:spPr>
          <a:xfrm>
            <a:off x="3320989" y="14664258"/>
            <a:ext cx="1212405" cy="44557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-client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5DF034F3-0E7C-8443-33C2-F29B046F5A7A}"/>
              </a:ext>
            </a:extLst>
          </p:cNvPr>
          <p:cNvCxnSpPr>
            <a:cxnSpLocks/>
            <a:stCxn id="26" idx="1"/>
            <a:endCxn id="4" idx="3"/>
          </p:cNvCxnSpPr>
          <p:nvPr/>
        </p:nvCxnSpPr>
        <p:spPr>
          <a:xfrm flipH="1" flipV="1">
            <a:off x="1175706" y="12985079"/>
            <a:ext cx="552164" cy="182286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6F12FF9E-37A6-CF3F-21C6-B70053FC686D}"/>
              </a:ext>
            </a:extLst>
          </p:cNvPr>
          <p:cNvCxnSpPr>
            <a:cxnSpLocks/>
            <a:stCxn id="117" idx="2"/>
            <a:endCxn id="110" idx="0"/>
          </p:cNvCxnSpPr>
          <p:nvPr/>
        </p:nvCxnSpPr>
        <p:spPr>
          <a:xfrm>
            <a:off x="9802648" y="4017270"/>
            <a:ext cx="1221481" cy="477875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01" name="Textfeld 300">
            <a:extLst>
              <a:ext uri="{FF2B5EF4-FFF2-40B4-BE49-F238E27FC236}">
                <a16:creationId xmlns:a16="http://schemas.microsoft.com/office/drawing/2014/main" id="{B431E336-49A0-D4C1-B739-05636DA396C4}"/>
              </a:ext>
            </a:extLst>
          </p:cNvPr>
          <p:cNvSpPr txBox="1"/>
          <p:nvPr/>
        </p:nvSpPr>
        <p:spPr>
          <a:xfrm>
            <a:off x="9420950" y="7294540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noProof="0" dirty="0"/>
              <a:t>[*]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4455D08-B09B-42C6-B4AB-ECDB7FD82636}"/>
              </a:ext>
            </a:extLst>
          </p:cNvPr>
          <p:cNvSpPr/>
          <p:nvPr/>
        </p:nvSpPr>
        <p:spPr>
          <a:xfrm>
            <a:off x="14168441" y="20356375"/>
            <a:ext cx="2301547" cy="32075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to be deleted, if no longer required for scrolling</a:t>
            </a: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94" name="Abgerundetes Rechteck 1">
            <a:extLst>
              <a:ext uri="{FF2B5EF4-FFF2-40B4-BE49-F238E27FC236}">
                <a16:creationId xmlns:a16="http://schemas.microsoft.com/office/drawing/2014/main" id="{87157DEA-03E6-23BA-1808-95E146E4FACA}"/>
              </a:ext>
            </a:extLst>
          </p:cNvPr>
          <p:cNvSpPr/>
          <p:nvPr/>
        </p:nvSpPr>
        <p:spPr>
          <a:xfrm>
            <a:off x="43356715" y="-5856595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CC</a:t>
            </a:r>
          </a:p>
        </p:txBody>
      </p:sp>
      <p:sp>
        <p:nvSpPr>
          <p:cNvPr id="222" name="Ellipse 221">
            <a:extLst>
              <a:ext uri="{FF2B5EF4-FFF2-40B4-BE49-F238E27FC236}">
                <a16:creationId xmlns:a16="http://schemas.microsoft.com/office/drawing/2014/main" id="{C08BE452-3562-6D23-307D-95FAE6C67020}"/>
              </a:ext>
            </a:extLst>
          </p:cNvPr>
          <p:cNvSpPr/>
          <p:nvPr/>
        </p:nvSpPr>
        <p:spPr>
          <a:xfrm>
            <a:off x="21489051" y="8874636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1" name="Abgerundetes Rechteck 2">
            <a:extLst>
              <a:ext uri="{FF2B5EF4-FFF2-40B4-BE49-F238E27FC236}">
                <a16:creationId xmlns:a16="http://schemas.microsoft.com/office/drawing/2014/main" id="{7E74CE14-AE7E-557C-4BD2-36D9C51C9237}"/>
              </a:ext>
            </a:extLst>
          </p:cNvPr>
          <p:cNvSpPr/>
          <p:nvPr/>
        </p:nvSpPr>
        <p:spPr>
          <a:xfrm>
            <a:off x="9196940" y="6617993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FC</a:t>
            </a:r>
          </a:p>
        </p:txBody>
      </p:sp>
      <p:sp>
        <p:nvSpPr>
          <p:cNvPr id="253" name="Rechteck 252">
            <a:extLst>
              <a:ext uri="{FF2B5EF4-FFF2-40B4-BE49-F238E27FC236}">
                <a16:creationId xmlns:a16="http://schemas.microsoft.com/office/drawing/2014/main" id="{73762676-BDB4-2382-32BE-8BF1C3373272}"/>
              </a:ext>
            </a:extLst>
          </p:cNvPr>
          <p:cNvSpPr/>
          <p:nvPr/>
        </p:nvSpPr>
        <p:spPr>
          <a:xfrm>
            <a:off x="6451600" y="6462109"/>
            <a:ext cx="1928781" cy="31059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forwardingConstructName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deviceName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cxnSp>
        <p:nvCxnSpPr>
          <p:cNvPr id="254" name="Gerade Verbindung mit Pfeil 253">
            <a:extLst>
              <a:ext uri="{FF2B5EF4-FFF2-40B4-BE49-F238E27FC236}">
                <a16:creationId xmlns:a16="http://schemas.microsoft.com/office/drawing/2014/main" id="{E69B8EA4-8759-1682-5CC0-6F5B1C34A963}"/>
              </a:ext>
            </a:extLst>
          </p:cNvPr>
          <p:cNvCxnSpPr>
            <a:cxnSpLocks/>
            <a:stCxn id="251" idx="1"/>
            <a:endCxn id="253" idx="3"/>
          </p:cNvCxnSpPr>
          <p:nvPr/>
        </p:nvCxnSpPr>
        <p:spPr>
          <a:xfrm flipH="1" flipV="1">
            <a:off x="8380381" y="6617406"/>
            <a:ext cx="816559" cy="22337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8" name="Gerade Verbindung mit Pfeil 257">
            <a:extLst>
              <a:ext uri="{FF2B5EF4-FFF2-40B4-BE49-F238E27FC236}">
                <a16:creationId xmlns:a16="http://schemas.microsoft.com/office/drawing/2014/main" id="{D6104834-65CD-D14E-1C4E-A8BB9F07A871}"/>
              </a:ext>
            </a:extLst>
          </p:cNvPr>
          <p:cNvCxnSpPr>
            <a:cxnSpLocks/>
            <a:stCxn id="251" idx="2"/>
            <a:endCxn id="21" idx="0"/>
          </p:cNvCxnSpPr>
          <p:nvPr/>
        </p:nvCxnSpPr>
        <p:spPr>
          <a:xfrm>
            <a:off x="9465590" y="7063565"/>
            <a:ext cx="1362" cy="45775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5" name="Verbinder: gewinkelt 264">
            <a:extLst>
              <a:ext uri="{FF2B5EF4-FFF2-40B4-BE49-F238E27FC236}">
                <a16:creationId xmlns:a16="http://schemas.microsoft.com/office/drawing/2014/main" id="{DAB4B749-65E2-6050-F7E0-358858ADB1AB}"/>
              </a:ext>
            </a:extLst>
          </p:cNvPr>
          <p:cNvCxnSpPr>
            <a:cxnSpLocks/>
            <a:stCxn id="251" idx="1"/>
            <a:endCxn id="56" idx="0"/>
          </p:cNvCxnSpPr>
          <p:nvPr/>
        </p:nvCxnSpPr>
        <p:spPr>
          <a:xfrm rot="10800000" flipV="1">
            <a:off x="907058" y="6840779"/>
            <a:ext cx="8289883" cy="2020034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sp>
        <p:nvSpPr>
          <p:cNvPr id="272" name="Ellipse 271">
            <a:extLst>
              <a:ext uri="{FF2B5EF4-FFF2-40B4-BE49-F238E27FC236}">
                <a16:creationId xmlns:a16="http://schemas.microsoft.com/office/drawing/2014/main" id="{718BC2D7-C4BE-775B-C034-11E2C3457598}"/>
              </a:ext>
            </a:extLst>
          </p:cNvPr>
          <p:cNvSpPr/>
          <p:nvPr/>
        </p:nvSpPr>
        <p:spPr>
          <a:xfrm>
            <a:off x="719259" y="8867502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4" name="Ellipse 283">
            <a:extLst>
              <a:ext uri="{FF2B5EF4-FFF2-40B4-BE49-F238E27FC236}">
                <a16:creationId xmlns:a16="http://schemas.microsoft.com/office/drawing/2014/main" id="{952006EB-25A1-BC68-BDE6-297960C6C683}"/>
              </a:ext>
            </a:extLst>
          </p:cNvPr>
          <p:cNvSpPr/>
          <p:nvPr/>
        </p:nvSpPr>
        <p:spPr>
          <a:xfrm>
            <a:off x="21607911" y="8874641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5" name="Ellipse 284">
            <a:extLst>
              <a:ext uri="{FF2B5EF4-FFF2-40B4-BE49-F238E27FC236}">
                <a16:creationId xmlns:a16="http://schemas.microsoft.com/office/drawing/2014/main" id="{A0B7051F-E2BC-61A9-1913-B1162C42B2AD}"/>
              </a:ext>
            </a:extLst>
          </p:cNvPr>
          <p:cNvSpPr/>
          <p:nvPr/>
        </p:nvSpPr>
        <p:spPr>
          <a:xfrm>
            <a:off x="21736830" y="8867503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8" name="Ellipse 307">
            <a:extLst>
              <a:ext uri="{FF2B5EF4-FFF2-40B4-BE49-F238E27FC236}">
                <a16:creationId xmlns:a16="http://schemas.microsoft.com/office/drawing/2014/main" id="{7C7BAC44-404D-3FD0-EEA8-8CF2F1ABCBA3}"/>
              </a:ext>
            </a:extLst>
          </p:cNvPr>
          <p:cNvSpPr/>
          <p:nvPr/>
        </p:nvSpPr>
        <p:spPr>
          <a:xfrm>
            <a:off x="9682214" y="6931610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73" name="Verbinder: gewinkelt 172">
            <a:extLst>
              <a:ext uri="{FF2B5EF4-FFF2-40B4-BE49-F238E27FC236}">
                <a16:creationId xmlns:a16="http://schemas.microsoft.com/office/drawing/2014/main" id="{546100DB-EF41-54F1-7D45-128ECA94355B}"/>
              </a:ext>
            </a:extLst>
          </p:cNvPr>
          <p:cNvCxnSpPr>
            <a:stCxn id="110" idx="2"/>
            <a:endCxn id="151" idx="0"/>
          </p:cNvCxnSpPr>
          <p:nvPr/>
        </p:nvCxnSpPr>
        <p:spPr>
          <a:xfrm rot="16200000" flipH="1">
            <a:off x="9310245" y="10955479"/>
            <a:ext cx="4446943" cy="1019175"/>
          </a:xfrm>
          <a:prstGeom prst="bentConnector3">
            <a:avLst>
              <a:gd name="adj1" fmla="val 5020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57" name="Textfeld 356">
            <a:extLst>
              <a:ext uri="{FF2B5EF4-FFF2-40B4-BE49-F238E27FC236}">
                <a16:creationId xmlns:a16="http://schemas.microsoft.com/office/drawing/2014/main" id="{F99BDE58-C804-0DA9-EB8A-59D134B39DD7}"/>
              </a:ext>
            </a:extLst>
          </p:cNvPr>
          <p:cNvSpPr txBox="1"/>
          <p:nvPr/>
        </p:nvSpPr>
        <p:spPr>
          <a:xfrm>
            <a:off x="282705" y="1606628"/>
            <a:ext cx="19030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noProof="0" dirty="0">
                <a:solidFill>
                  <a:srgbClr val="FF0000"/>
                </a:solidFill>
              </a:rPr>
              <a:t>CDM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2365C42-32E2-9FBB-9012-9290E791898F}"/>
              </a:ext>
            </a:extLst>
          </p:cNvPr>
          <p:cNvSpPr/>
          <p:nvPr/>
        </p:nvSpPr>
        <p:spPr>
          <a:xfrm>
            <a:off x="28011121" y="8478513"/>
            <a:ext cx="7535396" cy="68231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 err="1">
                <a:solidFill>
                  <a:schemeClr val="tx1"/>
                </a:solidFill>
              </a:rPr>
              <a:t>LogicalController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E8A1705-8DEC-1A0A-D6DB-2EE578E4F2E2}"/>
              </a:ext>
            </a:extLst>
          </p:cNvPr>
          <p:cNvSpPr/>
          <p:nvPr/>
        </p:nvSpPr>
        <p:spPr>
          <a:xfrm>
            <a:off x="28105100" y="11671299"/>
            <a:ext cx="7361904" cy="35271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 err="1">
                <a:solidFill>
                  <a:schemeClr val="tx1"/>
                </a:solidFill>
              </a:rPr>
              <a:t>LogicalMountPoint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24" name="Abgerundetes Rechteck 1">
            <a:extLst>
              <a:ext uri="{FF2B5EF4-FFF2-40B4-BE49-F238E27FC236}">
                <a16:creationId xmlns:a16="http://schemas.microsoft.com/office/drawing/2014/main" id="{00BF07AC-D422-2FE4-B280-9957FC945E16}"/>
              </a:ext>
            </a:extLst>
          </p:cNvPr>
          <p:cNvSpPr/>
          <p:nvPr/>
        </p:nvSpPr>
        <p:spPr>
          <a:xfrm>
            <a:off x="32034197" y="8860809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CC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3DF5C9E9-FE3B-9BE6-9DD1-4F423E5DCB2B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32567288" y="9080029"/>
            <a:ext cx="461372" cy="13682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0" name="Rechteck 59">
            <a:extLst>
              <a:ext uri="{FF2B5EF4-FFF2-40B4-BE49-F238E27FC236}">
                <a16:creationId xmlns:a16="http://schemas.microsoft.com/office/drawing/2014/main" id="{22252AF3-6422-B41E-7151-71411A68485A}"/>
              </a:ext>
            </a:extLst>
          </p:cNvPr>
          <p:cNvSpPr/>
          <p:nvPr/>
        </p:nvSpPr>
        <p:spPr>
          <a:xfrm>
            <a:off x="33028660" y="8851566"/>
            <a:ext cx="2142517" cy="73058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elementName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managementDomain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category=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logicalController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_template=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controllerTemplateName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_controllers[*]=[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controllerName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_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tcpServer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loadBalancerName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/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controllerName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sp>
        <p:nvSpPr>
          <p:cNvPr id="65" name="Abgerundetes Rechteck 2">
            <a:extLst>
              <a:ext uri="{FF2B5EF4-FFF2-40B4-BE49-F238E27FC236}">
                <a16:creationId xmlns:a16="http://schemas.microsoft.com/office/drawing/2014/main" id="{07358D8E-2957-0239-B7B2-3D95BE2118B9}"/>
              </a:ext>
            </a:extLst>
          </p:cNvPr>
          <p:cNvSpPr/>
          <p:nvPr/>
        </p:nvSpPr>
        <p:spPr>
          <a:xfrm>
            <a:off x="32534254" y="11862299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67" name="Abgerundetes Rechteck 3">
            <a:extLst>
              <a:ext uri="{FF2B5EF4-FFF2-40B4-BE49-F238E27FC236}">
                <a16:creationId xmlns:a16="http://schemas.microsoft.com/office/drawing/2014/main" id="{0D03685D-9B37-6F78-E676-2CD4B288AE68}"/>
              </a:ext>
            </a:extLst>
          </p:cNvPr>
          <p:cNvSpPr/>
          <p:nvPr/>
        </p:nvSpPr>
        <p:spPr>
          <a:xfrm>
            <a:off x="32534254" y="12763497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E9FC1093-AEA9-7442-0F78-2EB9334DF2CE}"/>
              </a:ext>
            </a:extLst>
          </p:cNvPr>
          <p:cNvCxnSpPr>
            <a:stCxn id="65" idx="2"/>
            <a:endCxn id="67" idx="0"/>
          </p:cNvCxnSpPr>
          <p:nvPr/>
        </p:nvCxnSpPr>
        <p:spPr>
          <a:xfrm>
            <a:off x="32802904" y="12307871"/>
            <a:ext cx="0" cy="45562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11853B55-52EF-75E8-3BA9-8A6BBE5ED88D}"/>
              </a:ext>
            </a:extLst>
          </p:cNvPr>
          <p:cNvCxnSpPr>
            <a:cxnSpLocks/>
            <a:stCxn id="65" idx="1"/>
            <a:endCxn id="79" idx="3"/>
          </p:cNvCxnSpPr>
          <p:nvPr/>
        </p:nvCxnSpPr>
        <p:spPr>
          <a:xfrm flipH="1">
            <a:off x="31990582" y="12085085"/>
            <a:ext cx="543672" cy="696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9" name="Rechteck 78">
            <a:extLst>
              <a:ext uri="{FF2B5EF4-FFF2-40B4-BE49-F238E27FC236}">
                <a16:creationId xmlns:a16="http://schemas.microsoft.com/office/drawing/2014/main" id="{7E92625E-2038-FAB9-246B-B49654DAA15E}"/>
              </a:ext>
            </a:extLst>
          </p:cNvPr>
          <p:cNvSpPr/>
          <p:nvPr/>
        </p:nvSpPr>
        <p:spPr>
          <a:xfrm>
            <a:off x="30259401" y="11934540"/>
            <a:ext cx="1731181" cy="31502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local-id=[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deviceName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_template=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mountPointTemplateName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ABCC4F8D-67E1-FDF4-31FB-38921DC47525}"/>
              </a:ext>
            </a:extLst>
          </p:cNvPr>
          <p:cNvSpPr/>
          <p:nvPr/>
        </p:nvSpPr>
        <p:spPr>
          <a:xfrm>
            <a:off x="32482608" y="8892955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83385723-4827-E40B-CF51-D0117E66469D}"/>
              </a:ext>
            </a:extLst>
          </p:cNvPr>
          <p:cNvSpPr/>
          <p:nvPr/>
        </p:nvSpPr>
        <p:spPr>
          <a:xfrm>
            <a:off x="32157575" y="8892954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2" name="Abgerundetes Rechteck 9">
            <a:extLst>
              <a:ext uri="{FF2B5EF4-FFF2-40B4-BE49-F238E27FC236}">
                <a16:creationId xmlns:a16="http://schemas.microsoft.com/office/drawing/2014/main" id="{4DC92E7C-421E-6428-7ED5-8CB65021A532}"/>
              </a:ext>
            </a:extLst>
          </p:cNvPr>
          <p:cNvSpPr/>
          <p:nvPr/>
        </p:nvSpPr>
        <p:spPr>
          <a:xfrm>
            <a:off x="32537162" y="14572410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TcpClient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9E946618-F973-92BA-4FAB-0144D9F68BD7}"/>
              </a:ext>
            </a:extLst>
          </p:cNvPr>
          <p:cNvCxnSpPr>
            <a:cxnSpLocks/>
            <a:stCxn id="102" idx="3"/>
            <a:endCxn id="124" idx="1"/>
          </p:cNvCxnSpPr>
          <p:nvPr/>
        </p:nvCxnSpPr>
        <p:spPr>
          <a:xfrm flipV="1">
            <a:off x="33698615" y="14575600"/>
            <a:ext cx="470210" cy="21959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24" name="Rechteck 123">
            <a:extLst>
              <a:ext uri="{FF2B5EF4-FFF2-40B4-BE49-F238E27FC236}">
                <a16:creationId xmlns:a16="http://schemas.microsoft.com/office/drawing/2014/main" id="{579F0CC3-93B2-0B3F-1E33-36E1A277D354}"/>
              </a:ext>
            </a:extLst>
          </p:cNvPr>
          <p:cNvSpPr/>
          <p:nvPr/>
        </p:nvSpPr>
        <p:spPr>
          <a:xfrm>
            <a:off x="34168825" y="14124587"/>
            <a:ext cx="1150284" cy="9020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-client</a:t>
            </a: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remoteIpAddress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remotePort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notificationSubscribe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notificationStreamName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availableCapability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unavailableCapability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83" name="Gerade Verbindung mit Pfeil 182">
            <a:extLst>
              <a:ext uri="{FF2B5EF4-FFF2-40B4-BE49-F238E27FC236}">
                <a16:creationId xmlns:a16="http://schemas.microsoft.com/office/drawing/2014/main" id="{D0CB3724-9353-6263-D807-B665C2334F5C}"/>
              </a:ext>
            </a:extLst>
          </p:cNvPr>
          <p:cNvCxnSpPr>
            <a:cxnSpLocks/>
            <a:stCxn id="102" idx="0"/>
            <a:endCxn id="67" idx="2"/>
          </p:cNvCxnSpPr>
          <p:nvPr/>
        </p:nvCxnSpPr>
        <p:spPr>
          <a:xfrm flipH="1" flipV="1">
            <a:off x="32802904" y="13209069"/>
            <a:ext cx="314985" cy="136334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208" name="Abgerundetes Rechteck 89">
            <a:extLst>
              <a:ext uri="{FF2B5EF4-FFF2-40B4-BE49-F238E27FC236}">
                <a16:creationId xmlns:a16="http://schemas.microsoft.com/office/drawing/2014/main" id="{F85352AA-DC8A-DD4F-169C-91D7AAC37E8B}"/>
              </a:ext>
            </a:extLst>
          </p:cNvPr>
          <p:cNvSpPr/>
          <p:nvPr/>
        </p:nvSpPr>
        <p:spPr>
          <a:xfrm>
            <a:off x="30408312" y="12769661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/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CopyServer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[*]</a:t>
            </a:r>
          </a:p>
        </p:txBody>
      </p:sp>
      <p:cxnSp>
        <p:nvCxnSpPr>
          <p:cNvPr id="210" name="Gerade Verbindung mit Pfeil 209">
            <a:extLst>
              <a:ext uri="{FF2B5EF4-FFF2-40B4-BE49-F238E27FC236}">
                <a16:creationId xmlns:a16="http://schemas.microsoft.com/office/drawing/2014/main" id="{C0AD7457-C1FA-2E26-582B-42760F4455B9}"/>
              </a:ext>
            </a:extLst>
          </p:cNvPr>
          <p:cNvCxnSpPr>
            <a:cxnSpLocks/>
            <a:stCxn id="208" idx="3"/>
            <a:endCxn id="67" idx="1"/>
          </p:cNvCxnSpPr>
          <p:nvPr/>
        </p:nvCxnSpPr>
        <p:spPr>
          <a:xfrm flipV="1">
            <a:off x="31569765" y="12986283"/>
            <a:ext cx="964489" cy="616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219" name="Abgerundetes Rechteck 8">
            <a:extLst>
              <a:ext uri="{FF2B5EF4-FFF2-40B4-BE49-F238E27FC236}">
                <a16:creationId xmlns:a16="http://schemas.microsoft.com/office/drawing/2014/main" id="{9F384F23-CB5A-FC5A-AE8D-FC743426C3E8}"/>
              </a:ext>
            </a:extLst>
          </p:cNvPr>
          <p:cNvSpPr/>
          <p:nvPr/>
        </p:nvSpPr>
        <p:spPr>
          <a:xfrm>
            <a:off x="22526019" y="12765000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CopyClient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cxnSp>
        <p:nvCxnSpPr>
          <p:cNvPr id="227" name="Gerade Verbindung mit Pfeil 226">
            <a:extLst>
              <a:ext uri="{FF2B5EF4-FFF2-40B4-BE49-F238E27FC236}">
                <a16:creationId xmlns:a16="http://schemas.microsoft.com/office/drawing/2014/main" id="{1E9604DD-4C4D-B0D2-A11A-8E3E73C6F21E}"/>
              </a:ext>
            </a:extLst>
          </p:cNvPr>
          <p:cNvCxnSpPr>
            <a:cxnSpLocks/>
            <a:stCxn id="219" idx="1"/>
            <a:endCxn id="126" idx="3"/>
          </p:cNvCxnSpPr>
          <p:nvPr/>
        </p:nvCxnSpPr>
        <p:spPr>
          <a:xfrm flipH="1">
            <a:off x="21970778" y="12987786"/>
            <a:ext cx="555241" cy="7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233" name="Rechteck 232">
            <a:extLst>
              <a:ext uri="{FF2B5EF4-FFF2-40B4-BE49-F238E27FC236}">
                <a16:creationId xmlns:a16="http://schemas.microsoft.com/office/drawing/2014/main" id="{2EDD6D89-2858-6570-7B6C-0052AED7A8B4}"/>
              </a:ext>
            </a:extLst>
          </p:cNvPr>
          <p:cNvSpPr/>
          <p:nvPr/>
        </p:nvSpPr>
        <p:spPr>
          <a:xfrm>
            <a:off x="24154601" y="12827900"/>
            <a:ext cx="1682087" cy="33328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local-id=copy-client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copySource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managementDomain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cxnSp>
        <p:nvCxnSpPr>
          <p:cNvPr id="234" name="Gerade Verbindung mit Pfeil 233">
            <a:extLst>
              <a:ext uri="{FF2B5EF4-FFF2-40B4-BE49-F238E27FC236}">
                <a16:creationId xmlns:a16="http://schemas.microsoft.com/office/drawing/2014/main" id="{3459ACE4-72DC-F89C-9F15-0064AEAC3D18}"/>
              </a:ext>
            </a:extLst>
          </p:cNvPr>
          <p:cNvCxnSpPr>
            <a:cxnSpLocks/>
            <a:stCxn id="219" idx="3"/>
            <a:endCxn id="233" idx="1"/>
          </p:cNvCxnSpPr>
          <p:nvPr/>
        </p:nvCxnSpPr>
        <p:spPr>
          <a:xfrm>
            <a:off x="23687472" y="12987786"/>
            <a:ext cx="467129" cy="675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41" name="Rechteck 240">
            <a:extLst>
              <a:ext uri="{FF2B5EF4-FFF2-40B4-BE49-F238E27FC236}">
                <a16:creationId xmlns:a16="http://schemas.microsoft.com/office/drawing/2014/main" id="{12B49280-D55E-AF54-E249-27DF76805937}"/>
              </a:ext>
            </a:extLst>
          </p:cNvPr>
          <p:cNvSpPr/>
          <p:nvPr/>
        </p:nvSpPr>
        <p:spPr>
          <a:xfrm>
            <a:off x="28357546" y="12878630"/>
            <a:ext cx="1514051" cy="32923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local-id=copy-server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copyDestination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}</a:t>
            </a: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AFB369A9-CA62-FE4E-262B-575FE45FD44D}"/>
              </a:ext>
            </a:extLst>
          </p:cNvPr>
          <p:cNvSpPr/>
          <p:nvPr/>
        </p:nvSpPr>
        <p:spPr>
          <a:xfrm>
            <a:off x="26080704" y="11704507"/>
            <a:ext cx="1949140" cy="1676604"/>
          </a:xfrm>
          <a:prstGeom prst="rect">
            <a:avLst/>
          </a:prstGeom>
          <a:solidFill>
            <a:srgbClr val="DF89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Link</a:t>
            </a:r>
          </a:p>
        </p:txBody>
      </p:sp>
      <p:sp>
        <p:nvSpPr>
          <p:cNvPr id="248" name="Abgerundetes Rechteck 1">
            <a:extLst>
              <a:ext uri="{FF2B5EF4-FFF2-40B4-BE49-F238E27FC236}">
                <a16:creationId xmlns:a16="http://schemas.microsoft.com/office/drawing/2014/main" id="{7148558A-0A4D-CD2E-A8CB-9BE2BADAB882}"/>
              </a:ext>
            </a:extLst>
          </p:cNvPr>
          <p:cNvSpPr/>
          <p:nvPr/>
        </p:nvSpPr>
        <p:spPr>
          <a:xfrm>
            <a:off x="26285346" y="11962951"/>
            <a:ext cx="542452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</a:t>
            </a:r>
          </a:p>
        </p:txBody>
      </p:sp>
      <p:sp>
        <p:nvSpPr>
          <p:cNvPr id="249" name="Rechteck 248">
            <a:extLst>
              <a:ext uri="{FF2B5EF4-FFF2-40B4-BE49-F238E27FC236}">
                <a16:creationId xmlns:a16="http://schemas.microsoft.com/office/drawing/2014/main" id="{2FCE0682-57ED-6F29-4B0D-8B86AB4904D9}"/>
              </a:ext>
            </a:extLst>
          </p:cNvPr>
          <p:cNvSpPr/>
          <p:nvPr/>
        </p:nvSpPr>
        <p:spPr>
          <a:xfrm>
            <a:off x="26233840" y="12839974"/>
            <a:ext cx="1629369" cy="36141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linktp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*[{local-id,_cc,_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}]</a:t>
            </a:r>
          </a:p>
        </p:txBody>
      </p:sp>
      <p:cxnSp>
        <p:nvCxnSpPr>
          <p:cNvPr id="250" name="Gerade Verbindung mit Pfeil 249">
            <a:extLst>
              <a:ext uri="{FF2B5EF4-FFF2-40B4-BE49-F238E27FC236}">
                <a16:creationId xmlns:a16="http://schemas.microsoft.com/office/drawing/2014/main" id="{E94C513F-98EA-8E2B-9BDB-FF53F3B2507E}"/>
              </a:ext>
            </a:extLst>
          </p:cNvPr>
          <p:cNvCxnSpPr>
            <a:cxnSpLocks/>
            <a:stCxn id="248" idx="2"/>
            <a:endCxn id="249" idx="0"/>
          </p:cNvCxnSpPr>
          <p:nvPr/>
        </p:nvCxnSpPr>
        <p:spPr>
          <a:xfrm>
            <a:off x="26556572" y="12408523"/>
            <a:ext cx="491953" cy="43145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5" name="Gerade Verbindung mit Pfeil 254">
            <a:extLst>
              <a:ext uri="{FF2B5EF4-FFF2-40B4-BE49-F238E27FC236}">
                <a16:creationId xmlns:a16="http://schemas.microsoft.com/office/drawing/2014/main" id="{E6532B12-DE8B-77EF-8C74-E85942396C7D}"/>
              </a:ext>
            </a:extLst>
          </p:cNvPr>
          <p:cNvCxnSpPr>
            <a:cxnSpLocks/>
            <a:stCxn id="248" idx="1"/>
            <a:endCxn id="326" idx="6"/>
          </p:cNvCxnSpPr>
          <p:nvPr/>
        </p:nvCxnSpPr>
        <p:spPr>
          <a:xfrm flipH="1">
            <a:off x="23652771" y="12185737"/>
            <a:ext cx="2632575" cy="627493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257" name="Gerade Verbindung mit Pfeil 256">
            <a:extLst>
              <a:ext uri="{FF2B5EF4-FFF2-40B4-BE49-F238E27FC236}">
                <a16:creationId xmlns:a16="http://schemas.microsoft.com/office/drawing/2014/main" id="{7403C9F0-2124-D74E-61AF-68B263B5F141}"/>
              </a:ext>
            </a:extLst>
          </p:cNvPr>
          <p:cNvCxnSpPr>
            <a:cxnSpLocks/>
            <a:stCxn id="248" idx="3"/>
            <a:endCxn id="243" idx="0"/>
          </p:cNvCxnSpPr>
          <p:nvPr/>
        </p:nvCxnSpPr>
        <p:spPr>
          <a:xfrm>
            <a:off x="26827798" y="12185737"/>
            <a:ext cx="3640065" cy="592532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269" name="Gerade Verbindung mit Pfeil 268">
            <a:extLst>
              <a:ext uri="{FF2B5EF4-FFF2-40B4-BE49-F238E27FC236}">
                <a16:creationId xmlns:a16="http://schemas.microsoft.com/office/drawing/2014/main" id="{70160CE3-4BC9-7737-7A70-036886999ECF}"/>
              </a:ext>
            </a:extLst>
          </p:cNvPr>
          <p:cNvCxnSpPr>
            <a:cxnSpLocks/>
            <a:stCxn id="208" idx="1"/>
            <a:endCxn id="241" idx="3"/>
          </p:cNvCxnSpPr>
          <p:nvPr/>
        </p:nvCxnSpPr>
        <p:spPr>
          <a:xfrm flipH="1">
            <a:off x="29871597" y="12992447"/>
            <a:ext cx="536715" cy="5080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93" name="Verbinder: gewinkelt 292">
            <a:extLst>
              <a:ext uri="{FF2B5EF4-FFF2-40B4-BE49-F238E27FC236}">
                <a16:creationId xmlns:a16="http://schemas.microsoft.com/office/drawing/2014/main" id="{1DDE752C-3CA0-DF43-E712-3CC2CA83AA1A}"/>
              </a:ext>
            </a:extLst>
          </p:cNvPr>
          <p:cNvCxnSpPr>
            <a:cxnSpLocks/>
            <a:stCxn id="251" idx="3"/>
            <a:endCxn id="24" idx="0"/>
          </p:cNvCxnSpPr>
          <p:nvPr/>
        </p:nvCxnSpPr>
        <p:spPr>
          <a:xfrm>
            <a:off x="9734239" y="6840779"/>
            <a:ext cx="22568608" cy="2020030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97" name="Verbinder: gewinkelt 96">
            <a:extLst>
              <a:ext uri="{FF2B5EF4-FFF2-40B4-BE49-F238E27FC236}">
                <a16:creationId xmlns:a16="http://schemas.microsoft.com/office/drawing/2014/main" id="{4FB777F2-9BC2-B162-76FE-7A8189EE1282}"/>
              </a:ext>
            </a:extLst>
          </p:cNvPr>
          <p:cNvCxnSpPr>
            <a:cxnSpLocks/>
            <a:stCxn id="21" idx="3"/>
            <a:endCxn id="248" idx="0"/>
          </p:cNvCxnSpPr>
          <p:nvPr/>
        </p:nvCxnSpPr>
        <p:spPr>
          <a:xfrm>
            <a:off x="9735601" y="7744104"/>
            <a:ext cx="16820971" cy="4218847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sp>
        <p:nvSpPr>
          <p:cNvPr id="326" name="Ellipse 325">
            <a:extLst>
              <a:ext uri="{FF2B5EF4-FFF2-40B4-BE49-F238E27FC236}">
                <a16:creationId xmlns:a16="http://schemas.microsoft.com/office/drawing/2014/main" id="{CEDD7DE9-3657-184D-6997-0AECEE8A55A8}"/>
              </a:ext>
            </a:extLst>
          </p:cNvPr>
          <p:cNvSpPr/>
          <p:nvPr/>
        </p:nvSpPr>
        <p:spPr>
          <a:xfrm>
            <a:off x="23607052" y="12790370"/>
            <a:ext cx="45719" cy="45719"/>
          </a:xfrm>
          <a:prstGeom prst="ellipse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Abgerundetes Rechteck 8">
            <a:extLst>
              <a:ext uri="{FF2B5EF4-FFF2-40B4-BE49-F238E27FC236}">
                <a16:creationId xmlns:a16="http://schemas.microsoft.com/office/drawing/2014/main" id="{D15523FF-145A-9E69-95D5-D52D7B61A44F}"/>
              </a:ext>
            </a:extLst>
          </p:cNvPr>
          <p:cNvSpPr/>
          <p:nvPr/>
        </p:nvSpPr>
        <p:spPr>
          <a:xfrm>
            <a:off x="4874976" y="5330911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mountPoint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[*]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E3598E5C-0A27-0F6C-D7D3-5838E429B39C}"/>
              </a:ext>
            </a:extLst>
          </p:cNvPr>
          <p:cNvSpPr/>
          <p:nvPr/>
        </p:nvSpPr>
        <p:spPr>
          <a:xfrm>
            <a:off x="2356182" y="5574467"/>
            <a:ext cx="2050399" cy="67256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local-id=[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mountPointTemplateName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category=mountpoint</a:t>
            </a: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netconfUserName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netconfPassword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… and many more</a:t>
            </a:r>
          </a:p>
          <a:p>
            <a:pPr defTabSz="914411"/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FB6FE139-1C42-B42F-28CC-D768C6E1FCA1}"/>
              </a:ext>
            </a:extLst>
          </p:cNvPr>
          <p:cNvCxnSpPr>
            <a:cxnSpLocks/>
            <a:stCxn id="35" idx="1"/>
            <a:endCxn id="36" idx="3"/>
          </p:cNvCxnSpPr>
          <p:nvPr/>
        </p:nvCxnSpPr>
        <p:spPr>
          <a:xfrm flipH="1">
            <a:off x="4406581" y="5553697"/>
            <a:ext cx="468395" cy="35705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9FCB2303-9497-4C74-3E8B-1AD92DE6D68D}"/>
              </a:ext>
            </a:extLst>
          </p:cNvPr>
          <p:cNvCxnSpPr>
            <a:cxnSpLocks/>
            <a:stCxn id="35" idx="3"/>
            <a:endCxn id="74" idx="1"/>
          </p:cNvCxnSpPr>
          <p:nvPr/>
        </p:nvCxnSpPr>
        <p:spPr>
          <a:xfrm flipV="1">
            <a:off x="6036429" y="4827650"/>
            <a:ext cx="724158" cy="72604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32" name="Abgerundetes Rechteck 1">
            <a:extLst>
              <a:ext uri="{FF2B5EF4-FFF2-40B4-BE49-F238E27FC236}">
                <a16:creationId xmlns:a16="http://schemas.microsoft.com/office/drawing/2014/main" id="{7ACF6BAD-C2E9-617F-21C3-3067AF1CA2AC}"/>
              </a:ext>
            </a:extLst>
          </p:cNvPr>
          <p:cNvSpPr/>
          <p:nvPr/>
        </p:nvSpPr>
        <p:spPr>
          <a:xfrm>
            <a:off x="8379872" y="2816825"/>
            <a:ext cx="541487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/>
            <a:r>
              <a:rPr lang="en-US" sz="1050" kern="0" dirty="0">
                <a:solidFill>
                  <a:prstClr val="white"/>
                </a:solidFill>
                <a:latin typeface="Calibri" panose="020F0502020204030204"/>
              </a:rPr>
              <a:t>P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1B841B64-A083-EEFD-4C8F-B0EDD5ED4818}"/>
              </a:ext>
            </a:extLst>
          </p:cNvPr>
          <p:cNvSpPr/>
          <p:nvPr/>
        </p:nvSpPr>
        <p:spPr>
          <a:xfrm>
            <a:off x="6793375" y="2853895"/>
            <a:ext cx="874180" cy="40987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_target-function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period-length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…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06503E1F-26CA-3C89-7865-94A7549B711A}"/>
              </a:ext>
            </a:extLst>
          </p:cNvPr>
          <p:cNvCxnSpPr>
            <a:cxnSpLocks/>
            <a:stCxn id="175" idx="2"/>
            <a:endCxn id="32" idx="3"/>
          </p:cNvCxnSpPr>
          <p:nvPr/>
        </p:nvCxnSpPr>
        <p:spPr>
          <a:xfrm flipH="1">
            <a:off x="8921359" y="1991063"/>
            <a:ext cx="881288" cy="104854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0B557271-5BE5-28C6-9A87-2B3D038C2D50}"/>
              </a:ext>
            </a:extLst>
          </p:cNvPr>
          <p:cNvCxnSpPr>
            <a:cxnSpLocks/>
            <a:stCxn id="32" idx="1"/>
            <a:endCxn id="33" idx="3"/>
          </p:cNvCxnSpPr>
          <p:nvPr/>
        </p:nvCxnSpPr>
        <p:spPr>
          <a:xfrm flipH="1">
            <a:off x="7667555" y="3039611"/>
            <a:ext cx="712317" cy="1922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7" name="Abgerundetes Rechteck 88">
            <a:extLst>
              <a:ext uri="{FF2B5EF4-FFF2-40B4-BE49-F238E27FC236}">
                <a16:creationId xmlns:a16="http://schemas.microsoft.com/office/drawing/2014/main" id="{7E95F55E-5327-B2F3-A8E9-0E43F808A6DF}"/>
              </a:ext>
            </a:extLst>
          </p:cNvPr>
          <p:cNvSpPr/>
          <p:nvPr/>
        </p:nvSpPr>
        <p:spPr>
          <a:xfrm>
            <a:off x="19726209" y="12791817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/>
            <a:r>
              <a:rPr lang="en-US" sz="1050" kern="0">
                <a:solidFill>
                  <a:prstClr val="white"/>
                </a:solidFill>
                <a:latin typeface="Calibri" panose="020F0502020204030204"/>
              </a:rPr>
              <a:t>HttpServer</a:t>
            </a:r>
            <a:r>
              <a:rPr lang="en-US" sz="1050" kern="0" dirty="0">
                <a:solidFill>
                  <a:prstClr val="white"/>
                </a:solidFill>
                <a:latin typeface="Calibri" panose="020F0502020204030204"/>
              </a:rPr>
              <a:t> [*]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373F98EC-006A-1BB4-05C2-D621F35AF3EA}"/>
              </a:ext>
            </a:extLst>
          </p:cNvPr>
          <p:cNvSpPr/>
          <p:nvPr/>
        </p:nvSpPr>
        <p:spPr>
          <a:xfrm>
            <a:off x="17474750" y="12791816"/>
            <a:ext cx="1815783" cy="4455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>
              <a:defRPr/>
            </a:pP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local-id=http-server / 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applicationName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httpUserName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=  ~    / 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applicationName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httpPassword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>
              <a:defRPr/>
            </a:pP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2797AF09-63D9-7B20-05FB-764528C9FC8D}"/>
              </a:ext>
            </a:extLst>
          </p:cNvPr>
          <p:cNvCxnSpPr>
            <a:cxnSpLocks/>
            <a:stCxn id="47" idx="1"/>
            <a:endCxn id="54" idx="3"/>
          </p:cNvCxnSpPr>
          <p:nvPr/>
        </p:nvCxnSpPr>
        <p:spPr>
          <a:xfrm flipH="1" flipV="1">
            <a:off x="19290533" y="13014602"/>
            <a:ext cx="435676" cy="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B1E12062-B29F-6ACD-1F9D-C965C47880ED}"/>
              </a:ext>
            </a:extLst>
          </p:cNvPr>
          <p:cNvCxnSpPr>
            <a:cxnSpLocks/>
            <a:stCxn id="47" idx="3"/>
            <a:endCxn id="263" idx="2"/>
          </p:cNvCxnSpPr>
          <p:nvPr/>
        </p:nvCxnSpPr>
        <p:spPr>
          <a:xfrm flipV="1">
            <a:off x="20887662" y="11047080"/>
            <a:ext cx="229499" cy="196752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73" name="Rechteck 72">
            <a:extLst>
              <a:ext uri="{FF2B5EF4-FFF2-40B4-BE49-F238E27FC236}">
                <a16:creationId xmlns:a16="http://schemas.microsoft.com/office/drawing/2014/main" id="{07D86E2A-1444-F6BF-0C0E-4A6F6CC281CB}"/>
              </a:ext>
            </a:extLst>
          </p:cNvPr>
          <p:cNvSpPr/>
          <p:nvPr/>
        </p:nvSpPr>
        <p:spPr>
          <a:xfrm>
            <a:off x="4732618" y="11697677"/>
            <a:ext cx="12609887" cy="1694795"/>
          </a:xfrm>
          <a:prstGeom prst="rect">
            <a:avLst/>
          </a:prstGeom>
          <a:solidFill>
            <a:srgbClr val="DF89D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Link</a:t>
            </a:r>
          </a:p>
        </p:txBody>
      </p:sp>
      <p:sp>
        <p:nvSpPr>
          <p:cNvPr id="75" name="Abgerundetes Rechteck 1">
            <a:extLst>
              <a:ext uri="{FF2B5EF4-FFF2-40B4-BE49-F238E27FC236}">
                <a16:creationId xmlns:a16="http://schemas.microsoft.com/office/drawing/2014/main" id="{BAF7C63F-FCBE-F0AC-5B13-F7F9FA70AEAE}"/>
              </a:ext>
            </a:extLst>
          </p:cNvPr>
          <p:cNvSpPr/>
          <p:nvPr/>
        </p:nvSpPr>
        <p:spPr>
          <a:xfrm>
            <a:off x="4893779" y="11960730"/>
            <a:ext cx="542452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/>
            <a:r>
              <a:rPr lang="en-US" sz="1050" kern="0">
                <a:solidFill>
                  <a:prstClr val="white"/>
                </a:solidFill>
                <a:latin typeface="Calibri" panose="020F0502020204030204"/>
              </a:rPr>
              <a:t>L</a:t>
            </a:r>
            <a:endParaRPr lang="en-US" sz="1050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3D9F7517-E662-CB96-A1A1-B45B3D3DFD56}"/>
              </a:ext>
            </a:extLst>
          </p:cNvPr>
          <p:cNvSpPr/>
          <p:nvPr/>
        </p:nvSpPr>
        <p:spPr>
          <a:xfrm>
            <a:off x="7799697" y="11860574"/>
            <a:ext cx="1629369" cy="36141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local-id</a:t>
            </a: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linktp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*[{local-id,_cc,_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ltp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,_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lp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}]</a:t>
            </a:r>
          </a:p>
        </p:txBody>
      </p: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EC50458B-CD38-B95C-3C8A-FB859D75AEAF}"/>
              </a:ext>
            </a:extLst>
          </p:cNvPr>
          <p:cNvCxnSpPr>
            <a:cxnSpLocks/>
            <a:stCxn id="75" idx="3"/>
            <a:endCxn id="81" idx="1"/>
          </p:cNvCxnSpPr>
          <p:nvPr/>
        </p:nvCxnSpPr>
        <p:spPr>
          <a:xfrm flipV="1">
            <a:off x="5436231" y="12041284"/>
            <a:ext cx="2363466" cy="14223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A685C5EE-9684-285F-D642-6DD3ED8A8606}"/>
              </a:ext>
            </a:extLst>
          </p:cNvPr>
          <p:cNvCxnSpPr>
            <a:cxnSpLocks/>
            <a:stCxn id="75" idx="1"/>
            <a:endCxn id="214" idx="1"/>
          </p:cNvCxnSpPr>
          <p:nvPr/>
        </p:nvCxnSpPr>
        <p:spPr>
          <a:xfrm flipH="1">
            <a:off x="2828865" y="12183516"/>
            <a:ext cx="2064914" cy="627694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3B412BA6-9F2C-2214-AA25-75A49B28DCD9}"/>
              </a:ext>
            </a:extLst>
          </p:cNvPr>
          <p:cNvCxnSpPr>
            <a:cxnSpLocks/>
            <a:stCxn id="75" idx="3"/>
            <a:endCxn id="213" idx="0"/>
          </p:cNvCxnSpPr>
          <p:nvPr/>
        </p:nvCxnSpPr>
        <p:spPr>
          <a:xfrm>
            <a:off x="5436231" y="12183516"/>
            <a:ext cx="14336232" cy="641994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sp>
        <p:nvSpPr>
          <p:cNvPr id="87" name="Abgerundetes Rechteck 9">
            <a:extLst>
              <a:ext uri="{FF2B5EF4-FFF2-40B4-BE49-F238E27FC236}">
                <a16:creationId xmlns:a16="http://schemas.microsoft.com/office/drawing/2014/main" id="{C0A034CD-EBF9-A215-3AB3-0AFFBBB8195B}"/>
              </a:ext>
            </a:extLst>
          </p:cNvPr>
          <p:cNvSpPr/>
          <p:nvPr/>
        </p:nvSpPr>
        <p:spPr>
          <a:xfrm>
            <a:off x="1727873" y="12777260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/>
            <a:r>
              <a:rPr lang="en-US" sz="1050" kern="0">
                <a:solidFill>
                  <a:prstClr val="white"/>
                </a:solidFill>
                <a:latin typeface="Calibri" panose="020F0502020204030204"/>
              </a:rPr>
              <a:t>HttpClient</a:t>
            </a:r>
            <a:r>
              <a:rPr lang="en-US" sz="1050" kern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C9F1288D-9423-A73B-1737-2A53A3B25965}"/>
              </a:ext>
            </a:extLst>
          </p:cNvPr>
          <p:cNvSpPr/>
          <p:nvPr/>
        </p:nvSpPr>
        <p:spPr>
          <a:xfrm>
            <a:off x="3320992" y="12780162"/>
            <a:ext cx="1212405" cy="5870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local-id=http-client</a:t>
            </a: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httpUserName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              =[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applicationName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httpPassword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F5A4D74A-C4B4-9C5B-E124-9AA8E04082B0}"/>
              </a:ext>
            </a:extLst>
          </p:cNvPr>
          <p:cNvCxnSpPr>
            <a:cxnSpLocks/>
            <a:stCxn id="87" idx="1"/>
            <a:endCxn id="4" idx="3"/>
          </p:cNvCxnSpPr>
          <p:nvPr/>
        </p:nvCxnSpPr>
        <p:spPr>
          <a:xfrm flipH="1" flipV="1">
            <a:off x="1175706" y="12985079"/>
            <a:ext cx="552167" cy="1496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36569041-32E7-9FE1-D1C0-B32A21C4F4D0}"/>
              </a:ext>
            </a:extLst>
          </p:cNvPr>
          <p:cNvCxnSpPr>
            <a:cxnSpLocks/>
            <a:stCxn id="87" idx="3"/>
            <a:endCxn id="90" idx="1"/>
          </p:cNvCxnSpPr>
          <p:nvPr/>
        </p:nvCxnSpPr>
        <p:spPr>
          <a:xfrm>
            <a:off x="2889326" y="13000046"/>
            <a:ext cx="431666" cy="7365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1" name="Gerade Verbindung mit Pfeil 180">
            <a:extLst>
              <a:ext uri="{FF2B5EF4-FFF2-40B4-BE49-F238E27FC236}">
                <a16:creationId xmlns:a16="http://schemas.microsoft.com/office/drawing/2014/main" id="{72478F58-66D8-8236-9E97-6653E460FA9A}"/>
              </a:ext>
            </a:extLst>
          </p:cNvPr>
          <p:cNvCxnSpPr>
            <a:cxnSpLocks/>
            <a:stCxn id="129" idx="2"/>
            <a:endCxn id="125" idx="0"/>
          </p:cNvCxnSpPr>
          <p:nvPr/>
        </p:nvCxnSpPr>
        <p:spPr>
          <a:xfrm>
            <a:off x="21702129" y="9238417"/>
            <a:ext cx="1856" cy="263085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13" name="Ellipse 212">
            <a:extLst>
              <a:ext uri="{FF2B5EF4-FFF2-40B4-BE49-F238E27FC236}">
                <a16:creationId xmlns:a16="http://schemas.microsoft.com/office/drawing/2014/main" id="{1C9E9878-B49D-8330-C95F-B72F24A942CE}"/>
              </a:ext>
            </a:extLst>
          </p:cNvPr>
          <p:cNvSpPr/>
          <p:nvPr/>
        </p:nvSpPr>
        <p:spPr>
          <a:xfrm>
            <a:off x="19749603" y="12825510"/>
            <a:ext cx="45719" cy="45719"/>
          </a:xfrm>
          <a:prstGeom prst="ellipse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4" name="Ellipse 213">
            <a:extLst>
              <a:ext uri="{FF2B5EF4-FFF2-40B4-BE49-F238E27FC236}">
                <a16:creationId xmlns:a16="http://schemas.microsoft.com/office/drawing/2014/main" id="{02E443E7-4CB2-518B-CCBD-3E690BAB493A}"/>
              </a:ext>
            </a:extLst>
          </p:cNvPr>
          <p:cNvSpPr/>
          <p:nvPr/>
        </p:nvSpPr>
        <p:spPr>
          <a:xfrm>
            <a:off x="2822170" y="12804515"/>
            <a:ext cx="45719" cy="45719"/>
          </a:xfrm>
          <a:prstGeom prst="ellipse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46" name="Verbinder: gewinkelt 45">
            <a:extLst>
              <a:ext uri="{FF2B5EF4-FFF2-40B4-BE49-F238E27FC236}">
                <a16:creationId xmlns:a16="http://schemas.microsoft.com/office/drawing/2014/main" id="{80192198-A865-C19F-B1EE-A1BBDD98A398}"/>
              </a:ext>
            </a:extLst>
          </p:cNvPr>
          <p:cNvCxnSpPr>
            <a:cxnSpLocks/>
            <a:stCxn id="21" idx="1"/>
            <a:endCxn id="75" idx="0"/>
          </p:cNvCxnSpPr>
          <p:nvPr/>
        </p:nvCxnSpPr>
        <p:spPr>
          <a:xfrm rot="10800000" flipV="1">
            <a:off x="5165006" y="7744104"/>
            <a:ext cx="4033297" cy="4216626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sp>
        <p:nvSpPr>
          <p:cNvPr id="237" name="Abgerundetes Rechteck 2">
            <a:extLst>
              <a:ext uri="{FF2B5EF4-FFF2-40B4-BE49-F238E27FC236}">
                <a16:creationId xmlns:a16="http://schemas.microsoft.com/office/drawing/2014/main" id="{D40E81AE-222B-D0C9-75F1-3C0A4D157A53}"/>
              </a:ext>
            </a:extLst>
          </p:cNvPr>
          <p:cNvSpPr/>
          <p:nvPr/>
        </p:nvSpPr>
        <p:spPr>
          <a:xfrm>
            <a:off x="5444581" y="12731844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/>
            <a:r>
              <a:rPr lang="en-US" sz="1050" kern="0">
                <a:solidFill>
                  <a:prstClr val="white"/>
                </a:solidFill>
                <a:latin typeface="Calibri" panose="020F0502020204030204"/>
              </a:rPr>
              <a:t>R</a:t>
            </a:r>
            <a:endParaRPr lang="en-US" sz="1050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8" name="Rechteck 237">
            <a:extLst>
              <a:ext uri="{FF2B5EF4-FFF2-40B4-BE49-F238E27FC236}">
                <a16:creationId xmlns:a16="http://schemas.microsoft.com/office/drawing/2014/main" id="{D62FD7C6-E18A-2730-24FC-18EFA022F664}"/>
              </a:ext>
            </a:extLst>
          </p:cNvPr>
          <p:cNvSpPr/>
          <p:nvPr/>
        </p:nvSpPr>
        <p:spPr>
          <a:xfrm>
            <a:off x="6758193" y="12449813"/>
            <a:ext cx="1703846" cy="32845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>
                <a:solidFill>
                  <a:prstClr val="black"/>
                </a:solidFill>
                <a:latin typeface="Calibri" panose="020F0502020204030204"/>
              </a:rPr>
              <a:t>local-id=tcp-link-chain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39" name="Gerade Verbindung mit Pfeil 238">
            <a:extLst>
              <a:ext uri="{FF2B5EF4-FFF2-40B4-BE49-F238E27FC236}">
                <a16:creationId xmlns:a16="http://schemas.microsoft.com/office/drawing/2014/main" id="{4BAE797D-F254-0F99-B8E3-AC68C92200A8}"/>
              </a:ext>
            </a:extLst>
          </p:cNvPr>
          <p:cNvCxnSpPr>
            <a:cxnSpLocks/>
            <a:stCxn id="237" idx="3"/>
            <a:endCxn id="238" idx="1"/>
          </p:cNvCxnSpPr>
          <p:nvPr/>
        </p:nvCxnSpPr>
        <p:spPr>
          <a:xfrm flipV="1">
            <a:off x="5981880" y="12614041"/>
            <a:ext cx="776313" cy="34058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0" name="Verbinder: gewinkelt 239">
            <a:extLst>
              <a:ext uri="{FF2B5EF4-FFF2-40B4-BE49-F238E27FC236}">
                <a16:creationId xmlns:a16="http://schemas.microsoft.com/office/drawing/2014/main" id="{BF92F7BC-A6AE-FC2D-F4B0-66F5044C58D1}"/>
              </a:ext>
            </a:extLst>
          </p:cNvPr>
          <p:cNvCxnSpPr>
            <a:cxnSpLocks/>
            <a:stCxn id="237" idx="3"/>
            <a:endCxn id="187" idx="0"/>
          </p:cNvCxnSpPr>
          <p:nvPr/>
        </p:nvCxnSpPr>
        <p:spPr>
          <a:xfrm>
            <a:off x="5981880" y="12954630"/>
            <a:ext cx="9829279" cy="899592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244" name="Verbinder: gewinkelt 243">
            <a:extLst>
              <a:ext uri="{FF2B5EF4-FFF2-40B4-BE49-F238E27FC236}">
                <a16:creationId xmlns:a16="http://schemas.microsoft.com/office/drawing/2014/main" id="{38CF0610-0F28-E0A7-7B13-09CB4FC80CE6}"/>
              </a:ext>
            </a:extLst>
          </p:cNvPr>
          <p:cNvCxnSpPr>
            <a:cxnSpLocks/>
            <a:stCxn id="237" idx="1"/>
            <a:endCxn id="14" idx="0"/>
          </p:cNvCxnSpPr>
          <p:nvPr/>
        </p:nvCxnSpPr>
        <p:spPr>
          <a:xfrm rot="10800000" flipV="1">
            <a:off x="5158861" y="12954630"/>
            <a:ext cx="285720" cy="899592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259" name="Gerade Verbindung mit Pfeil 258">
            <a:extLst>
              <a:ext uri="{FF2B5EF4-FFF2-40B4-BE49-F238E27FC236}">
                <a16:creationId xmlns:a16="http://schemas.microsoft.com/office/drawing/2014/main" id="{648CCAE4-5320-D515-CDC3-D94902182F7E}"/>
              </a:ext>
            </a:extLst>
          </p:cNvPr>
          <p:cNvCxnSpPr>
            <a:cxnSpLocks/>
            <a:stCxn id="117" idx="2"/>
            <a:endCxn id="56" idx="0"/>
          </p:cNvCxnSpPr>
          <p:nvPr/>
        </p:nvCxnSpPr>
        <p:spPr>
          <a:xfrm flipH="1">
            <a:off x="907057" y="4017270"/>
            <a:ext cx="8895591" cy="484354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8" name="Gerade Verbindung mit Pfeil 267">
            <a:extLst>
              <a:ext uri="{FF2B5EF4-FFF2-40B4-BE49-F238E27FC236}">
                <a16:creationId xmlns:a16="http://schemas.microsoft.com/office/drawing/2014/main" id="{7DEADBAA-2FA3-37E5-AE0A-31C7FB56E6DC}"/>
              </a:ext>
            </a:extLst>
          </p:cNvPr>
          <p:cNvCxnSpPr>
            <a:cxnSpLocks/>
            <a:stCxn id="117" idx="2"/>
            <a:endCxn id="129" idx="0"/>
          </p:cNvCxnSpPr>
          <p:nvPr/>
        </p:nvCxnSpPr>
        <p:spPr>
          <a:xfrm>
            <a:off x="9802648" y="4017270"/>
            <a:ext cx="11899481" cy="477557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77" name="Gerade Verbindung mit Pfeil 276">
            <a:extLst>
              <a:ext uri="{FF2B5EF4-FFF2-40B4-BE49-F238E27FC236}">
                <a16:creationId xmlns:a16="http://schemas.microsoft.com/office/drawing/2014/main" id="{A17392D6-BDD8-F251-6CB7-AF5E256BC64F}"/>
              </a:ext>
            </a:extLst>
          </p:cNvPr>
          <p:cNvCxnSpPr>
            <a:cxnSpLocks/>
            <a:stCxn id="117" idx="2"/>
            <a:endCxn id="24" idx="0"/>
          </p:cNvCxnSpPr>
          <p:nvPr/>
        </p:nvCxnSpPr>
        <p:spPr>
          <a:xfrm>
            <a:off x="9802648" y="4017270"/>
            <a:ext cx="22500199" cy="484353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96" name="Gerade Verbindung mit Pfeil 295">
            <a:extLst>
              <a:ext uri="{FF2B5EF4-FFF2-40B4-BE49-F238E27FC236}">
                <a16:creationId xmlns:a16="http://schemas.microsoft.com/office/drawing/2014/main" id="{7A39CEA9-D311-0ED8-F8E4-B6082DE4C0B1}"/>
              </a:ext>
            </a:extLst>
          </p:cNvPr>
          <p:cNvCxnSpPr>
            <a:cxnSpLocks/>
            <a:stCxn id="75" idx="2"/>
            <a:endCxn id="237" idx="0"/>
          </p:cNvCxnSpPr>
          <p:nvPr/>
        </p:nvCxnSpPr>
        <p:spPr>
          <a:xfrm>
            <a:off x="5165005" y="12406302"/>
            <a:ext cx="548226" cy="32554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" name="Abgerundetes Rechteck 88">
            <a:extLst>
              <a:ext uri="{FF2B5EF4-FFF2-40B4-BE49-F238E27FC236}">
                <a16:creationId xmlns:a16="http://schemas.microsoft.com/office/drawing/2014/main" id="{055E24D7-663D-4B93-8A5D-665472C9861F}"/>
              </a:ext>
            </a:extLst>
          </p:cNvPr>
          <p:cNvSpPr/>
          <p:nvPr/>
        </p:nvSpPr>
        <p:spPr>
          <a:xfrm>
            <a:off x="30383577" y="10824294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/>
            <a:r>
              <a:rPr lang="en-US" sz="1050" kern="0">
                <a:solidFill>
                  <a:prstClr val="white"/>
                </a:solidFill>
                <a:latin typeface="Calibri" panose="020F0502020204030204"/>
              </a:rPr>
              <a:t>HttpServer</a:t>
            </a:r>
            <a:r>
              <a:rPr lang="en-US" sz="1050" kern="0" dirty="0">
                <a:solidFill>
                  <a:prstClr val="white"/>
                </a:solidFill>
                <a:latin typeface="Calibri" panose="020F0502020204030204"/>
              </a:rPr>
              <a:t> [*]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7D52961-7EE1-DE23-18E0-77D5DEBA9B7F}"/>
              </a:ext>
            </a:extLst>
          </p:cNvPr>
          <p:cNvSpPr/>
          <p:nvPr/>
        </p:nvSpPr>
        <p:spPr>
          <a:xfrm>
            <a:off x="28132118" y="10824293"/>
            <a:ext cx="1815783" cy="4455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local-id=[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applicationName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httpUserName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applicationName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httpPassword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4" name="Abgerundetes Rechteck 2">
            <a:extLst>
              <a:ext uri="{FF2B5EF4-FFF2-40B4-BE49-F238E27FC236}">
                <a16:creationId xmlns:a16="http://schemas.microsoft.com/office/drawing/2014/main" id="{6217AA5C-B11D-EE21-8D8A-F03AF335DB59}"/>
              </a:ext>
            </a:extLst>
          </p:cNvPr>
          <p:cNvSpPr/>
          <p:nvPr/>
        </p:nvSpPr>
        <p:spPr>
          <a:xfrm>
            <a:off x="32035629" y="9698572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107" name="Abgerundetes Rechteck 3">
            <a:extLst>
              <a:ext uri="{FF2B5EF4-FFF2-40B4-BE49-F238E27FC236}">
                <a16:creationId xmlns:a16="http://schemas.microsoft.com/office/drawing/2014/main" id="{7AD29EB0-0652-854A-42EF-EA0FC3F6F31A}"/>
              </a:ext>
            </a:extLst>
          </p:cNvPr>
          <p:cNvSpPr/>
          <p:nvPr/>
        </p:nvSpPr>
        <p:spPr>
          <a:xfrm>
            <a:off x="32035629" y="10601508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114" name="Gerade Verbindung mit Pfeil 113">
            <a:extLst>
              <a:ext uri="{FF2B5EF4-FFF2-40B4-BE49-F238E27FC236}">
                <a16:creationId xmlns:a16="http://schemas.microsoft.com/office/drawing/2014/main" id="{4E464824-8BB1-584B-1EE9-75927F098C9A}"/>
              </a:ext>
            </a:extLst>
          </p:cNvPr>
          <p:cNvCxnSpPr>
            <a:cxnSpLocks/>
            <a:stCxn id="24" idx="2"/>
            <a:endCxn id="104" idx="0"/>
          </p:cNvCxnSpPr>
          <p:nvPr/>
        </p:nvCxnSpPr>
        <p:spPr>
          <a:xfrm>
            <a:off x="32302847" y="9306381"/>
            <a:ext cx="1432" cy="39219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90AB2440-14D8-D7AA-360C-E7625975A8DE}"/>
              </a:ext>
            </a:extLst>
          </p:cNvPr>
          <p:cNvCxnSpPr>
            <a:cxnSpLocks/>
            <a:stCxn id="104" idx="2"/>
            <a:endCxn id="107" idx="0"/>
          </p:cNvCxnSpPr>
          <p:nvPr/>
        </p:nvCxnSpPr>
        <p:spPr>
          <a:xfrm>
            <a:off x="32304279" y="10144144"/>
            <a:ext cx="0" cy="45736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7585A1CA-9285-57B4-AC83-883A70A8ADCE}"/>
              </a:ext>
            </a:extLst>
          </p:cNvPr>
          <p:cNvCxnSpPr>
            <a:cxnSpLocks/>
            <a:stCxn id="104" idx="1"/>
            <a:endCxn id="133" idx="3"/>
          </p:cNvCxnSpPr>
          <p:nvPr/>
        </p:nvCxnSpPr>
        <p:spPr>
          <a:xfrm flipH="1" flipV="1">
            <a:off x="31341258" y="9915728"/>
            <a:ext cx="694371" cy="563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3" name="Rechteck 132">
            <a:extLst>
              <a:ext uri="{FF2B5EF4-FFF2-40B4-BE49-F238E27FC236}">
                <a16:creationId xmlns:a16="http://schemas.microsoft.com/office/drawing/2014/main" id="{28F3EEA8-5964-A8AA-2D18-98327179810D}"/>
              </a:ext>
            </a:extLst>
          </p:cNvPr>
          <p:cNvSpPr/>
          <p:nvPr/>
        </p:nvSpPr>
        <p:spPr>
          <a:xfrm>
            <a:off x="29432427" y="9769908"/>
            <a:ext cx="1908831" cy="29164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local-id=controller-manager</a:t>
            </a:r>
          </a:p>
        </p:txBody>
      </p:sp>
      <p:cxnSp>
        <p:nvCxnSpPr>
          <p:cNvPr id="145" name="Verbinder: gewinkelt 144">
            <a:extLst>
              <a:ext uri="{FF2B5EF4-FFF2-40B4-BE49-F238E27FC236}">
                <a16:creationId xmlns:a16="http://schemas.microsoft.com/office/drawing/2014/main" id="{98A8010B-843A-5167-086C-829D211E6A03}"/>
              </a:ext>
            </a:extLst>
          </p:cNvPr>
          <p:cNvCxnSpPr>
            <a:cxnSpLocks/>
            <a:stCxn id="24" idx="2"/>
            <a:endCxn id="65" idx="0"/>
          </p:cNvCxnSpPr>
          <p:nvPr/>
        </p:nvCxnSpPr>
        <p:spPr>
          <a:xfrm rot="16200000" flipH="1">
            <a:off x="31274916" y="10334311"/>
            <a:ext cx="2555918" cy="500057"/>
          </a:xfrm>
          <a:prstGeom prst="bentConnector3">
            <a:avLst>
              <a:gd name="adj1" fmla="val 5653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8" name="Gerade Verbindung mit Pfeil 157">
            <a:extLst>
              <a:ext uri="{FF2B5EF4-FFF2-40B4-BE49-F238E27FC236}">
                <a16:creationId xmlns:a16="http://schemas.microsoft.com/office/drawing/2014/main" id="{14973330-68FD-29B1-66EA-E6EB75F5EC5D}"/>
              </a:ext>
            </a:extLst>
          </p:cNvPr>
          <p:cNvCxnSpPr>
            <a:cxnSpLocks/>
            <a:stCxn id="7" idx="3"/>
            <a:endCxn id="107" idx="1"/>
          </p:cNvCxnSpPr>
          <p:nvPr/>
        </p:nvCxnSpPr>
        <p:spPr>
          <a:xfrm flipV="1">
            <a:off x="31545030" y="10824294"/>
            <a:ext cx="490599" cy="22278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162" name="Gerade Verbindung mit Pfeil 161">
            <a:extLst>
              <a:ext uri="{FF2B5EF4-FFF2-40B4-BE49-F238E27FC236}">
                <a16:creationId xmlns:a16="http://schemas.microsoft.com/office/drawing/2014/main" id="{1D3BD0E6-982C-160A-CD25-EF95AADDA086}"/>
              </a:ext>
            </a:extLst>
          </p:cNvPr>
          <p:cNvCxnSpPr>
            <a:cxnSpLocks/>
            <a:stCxn id="7" idx="1"/>
            <a:endCxn id="16" idx="3"/>
          </p:cNvCxnSpPr>
          <p:nvPr/>
        </p:nvCxnSpPr>
        <p:spPr>
          <a:xfrm flipH="1" flipV="1">
            <a:off x="29947901" y="11047079"/>
            <a:ext cx="435676" cy="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43" name="Ellipse 242">
            <a:extLst>
              <a:ext uri="{FF2B5EF4-FFF2-40B4-BE49-F238E27FC236}">
                <a16:creationId xmlns:a16="http://schemas.microsoft.com/office/drawing/2014/main" id="{8A62DB68-E572-F9C6-FA24-54502C6CE2FF}"/>
              </a:ext>
            </a:extLst>
          </p:cNvPr>
          <p:cNvSpPr/>
          <p:nvPr/>
        </p:nvSpPr>
        <p:spPr>
          <a:xfrm>
            <a:off x="30445003" y="12778269"/>
            <a:ext cx="45719" cy="45719"/>
          </a:xfrm>
          <a:prstGeom prst="ellipse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41929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Rechteck 269">
            <a:extLst>
              <a:ext uri="{FF2B5EF4-FFF2-40B4-BE49-F238E27FC236}">
                <a16:creationId xmlns:a16="http://schemas.microsoft.com/office/drawing/2014/main" id="{811414D6-A076-9834-BE4E-44AD58D56CF4}"/>
              </a:ext>
            </a:extLst>
          </p:cNvPr>
          <p:cNvSpPr/>
          <p:nvPr/>
        </p:nvSpPr>
        <p:spPr>
          <a:xfrm>
            <a:off x="165100" y="1310640"/>
            <a:ext cx="35636200" cy="142196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 err="1">
                <a:solidFill>
                  <a:schemeClr val="tx1"/>
                </a:solidFill>
              </a:rPr>
              <a:t>ControllerDomain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271" name="Rechteck 270">
            <a:extLst>
              <a:ext uri="{FF2B5EF4-FFF2-40B4-BE49-F238E27FC236}">
                <a16:creationId xmlns:a16="http://schemas.microsoft.com/office/drawing/2014/main" id="{7F0FB68B-1269-3D9C-4070-56C6670407BA}"/>
              </a:ext>
            </a:extLst>
          </p:cNvPr>
          <p:cNvSpPr/>
          <p:nvPr/>
        </p:nvSpPr>
        <p:spPr>
          <a:xfrm>
            <a:off x="324639" y="3339914"/>
            <a:ext cx="35324257" cy="120631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242" name="Rechteck 241">
            <a:extLst>
              <a:ext uri="{FF2B5EF4-FFF2-40B4-BE49-F238E27FC236}">
                <a16:creationId xmlns:a16="http://schemas.microsoft.com/office/drawing/2014/main" id="{802DA81A-3919-61A8-F9FC-A1D144ACFAC3}"/>
              </a:ext>
            </a:extLst>
          </p:cNvPr>
          <p:cNvSpPr/>
          <p:nvPr/>
        </p:nvSpPr>
        <p:spPr>
          <a:xfrm>
            <a:off x="449454" y="6380786"/>
            <a:ext cx="35098104" cy="6316682"/>
          </a:xfrm>
          <a:prstGeom prst="rect">
            <a:avLst/>
          </a:prstGeom>
          <a:solidFill>
            <a:schemeClr val="accent5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4" algn="r"/>
            <a:r>
              <a:rPr lang="en-US" sz="1400" noProof="0" dirty="0" err="1">
                <a:solidFill>
                  <a:schemeClr val="tx1"/>
                </a:solidFill>
              </a:rPr>
              <a:t>ManagementPlaneTransport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281" name="Rechteck 280">
            <a:extLst>
              <a:ext uri="{FF2B5EF4-FFF2-40B4-BE49-F238E27FC236}">
                <a16:creationId xmlns:a16="http://schemas.microsoft.com/office/drawing/2014/main" id="{2D320F09-9AA6-A469-D6F0-BE4E94481CB3}"/>
              </a:ext>
            </a:extLst>
          </p:cNvPr>
          <p:cNvSpPr/>
          <p:nvPr/>
        </p:nvSpPr>
        <p:spPr>
          <a:xfrm>
            <a:off x="17342507" y="8478513"/>
            <a:ext cx="8738197" cy="6823167"/>
          </a:xfrm>
          <a:prstGeom prst="rect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286" name="Rechteck 285">
            <a:extLst>
              <a:ext uri="{FF2B5EF4-FFF2-40B4-BE49-F238E27FC236}">
                <a16:creationId xmlns:a16="http://schemas.microsoft.com/office/drawing/2014/main" id="{D8AE4052-8F1E-F4E2-B431-FFA8193EC50D}"/>
              </a:ext>
            </a:extLst>
          </p:cNvPr>
          <p:cNvSpPr/>
          <p:nvPr/>
        </p:nvSpPr>
        <p:spPr>
          <a:xfrm>
            <a:off x="21248914" y="12268577"/>
            <a:ext cx="4716276" cy="253222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 err="1">
                <a:solidFill>
                  <a:schemeClr val="tx1"/>
                </a:solidFill>
              </a:rPr>
              <a:t>MountPoint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C83F54BE-E7F0-D9AE-A1D5-FC225483FC63}"/>
              </a:ext>
            </a:extLst>
          </p:cNvPr>
          <p:cNvSpPr/>
          <p:nvPr/>
        </p:nvSpPr>
        <p:spPr>
          <a:xfrm>
            <a:off x="449454" y="8478517"/>
            <a:ext cx="4283165" cy="68231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92D55D44-2758-C888-E7D3-17F8487BBFAA}"/>
              </a:ext>
            </a:extLst>
          </p:cNvPr>
          <p:cNvSpPr/>
          <p:nvPr/>
        </p:nvSpPr>
        <p:spPr>
          <a:xfrm>
            <a:off x="532734" y="12691119"/>
            <a:ext cx="4082230" cy="250729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 err="1">
                <a:solidFill>
                  <a:schemeClr val="tx1"/>
                </a:solidFill>
              </a:rPr>
              <a:t>ManagementDomain</a:t>
            </a:r>
            <a:r>
              <a:rPr lang="en-US" sz="1400" noProof="0" dirty="0" err="1">
                <a:solidFill>
                  <a:schemeClr val="tx1"/>
                </a:solidFill>
                <a:highlight>
                  <a:srgbClr val="FFFF00"/>
                </a:highlight>
              </a:rPr>
              <a:t>Interface</a:t>
            </a:r>
            <a:endParaRPr lang="en-US" sz="1400" noProof="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56" name="Abgerundetes Rechteck 1">
            <a:extLst>
              <a:ext uri="{FF2B5EF4-FFF2-40B4-BE49-F238E27FC236}">
                <a16:creationId xmlns:a16="http://schemas.microsoft.com/office/drawing/2014/main" id="{5403E44F-74C3-C3A1-D91F-775BF540BEEE}"/>
              </a:ext>
            </a:extLst>
          </p:cNvPr>
          <p:cNvSpPr/>
          <p:nvPr/>
        </p:nvSpPr>
        <p:spPr>
          <a:xfrm>
            <a:off x="638407" y="8860813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CC</a:t>
            </a:r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F05705B2-207A-7473-B0D3-D0E210757D90}"/>
              </a:ext>
            </a:extLst>
          </p:cNvPr>
          <p:cNvCxnSpPr>
            <a:cxnSpLocks/>
            <a:stCxn id="56" idx="2"/>
            <a:endCxn id="3" idx="0"/>
          </p:cNvCxnSpPr>
          <p:nvPr/>
        </p:nvCxnSpPr>
        <p:spPr>
          <a:xfrm>
            <a:off x="907057" y="9306385"/>
            <a:ext cx="0" cy="365273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7" name="Abgerundetes Rechteck 9">
            <a:extLst>
              <a:ext uri="{FF2B5EF4-FFF2-40B4-BE49-F238E27FC236}">
                <a16:creationId xmlns:a16="http://schemas.microsoft.com/office/drawing/2014/main" id="{DB15B1A3-8090-1C0B-973D-BF8F69FAEBA4}"/>
              </a:ext>
            </a:extLst>
          </p:cNvPr>
          <p:cNvSpPr/>
          <p:nvPr/>
        </p:nvSpPr>
        <p:spPr>
          <a:xfrm>
            <a:off x="22522945" y="14118026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TcpClient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70F4C1EE-BA58-27B6-3CEB-D51FD6F237BD}"/>
              </a:ext>
            </a:extLst>
          </p:cNvPr>
          <p:cNvCxnSpPr>
            <a:cxnSpLocks/>
            <a:stCxn id="17" idx="3"/>
            <a:endCxn id="27" idx="1"/>
          </p:cNvCxnSpPr>
          <p:nvPr/>
        </p:nvCxnSpPr>
        <p:spPr>
          <a:xfrm flipV="1">
            <a:off x="23684398" y="14270952"/>
            <a:ext cx="470209" cy="6986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141A7E87-1BDC-31FA-FF1D-F3854B2C1EF8}"/>
              </a:ext>
            </a:extLst>
          </p:cNvPr>
          <p:cNvSpPr/>
          <p:nvPr/>
        </p:nvSpPr>
        <p:spPr>
          <a:xfrm>
            <a:off x="24154607" y="13809904"/>
            <a:ext cx="1682087" cy="92209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-client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remotePort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notificationSubscribe</a:t>
            </a:r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notificationStreamName</a:t>
            </a:r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connectionStatus</a:t>
            </a:r>
            <a:endParaRPr lang="en-US" sz="800" kern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sessionId</a:t>
            </a:r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9" name="Abgerundetes Rechteck 1">
            <a:extLst>
              <a:ext uri="{FF2B5EF4-FFF2-40B4-BE49-F238E27FC236}">
                <a16:creationId xmlns:a16="http://schemas.microsoft.com/office/drawing/2014/main" id="{0B3696B8-459B-81BC-F007-25C4FCAE7AF6}"/>
              </a:ext>
            </a:extLst>
          </p:cNvPr>
          <p:cNvSpPr/>
          <p:nvPr/>
        </p:nvSpPr>
        <p:spPr>
          <a:xfrm>
            <a:off x="21433479" y="8862695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CC</a:t>
            </a:r>
          </a:p>
        </p:txBody>
      </p:sp>
      <p:sp>
        <p:nvSpPr>
          <p:cNvPr id="147" name="Abgerundetes Rechteck 88">
            <a:extLst>
              <a:ext uri="{FF2B5EF4-FFF2-40B4-BE49-F238E27FC236}">
                <a16:creationId xmlns:a16="http://schemas.microsoft.com/office/drawing/2014/main" id="{8BC9E276-53B6-5995-622D-0AC9EB9DE1B3}"/>
              </a:ext>
            </a:extLst>
          </p:cNvPr>
          <p:cNvSpPr/>
          <p:nvPr/>
        </p:nvSpPr>
        <p:spPr>
          <a:xfrm>
            <a:off x="19719859" y="14581429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TcpServer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603038BB-B38F-04CB-CE97-EB1D3BC5A2ED}"/>
              </a:ext>
            </a:extLst>
          </p:cNvPr>
          <p:cNvSpPr/>
          <p:nvPr/>
        </p:nvSpPr>
        <p:spPr>
          <a:xfrm>
            <a:off x="17468400" y="14581428"/>
            <a:ext cx="1815783" cy="4455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-server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55" name="Gerade Verbindung mit Pfeil 154">
            <a:extLst>
              <a:ext uri="{FF2B5EF4-FFF2-40B4-BE49-F238E27FC236}">
                <a16:creationId xmlns:a16="http://schemas.microsoft.com/office/drawing/2014/main" id="{AE72E1DE-8F09-CAEE-F70B-BD74C656E315}"/>
              </a:ext>
            </a:extLst>
          </p:cNvPr>
          <p:cNvCxnSpPr>
            <a:cxnSpLocks/>
            <a:stCxn id="147" idx="1"/>
            <a:endCxn id="154" idx="3"/>
          </p:cNvCxnSpPr>
          <p:nvPr/>
        </p:nvCxnSpPr>
        <p:spPr>
          <a:xfrm flipH="1" flipV="1">
            <a:off x="19284184" y="14804220"/>
            <a:ext cx="435675" cy="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68" name="Rechteck 167">
            <a:extLst>
              <a:ext uri="{FF2B5EF4-FFF2-40B4-BE49-F238E27FC236}">
                <a16:creationId xmlns:a16="http://schemas.microsoft.com/office/drawing/2014/main" id="{CF8AC0D9-3EBA-3573-B442-A8577BA331CA}"/>
              </a:ext>
            </a:extLst>
          </p:cNvPr>
          <p:cNvSpPr/>
          <p:nvPr/>
        </p:nvSpPr>
        <p:spPr>
          <a:xfrm>
            <a:off x="18829022" y="8882271"/>
            <a:ext cx="1930092" cy="61119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elementName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category=controller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_template=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controllerTemplateName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logicalController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managementDomain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69" name="Gerade Verbindung mit Pfeil 168">
            <a:extLst>
              <a:ext uri="{FF2B5EF4-FFF2-40B4-BE49-F238E27FC236}">
                <a16:creationId xmlns:a16="http://schemas.microsoft.com/office/drawing/2014/main" id="{BA0DE7E0-3E00-4D1E-00E4-096475C7D555}"/>
              </a:ext>
            </a:extLst>
          </p:cNvPr>
          <p:cNvCxnSpPr>
            <a:cxnSpLocks/>
            <a:stCxn id="129" idx="1"/>
            <a:endCxn id="168" idx="3"/>
          </p:cNvCxnSpPr>
          <p:nvPr/>
        </p:nvCxnSpPr>
        <p:spPr>
          <a:xfrm flipH="1">
            <a:off x="20759114" y="9085481"/>
            <a:ext cx="674365" cy="10238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7" name="Abgerundetes Rechteck 1">
            <a:extLst>
              <a:ext uri="{FF2B5EF4-FFF2-40B4-BE49-F238E27FC236}">
                <a16:creationId xmlns:a16="http://schemas.microsoft.com/office/drawing/2014/main" id="{8FAD0FAB-F7D4-B1C2-7009-798052A9B1D9}"/>
              </a:ext>
            </a:extLst>
          </p:cNvPr>
          <p:cNvSpPr/>
          <p:nvPr/>
        </p:nvSpPr>
        <p:spPr>
          <a:xfrm>
            <a:off x="9533998" y="3571698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NCD</a:t>
            </a:r>
          </a:p>
        </p:txBody>
      </p:sp>
      <p:sp>
        <p:nvSpPr>
          <p:cNvPr id="137" name="Abgerundetes Rechteck 2">
            <a:extLst>
              <a:ext uri="{FF2B5EF4-FFF2-40B4-BE49-F238E27FC236}">
                <a16:creationId xmlns:a16="http://schemas.microsoft.com/office/drawing/2014/main" id="{1A507A33-5B7D-11FC-CBDD-02AB3012B323}"/>
              </a:ext>
            </a:extLst>
          </p:cNvPr>
          <p:cNvSpPr/>
          <p:nvPr/>
        </p:nvSpPr>
        <p:spPr>
          <a:xfrm>
            <a:off x="9198303" y="5577132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FD</a:t>
            </a:r>
          </a:p>
        </p:txBody>
      </p:sp>
      <p:cxnSp>
        <p:nvCxnSpPr>
          <p:cNvPr id="138" name="Gerade Verbindung mit Pfeil 137">
            <a:extLst>
              <a:ext uri="{FF2B5EF4-FFF2-40B4-BE49-F238E27FC236}">
                <a16:creationId xmlns:a16="http://schemas.microsoft.com/office/drawing/2014/main" id="{76E43E38-FB74-A194-3F98-3C678B7007CC}"/>
              </a:ext>
            </a:extLst>
          </p:cNvPr>
          <p:cNvCxnSpPr>
            <a:cxnSpLocks/>
            <a:stCxn id="117" idx="2"/>
            <a:endCxn id="137" idx="0"/>
          </p:cNvCxnSpPr>
          <p:nvPr/>
        </p:nvCxnSpPr>
        <p:spPr>
          <a:xfrm flipH="1">
            <a:off x="9466953" y="4017270"/>
            <a:ext cx="335695" cy="155986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7" name="Verbinder: gewinkelt 246">
            <a:extLst>
              <a:ext uri="{FF2B5EF4-FFF2-40B4-BE49-F238E27FC236}">
                <a16:creationId xmlns:a16="http://schemas.microsoft.com/office/drawing/2014/main" id="{B1B6F187-424B-B5E7-210A-081BDFAD519A}"/>
              </a:ext>
            </a:extLst>
          </p:cNvPr>
          <p:cNvCxnSpPr>
            <a:cxnSpLocks/>
            <a:stCxn id="117" idx="2"/>
            <a:endCxn id="272" idx="0"/>
          </p:cNvCxnSpPr>
          <p:nvPr/>
        </p:nvCxnSpPr>
        <p:spPr>
          <a:xfrm rot="5400000">
            <a:off x="2847268" y="1912122"/>
            <a:ext cx="4850232" cy="9060529"/>
          </a:xfrm>
          <a:prstGeom prst="bentConnector3">
            <a:avLst>
              <a:gd name="adj1" fmla="val 47008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2" name="Verbinder: gewinkelt 251">
            <a:extLst>
              <a:ext uri="{FF2B5EF4-FFF2-40B4-BE49-F238E27FC236}">
                <a16:creationId xmlns:a16="http://schemas.microsoft.com/office/drawing/2014/main" id="{7B4D9739-6606-A338-2C87-5405BC25C7D6}"/>
              </a:ext>
            </a:extLst>
          </p:cNvPr>
          <p:cNvCxnSpPr>
            <a:cxnSpLocks/>
            <a:stCxn id="117" idx="2"/>
            <a:endCxn id="20" idx="0"/>
          </p:cNvCxnSpPr>
          <p:nvPr/>
        </p:nvCxnSpPr>
        <p:spPr>
          <a:xfrm rot="16200000" flipH="1">
            <a:off x="13404807" y="415111"/>
            <a:ext cx="4857371" cy="12061688"/>
          </a:xfrm>
          <a:prstGeom prst="bentConnector3">
            <a:avLst>
              <a:gd name="adj1" fmla="val 46713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11" name="Gerade Verbindung mit Pfeil 310">
            <a:extLst>
              <a:ext uri="{FF2B5EF4-FFF2-40B4-BE49-F238E27FC236}">
                <a16:creationId xmlns:a16="http://schemas.microsoft.com/office/drawing/2014/main" id="{9AD30391-92FB-0C52-26B6-00EDE85050C8}"/>
              </a:ext>
            </a:extLst>
          </p:cNvPr>
          <p:cNvCxnSpPr>
            <a:cxnSpLocks/>
            <a:stCxn id="137" idx="2"/>
            <a:endCxn id="251" idx="0"/>
          </p:cNvCxnSpPr>
          <p:nvPr/>
        </p:nvCxnSpPr>
        <p:spPr>
          <a:xfrm flipH="1">
            <a:off x="9465590" y="6022704"/>
            <a:ext cx="1363" cy="59528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72" name="Rechteck 371">
            <a:extLst>
              <a:ext uri="{FF2B5EF4-FFF2-40B4-BE49-F238E27FC236}">
                <a16:creationId xmlns:a16="http://schemas.microsoft.com/office/drawing/2014/main" id="{299B7DF5-19AC-8F66-E5E8-A2D6F953C18B}"/>
              </a:ext>
            </a:extLst>
          </p:cNvPr>
          <p:cNvSpPr/>
          <p:nvPr/>
        </p:nvSpPr>
        <p:spPr>
          <a:xfrm>
            <a:off x="6484620" y="5577132"/>
            <a:ext cx="1905703" cy="33607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forwardingDomainName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</a:t>
            </a:r>
            <a:r>
              <a:rPr lang="en-US" sz="800" strike="sngStrike" kern="0" noProof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management-plane-transport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[</a:t>
            </a:r>
            <a:r>
              <a:rPr lang="en-US" sz="800" kern="0" noProof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managementDomain</a:t>
            </a:r>
            <a:r>
              <a:rPr lang="en-US" sz="800" kern="0" noProof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]</a:t>
            </a:r>
          </a:p>
        </p:txBody>
      </p:sp>
      <p:cxnSp>
        <p:nvCxnSpPr>
          <p:cNvPr id="373" name="Gerade Verbindung mit Pfeil 372">
            <a:extLst>
              <a:ext uri="{FF2B5EF4-FFF2-40B4-BE49-F238E27FC236}">
                <a16:creationId xmlns:a16="http://schemas.microsoft.com/office/drawing/2014/main" id="{6B2DFD95-1A35-3DA4-C789-C6E9A402E774}"/>
              </a:ext>
            </a:extLst>
          </p:cNvPr>
          <p:cNvCxnSpPr>
            <a:cxnSpLocks/>
            <a:stCxn id="137" idx="1"/>
            <a:endCxn id="372" idx="3"/>
          </p:cNvCxnSpPr>
          <p:nvPr/>
        </p:nvCxnSpPr>
        <p:spPr>
          <a:xfrm flipH="1" flipV="1">
            <a:off x="8390323" y="5745169"/>
            <a:ext cx="807980" cy="5474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69E344D-E9E9-0504-2F76-55E5D19915CD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1171498" y="9074357"/>
            <a:ext cx="461372" cy="567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A49FE695-23BD-7D89-28AB-A480FCDDCB7B}"/>
              </a:ext>
            </a:extLst>
          </p:cNvPr>
          <p:cNvSpPr/>
          <p:nvPr/>
        </p:nvSpPr>
        <p:spPr>
          <a:xfrm>
            <a:off x="1632870" y="8851571"/>
            <a:ext cx="2281584" cy="4455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>
              <a:defRPr/>
            </a:pP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elementName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applicationName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category=application</a:t>
            </a:r>
          </a:p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_template=</a:t>
            </a:r>
            <a:r>
              <a:rPr lang="en-US" sz="800" kern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 </a:t>
            </a:r>
            <a:r>
              <a:rPr lang="en-US" sz="800" kern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managementDomainInterfaceTemplate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B9D40B9E-07E7-DA55-A483-1F59E59377DD}"/>
              </a:ext>
            </a:extLst>
          </p:cNvPr>
          <p:cNvSpPr/>
          <p:nvPr/>
        </p:nvSpPr>
        <p:spPr>
          <a:xfrm>
            <a:off x="11038592" y="3612806"/>
            <a:ext cx="1685583" cy="33607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storage=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running,operational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, …</a:t>
            </a: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BD64C054-7133-4A97-8504-E3EEC9F56FF0}"/>
              </a:ext>
            </a:extLst>
          </p:cNvPr>
          <p:cNvCxnSpPr>
            <a:cxnSpLocks/>
            <a:stCxn id="117" idx="3"/>
            <a:endCxn id="49" idx="1"/>
          </p:cNvCxnSpPr>
          <p:nvPr/>
        </p:nvCxnSpPr>
        <p:spPr>
          <a:xfrm flipV="1">
            <a:off x="10071297" y="3780843"/>
            <a:ext cx="967295" cy="1364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" name="Abgerundetes Rechteck 2">
            <a:extLst>
              <a:ext uri="{FF2B5EF4-FFF2-40B4-BE49-F238E27FC236}">
                <a16:creationId xmlns:a16="http://schemas.microsoft.com/office/drawing/2014/main" id="{481F8CF6-7664-D3A4-0A71-6FA8CC1C8444}"/>
              </a:ext>
            </a:extLst>
          </p:cNvPr>
          <p:cNvSpPr/>
          <p:nvPr/>
        </p:nvSpPr>
        <p:spPr>
          <a:xfrm>
            <a:off x="638407" y="12959124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0CA5299D-8C38-1F55-39EE-D0750543757B}"/>
              </a:ext>
            </a:extLst>
          </p:cNvPr>
          <p:cNvSpPr/>
          <p:nvPr/>
        </p:nvSpPr>
        <p:spPr>
          <a:xfrm>
            <a:off x="638407" y="13860843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80F8A7C-F87B-9B2C-410A-345ED15A0F3E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907057" y="13404696"/>
            <a:ext cx="0" cy="45614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99535941-4DCE-6677-6D22-A5E8B767428E}"/>
              </a:ext>
            </a:extLst>
          </p:cNvPr>
          <p:cNvCxnSpPr>
            <a:cxnSpLocks/>
            <a:stCxn id="3" idx="3"/>
            <a:endCxn id="11" idx="1"/>
          </p:cNvCxnSpPr>
          <p:nvPr/>
        </p:nvCxnSpPr>
        <p:spPr>
          <a:xfrm>
            <a:off x="1175706" y="13181910"/>
            <a:ext cx="474800" cy="15454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D5909574-AA9F-78EE-AF15-61F210D87FD2}"/>
              </a:ext>
            </a:extLst>
          </p:cNvPr>
          <p:cNvSpPr/>
          <p:nvPr/>
        </p:nvSpPr>
        <p:spPr>
          <a:xfrm>
            <a:off x="1650506" y="13178944"/>
            <a:ext cx="1572246" cy="31502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managementDomain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319FF6AC-10D8-4761-C3A3-AA2085CCD928}"/>
              </a:ext>
            </a:extLst>
          </p:cNvPr>
          <p:cNvCxnSpPr>
            <a:cxnSpLocks/>
            <a:stCxn id="125" idx="3"/>
            <a:endCxn id="109" idx="1"/>
          </p:cNvCxnSpPr>
          <p:nvPr/>
        </p:nvCxnSpPr>
        <p:spPr>
          <a:xfrm flipV="1">
            <a:off x="22989953" y="12712771"/>
            <a:ext cx="474798" cy="5238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09" name="Rechteck 108">
            <a:extLst>
              <a:ext uri="{FF2B5EF4-FFF2-40B4-BE49-F238E27FC236}">
                <a16:creationId xmlns:a16="http://schemas.microsoft.com/office/drawing/2014/main" id="{8D677BCD-9D02-BC68-5EE7-23DBFA48C29E}"/>
              </a:ext>
            </a:extLst>
          </p:cNvPr>
          <p:cNvSpPr/>
          <p:nvPr/>
        </p:nvSpPr>
        <p:spPr>
          <a:xfrm>
            <a:off x="23464751" y="12566951"/>
            <a:ext cx="1682087" cy="29164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deviceName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_template=</a:t>
            </a:r>
            <a:r>
              <a:rPr lang="en-US" sz="800" kern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mountPointTemplateName</a:t>
            </a:r>
            <a:endParaRPr lang="en-US" sz="800" kern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25DE5E17-1444-4A31-5DB1-1C8E50B266F6}"/>
              </a:ext>
            </a:extLst>
          </p:cNvPr>
          <p:cNvCxnSpPr>
            <a:cxnSpLocks/>
            <a:stCxn id="17" idx="1"/>
            <a:endCxn id="126" idx="3"/>
          </p:cNvCxnSpPr>
          <p:nvPr/>
        </p:nvCxnSpPr>
        <p:spPr>
          <a:xfrm flipH="1" flipV="1">
            <a:off x="21970778" y="14017337"/>
            <a:ext cx="552167" cy="32347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125" name="Abgerundetes Rechteck 2">
            <a:extLst>
              <a:ext uri="{FF2B5EF4-FFF2-40B4-BE49-F238E27FC236}">
                <a16:creationId xmlns:a16="http://schemas.microsoft.com/office/drawing/2014/main" id="{DB4DE718-D5F3-A5B5-C3F7-5BA5D0645841}"/>
              </a:ext>
            </a:extLst>
          </p:cNvPr>
          <p:cNvSpPr/>
          <p:nvPr/>
        </p:nvSpPr>
        <p:spPr>
          <a:xfrm>
            <a:off x="22452654" y="12542365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126" name="Abgerundetes Rechteck 3">
            <a:extLst>
              <a:ext uri="{FF2B5EF4-FFF2-40B4-BE49-F238E27FC236}">
                <a16:creationId xmlns:a16="http://schemas.microsoft.com/office/drawing/2014/main" id="{07AF8A7F-9AAD-C266-C597-FD9838FD0AED}"/>
              </a:ext>
            </a:extLst>
          </p:cNvPr>
          <p:cNvSpPr/>
          <p:nvPr/>
        </p:nvSpPr>
        <p:spPr>
          <a:xfrm>
            <a:off x="21433479" y="13794551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ABF0B6DB-5D81-C9A6-9E34-661F1D8D3E8D}"/>
              </a:ext>
            </a:extLst>
          </p:cNvPr>
          <p:cNvCxnSpPr>
            <a:stCxn id="125" idx="2"/>
            <a:endCxn id="126" idx="0"/>
          </p:cNvCxnSpPr>
          <p:nvPr/>
        </p:nvCxnSpPr>
        <p:spPr>
          <a:xfrm flipH="1">
            <a:off x="21702128" y="12987942"/>
            <a:ext cx="1019175" cy="80661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1" name="Gerade Verbindung mit Pfeil 130">
            <a:extLst>
              <a:ext uri="{FF2B5EF4-FFF2-40B4-BE49-F238E27FC236}">
                <a16:creationId xmlns:a16="http://schemas.microsoft.com/office/drawing/2014/main" id="{20D49745-3C5C-7663-153C-A1EF71FBCE2C}"/>
              </a:ext>
            </a:extLst>
          </p:cNvPr>
          <p:cNvCxnSpPr>
            <a:cxnSpLocks/>
            <a:stCxn id="147" idx="3"/>
            <a:endCxn id="263" idx="1"/>
          </p:cNvCxnSpPr>
          <p:nvPr/>
        </p:nvCxnSpPr>
        <p:spPr>
          <a:xfrm flipV="1">
            <a:off x="20881312" y="11789494"/>
            <a:ext cx="552166" cy="301472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175" name="Abgerundetes Rechteck 1">
            <a:extLst>
              <a:ext uri="{FF2B5EF4-FFF2-40B4-BE49-F238E27FC236}">
                <a16:creationId xmlns:a16="http://schemas.microsoft.com/office/drawing/2014/main" id="{1248D903-9440-2321-354B-14170C2F2A21}"/>
              </a:ext>
            </a:extLst>
          </p:cNvPr>
          <p:cNvSpPr/>
          <p:nvPr/>
        </p:nvSpPr>
        <p:spPr>
          <a:xfrm>
            <a:off x="9533997" y="1545491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DC</a:t>
            </a:r>
          </a:p>
        </p:txBody>
      </p:sp>
      <p:cxnSp>
        <p:nvCxnSpPr>
          <p:cNvPr id="176" name="Gerade Verbindung mit Pfeil 175">
            <a:extLst>
              <a:ext uri="{FF2B5EF4-FFF2-40B4-BE49-F238E27FC236}">
                <a16:creationId xmlns:a16="http://schemas.microsoft.com/office/drawing/2014/main" id="{DD5C7406-3C7F-347B-3FAF-7F90934EFE1D}"/>
              </a:ext>
            </a:extLst>
          </p:cNvPr>
          <p:cNvCxnSpPr>
            <a:cxnSpLocks/>
            <a:stCxn id="175" idx="2"/>
            <a:endCxn id="117" idx="0"/>
          </p:cNvCxnSpPr>
          <p:nvPr/>
        </p:nvCxnSpPr>
        <p:spPr>
          <a:xfrm>
            <a:off x="9802647" y="1991063"/>
            <a:ext cx="1" cy="158063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91" name="Abgerundetes Rechteck 1">
            <a:extLst>
              <a:ext uri="{FF2B5EF4-FFF2-40B4-BE49-F238E27FC236}">
                <a16:creationId xmlns:a16="http://schemas.microsoft.com/office/drawing/2014/main" id="{44E48014-242B-1327-6AB6-2553D28DAC32}"/>
              </a:ext>
            </a:extLst>
          </p:cNvPr>
          <p:cNvSpPr/>
          <p:nvPr/>
        </p:nvSpPr>
        <p:spPr>
          <a:xfrm>
            <a:off x="10683292" y="1545750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AP</a:t>
            </a:r>
          </a:p>
        </p:txBody>
      </p:sp>
      <p:sp>
        <p:nvSpPr>
          <p:cNvPr id="192" name="Abgerundetes Rechteck 1">
            <a:extLst>
              <a:ext uri="{FF2B5EF4-FFF2-40B4-BE49-F238E27FC236}">
                <a16:creationId xmlns:a16="http://schemas.microsoft.com/office/drawing/2014/main" id="{BF0C2F74-F3BA-292A-B365-41FC81CF7E1E}"/>
              </a:ext>
            </a:extLst>
          </p:cNvPr>
          <p:cNvSpPr/>
          <p:nvPr/>
        </p:nvSpPr>
        <p:spPr>
          <a:xfrm>
            <a:off x="11840365" y="1545587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CA</a:t>
            </a:r>
          </a:p>
        </p:txBody>
      </p:sp>
      <p:cxnSp>
        <p:nvCxnSpPr>
          <p:cNvPr id="193" name="Gerade Verbindung mit Pfeil 192">
            <a:extLst>
              <a:ext uri="{FF2B5EF4-FFF2-40B4-BE49-F238E27FC236}">
                <a16:creationId xmlns:a16="http://schemas.microsoft.com/office/drawing/2014/main" id="{57DF4D2C-9B0B-A33B-2C76-40E5450EAEF7}"/>
              </a:ext>
            </a:extLst>
          </p:cNvPr>
          <p:cNvCxnSpPr>
            <a:cxnSpLocks/>
            <a:stCxn id="175" idx="3"/>
            <a:endCxn id="191" idx="1"/>
          </p:cNvCxnSpPr>
          <p:nvPr/>
        </p:nvCxnSpPr>
        <p:spPr>
          <a:xfrm>
            <a:off x="10071289" y="1768284"/>
            <a:ext cx="611996" cy="25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96" name="Gerade Verbindung mit Pfeil 195">
            <a:extLst>
              <a:ext uri="{FF2B5EF4-FFF2-40B4-BE49-F238E27FC236}">
                <a16:creationId xmlns:a16="http://schemas.microsoft.com/office/drawing/2014/main" id="{65958A75-08CD-E777-02D1-45615CF0D213}"/>
              </a:ext>
            </a:extLst>
          </p:cNvPr>
          <p:cNvCxnSpPr>
            <a:cxnSpLocks/>
            <a:stCxn id="191" idx="3"/>
            <a:endCxn id="192" idx="1"/>
          </p:cNvCxnSpPr>
          <p:nvPr/>
        </p:nvCxnSpPr>
        <p:spPr>
          <a:xfrm flipV="1">
            <a:off x="11220587" y="1768372"/>
            <a:ext cx="619773" cy="16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1" name="Gerade Verbindung mit Pfeil 260">
            <a:extLst>
              <a:ext uri="{FF2B5EF4-FFF2-40B4-BE49-F238E27FC236}">
                <a16:creationId xmlns:a16="http://schemas.microsoft.com/office/drawing/2014/main" id="{56A1A339-04E9-5F4E-A8BE-DC660FC89A36}"/>
              </a:ext>
            </a:extLst>
          </p:cNvPr>
          <p:cNvCxnSpPr>
            <a:cxnSpLocks/>
            <a:stCxn id="129" idx="2"/>
            <a:endCxn id="262" idx="0"/>
          </p:cNvCxnSpPr>
          <p:nvPr/>
        </p:nvCxnSpPr>
        <p:spPr>
          <a:xfrm flipH="1">
            <a:off x="21702128" y="9308271"/>
            <a:ext cx="1" cy="100625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62" name="Abgerundetes Rechteck 2">
            <a:extLst>
              <a:ext uri="{FF2B5EF4-FFF2-40B4-BE49-F238E27FC236}">
                <a16:creationId xmlns:a16="http://schemas.microsoft.com/office/drawing/2014/main" id="{5CE196D1-6660-FF72-2056-778548350BFA}"/>
              </a:ext>
            </a:extLst>
          </p:cNvPr>
          <p:cNvSpPr/>
          <p:nvPr/>
        </p:nvSpPr>
        <p:spPr>
          <a:xfrm>
            <a:off x="21433478" y="10314522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263" name="Abgerundetes Rechteck 3">
            <a:extLst>
              <a:ext uri="{FF2B5EF4-FFF2-40B4-BE49-F238E27FC236}">
                <a16:creationId xmlns:a16="http://schemas.microsoft.com/office/drawing/2014/main" id="{DDC4B0D3-252B-F636-C17E-BB93728D27B9}"/>
              </a:ext>
            </a:extLst>
          </p:cNvPr>
          <p:cNvSpPr/>
          <p:nvPr/>
        </p:nvSpPr>
        <p:spPr>
          <a:xfrm>
            <a:off x="21433478" y="11566708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264" name="Gerade Verbindung mit Pfeil 263">
            <a:extLst>
              <a:ext uri="{FF2B5EF4-FFF2-40B4-BE49-F238E27FC236}">
                <a16:creationId xmlns:a16="http://schemas.microsoft.com/office/drawing/2014/main" id="{E2C6BED8-5229-007D-D968-B7BCBC2208E2}"/>
              </a:ext>
            </a:extLst>
          </p:cNvPr>
          <p:cNvCxnSpPr>
            <a:stCxn id="262" idx="2"/>
            <a:endCxn id="263" idx="0"/>
          </p:cNvCxnSpPr>
          <p:nvPr/>
        </p:nvCxnSpPr>
        <p:spPr>
          <a:xfrm>
            <a:off x="21702122" y="10760098"/>
            <a:ext cx="0" cy="80661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7" name="Verbinder: gewinkelt 266">
            <a:extLst>
              <a:ext uri="{FF2B5EF4-FFF2-40B4-BE49-F238E27FC236}">
                <a16:creationId xmlns:a16="http://schemas.microsoft.com/office/drawing/2014/main" id="{FACF5606-F9B9-7871-8A09-1E43C239D999}"/>
              </a:ext>
            </a:extLst>
          </p:cNvPr>
          <p:cNvCxnSpPr>
            <a:stCxn id="129" idx="2"/>
            <a:endCxn id="125" idx="0"/>
          </p:cNvCxnSpPr>
          <p:nvPr/>
        </p:nvCxnSpPr>
        <p:spPr>
          <a:xfrm rot="16200000" flipH="1">
            <a:off x="20594667" y="10415728"/>
            <a:ext cx="3234098" cy="1019175"/>
          </a:xfrm>
          <a:prstGeom prst="bentConnector3">
            <a:avLst>
              <a:gd name="adj1" fmla="val 14187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73" name="Gerade Verbindung mit Pfeil 272">
            <a:extLst>
              <a:ext uri="{FF2B5EF4-FFF2-40B4-BE49-F238E27FC236}">
                <a16:creationId xmlns:a16="http://schemas.microsoft.com/office/drawing/2014/main" id="{4799AC3F-8089-79C4-C3C5-5D947C1289F3}"/>
              </a:ext>
            </a:extLst>
          </p:cNvPr>
          <p:cNvCxnSpPr>
            <a:cxnSpLocks/>
            <a:stCxn id="262" idx="1"/>
            <a:endCxn id="274" idx="3"/>
          </p:cNvCxnSpPr>
          <p:nvPr/>
        </p:nvCxnSpPr>
        <p:spPr>
          <a:xfrm flipH="1" flipV="1">
            <a:off x="20739107" y="10322128"/>
            <a:ext cx="694371" cy="21518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74" name="Rechteck 273">
            <a:extLst>
              <a:ext uri="{FF2B5EF4-FFF2-40B4-BE49-F238E27FC236}">
                <a16:creationId xmlns:a16="http://schemas.microsoft.com/office/drawing/2014/main" id="{AE0A4A2D-3B74-F82D-ACEA-76ED4DCF66B5}"/>
              </a:ext>
            </a:extLst>
          </p:cNvPr>
          <p:cNvSpPr/>
          <p:nvPr/>
        </p:nvSpPr>
        <p:spPr>
          <a:xfrm>
            <a:off x="18830276" y="10176308"/>
            <a:ext cx="1908831" cy="29164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local-id=controller-manager</a:t>
            </a:r>
          </a:p>
        </p:txBody>
      </p:sp>
      <p:sp>
        <p:nvSpPr>
          <p:cNvPr id="21" name="Abgerundetes Rechteck 2">
            <a:extLst>
              <a:ext uri="{FF2B5EF4-FFF2-40B4-BE49-F238E27FC236}">
                <a16:creationId xmlns:a16="http://schemas.microsoft.com/office/drawing/2014/main" id="{4A727EEC-A892-B7D0-6A2D-BE4B5C3E9B49}"/>
              </a:ext>
            </a:extLst>
          </p:cNvPr>
          <p:cNvSpPr/>
          <p:nvPr/>
        </p:nvSpPr>
        <p:spPr>
          <a:xfrm>
            <a:off x="9198302" y="7610218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R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3B25F18C-D7F8-C289-1E10-CE4CD20D5885}"/>
              </a:ext>
            </a:extLst>
          </p:cNvPr>
          <p:cNvSpPr/>
          <p:nvPr/>
        </p:nvSpPr>
        <p:spPr>
          <a:xfrm>
            <a:off x="6676535" y="7912287"/>
            <a:ext cx="1703846" cy="32845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</a:t>
            </a: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88E602B1-8F77-D37A-F7AA-F3A7FDB797C6}"/>
              </a:ext>
            </a:extLst>
          </p:cNvPr>
          <p:cNvCxnSpPr>
            <a:cxnSpLocks/>
            <a:stCxn id="21" idx="1"/>
            <a:endCxn id="53" idx="3"/>
          </p:cNvCxnSpPr>
          <p:nvPr/>
        </p:nvCxnSpPr>
        <p:spPr>
          <a:xfrm flipH="1">
            <a:off x="8380381" y="7833005"/>
            <a:ext cx="817920" cy="24351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647168E7-4363-C03F-6673-78870C454FCE}"/>
              </a:ext>
            </a:extLst>
          </p:cNvPr>
          <p:cNvCxnSpPr>
            <a:cxnSpLocks/>
            <a:stCxn id="117" idx="2"/>
            <a:endCxn id="74" idx="0"/>
          </p:cNvCxnSpPr>
          <p:nvPr/>
        </p:nvCxnSpPr>
        <p:spPr>
          <a:xfrm flipH="1">
            <a:off x="7029237" y="4017270"/>
            <a:ext cx="2773411" cy="58759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4" name="Abgerundetes Rechteck 1">
            <a:extLst>
              <a:ext uri="{FF2B5EF4-FFF2-40B4-BE49-F238E27FC236}">
                <a16:creationId xmlns:a16="http://schemas.microsoft.com/office/drawing/2014/main" id="{9053A4D7-3FEC-84E2-2729-0ED36463A92A}"/>
              </a:ext>
            </a:extLst>
          </p:cNvPr>
          <p:cNvSpPr/>
          <p:nvPr/>
        </p:nvSpPr>
        <p:spPr>
          <a:xfrm>
            <a:off x="6760587" y="4604864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P</a:t>
            </a:r>
          </a:p>
        </p:txBody>
      </p:sp>
      <p:sp>
        <p:nvSpPr>
          <p:cNvPr id="77" name="Abgerundetes Rechteck 8">
            <a:extLst>
              <a:ext uri="{FF2B5EF4-FFF2-40B4-BE49-F238E27FC236}">
                <a16:creationId xmlns:a16="http://schemas.microsoft.com/office/drawing/2014/main" id="{E6EB1221-E3FA-5840-B8B0-43FA0A2FF060}"/>
              </a:ext>
            </a:extLst>
          </p:cNvPr>
          <p:cNvSpPr/>
          <p:nvPr/>
        </p:nvSpPr>
        <p:spPr>
          <a:xfrm>
            <a:off x="4866294" y="4745825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controller [*]</a:t>
            </a:r>
          </a:p>
        </p:txBody>
      </p: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50541A0E-B1E0-DAE6-FC3F-B31DA52DA5A1}"/>
              </a:ext>
            </a:extLst>
          </p:cNvPr>
          <p:cNvCxnSpPr>
            <a:cxnSpLocks/>
            <a:stCxn id="77" idx="3"/>
            <a:endCxn id="74" idx="1"/>
          </p:cNvCxnSpPr>
          <p:nvPr/>
        </p:nvCxnSpPr>
        <p:spPr>
          <a:xfrm flipV="1">
            <a:off x="6027747" y="4827650"/>
            <a:ext cx="732840" cy="14096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100" name="Abgerundetes Rechteck 8">
            <a:extLst>
              <a:ext uri="{FF2B5EF4-FFF2-40B4-BE49-F238E27FC236}">
                <a16:creationId xmlns:a16="http://schemas.microsoft.com/office/drawing/2014/main" id="{77C2779D-86ED-425C-BE85-6BA8CC20C256}"/>
              </a:ext>
            </a:extLst>
          </p:cNvPr>
          <p:cNvSpPr/>
          <p:nvPr/>
        </p:nvSpPr>
        <p:spPr>
          <a:xfrm>
            <a:off x="4866294" y="4158156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loadBalancer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[*]</a:t>
            </a:r>
          </a:p>
        </p:txBody>
      </p: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B2B7FD5E-176F-B688-03E8-ADE893FECFDB}"/>
              </a:ext>
            </a:extLst>
          </p:cNvPr>
          <p:cNvCxnSpPr>
            <a:cxnSpLocks/>
            <a:stCxn id="100" idx="3"/>
            <a:endCxn id="74" idx="1"/>
          </p:cNvCxnSpPr>
          <p:nvPr/>
        </p:nvCxnSpPr>
        <p:spPr>
          <a:xfrm>
            <a:off x="6027747" y="4380942"/>
            <a:ext cx="732840" cy="44670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F747143B-B3B4-B85A-5627-F9408617ABE2}"/>
              </a:ext>
            </a:extLst>
          </p:cNvPr>
          <p:cNvSpPr/>
          <p:nvPr/>
        </p:nvSpPr>
        <p:spPr>
          <a:xfrm>
            <a:off x="2347501" y="4389679"/>
            <a:ext cx="2050399" cy="46948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loadBalancerTemplateName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loadBalancer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6DB0620F-1934-09FB-E04A-D999B2526230}"/>
              </a:ext>
            </a:extLst>
          </p:cNvPr>
          <p:cNvSpPr/>
          <p:nvPr/>
        </p:nvSpPr>
        <p:spPr>
          <a:xfrm>
            <a:off x="2347500" y="4989382"/>
            <a:ext cx="2050399" cy="40889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category=controller</a:t>
            </a: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12" name="Gerade Verbindung mit Pfeil 111">
            <a:extLst>
              <a:ext uri="{FF2B5EF4-FFF2-40B4-BE49-F238E27FC236}">
                <a16:creationId xmlns:a16="http://schemas.microsoft.com/office/drawing/2014/main" id="{F0EDDFFC-10F3-7D0E-6D6A-F2A10E9C76E4}"/>
              </a:ext>
            </a:extLst>
          </p:cNvPr>
          <p:cNvCxnSpPr>
            <a:cxnSpLocks/>
            <a:stCxn id="100" idx="1"/>
            <a:endCxn id="106" idx="3"/>
          </p:cNvCxnSpPr>
          <p:nvPr/>
        </p:nvCxnSpPr>
        <p:spPr>
          <a:xfrm flipH="1">
            <a:off x="4397900" y="4380942"/>
            <a:ext cx="468394" cy="24347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6EEB9E49-DE20-9A29-0EB6-0283382BCACA}"/>
              </a:ext>
            </a:extLst>
          </p:cNvPr>
          <p:cNvCxnSpPr>
            <a:cxnSpLocks/>
            <a:stCxn id="77" idx="1"/>
            <a:endCxn id="111" idx="3"/>
          </p:cNvCxnSpPr>
          <p:nvPr/>
        </p:nvCxnSpPr>
        <p:spPr>
          <a:xfrm flipH="1">
            <a:off x="4397899" y="4968611"/>
            <a:ext cx="468395" cy="22521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65" name="Abgerundetes Rechteck 1">
            <a:extLst>
              <a:ext uri="{FF2B5EF4-FFF2-40B4-BE49-F238E27FC236}">
                <a16:creationId xmlns:a16="http://schemas.microsoft.com/office/drawing/2014/main" id="{D682A02F-6CC5-4B5C-BEFE-2A698F693375}"/>
              </a:ext>
            </a:extLst>
          </p:cNvPr>
          <p:cNvSpPr/>
          <p:nvPr/>
        </p:nvSpPr>
        <p:spPr>
          <a:xfrm>
            <a:off x="8379872" y="1546159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F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B0FB3F22-C086-61C6-4444-CA4D288A536F}"/>
              </a:ext>
            </a:extLst>
          </p:cNvPr>
          <p:cNvSpPr/>
          <p:nvPr/>
        </p:nvSpPr>
        <p:spPr>
          <a:xfrm>
            <a:off x="6945622" y="1587566"/>
            <a:ext cx="722507" cy="35632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functionName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parameter</a:t>
            </a:r>
          </a:p>
        </p:txBody>
      </p: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BE093BCA-A2CD-5CC7-4D8E-EB69807C6944}"/>
              </a:ext>
            </a:extLst>
          </p:cNvPr>
          <p:cNvCxnSpPr>
            <a:cxnSpLocks/>
            <a:stCxn id="165" idx="1"/>
            <a:endCxn id="166" idx="3"/>
          </p:cNvCxnSpPr>
          <p:nvPr/>
        </p:nvCxnSpPr>
        <p:spPr>
          <a:xfrm flipH="1" flipV="1">
            <a:off x="7668129" y="1765731"/>
            <a:ext cx="711743" cy="321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78" name="Gerade Verbindung mit Pfeil 177">
            <a:extLst>
              <a:ext uri="{FF2B5EF4-FFF2-40B4-BE49-F238E27FC236}">
                <a16:creationId xmlns:a16="http://schemas.microsoft.com/office/drawing/2014/main" id="{EA49DEE1-8C0E-E99B-642F-A7E20F8C0AC5}"/>
              </a:ext>
            </a:extLst>
          </p:cNvPr>
          <p:cNvCxnSpPr>
            <a:cxnSpLocks/>
            <a:stCxn id="175" idx="1"/>
            <a:endCxn id="165" idx="3"/>
          </p:cNvCxnSpPr>
          <p:nvPr/>
        </p:nvCxnSpPr>
        <p:spPr>
          <a:xfrm flipH="1">
            <a:off x="8917164" y="1768285"/>
            <a:ext cx="616826" cy="66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02" name="Rechteck 201">
            <a:extLst>
              <a:ext uri="{FF2B5EF4-FFF2-40B4-BE49-F238E27FC236}">
                <a16:creationId xmlns:a16="http://schemas.microsoft.com/office/drawing/2014/main" id="{478CF1AE-F32E-8A5E-3FFF-725990776B82}"/>
              </a:ext>
            </a:extLst>
          </p:cNvPr>
          <p:cNvSpPr/>
          <p:nvPr/>
        </p:nvSpPr>
        <p:spPr>
          <a:xfrm>
            <a:off x="12522831" y="-961946"/>
            <a:ext cx="2301547" cy="32075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to be deleted, if no longer required for scrolling</a:t>
            </a: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6" name="Rechteck 205">
            <a:extLst>
              <a:ext uri="{FF2B5EF4-FFF2-40B4-BE49-F238E27FC236}">
                <a16:creationId xmlns:a16="http://schemas.microsoft.com/office/drawing/2014/main" id="{26EA71E1-6E4E-BAFE-EFA0-DD3B8CEAC57B}"/>
              </a:ext>
            </a:extLst>
          </p:cNvPr>
          <p:cNvSpPr/>
          <p:nvPr/>
        </p:nvSpPr>
        <p:spPr>
          <a:xfrm>
            <a:off x="13164512" y="1452497"/>
            <a:ext cx="2316788" cy="87914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affected-management-domain</a:t>
            </a:r>
          </a:p>
          <a:p>
            <a:pPr defTabSz="914411"/>
            <a:r>
              <a:rPr lang="en-US" sz="800" strike="sngStrike" kern="0" noProof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affected-fc</a:t>
            </a:r>
            <a:r>
              <a:rPr lang="en-US" sz="800" kern="0" noProof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  affected-management-</a:t>
            </a:r>
            <a:r>
              <a:rPr lang="en-US" sz="800" kern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p</a:t>
            </a:r>
            <a:r>
              <a:rPr lang="en-US" sz="800" kern="0" noProof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lane-transport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affected-link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affected-cc/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/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lp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error-code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error-message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…</a:t>
            </a: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07" name="Gerade Verbindung mit Pfeil 206">
            <a:extLst>
              <a:ext uri="{FF2B5EF4-FFF2-40B4-BE49-F238E27FC236}">
                <a16:creationId xmlns:a16="http://schemas.microsoft.com/office/drawing/2014/main" id="{42F3670C-06B4-695C-203E-C5D050ACA051}"/>
              </a:ext>
            </a:extLst>
          </p:cNvPr>
          <p:cNvCxnSpPr>
            <a:cxnSpLocks/>
            <a:stCxn id="192" idx="3"/>
            <a:endCxn id="206" idx="1"/>
          </p:cNvCxnSpPr>
          <p:nvPr/>
        </p:nvCxnSpPr>
        <p:spPr>
          <a:xfrm>
            <a:off x="12377664" y="1768373"/>
            <a:ext cx="786848" cy="12369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45E39724-A608-38DA-DBAC-1925AE0B6527}"/>
              </a:ext>
            </a:extLst>
          </p:cNvPr>
          <p:cNvSpPr/>
          <p:nvPr/>
        </p:nvSpPr>
        <p:spPr>
          <a:xfrm>
            <a:off x="1044292" y="8867503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Abgerundetes Rechteck 1">
            <a:extLst>
              <a:ext uri="{FF2B5EF4-FFF2-40B4-BE49-F238E27FC236}">
                <a16:creationId xmlns:a16="http://schemas.microsoft.com/office/drawing/2014/main" id="{187D5938-35E1-F691-BF8D-43A48ECF89C8}"/>
              </a:ext>
            </a:extLst>
          </p:cNvPr>
          <p:cNvSpPr/>
          <p:nvPr/>
        </p:nvSpPr>
        <p:spPr>
          <a:xfrm>
            <a:off x="8380004" y="2183057"/>
            <a:ext cx="541487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VS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944A4472-3879-87AB-B603-C9DDA630BD25}"/>
              </a:ext>
            </a:extLst>
          </p:cNvPr>
          <p:cNvCxnSpPr>
            <a:cxnSpLocks/>
            <a:stCxn id="175" idx="2"/>
            <a:endCxn id="34" idx="3"/>
          </p:cNvCxnSpPr>
          <p:nvPr/>
        </p:nvCxnSpPr>
        <p:spPr>
          <a:xfrm flipH="1">
            <a:off x="8921491" y="1991063"/>
            <a:ext cx="881156" cy="41478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0" name="Abgerundetes Rechteck 1">
            <a:extLst>
              <a:ext uri="{FF2B5EF4-FFF2-40B4-BE49-F238E27FC236}">
                <a16:creationId xmlns:a16="http://schemas.microsoft.com/office/drawing/2014/main" id="{E6590A41-7C3D-FCAA-BD80-0D84788A5795}"/>
              </a:ext>
            </a:extLst>
          </p:cNvPr>
          <p:cNvSpPr/>
          <p:nvPr/>
        </p:nvSpPr>
        <p:spPr>
          <a:xfrm>
            <a:off x="10682851" y="2331647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EC</a:t>
            </a: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A551AFAD-6773-3541-CCCE-F6AA0B12A8EC}"/>
              </a:ext>
            </a:extLst>
          </p:cNvPr>
          <p:cNvCxnSpPr>
            <a:cxnSpLocks/>
            <a:stCxn id="175" idx="2"/>
            <a:endCxn id="40" idx="1"/>
          </p:cNvCxnSpPr>
          <p:nvPr/>
        </p:nvCxnSpPr>
        <p:spPr>
          <a:xfrm>
            <a:off x="9802647" y="1991069"/>
            <a:ext cx="880203" cy="56336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3" name="Rechteck 42">
            <a:extLst>
              <a:ext uri="{FF2B5EF4-FFF2-40B4-BE49-F238E27FC236}">
                <a16:creationId xmlns:a16="http://schemas.microsoft.com/office/drawing/2014/main" id="{EF6C6A8D-BB5F-B017-CC71-6AE166744ED5}"/>
              </a:ext>
            </a:extLst>
          </p:cNvPr>
          <p:cNvSpPr/>
          <p:nvPr/>
        </p:nvSpPr>
        <p:spPr>
          <a:xfrm>
            <a:off x="6793506" y="2246929"/>
            <a:ext cx="874180" cy="33607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_trigger-function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sequence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3F2889A-8AC8-9CD3-6029-630851D60631}"/>
              </a:ext>
            </a:extLst>
          </p:cNvPr>
          <p:cNvCxnSpPr>
            <a:cxnSpLocks/>
            <a:stCxn id="34" idx="1"/>
            <a:endCxn id="43" idx="3"/>
          </p:cNvCxnSpPr>
          <p:nvPr/>
        </p:nvCxnSpPr>
        <p:spPr>
          <a:xfrm flipH="1">
            <a:off x="7667686" y="2405843"/>
            <a:ext cx="712318" cy="912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2" name="Rechteck 51">
            <a:extLst>
              <a:ext uri="{FF2B5EF4-FFF2-40B4-BE49-F238E27FC236}">
                <a16:creationId xmlns:a16="http://schemas.microsoft.com/office/drawing/2014/main" id="{73728BB6-D891-98D5-2987-6556EE219455}"/>
              </a:ext>
            </a:extLst>
          </p:cNvPr>
          <p:cNvSpPr/>
          <p:nvPr/>
        </p:nvSpPr>
        <p:spPr>
          <a:xfrm>
            <a:off x="11832147" y="2331603"/>
            <a:ext cx="1225838" cy="44557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error-code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description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_implementation-function</a:t>
            </a: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AF0C0267-C3EF-DA30-22F2-2577EF80B05C}"/>
              </a:ext>
            </a:extLst>
          </p:cNvPr>
          <p:cNvCxnSpPr>
            <a:cxnSpLocks/>
            <a:stCxn id="40" idx="3"/>
            <a:endCxn id="52" idx="1"/>
          </p:cNvCxnSpPr>
          <p:nvPr/>
        </p:nvCxnSpPr>
        <p:spPr>
          <a:xfrm flipV="1">
            <a:off x="11220149" y="2554382"/>
            <a:ext cx="612001" cy="5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1BD2848B-9CA1-F700-354C-53F75F2E134C}"/>
              </a:ext>
            </a:extLst>
          </p:cNvPr>
          <p:cNvSpPr/>
          <p:nvPr/>
        </p:nvSpPr>
        <p:spPr>
          <a:xfrm>
            <a:off x="21841476" y="8874641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433F3CB-E131-7C90-D633-171A6D4D8C5A}"/>
              </a:ext>
            </a:extLst>
          </p:cNvPr>
          <p:cNvSpPr/>
          <p:nvPr/>
        </p:nvSpPr>
        <p:spPr>
          <a:xfrm>
            <a:off x="4729293" y="12688622"/>
            <a:ext cx="1949140" cy="2507295"/>
          </a:xfrm>
          <a:prstGeom prst="rect">
            <a:avLst/>
          </a:prstGeom>
          <a:solidFill>
            <a:srgbClr val="DF89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Link</a:t>
            </a:r>
          </a:p>
        </p:txBody>
      </p:sp>
      <p:sp>
        <p:nvSpPr>
          <p:cNvPr id="14" name="Abgerundetes Rechteck 1">
            <a:extLst>
              <a:ext uri="{FF2B5EF4-FFF2-40B4-BE49-F238E27FC236}">
                <a16:creationId xmlns:a16="http://schemas.microsoft.com/office/drawing/2014/main" id="{253AE9F1-9E46-7CBB-D72C-C4466E924F10}"/>
              </a:ext>
            </a:extLst>
          </p:cNvPr>
          <p:cNvSpPr/>
          <p:nvPr/>
        </p:nvSpPr>
        <p:spPr>
          <a:xfrm>
            <a:off x="4887635" y="13854222"/>
            <a:ext cx="542452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68B76AE-4686-4CAD-0E5B-3AF33679AB43}"/>
              </a:ext>
            </a:extLst>
          </p:cNvPr>
          <p:cNvSpPr/>
          <p:nvPr/>
        </p:nvSpPr>
        <p:spPr>
          <a:xfrm>
            <a:off x="4875992" y="14651552"/>
            <a:ext cx="1629369" cy="36141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linktp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*[{local-id,_cc,_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}]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884E8112-D3EF-6F10-066C-779BA9D51111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>
            <a:off x="5158861" y="14299801"/>
            <a:ext cx="531810" cy="35175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46797DA5-3EB5-BBC9-A0B9-62A97A63E8A1}"/>
              </a:ext>
            </a:extLst>
          </p:cNvPr>
          <p:cNvSpPr/>
          <p:nvPr/>
        </p:nvSpPr>
        <p:spPr>
          <a:xfrm>
            <a:off x="6664507" y="8478516"/>
            <a:ext cx="8738197" cy="68231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noProof="0" dirty="0" err="1">
                <a:solidFill>
                  <a:schemeClr val="tx1"/>
                </a:solidFill>
              </a:rPr>
              <a:t>LoadBalancer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3296D31A-7FA3-5454-4253-7238384FC958}"/>
              </a:ext>
            </a:extLst>
          </p:cNvPr>
          <p:cNvSpPr/>
          <p:nvPr/>
        </p:nvSpPr>
        <p:spPr>
          <a:xfrm>
            <a:off x="6790401" y="12690396"/>
            <a:ext cx="8496789" cy="250801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noProof="0" dirty="0">
                <a:solidFill>
                  <a:schemeClr val="tx1"/>
                </a:solidFill>
              </a:rPr>
              <a:t>Forwarding</a:t>
            </a:r>
          </a:p>
        </p:txBody>
      </p:sp>
      <p:sp>
        <p:nvSpPr>
          <p:cNvPr id="93" name="Abgerundetes Rechteck 9">
            <a:extLst>
              <a:ext uri="{FF2B5EF4-FFF2-40B4-BE49-F238E27FC236}">
                <a16:creationId xmlns:a16="http://schemas.microsoft.com/office/drawing/2014/main" id="{E20E71BF-AA09-D1C2-8A2E-81D0D334CC9B}"/>
              </a:ext>
            </a:extLst>
          </p:cNvPr>
          <p:cNvSpPr/>
          <p:nvPr/>
        </p:nvSpPr>
        <p:spPr>
          <a:xfrm>
            <a:off x="11844946" y="14581575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TcpClient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[*]</a:t>
            </a:r>
          </a:p>
        </p:txBody>
      </p: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D20646D7-4646-8F61-D242-3E3F6CE8BB54}"/>
              </a:ext>
            </a:extLst>
          </p:cNvPr>
          <p:cNvCxnSpPr>
            <a:cxnSpLocks/>
            <a:stCxn id="93" idx="3"/>
            <a:endCxn id="95" idx="1"/>
          </p:cNvCxnSpPr>
          <p:nvPr/>
        </p:nvCxnSpPr>
        <p:spPr>
          <a:xfrm>
            <a:off x="13006394" y="14804360"/>
            <a:ext cx="470209" cy="937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95" name="Rechteck 94">
            <a:extLst>
              <a:ext uri="{FF2B5EF4-FFF2-40B4-BE49-F238E27FC236}">
                <a16:creationId xmlns:a16="http://schemas.microsoft.com/office/drawing/2014/main" id="{529A2FB8-A17D-4167-DC3C-04F20830C75C}"/>
              </a:ext>
            </a:extLst>
          </p:cNvPr>
          <p:cNvSpPr/>
          <p:nvPr/>
        </p:nvSpPr>
        <p:spPr>
          <a:xfrm>
            <a:off x="13476607" y="14590953"/>
            <a:ext cx="1682087" cy="4455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 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6" name="Abgerundetes Rechteck 88">
            <a:extLst>
              <a:ext uri="{FF2B5EF4-FFF2-40B4-BE49-F238E27FC236}">
                <a16:creationId xmlns:a16="http://schemas.microsoft.com/office/drawing/2014/main" id="{F1E7AB28-658C-3A67-2E6C-E730E5345DF3}"/>
              </a:ext>
            </a:extLst>
          </p:cNvPr>
          <p:cNvSpPr/>
          <p:nvPr/>
        </p:nvSpPr>
        <p:spPr>
          <a:xfrm>
            <a:off x="9041860" y="14581575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TcpServer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CDD7B705-BD8A-93A8-CED5-D8797EE7357A}"/>
              </a:ext>
            </a:extLst>
          </p:cNvPr>
          <p:cNvSpPr/>
          <p:nvPr/>
        </p:nvSpPr>
        <p:spPr>
          <a:xfrm>
            <a:off x="6931153" y="14590959"/>
            <a:ext cx="1537098" cy="4914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-server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D8722D78-DF47-AEFE-5C74-2AB7B27CCEB6}"/>
              </a:ext>
            </a:extLst>
          </p:cNvPr>
          <p:cNvCxnSpPr>
            <a:cxnSpLocks/>
            <a:stCxn id="96" idx="1"/>
            <a:endCxn id="99" idx="3"/>
          </p:cNvCxnSpPr>
          <p:nvPr/>
        </p:nvCxnSpPr>
        <p:spPr>
          <a:xfrm flipH="1">
            <a:off x="8468247" y="14804367"/>
            <a:ext cx="573606" cy="3230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0" name="Abgerundetes Rechteck 1">
            <a:extLst>
              <a:ext uri="{FF2B5EF4-FFF2-40B4-BE49-F238E27FC236}">
                <a16:creationId xmlns:a16="http://schemas.microsoft.com/office/drawing/2014/main" id="{3325665D-3286-B5CC-6CDD-ED5EE65E8760}"/>
              </a:ext>
            </a:extLst>
          </p:cNvPr>
          <p:cNvSpPr/>
          <p:nvPr/>
        </p:nvSpPr>
        <p:spPr>
          <a:xfrm>
            <a:off x="10755479" y="8796024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CC</a:t>
            </a:r>
          </a:p>
        </p:txBody>
      </p:sp>
      <p:sp>
        <p:nvSpPr>
          <p:cNvPr id="115" name="Abgerundetes Rechteck 88">
            <a:extLst>
              <a:ext uri="{FF2B5EF4-FFF2-40B4-BE49-F238E27FC236}">
                <a16:creationId xmlns:a16="http://schemas.microsoft.com/office/drawing/2014/main" id="{7CE6A91E-B3CB-F4BA-4253-335656022886}"/>
              </a:ext>
            </a:extLst>
          </p:cNvPr>
          <p:cNvSpPr/>
          <p:nvPr/>
        </p:nvSpPr>
        <p:spPr>
          <a:xfrm>
            <a:off x="9041859" y="12025560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TcpServer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40221A3E-E656-F7C2-8A0D-A2AC55C0381B}"/>
              </a:ext>
            </a:extLst>
          </p:cNvPr>
          <p:cNvSpPr/>
          <p:nvPr/>
        </p:nvSpPr>
        <p:spPr>
          <a:xfrm>
            <a:off x="6790401" y="12025558"/>
            <a:ext cx="1815783" cy="4455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-server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23" name="Gerade Verbindung mit Pfeil 122">
            <a:extLst>
              <a:ext uri="{FF2B5EF4-FFF2-40B4-BE49-F238E27FC236}">
                <a16:creationId xmlns:a16="http://schemas.microsoft.com/office/drawing/2014/main" id="{751D56B3-5212-FAA4-1F67-B378B4C0930A}"/>
              </a:ext>
            </a:extLst>
          </p:cNvPr>
          <p:cNvCxnSpPr>
            <a:cxnSpLocks/>
            <a:stCxn id="115" idx="1"/>
            <a:endCxn id="121" idx="3"/>
          </p:cNvCxnSpPr>
          <p:nvPr/>
        </p:nvCxnSpPr>
        <p:spPr>
          <a:xfrm flipH="1" flipV="1">
            <a:off x="8606184" y="12248352"/>
            <a:ext cx="435675" cy="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4029B8B0-E67F-3C30-8D67-33CDFBCD8617}"/>
              </a:ext>
            </a:extLst>
          </p:cNvPr>
          <p:cNvSpPr/>
          <p:nvPr/>
        </p:nvSpPr>
        <p:spPr>
          <a:xfrm>
            <a:off x="8265331" y="8815601"/>
            <a:ext cx="1815783" cy="5122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elementName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loadBalancerName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loadBalancer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_template=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loadBalancerTemplateName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1E7EAB21-4327-E666-D8A8-6796E6C239E7}"/>
              </a:ext>
            </a:extLst>
          </p:cNvPr>
          <p:cNvCxnSpPr>
            <a:cxnSpLocks/>
            <a:stCxn id="110" idx="1"/>
            <a:endCxn id="135" idx="3"/>
          </p:cNvCxnSpPr>
          <p:nvPr/>
        </p:nvCxnSpPr>
        <p:spPr>
          <a:xfrm flipH="1">
            <a:off x="10081114" y="9018817"/>
            <a:ext cx="674365" cy="5289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1" name="Gerade Verbindung mit Pfeil 140">
            <a:extLst>
              <a:ext uri="{FF2B5EF4-FFF2-40B4-BE49-F238E27FC236}">
                <a16:creationId xmlns:a16="http://schemas.microsoft.com/office/drawing/2014/main" id="{079CBB55-0CB4-A810-5AB3-1626AC1BEC44}"/>
              </a:ext>
            </a:extLst>
          </p:cNvPr>
          <p:cNvCxnSpPr>
            <a:cxnSpLocks/>
            <a:stCxn id="151" idx="3"/>
            <a:endCxn id="142" idx="1"/>
          </p:cNvCxnSpPr>
          <p:nvPr/>
        </p:nvCxnSpPr>
        <p:spPr>
          <a:xfrm flipV="1">
            <a:off x="12311952" y="13119172"/>
            <a:ext cx="474796" cy="5237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42" name="Rechteck 141">
            <a:extLst>
              <a:ext uri="{FF2B5EF4-FFF2-40B4-BE49-F238E27FC236}">
                <a16:creationId xmlns:a16="http://schemas.microsoft.com/office/drawing/2014/main" id="{2412EDC7-744F-B2F0-5A66-9FAF4DE0FFF5}"/>
              </a:ext>
            </a:extLst>
          </p:cNvPr>
          <p:cNvSpPr/>
          <p:nvPr/>
        </p:nvSpPr>
        <p:spPr>
          <a:xfrm>
            <a:off x="12786748" y="12973351"/>
            <a:ext cx="1492626" cy="29164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uuid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managementDomain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cxnSp>
        <p:nvCxnSpPr>
          <p:cNvPr id="144" name="Gerade Verbindung mit Pfeil 143">
            <a:extLst>
              <a:ext uri="{FF2B5EF4-FFF2-40B4-BE49-F238E27FC236}">
                <a16:creationId xmlns:a16="http://schemas.microsoft.com/office/drawing/2014/main" id="{027A0840-7D84-C72D-3EF4-4EE04711E4C5}"/>
              </a:ext>
            </a:extLst>
          </p:cNvPr>
          <p:cNvCxnSpPr>
            <a:cxnSpLocks/>
            <a:stCxn id="93" idx="1"/>
            <a:endCxn id="153" idx="3"/>
          </p:cNvCxnSpPr>
          <p:nvPr/>
        </p:nvCxnSpPr>
        <p:spPr>
          <a:xfrm flipH="1" flipV="1">
            <a:off x="11292771" y="14080836"/>
            <a:ext cx="552168" cy="72352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150" name="Gerade Verbindung mit Pfeil 149">
            <a:extLst>
              <a:ext uri="{FF2B5EF4-FFF2-40B4-BE49-F238E27FC236}">
                <a16:creationId xmlns:a16="http://schemas.microsoft.com/office/drawing/2014/main" id="{98492072-2286-ED85-5723-646663CEB2E6}"/>
              </a:ext>
            </a:extLst>
          </p:cNvPr>
          <p:cNvCxnSpPr>
            <a:cxnSpLocks/>
            <a:stCxn id="96" idx="3"/>
            <a:endCxn id="153" idx="1"/>
          </p:cNvCxnSpPr>
          <p:nvPr/>
        </p:nvCxnSpPr>
        <p:spPr>
          <a:xfrm flipV="1">
            <a:off x="10203306" y="14080836"/>
            <a:ext cx="552166" cy="72352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151" name="Abgerundetes Rechteck 2">
            <a:extLst>
              <a:ext uri="{FF2B5EF4-FFF2-40B4-BE49-F238E27FC236}">
                <a16:creationId xmlns:a16="http://schemas.microsoft.com/office/drawing/2014/main" id="{1DBD63B6-F70F-21C7-6698-664C53ABBF32}"/>
              </a:ext>
            </a:extLst>
          </p:cNvPr>
          <p:cNvSpPr/>
          <p:nvPr/>
        </p:nvSpPr>
        <p:spPr>
          <a:xfrm>
            <a:off x="11774654" y="12948764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153" name="Abgerundetes Rechteck 3">
            <a:extLst>
              <a:ext uri="{FF2B5EF4-FFF2-40B4-BE49-F238E27FC236}">
                <a16:creationId xmlns:a16="http://schemas.microsoft.com/office/drawing/2014/main" id="{5ABA9C7E-CAC1-31DD-9101-747DFD1712EA}"/>
              </a:ext>
            </a:extLst>
          </p:cNvPr>
          <p:cNvSpPr/>
          <p:nvPr/>
        </p:nvSpPr>
        <p:spPr>
          <a:xfrm>
            <a:off x="10755479" y="13858051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157" name="Gerade Verbindung mit Pfeil 156">
            <a:extLst>
              <a:ext uri="{FF2B5EF4-FFF2-40B4-BE49-F238E27FC236}">
                <a16:creationId xmlns:a16="http://schemas.microsoft.com/office/drawing/2014/main" id="{DCBB75C5-2DB9-B1F2-AEC4-B8037348DC94}"/>
              </a:ext>
            </a:extLst>
          </p:cNvPr>
          <p:cNvCxnSpPr>
            <a:stCxn id="151" idx="2"/>
            <a:endCxn id="153" idx="0"/>
          </p:cNvCxnSpPr>
          <p:nvPr/>
        </p:nvCxnSpPr>
        <p:spPr>
          <a:xfrm flipH="1">
            <a:off x="11024129" y="13394337"/>
            <a:ext cx="1019175" cy="46371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1" name="Gerade Verbindung mit Pfeil 160">
            <a:extLst>
              <a:ext uri="{FF2B5EF4-FFF2-40B4-BE49-F238E27FC236}">
                <a16:creationId xmlns:a16="http://schemas.microsoft.com/office/drawing/2014/main" id="{A44B9D0B-6849-83FB-D9FE-8F4F4882AC31}"/>
              </a:ext>
            </a:extLst>
          </p:cNvPr>
          <p:cNvCxnSpPr>
            <a:cxnSpLocks/>
            <a:stCxn id="115" idx="3"/>
            <a:endCxn id="171" idx="1"/>
          </p:cNvCxnSpPr>
          <p:nvPr/>
        </p:nvCxnSpPr>
        <p:spPr>
          <a:xfrm flipV="1">
            <a:off x="10203305" y="11476451"/>
            <a:ext cx="552166" cy="77190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164" name="Gerade Verbindung mit Pfeil 163">
            <a:extLst>
              <a:ext uri="{FF2B5EF4-FFF2-40B4-BE49-F238E27FC236}">
                <a16:creationId xmlns:a16="http://schemas.microsoft.com/office/drawing/2014/main" id="{D2C2CDA1-A8F0-092E-B151-D9754CC4E798}"/>
              </a:ext>
            </a:extLst>
          </p:cNvPr>
          <p:cNvCxnSpPr>
            <a:cxnSpLocks/>
            <a:stCxn id="110" idx="2"/>
            <a:endCxn id="170" idx="0"/>
          </p:cNvCxnSpPr>
          <p:nvPr/>
        </p:nvCxnSpPr>
        <p:spPr>
          <a:xfrm flipH="1">
            <a:off x="11024128" y="9241603"/>
            <a:ext cx="1" cy="75987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70" name="Abgerundetes Rechteck 2">
            <a:extLst>
              <a:ext uri="{FF2B5EF4-FFF2-40B4-BE49-F238E27FC236}">
                <a16:creationId xmlns:a16="http://schemas.microsoft.com/office/drawing/2014/main" id="{0437FC5B-7FE6-A454-2E25-B3798EC8C1FB}"/>
              </a:ext>
            </a:extLst>
          </p:cNvPr>
          <p:cNvSpPr/>
          <p:nvPr/>
        </p:nvSpPr>
        <p:spPr>
          <a:xfrm>
            <a:off x="10755478" y="10001472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171" name="Abgerundetes Rechteck 3">
            <a:extLst>
              <a:ext uri="{FF2B5EF4-FFF2-40B4-BE49-F238E27FC236}">
                <a16:creationId xmlns:a16="http://schemas.microsoft.com/office/drawing/2014/main" id="{E37E0313-E736-6328-413A-67A683A2FCF5}"/>
              </a:ext>
            </a:extLst>
          </p:cNvPr>
          <p:cNvSpPr/>
          <p:nvPr/>
        </p:nvSpPr>
        <p:spPr>
          <a:xfrm>
            <a:off x="10755478" y="11253658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172" name="Gerade Verbindung mit Pfeil 171">
            <a:extLst>
              <a:ext uri="{FF2B5EF4-FFF2-40B4-BE49-F238E27FC236}">
                <a16:creationId xmlns:a16="http://schemas.microsoft.com/office/drawing/2014/main" id="{580DB825-94AD-813E-8612-752B4D79B0AC}"/>
              </a:ext>
            </a:extLst>
          </p:cNvPr>
          <p:cNvCxnSpPr>
            <a:stCxn id="170" idx="2"/>
            <a:endCxn id="171" idx="0"/>
          </p:cNvCxnSpPr>
          <p:nvPr/>
        </p:nvCxnSpPr>
        <p:spPr>
          <a:xfrm>
            <a:off x="11024118" y="10447053"/>
            <a:ext cx="0" cy="80661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74" name="Gerade Verbindung mit Pfeil 173">
            <a:extLst>
              <a:ext uri="{FF2B5EF4-FFF2-40B4-BE49-F238E27FC236}">
                <a16:creationId xmlns:a16="http://schemas.microsoft.com/office/drawing/2014/main" id="{90F6F7B7-A11F-7958-CF1C-81C397F93212}"/>
              </a:ext>
            </a:extLst>
          </p:cNvPr>
          <p:cNvCxnSpPr>
            <a:cxnSpLocks/>
            <a:stCxn id="170" idx="1"/>
            <a:endCxn id="177" idx="3"/>
          </p:cNvCxnSpPr>
          <p:nvPr/>
        </p:nvCxnSpPr>
        <p:spPr>
          <a:xfrm flipH="1" flipV="1">
            <a:off x="10061108" y="10009084"/>
            <a:ext cx="694364" cy="21517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77" name="Rechteck 176">
            <a:extLst>
              <a:ext uri="{FF2B5EF4-FFF2-40B4-BE49-F238E27FC236}">
                <a16:creationId xmlns:a16="http://schemas.microsoft.com/office/drawing/2014/main" id="{867A18EE-63FB-E99E-9C60-02E690584E2A}"/>
              </a:ext>
            </a:extLst>
          </p:cNvPr>
          <p:cNvSpPr/>
          <p:nvPr/>
        </p:nvSpPr>
        <p:spPr>
          <a:xfrm>
            <a:off x="8265326" y="9863258"/>
            <a:ext cx="1795782" cy="29164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local-id=load-balancer-manager</a:t>
            </a:r>
          </a:p>
        </p:txBody>
      </p:sp>
      <p:cxnSp>
        <p:nvCxnSpPr>
          <p:cNvPr id="179" name="Gerade Verbindung mit Pfeil 178">
            <a:extLst>
              <a:ext uri="{FF2B5EF4-FFF2-40B4-BE49-F238E27FC236}">
                <a16:creationId xmlns:a16="http://schemas.microsoft.com/office/drawing/2014/main" id="{56F1B190-C95D-27EF-4B70-A243E7E9614C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2930984" y="14077009"/>
            <a:ext cx="1956652" cy="582754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182" name="Gerade Verbindung mit Pfeil 181">
            <a:extLst>
              <a:ext uri="{FF2B5EF4-FFF2-40B4-BE49-F238E27FC236}">
                <a16:creationId xmlns:a16="http://schemas.microsoft.com/office/drawing/2014/main" id="{A7089A9B-4609-09B4-1DBE-4C1D6C0C857C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5430091" y="14077010"/>
            <a:ext cx="3687250" cy="513945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sp>
        <p:nvSpPr>
          <p:cNvPr id="186" name="Rechteck 185">
            <a:extLst>
              <a:ext uri="{FF2B5EF4-FFF2-40B4-BE49-F238E27FC236}">
                <a16:creationId xmlns:a16="http://schemas.microsoft.com/office/drawing/2014/main" id="{4868F22B-26A2-8555-1C31-BA8FE3A69444}"/>
              </a:ext>
            </a:extLst>
          </p:cNvPr>
          <p:cNvSpPr/>
          <p:nvPr/>
        </p:nvSpPr>
        <p:spPr>
          <a:xfrm>
            <a:off x="15394657" y="12688622"/>
            <a:ext cx="1949140" cy="2509791"/>
          </a:xfrm>
          <a:prstGeom prst="rect">
            <a:avLst/>
          </a:prstGeom>
          <a:solidFill>
            <a:srgbClr val="DF89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Link</a:t>
            </a:r>
          </a:p>
        </p:txBody>
      </p:sp>
      <p:sp>
        <p:nvSpPr>
          <p:cNvPr id="187" name="Abgerundetes Rechteck 1">
            <a:extLst>
              <a:ext uri="{FF2B5EF4-FFF2-40B4-BE49-F238E27FC236}">
                <a16:creationId xmlns:a16="http://schemas.microsoft.com/office/drawing/2014/main" id="{37F48526-AB5E-682D-E11F-C41A239FDC64}"/>
              </a:ext>
            </a:extLst>
          </p:cNvPr>
          <p:cNvSpPr/>
          <p:nvPr/>
        </p:nvSpPr>
        <p:spPr>
          <a:xfrm>
            <a:off x="15539933" y="13854222"/>
            <a:ext cx="542452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</a:t>
            </a: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8A1EE1D1-AA64-2368-887D-30A3D3B171F8}"/>
              </a:ext>
            </a:extLst>
          </p:cNvPr>
          <p:cNvSpPr/>
          <p:nvPr/>
        </p:nvSpPr>
        <p:spPr>
          <a:xfrm>
            <a:off x="15528290" y="14651552"/>
            <a:ext cx="1629369" cy="36141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linktp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*[{local-id,_cc,_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}]</a:t>
            </a:r>
          </a:p>
        </p:txBody>
      </p:sp>
      <p:cxnSp>
        <p:nvCxnSpPr>
          <p:cNvPr id="189" name="Gerade Verbindung mit Pfeil 188">
            <a:extLst>
              <a:ext uri="{FF2B5EF4-FFF2-40B4-BE49-F238E27FC236}">
                <a16:creationId xmlns:a16="http://schemas.microsoft.com/office/drawing/2014/main" id="{BC5F7E9E-D557-C8B9-89AE-F98C8A2D44A2}"/>
              </a:ext>
            </a:extLst>
          </p:cNvPr>
          <p:cNvCxnSpPr>
            <a:cxnSpLocks/>
            <a:stCxn id="187" idx="2"/>
            <a:endCxn id="188" idx="0"/>
          </p:cNvCxnSpPr>
          <p:nvPr/>
        </p:nvCxnSpPr>
        <p:spPr>
          <a:xfrm>
            <a:off x="15811159" y="14299801"/>
            <a:ext cx="531810" cy="35175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90" name="Gerade Verbindung mit Pfeil 189">
            <a:extLst>
              <a:ext uri="{FF2B5EF4-FFF2-40B4-BE49-F238E27FC236}">
                <a16:creationId xmlns:a16="http://schemas.microsoft.com/office/drawing/2014/main" id="{8DA3FBF6-EBD2-1D13-742A-15FC983A3E65}"/>
              </a:ext>
            </a:extLst>
          </p:cNvPr>
          <p:cNvCxnSpPr>
            <a:cxnSpLocks/>
            <a:stCxn id="187" idx="3"/>
          </p:cNvCxnSpPr>
          <p:nvPr/>
        </p:nvCxnSpPr>
        <p:spPr>
          <a:xfrm>
            <a:off x="16082386" y="14077014"/>
            <a:ext cx="3637468" cy="570645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197" name="Gerade Verbindung mit Pfeil 196">
            <a:extLst>
              <a:ext uri="{FF2B5EF4-FFF2-40B4-BE49-F238E27FC236}">
                <a16:creationId xmlns:a16="http://schemas.microsoft.com/office/drawing/2014/main" id="{0F4886F9-95BC-4609-C697-3B2A070BC64D}"/>
              </a:ext>
            </a:extLst>
          </p:cNvPr>
          <p:cNvCxnSpPr>
            <a:cxnSpLocks/>
            <a:stCxn id="187" idx="1"/>
          </p:cNvCxnSpPr>
          <p:nvPr/>
        </p:nvCxnSpPr>
        <p:spPr>
          <a:xfrm flipH="1">
            <a:off x="12962295" y="14077010"/>
            <a:ext cx="2577638" cy="513945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sp>
        <p:nvSpPr>
          <p:cNvPr id="203" name="Abgerundetes Rechteck 8">
            <a:extLst>
              <a:ext uri="{FF2B5EF4-FFF2-40B4-BE49-F238E27FC236}">
                <a16:creationId xmlns:a16="http://schemas.microsoft.com/office/drawing/2014/main" id="{738C019A-29F1-C56A-FC91-ECB794337A4D}"/>
              </a:ext>
            </a:extLst>
          </p:cNvPr>
          <p:cNvSpPr/>
          <p:nvPr/>
        </p:nvSpPr>
        <p:spPr>
          <a:xfrm>
            <a:off x="4868293" y="3554353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800" kern="0" noProof="0" dirty="0" err="1">
                <a:solidFill>
                  <a:prstClr val="white"/>
                </a:solidFill>
                <a:latin typeface="Calibri" panose="020F0502020204030204"/>
              </a:rPr>
              <a:t>managementDomain</a:t>
            </a:r>
            <a:r>
              <a:rPr lang="en-US" sz="800" kern="0" noProof="0" dirty="0">
                <a:solidFill>
                  <a:prstClr val="white"/>
                </a:solidFill>
                <a:latin typeface="Calibri" panose="020F0502020204030204"/>
              </a:rPr>
              <a:t> Interface [*]</a:t>
            </a: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A6C4AC5D-2AA7-751E-D281-DFFD492DD901}"/>
              </a:ext>
            </a:extLst>
          </p:cNvPr>
          <p:cNvSpPr/>
          <p:nvPr/>
        </p:nvSpPr>
        <p:spPr>
          <a:xfrm>
            <a:off x="1626488" y="3471544"/>
            <a:ext cx="2773411" cy="81486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managementDomainInterfaceTemplateName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</a:t>
            </a:r>
            <a:r>
              <a:rPr lang="en-US" sz="800" kern="0" noProof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managementDomainInterfaceTemplate</a:t>
            </a:r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r>
              <a:rPr lang="de-DE" sz="800" kern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managerIpAddress</a:t>
            </a:r>
            <a:endParaRPr lang="de-DE" sz="800" kern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r>
              <a:rPr lang="de-DE" sz="800" kern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managerPort</a:t>
            </a:r>
            <a:endParaRPr lang="de-DE" sz="800" kern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r>
              <a:rPr lang="de-DE" sz="800" kern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measureManagementDomainInterfaceService</a:t>
            </a:r>
            <a:endParaRPr lang="de-DE" sz="800" kern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r>
              <a:rPr lang="de-DE" sz="800" kern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mediateManagementDomainInterfaceUpdateService</a:t>
            </a:r>
            <a:endParaRPr lang="de-DE" sz="800" kern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</p:txBody>
      </p:sp>
      <p:cxnSp>
        <p:nvCxnSpPr>
          <p:cNvPr id="205" name="Gerade Verbindung mit Pfeil 204">
            <a:extLst>
              <a:ext uri="{FF2B5EF4-FFF2-40B4-BE49-F238E27FC236}">
                <a16:creationId xmlns:a16="http://schemas.microsoft.com/office/drawing/2014/main" id="{0A64E647-D10A-06BE-CD75-BD4CA5AB890B}"/>
              </a:ext>
            </a:extLst>
          </p:cNvPr>
          <p:cNvCxnSpPr>
            <a:cxnSpLocks/>
            <a:stCxn id="203" idx="1"/>
            <a:endCxn id="204" idx="3"/>
          </p:cNvCxnSpPr>
          <p:nvPr/>
        </p:nvCxnSpPr>
        <p:spPr>
          <a:xfrm flipH="1">
            <a:off x="4399899" y="3777139"/>
            <a:ext cx="468394" cy="10183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17" name="Gerade Verbindung mit Pfeil 216">
            <a:extLst>
              <a:ext uri="{FF2B5EF4-FFF2-40B4-BE49-F238E27FC236}">
                <a16:creationId xmlns:a16="http://schemas.microsoft.com/office/drawing/2014/main" id="{87309486-D0BB-A00F-C0B6-3C15BCA3FE51}"/>
              </a:ext>
            </a:extLst>
          </p:cNvPr>
          <p:cNvCxnSpPr>
            <a:cxnSpLocks/>
            <a:stCxn id="203" idx="3"/>
            <a:endCxn id="74" idx="1"/>
          </p:cNvCxnSpPr>
          <p:nvPr/>
        </p:nvCxnSpPr>
        <p:spPr>
          <a:xfrm>
            <a:off x="6029746" y="3777139"/>
            <a:ext cx="730841" cy="105051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26" name="Abgerundetes Rechteck 9">
            <a:extLst>
              <a:ext uri="{FF2B5EF4-FFF2-40B4-BE49-F238E27FC236}">
                <a16:creationId xmlns:a16="http://schemas.microsoft.com/office/drawing/2014/main" id="{805E966C-1A0A-EE02-716D-972C6D0CE591}"/>
              </a:ext>
            </a:extLst>
          </p:cNvPr>
          <p:cNvSpPr/>
          <p:nvPr/>
        </p:nvSpPr>
        <p:spPr>
          <a:xfrm>
            <a:off x="1727870" y="14585156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TcpClient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6329080A-E006-F55A-7FF5-746EAA42BD58}"/>
              </a:ext>
            </a:extLst>
          </p:cNvPr>
          <p:cNvCxnSpPr>
            <a:cxnSpLocks/>
            <a:stCxn id="26" idx="3"/>
            <a:endCxn id="31" idx="1"/>
          </p:cNvCxnSpPr>
          <p:nvPr/>
        </p:nvCxnSpPr>
        <p:spPr>
          <a:xfrm>
            <a:off x="2889322" y="14807942"/>
            <a:ext cx="431666" cy="7910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7760C7F1-C3D0-D514-3921-11B4ED0DA20E}"/>
              </a:ext>
            </a:extLst>
          </p:cNvPr>
          <p:cNvSpPr/>
          <p:nvPr/>
        </p:nvSpPr>
        <p:spPr>
          <a:xfrm>
            <a:off x="3320989" y="14664258"/>
            <a:ext cx="1212405" cy="44557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-client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5DF034F3-0E7C-8443-33C2-F29B046F5A7A}"/>
              </a:ext>
            </a:extLst>
          </p:cNvPr>
          <p:cNvCxnSpPr>
            <a:cxnSpLocks/>
            <a:stCxn id="26" idx="1"/>
            <a:endCxn id="4" idx="3"/>
          </p:cNvCxnSpPr>
          <p:nvPr/>
        </p:nvCxnSpPr>
        <p:spPr>
          <a:xfrm flipH="1" flipV="1">
            <a:off x="1175706" y="14083629"/>
            <a:ext cx="552164" cy="72431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46" name="Verbinder: gewinkelt 45">
            <a:extLst>
              <a:ext uri="{FF2B5EF4-FFF2-40B4-BE49-F238E27FC236}">
                <a16:creationId xmlns:a16="http://schemas.microsoft.com/office/drawing/2014/main" id="{80192198-A865-C19F-B1EE-A1BBDD98A398}"/>
              </a:ext>
            </a:extLst>
          </p:cNvPr>
          <p:cNvCxnSpPr>
            <a:cxnSpLocks/>
            <a:stCxn id="21" idx="1"/>
            <a:endCxn id="14" idx="0"/>
          </p:cNvCxnSpPr>
          <p:nvPr/>
        </p:nvCxnSpPr>
        <p:spPr>
          <a:xfrm rot="10800000" flipV="1">
            <a:off x="5158862" y="7833004"/>
            <a:ext cx="4039441" cy="6021218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58" name="Verbinder: gewinkelt 57">
            <a:extLst>
              <a:ext uri="{FF2B5EF4-FFF2-40B4-BE49-F238E27FC236}">
                <a16:creationId xmlns:a16="http://schemas.microsoft.com/office/drawing/2014/main" id="{9139813A-9B82-3004-3EF3-F9261E30CAD0}"/>
              </a:ext>
            </a:extLst>
          </p:cNvPr>
          <p:cNvCxnSpPr>
            <a:cxnSpLocks/>
            <a:stCxn id="21" idx="3"/>
            <a:endCxn id="187" idx="0"/>
          </p:cNvCxnSpPr>
          <p:nvPr/>
        </p:nvCxnSpPr>
        <p:spPr>
          <a:xfrm>
            <a:off x="9735601" y="7833004"/>
            <a:ext cx="6075558" cy="6021218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6F12FF9E-37A6-CF3F-21C6-B70053FC686D}"/>
              </a:ext>
            </a:extLst>
          </p:cNvPr>
          <p:cNvCxnSpPr>
            <a:cxnSpLocks/>
            <a:stCxn id="117" idx="2"/>
            <a:endCxn id="110" idx="0"/>
          </p:cNvCxnSpPr>
          <p:nvPr/>
        </p:nvCxnSpPr>
        <p:spPr>
          <a:xfrm>
            <a:off x="9802648" y="4017270"/>
            <a:ext cx="1221481" cy="477875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01" name="Textfeld 300">
            <a:extLst>
              <a:ext uri="{FF2B5EF4-FFF2-40B4-BE49-F238E27FC236}">
                <a16:creationId xmlns:a16="http://schemas.microsoft.com/office/drawing/2014/main" id="{B431E336-49A0-D4C1-B739-05636DA396C4}"/>
              </a:ext>
            </a:extLst>
          </p:cNvPr>
          <p:cNvSpPr txBox="1"/>
          <p:nvPr/>
        </p:nvSpPr>
        <p:spPr>
          <a:xfrm>
            <a:off x="9420950" y="7294540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noProof="0" dirty="0"/>
              <a:t>[*]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4455D08-B09B-42C6-B4AB-ECDB7FD82636}"/>
              </a:ext>
            </a:extLst>
          </p:cNvPr>
          <p:cNvSpPr/>
          <p:nvPr/>
        </p:nvSpPr>
        <p:spPr>
          <a:xfrm>
            <a:off x="14168441" y="20356375"/>
            <a:ext cx="2301547" cy="32075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to be deleted, if no longer required for scrolling</a:t>
            </a: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94" name="Abgerundetes Rechteck 1">
            <a:extLst>
              <a:ext uri="{FF2B5EF4-FFF2-40B4-BE49-F238E27FC236}">
                <a16:creationId xmlns:a16="http://schemas.microsoft.com/office/drawing/2014/main" id="{87157DEA-03E6-23BA-1808-95E146E4FACA}"/>
              </a:ext>
            </a:extLst>
          </p:cNvPr>
          <p:cNvSpPr/>
          <p:nvPr/>
        </p:nvSpPr>
        <p:spPr>
          <a:xfrm>
            <a:off x="43356715" y="-5856595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CC</a:t>
            </a:r>
          </a:p>
        </p:txBody>
      </p:sp>
      <p:sp>
        <p:nvSpPr>
          <p:cNvPr id="222" name="Ellipse 221">
            <a:extLst>
              <a:ext uri="{FF2B5EF4-FFF2-40B4-BE49-F238E27FC236}">
                <a16:creationId xmlns:a16="http://schemas.microsoft.com/office/drawing/2014/main" id="{C08BE452-3562-6D23-307D-95FAE6C67020}"/>
              </a:ext>
            </a:extLst>
          </p:cNvPr>
          <p:cNvSpPr/>
          <p:nvPr/>
        </p:nvSpPr>
        <p:spPr>
          <a:xfrm>
            <a:off x="21489051" y="8874636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1" name="Abgerundetes Rechteck 2">
            <a:extLst>
              <a:ext uri="{FF2B5EF4-FFF2-40B4-BE49-F238E27FC236}">
                <a16:creationId xmlns:a16="http://schemas.microsoft.com/office/drawing/2014/main" id="{7E74CE14-AE7E-557C-4BD2-36D9C51C9237}"/>
              </a:ext>
            </a:extLst>
          </p:cNvPr>
          <p:cNvSpPr/>
          <p:nvPr/>
        </p:nvSpPr>
        <p:spPr>
          <a:xfrm>
            <a:off x="9196940" y="6617993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FC</a:t>
            </a:r>
          </a:p>
        </p:txBody>
      </p:sp>
      <p:sp>
        <p:nvSpPr>
          <p:cNvPr id="253" name="Rechteck 252">
            <a:extLst>
              <a:ext uri="{FF2B5EF4-FFF2-40B4-BE49-F238E27FC236}">
                <a16:creationId xmlns:a16="http://schemas.microsoft.com/office/drawing/2014/main" id="{73762676-BDB4-2382-32BE-8BF1C3373272}"/>
              </a:ext>
            </a:extLst>
          </p:cNvPr>
          <p:cNvSpPr/>
          <p:nvPr/>
        </p:nvSpPr>
        <p:spPr>
          <a:xfrm>
            <a:off x="6451600" y="6462109"/>
            <a:ext cx="1928781" cy="31059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forwardingConstructName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deviceName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cxnSp>
        <p:nvCxnSpPr>
          <p:cNvPr id="254" name="Gerade Verbindung mit Pfeil 253">
            <a:extLst>
              <a:ext uri="{FF2B5EF4-FFF2-40B4-BE49-F238E27FC236}">
                <a16:creationId xmlns:a16="http://schemas.microsoft.com/office/drawing/2014/main" id="{E69B8EA4-8759-1682-5CC0-6F5B1C34A963}"/>
              </a:ext>
            </a:extLst>
          </p:cNvPr>
          <p:cNvCxnSpPr>
            <a:cxnSpLocks/>
            <a:stCxn id="251" idx="1"/>
            <a:endCxn id="253" idx="3"/>
          </p:cNvCxnSpPr>
          <p:nvPr/>
        </p:nvCxnSpPr>
        <p:spPr>
          <a:xfrm flipH="1" flipV="1">
            <a:off x="8380381" y="6617406"/>
            <a:ext cx="816559" cy="22337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8" name="Gerade Verbindung mit Pfeil 257">
            <a:extLst>
              <a:ext uri="{FF2B5EF4-FFF2-40B4-BE49-F238E27FC236}">
                <a16:creationId xmlns:a16="http://schemas.microsoft.com/office/drawing/2014/main" id="{D6104834-65CD-D14E-1C4E-A8BB9F07A871}"/>
              </a:ext>
            </a:extLst>
          </p:cNvPr>
          <p:cNvCxnSpPr>
            <a:cxnSpLocks/>
            <a:stCxn id="251" idx="2"/>
            <a:endCxn id="21" idx="0"/>
          </p:cNvCxnSpPr>
          <p:nvPr/>
        </p:nvCxnSpPr>
        <p:spPr>
          <a:xfrm>
            <a:off x="9465590" y="7063565"/>
            <a:ext cx="1362" cy="54665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5" name="Verbinder: gewinkelt 264">
            <a:extLst>
              <a:ext uri="{FF2B5EF4-FFF2-40B4-BE49-F238E27FC236}">
                <a16:creationId xmlns:a16="http://schemas.microsoft.com/office/drawing/2014/main" id="{DAB4B749-65E2-6050-F7E0-358858ADB1AB}"/>
              </a:ext>
            </a:extLst>
          </p:cNvPr>
          <p:cNvCxnSpPr>
            <a:cxnSpLocks/>
            <a:stCxn id="251" idx="1"/>
            <a:endCxn id="56" idx="0"/>
          </p:cNvCxnSpPr>
          <p:nvPr/>
        </p:nvCxnSpPr>
        <p:spPr>
          <a:xfrm rot="10800000" flipV="1">
            <a:off x="907058" y="6840779"/>
            <a:ext cx="8289883" cy="2020034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sp>
        <p:nvSpPr>
          <p:cNvPr id="272" name="Ellipse 271">
            <a:extLst>
              <a:ext uri="{FF2B5EF4-FFF2-40B4-BE49-F238E27FC236}">
                <a16:creationId xmlns:a16="http://schemas.microsoft.com/office/drawing/2014/main" id="{718BC2D7-C4BE-775B-C034-11E2C3457598}"/>
              </a:ext>
            </a:extLst>
          </p:cNvPr>
          <p:cNvSpPr/>
          <p:nvPr/>
        </p:nvSpPr>
        <p:spPr>
          <a:xfrm>
            <a:off x="719259" y="8867502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4" name="Ellipse 283">
            <a:extLst>
              <a:ext uri="{FF2B5EF4-FFF2-40B4-BE49-F238E27FC236}">
                <a16:creationId xmlns:a16="http://schemas.microsoft.com/office/drawing/2014/main" id="{952006EB-25A1-BC68-BDE6-297960C6C683}"/>
              </a:ext>
            </a:extLst>
          </p:cNvPr>
          <p:cNvSpPr/>
          <p:nvPr/>
        </p:nvSpPr>
        <p:spPr>
          <a:xfrm>
            <a:off x="21607911" y="8874641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5" name="Ellipse 284">
            <a:extLst>
              <a:ext uri="{FF2B5EF4-FFF2-40B4-BE49-F238E27FC236}">
                <a16:creationId xmlns:a16="http://schemas.microsoft.com/office/drawing/2014/main" id="{A0B7051F-E2BC-61A9-1913-B1162C42B2AD}"/>
              </a:ext>
            </a:extLst>
          </p:cNvPr>
          <p:cNvSpPr/>
          <p:nvPr/>
        </p:nvSpPr>
        <p:spPr>
          <a:xfrm>
            <a:off x="21736830" y="8867503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8" name="Ellipse 307">
            <a:extLst>
              <a:ext uri="{FF2B5EF4-FFF2-40B4-BE49-F238E27FC236}">
                <a16:creationId xmlns:a16="http://schemas.microsoft.com/office/drawing/2014/main" id="{7C7BAC44-404D-3FD0-EEA8-8CF2F1ABCBA3}"/>
              </a:ext>
            </a:extLst>
          </p:cNvPr>
          <p:cNvSpPr/>
          <p:nvPr/>
        </p:nvSpPr>
        <p:spPr>
          <a:xfrm>
            <a:off x="9682214" y="6931610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73" name="Verbinder: gewinkelt 172">
            <a:extLst>
              <a:ext uri="{FF2B5EF4-FFF2-40B4-BE49-F238E27FC236}">
                <a16:creationId xmlns:a16="http://schemas.microsoft.com/office/drawing/2014/main" id="{546100DB-EF41-54F1-7D45-128ECA94355B}"/>
              </a:ext>
            </a:extLst>
          </p:cNvPr>
          <p:cNvCxnSpPr>
            <a:stCxn id="110" idx="2"/>
            <a:endCxn id="151" idx="0"/>
          </p:cNvCxnSpPr>
          <p:nvPr/>
        </p:nvCxnSpPr>
        <p:spPr>
          <a:xfrm rot="16200000" flipH="1">
            <a:off x="9680132" y="10585592"/>
            <a:ext cx="3707168" cy="1019175"/>
          </a:xfrm>
          <a:prstGeom prst="bentConnector3">
            <a:avLst>
              <a:gd name="adj1" fmla="val 10124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57" name="Textfeld 356">
            <a:extLst>
              <a:ext uri="{FF2B5EF4-FFF2-40B4-BE49-F238E27FC236}">
                <a16:creationId xmlns:a16="http://schemas.microsoft.com/office/drawing/2014/main" id="{F99BDE58-C804-0DA9-EB8A-59D134B39DD7}"/>
              </a:ext>
            </a:extLst>
          </p:cNvPr>
          <p:cNvSpPr txBox="1"/>
          <p:nvPr/>
        </p:nvSpPr>
        <p:spPr>
          <a:xfrm>
            <a:off x="282705" y="1606628"/>
            <a:ext cx="19030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noProof="0" dirty="0">
                <a:solidFill>
                  <a:srgbClr val="FF0000"/>
                </a:solidFill>
              </a:rPr>
              <a:t>CDM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2365C42-32E2-9FBB-9012-9290E791898F}"/>
              </a:ext>
            </a:extLst>
          </p:cNvPr>
          <p:cNvSpPr/>
          <p:nvPr/>
        </p:nvSpPr>
        <p:spPr>
          <a:xfrm>
            <a:off x="28011121" y="8478513"/>
            <a:ext cx="7535396" cy="68231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 err="1">
                <a:solidFill>
                  <a:schemeClr val="tx1"/>
                </a:solidFill>
              </a:rPr>
              <a:t>LogicalController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E8A1705-8DEC-1A0A-D6DB-2EE578E4F2E2}"/>
              </a:ext>
            </a:extLst>
          </p:cNvPr>
          <p:cNvSpPr/>
          <p:nvPr/>
        </p:nvSpPr>
        <p:spPr>
          <a:xfrm>
            <a:off x="28105100" y="12268569"/>
            <a:ext cx="7361904" cy="25356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 err="1">
                <a:solidFill>
                  <a:schemeClr val="tx1"/>
                </a:solidFill>
              </a:rPr>
              <a:t>LogicalMountPoint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24" name="Abgerundetes Rechteck 1">
            <a:extLst>
              <a:ext uri="{FF2B5EF4-FFF2-40B4-BE49-F238E27FC236}">
                <a16:creationId xmlns:a16="http://schemas.microsoft.com/office/drawing/2014/main" id="{00BF07AC-D422-2FE4-B280-9957FC945E16}"/>
              </a:ext>
            </a:extLst>
          </p:cNvPr>
          <p:cNvSpPr/>
          <p:nvPr/>
        </p:nvSpPr>
        <p:spPr>
          <a:xfrm>
            <a:off x="31438770" y="8860809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CC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AAF3458E-970B-9AEE-394E-51278840AA39}"/>
              </a:ext>
            </a:extLst>
          </p:cNvPr>
          <p:cNvCxnSpPr>
            <a:cxnSpLocks/>
            <a:stCxn id="24" idx="2"/>
            <a:endCxn id="65" idx="0"/>
          </p:cNvCxnSpPr>
          <p:nvPr/>
        </p:nvCxnSpPr>
        <p:spPr>
          <a:xfrm>
            <a:off x="31707420" y="9306381"/>
            <a:ext cx="0" cy="323409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3DF5C9E9-FE3B-9BE6-9DD1-4F423E5DCB2B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31971861" y="9080029"/>
            <a:ext cx="461372" cy="13682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0" name="Rechteck 59">
            <a:extLst>
              <a:ext uri="{FF2B5EF4-FFF2-40B4-BE49-F238E27FC236}">
                <a16:creationId xmlns:a16="http://schemas.microsoft.com/office/drawing/2014/main" id="{22252AF3-6422-B41E-7151-71411A68485A}"/>
              </a:ext>
            </a:extLst>
          </p:cNvPr>
          <p:cNvSpPr/>
          <p:nvPr/>
        </p:nvSpPr>
        <p:spPr>
          <a:xfrm>
            <a:off x="32433233" y="8851566"/>
            <a:ext cx="2142517" cy="73058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>
              <a:defRPr/>
            </a:pP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elementName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managementDomain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logicalController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_template=</a:t>
            </a:r>
            <a:r>
              <a:rPr lang="en-US" sz="800" kern="0" noProof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controllerTemplateName</a:t>
            </a:r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_controllers[*]=[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>
              <a:defRPr/>
            </a:pP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_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tcpServer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=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loadBalancerName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/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sp>
        <p:nvSpPr>
          <p:cNvPr id="65" name="Abgerundetes Rechteck 2">
            <a:extLst>
              <a:ext uri="{FF2B5EF4-FFF2-40B4-BE49-F238E27FC236}">
                <a16:creationId xmlns:a16="http://schemas.microsoft.com/office/drawing/2014/main" id="{07358D8E-2957-0239-B7B2-3D95BE2118B9}"/>
              </a:ext>
            </a:extLst>
          </p:cNvPr>
          <p:cNvSpPr/>
          <p:nvPr/>
        </p:nvSpPr>
        <p:spPr>
          <a:xfrm>
            <a:off x="31438770" y="12540479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67" name="Abgerundetes Rechteck 3">
            <a:extLst>
              <a:ext uri="{FF2B5EF4-FFF2-40B4-BE49-F238E27FC236}">
                <a16:creationId xmlns:a16="http://schemas.microsoft.com/office/drawing/2014/main" id="{0D03685D-9B37-6F78-E676-2CD4B288AE68}"/>
              </a:ext>
            </a:extLst>
          </p:cNvPr>
          <p:cNvSpPr/>
          <p:nvPr/>
        </p:nvSpPr>
        <p:spPr>
          <a:xfrm>
            <a:off x="31438770" y="13426437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E9FC1093-AEA9-7442-0F78-2EB9334DF2CE}"/>
              </a:ext>
            </a:extLst>
          </p:cNvPr>
          <p:cNvCxnSpPr>
            <a:stCxn id="65" idx="2"/>
            <a:endCxn id="67" idx="0"/>
          </p:cNvCxnSpPr>
          <p:nvPr/>
        </p:nvCxnSpPr>
        <p:spPr>
          <a:xfrm>
            <a:off x="31707420" y="12986051"/>
            <a:ext cx="0" cy="44038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11853B55-52EF-75E8-3BA9-8A6BBE5ED88D}"/>
              </a:ext>
            </a:extLst>
          </p:cNvPr>
          <p:cNvCxnSpPr>
            <a:cxnSpLocks/>
            <a:stCxn id="65" idx="3"/>
            <a:endCxn id="79" idx="1"/>
          </p:cNvCxnSpPr>
          <p:nvPr/>
        </p:nvCxnSpPr>
        <p:spPr>
          <a:xfrm flipV="1">
            <a:off x="31976069" y="12697472"/>
            <a:ext cx="474799" cy="6579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9" name="Rechteck 78">
            <a:extLst>
              <a:ext uri="{FF2B5EF4-FFF2-40B4-BE49-F238E27FC236}">
                <a16:creationId xmlns:a16="http://schemas.microsoft.com/office/drawing/2014/main" id="{7E92625E-2038-FAB9-246B-B49654DAA15E}"/>
              </a:ext>
            </a:extLst>
          </p:cNvPr>
          <p:cNvSpPr/>
          <p:nvPr/>
        </p:nvSpPr>
        <p:spPr>
          <a:xfrm>
            <a:off x="32450868" y="12539959"/>
            <a:ext cx="1731181" cy="31502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deviceName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_template=</a:t>
            </a:r>
            <a:r>
              <a:rPr lang="en-US" sz="800" kern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mountPointTemplateName</a:t>
            </a:r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ABCC4F8D-67E1-FDF4-31FB-38921DC47525}"/>
              </a:ext>
            </a:extLst>
          </p:cNvPr>
          <p:cNvSpPr/>
          <p:nvPr/>
        </p:nvSpPr>
        <p:spPr>
          <a:xfrm>
            <a:off x="31844655" y="8867499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83385723-4827-E40B-CF51-D0117E66469D}"/>
              </a:ext>
            </a:extLst>
          </p:cNvPr>
          <p:cNvSpPr/>
          <p:nvPr/>
        </p:nvSpPr>
        <p:spPr>
          <a:xfrm>
            <a:off x="31519622" y="8867498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2" name="Abgerundetes Rechteck 9">
            <a:extLst>
              <a:ext uri="{FF2B5EF4-FFF2-40B4-BE49-F238E27FC236}">
                <a16:creationId xmlns:a16="http://schemas.microsoft.com/office/drawing/2014/main" id="{4DC92E7C-421E-6428-7ED5-8CB65021A532}"/>
              </a:ext>
            </a:extLst>
          </p:cNvPr>
          <p:cNvSpPr/>
          <p:nvPr/>
        </p:nvSpPr>
        <p:spPr>
          <a:xfrm>
            <a:off x="32537162" y="13429410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TcpClient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9E946618-F973-92BA-4FAB-0144D9F68BD7}"/>
              </a:ext>
            </a:extLst>
          </p:cNvPr>
          <p:cNvCxnSpPr>
            <a:cxnSpLocks/>
            <a:stCxn id="102" idx="3"/>
            <a:endCxn id="124" idx="1"/>
          </p:cNvCxnSpPr>
          <p:nvPr/>
        </p:nvCxnSpPr>
        <p:spPr>
          <a:xfrm>
            <a:off x="33698615" y="13652196"/>
            <a:ext cx="470210" cy="23760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24" name="Rechteck 123">
            <a:extLst>
              <a:ext uri="{FF2B5EF4-FFF2-40B4-BE49-F238E27FC236}">
                <a16:creationId xmlns:a16="http://schemas.microsoft.com/office/drawing/2014/main" id="{579F0CC3-93B2-0B3F-1E33-36E1A277D354}"/>
              </a:ext>
            </a:extLst>
          </p:cNvPr>
          <p:cNvSpPr/>
          <p:nvPr/>
        </p:nvSpPr>
        <p:spPr>
          <a:xfrm>
            <a:off x="34168825" y="13438787"/>
            <a:ext cx="1150284" cy="9020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-client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notificationSubscribe</a:t>
            </a:r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notificationStreamName</a:t>
            </a:r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availableCapability</a:t>
            </a:r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unavailableCapability</a:t>
            </a:r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</p:txBody>
      </p:sp>
      <p:cxnSp>
        <p:nvCxnSpPr>
          <p:cNvPr id="183" name="Gerade Verbindung mit Pfeil 182">
            <a:extLst>
              <a:ext uri="{FF2B5EF4-FFF2-40B4-BE49-F238E27FC236}">
                <a16:creationId xmlns:a16="http://schemas.microsoft.com/office/drawing/2014/main" id="{D0CB3724-9353-6263-D807-B665C2334F5C}"/>
              </a:ext>
            </a:extLst>
          </p:cNvPr>
          <p:cNvCxnSpPr>
            <a:cxnSpLocks/>
            <a:stCxn id="102" idx="1"/>
            <a:endCxn id="67" idx="3"/>
          </p:cNvCxnSpPr>
          <p:nvPr/>
        </p:nvCxnSpPr>
        <p:spPr>
          <a:xfrm flipH="1" flipV="1">
            <a:off x="31976069" y="13649223"/>
            <a:ext cx="561093" cy="297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208" name="Abgerundetes Rechteck 89">
            <a:extLst>
              <a:ext uri="{FF2B5EF4-FFF2-40B4-BE49-F238E27FC236}">
                <a16:creationId xmlns:a16="http://schemas.microsoft.com/office/drawing/2014/main" id="{F85352AA-DC8A-DD4F-169C-91D7AAC37E8B}"/>
              </a:ext>
            </a:extLst>
          </p:cNvPr>
          <p:cNvSpPr/>
          <p:nvPr/>
        </p:nvSpPr>
        <p:spPr>
          <a:xfrm>
            <a:off x="29751087" y="13426251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/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CopyServer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[*]</a:t>
            </a:r>
          </a:p>
        </p:txBody>
      </p:sp>
      <p:cxnSp>
        <p:nvCxnSpPr>
          <p:cNvPr id="210" name="Gerade Verbindung mit Pfeil 209">
            <a:extLst>
              <a:ext uri="{FF2B5EF4-FFF2-40B4-BE49-F238E27FC236}">
                <a16:creationId xmlns:a16="http://schemas.microsoft.com/office/drawing/2014/main" id="{C0AD7457-C1FA-2E26-582B-42760F4455B9}"/>
              </a:ext>
            </a:extLst>
          </p:cNvPr>
          <p:cNvCxnSpPr>
            <a:cxnSpLocks/>
            <a:stCxn id="208" idx="3"/>
            <a:endCxn id="67" idx="1"/>
          </p:cNvCxnSpPr>
          <p:nvPr/>
        </p:nvCxnSpPr>
        <p:spPr>
          <a:xfrm>
            <a:off x="30912540" y="13649037"/>
            <a:ext cx="526230" cy="18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219" name="Abgerundetes Rechteck 8">
            <a:extLst>
              <a:ext uri="{FF2B5EF4-FFF2-40B4-BE49-F238E27FC236}">
                <a16:creationId xmlns:a16="http://schemas.microsoft.com/office/drawing/2014/main" id="{9F384F23-CB5A-FC5A-AE8D-FC743426C3E8}"/>
              </a:ext>
            </a:extLst>
          </p:cNvPr>
          <p:cNvSpPr/>
          <p:nvPr/>
        </p:nvSpPr>
        <p:spPr>
          <a:xfrm>
            <a:off x="22526019" y="13420320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CopyClient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cxnSp>
        <p:nvCxnSpPr>
          <p:cNvPr id="227" name="Gerade Verbindung mit Pfeil 226">
            <a:extLst>
              <a:ext uri="{FF2B5EF4-FFF2-40B4-BE49-F238E27FC236}">
                <a16:creationId xmlns:a16="http://schemas.microsoft.com/office/drawing/2014/main" id="{1E9604DD-4C4D-B0D2-A11A-8E3E73C6F21E}"/>
              </a:ext>
            </a:extLst>
          </p:cNvPr>
          <p:cNvCxnSpPr>
            <a:cxnSpLocks/>
            <a:stCxn id="219" idx="1"/>
            <a:endCxn id="126" idx="3"/>
          </p:cNvCxnSpPr>
          <p:nvPr/>
        </p:nvCxnSpPr>
        <p:spPr>
          <a:xfrm flipH="1">
            <a:off x="21970778" y="13643106"/>
            <a:ext cx="555241" cy="37423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233" name="Rechteck 232">
            <a:extLst>
              <a:ext uri="{FF2B5EF4-FFF2-40B4-BE49-F238E27FC236}">
                <a16:creationId xmlns:a16="http://schemas.microsoft.com/office/drawing/2014/main" id="{2EDD6D89-2858-6570-7B6C-0052AED7A8B4}"/>
              </a:ext>
            </a:extLst>
          </p:cNvPr>
          <p:cNvSpPr/>
          <p:nvPr/>
        </p:nvSpPr>
        <p:spPr>
          <a:xfrm>
            <a:off x="24154601" y="13422260"/>
            <a:ext cx="1682087" cy="33328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local-id=copy-client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copySource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managementDomain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cxnSp>
        <p:nvCxnSpPr>
          <p:cNvPr id="234" name="Gerade Verbindung mit Pfeil 233">
            <a:extLst>
              <a:ext uri="{FF2B5EF4-FFF2-40B4-BE49-F238E27FC236}">
                <a16:creationId xmlns:a16="http://schemas.microsoft.com/office/drawing/2014/main" id="{3459ACE4-72DC-F89C-9F15-0064AEAC3D18}"/>
              </a:ext>
            </a:extLst>
          </p:cNvPr>
          <p:cNvCxnSpPr>
            <a:cxnSpLocks/>
            <a:stCxn id="219" idx="3"/>
            <a:endCxn id="233" idx="1"/>
          </p:cNvCxnSpPr>
          <p:nvPr/>
        </p:nvCxnSpPr>
        <p:spPr>
          <a:xfrm flipV="1">
            <a:off x="23687472" y="13588900"/>
            <a:ext cx="467129" cy="5420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41" name="Rechteck 240">
            <a:extLst>
              <a:ext uri="{FF2B5EF4-FFF2-40B4-BE49-F238E27FC236}">
                <a16:creationId xmlns:a16="http://schemas.microsoft.com/office/drawing/2014/main" id="{12B49280-D55E-AF54-E249-27DF76805937}"/>
              </a:ext>
            </a:extLst>
          </p:cNvPr>
          <p:cNvSpPr/>
          <p:nvPr/>
        </p:nvSpPr>
        <p:spPr>
          <a:xfrm>
            <a:off x="28216649" y="13999312"/>
            <a:ext cx="1514051" cy="32923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local-id=copy-server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copyDestination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}</a:t>
            </a: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AFB369A9-CA62-FE4E-262B-575FE45FD44D}"/>
              </a:ext>
            </a:extLst>
          </p:cNvPr>
          <p:cNvSpPr/>
          <p:nvPr/>
        </p:nvSpPr>
        <p:spPr>
          <a:xfrm>
            <a:off x="26076570" y="12264201"/>
            <a:ext cx="1949140" cy="2541600"/>
          </a:xfrm>
          <a:prstGeom prst="rect">
            <a:avLst/>
          </a:prstGeom>
          <a:solidFill>
            <a:srgbClr val="DF89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Link</a:t>
            </a:r>
          </a:p>
        </p:txBody>
      </p:sp>
      <p:sp>
        <p:nvSpPr>
          <p:cNvPr id="248" name="Abgerundetes Rechteck 1">
            <a:extLst>
              <a:ext uri="{FF2B5EF4-FFF2-40B4-BE49-F238E27FC236}">
                <a16:creationId xmlns:a16="http://schemas.microsoft.com/office/drawing/2014/main" id="{7148558A-0A4D-CD2E-A8CB-9BE2BADAB882}"/>
              </a:ext>
            </a:extLst>
          </p:cNvPr>
          <p:cNvSpPr/>
          <p:nvPr/>
        </p:nvSpPr>
        <p:spPr>
          <a:xfrm>
            <a:off x="26285346" y="12490001"/>
            <a:ext cx="542452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</a:t>
            </a:r>
          </a:p>
        </p:txBody>
      </p:sp>
      <p:sp>
        <p:nvSpPr>
          <p:cNvPr id="249" name="Rechteck 248">
            <a:extLst>
              <a:ext uri="{FF2B5EF4-FFF2-40B4-BE49-F238E27FC236}">
                <a16:creationId xmlns:a16="http://schemas.microsoft.com/office/drawing/2014/main" id="{2FCE0682-57ED-6F29-4B0D-8B86AB4904D9}"/>
              </a:ext>
            </a:extLst>
          </p:cNvPr>
          <p:cNvSpPr/>
          <p:nvPr/>
        </p:nvSpPr>
        <p:spPr>
          <a:xfrm>
            <a:off x="26273703" y="13287331"/>
            <a:ext cx="1629369" cy="36141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linktp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*[{local-id,_cc,_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}]</a:t>
            </a:r>
          </a:p>
        </p:txBody>
      </p:sp>
      <p:cxnSp>
        <p:nvCxnSpPr>
          <p:cNvPr id="250" name="Gerade Verbindung mit Pfeil 249">
            <a:extLst>
              <a:ext uri="{FF2B5EF4-FFF2-40B4-BE49-F238E27FC236}">
                <a16:creationId xmlns:a16="http://schemas.microsoft.com/office/drawing/2014/main" id="{E94C513F-98EA-8E2B-9BDB-FF53F3B2507E}"/>
              </a:ext>
            </a:extLst>
          </p:cNvPr>
          <p:cNvCxnSpPr>
            <a:cxnSpLocks/>
            <a:stCxn id="248" idx="2"/>
            <a:endCxn id="249" idx="0"/>
          </p:cNvCxnSpPr>
          <p:nvPr/>
        </p:nvCxnSpPr>
        <p:spPr>
          <a:xfrm>
            <a:off x="26556572" y="12935580"/>
            <a:ext cx="531810" cy="35175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5" name="Gerade Verbindung mit Pfeil 254">
            <a:extLst>
              <a:ext uri="{FF2B5EF4-FFF2-40B4-BE49-F238E27FC236}">
                <a16:creationId xmlns:a16="http://schemas.microsoft.com/office/drawing/2014/main" id="{E6532B12-DE8B-77EF-8C74-E85942396C7D}"/>
              </a:ext>
            </a:extLst>
          </p:cNvPr>
          <p:cNvCxnSpPr>
            <a:cxnSpLocks/>
            <a:stCxn id="248" idx="1"/>
            <a:endCxn id="326" idx="7"/>
          </p:cNvCxnSpPr>
          <p:nvPr/>
        </p:nvCxnSpPr>
        <p:spPr>
          <a:xfrm flipH="1">
            <a:off x="23648304" y="12712787"/>
            <a:ext cx="2637042" cy="751039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257" name="Gerade Verbindung mit Pfeil 256">
            <a:extLst>
              <a:ext uri="{FF2B5EF4-FFF2-40B4-BE49-F238E27FC236}">
                <a16:creationId xmlns:a16="http://schemas.microsoft.com/office/drawing/2014/main" id="{7403C9F0-2124-D74E-61AF-68B263B5F141}"/>
              </a:ext>
            </a:extLst>
          </p:cNvPr>
          <p:cNvCxnSpPr>
            <a:cxnSpLocks/>
            <a:stCxn id="248" idx="3"/>
            <a:endCxn id="243" idx="2"/>
          </p:cNvCxnSpPr>
          <p:nvPr/>
        </p:nvCxnSpPr>
        <p:spPr>
          <a:xfrm>
            <a:off x="26827798" y="12712787"/>
            <a:ext cx="2946538" cy="756092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269" name="Gerade Verbindung mit Pfeil 268">
            <a:extLst>
              <a:ext uri="{FF2B5EF4-FFF2-40B4-BE49-F238E27FC236}">
                <a16:creationId xmlns:a16="http://schemas.microsoft.com/office/drawing/2014/main" id="{70160CE3-4BC9-7737-7A70-036886999ECF}"/>
              </a:ext>
            </a:extLst>
          </p:cNvPr>
          <p:cNvCxnSpPr>
            <a:cxnSpLocks/>
            <a:stCxn id="208" idx="1"/>
            <a:endCxn id="241" idx="0"/>
          </p:cNvCxnSpPr>
          <p:nvPr/>
        </p:nvCxnSpPr>
        <p:spPr>
          <a:xfrm flipH="1">
            <a:off x="28973675" y="13649037"/>
            <a:ext cx="777412" cy="35027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35" name="Verbinder: gewinkelt 234">
            <a:extLst>
              <a:ext uri="{FF2B5EF4-FFF2-40B4-BE49-F238E27FC236}">
                <a16:creationId xmlns:a16="http://schemas.microsoft.com/office/drawing/2014/main" id="{8BD02324-EA49-155B-EF65-2C3CDF9D3C8C}"/>
              </a:ext>
            </a:extLst>
          </p:cNvPr>
          <p:cNvCxnSpPr>
            <a:cxnSpLocks/>
            <a:stCxn id="117" idx="2"/>
            <a:endCxn id="24" idx="0"/>
          </p:cNvCxnSpPr>
          <p:nvPr/>
        </p:nvCxnSpPr>
        <p:spPr>
          <a:xfrm rot="16200000" flipH="1">
            <a:off x="18333265" y="-4513347"/>
            <a:ext cx="4843539" cy="21904772"/>
          </a:xfrm>
          <a:prstGeom prst="bentConnector3">
            <a:avLst>
              <a:gd name="adj1" fmla="val 47003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93" name="Verbinder: gewinkelt 292">
            <a:extLst>
              <a:ext uri="{FF2B5EF4-FFF2-40B4-BE49-F238E27FC236}">
                <a16:creationId xmlns:a16="http://schemas.microsoft.com/office/drawing/2014/main" id="{1DDE752C-3CA0-DF43-E712-3CC2CA83AA1A}"/>
              </a:ext>
            </a:extLst>
          </p:cNvPr>
          <p:cNvCxnSpPr>
            <a:cxnSpLocks/>
            <a:stCxn id="251" idx="3"/>
            <a:endCxn id="92" idx="0"/>
          </p:cNvCxnSpPr>
          <p:nvPr/>
        </p:nvCxnSpPr>
        <p:spPr>
          <a:xfrm>
            <a:off x="9734239" y="6840779"/>
            <a:ext cx="21808243" cy="2026719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97" name="Verbinder: gewinkelt 96">
            <a:extLst>
              <a:ext uri="{FF2B5EF4-FFF2-40B4-BE49-F238E27FC236}">
                <a16:creationId xmlns:a16="http://schemas.microsoft.com/office/drawing/2014/main" id="{4FB777F2-9BC2-B162-76FE-7A8189EE1282}"/>
              </a:ext>
            </a:extLst>
          </p:cNvPr>
          <p:cNvCxnSpPr>
            <a:cxnSpLocks/>
            <a:stCxn id="21" idx="3"/>
            <a:endCxn id="248" idx="0"/>
          </p:cNvCxnSpPr>
          <p:nvPr/>
        </p:nvCxnSpPr>
        <p:spPr>
          <a:xfrm>
            <a:off x="9735601" y="7833004"/>
            <a:ext cx="16820971" cy="4656997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sp>
        <p:nvSpPr>
          <p:cNvPr id="326" name="Ellipse 325">
            <a:extLst>
              <a:ext uri="{FF2B5EF4-FFF2-40B4-BE49-F238E27FC236}">
                <a16:creationId xmlns:a16="http://schemas.microsoft.com/office/drawing/2014/main" id="{CEDD7DE9-3657-184D-6997-0AECEE8A55A8}"/>
              </a:ext>
            </a:extLst>
          </p:cNvPr>
          <p:cNvSpPr/>
          <p:nvPr/>
        </p:nvSpPr>
        <p:spPr>
          <a:xfrm>
            <a:off x="23609280" y="13457131"/>
            <a:ext cx="45719" cy="45719"/>
          </a:xfrm>
          <a:prstGeom prst="ellipse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3" name="Ellipse 242">
            <a:extLst>
              <a:ext uri="{FF2B5EF4-FFF2-40B4-BE49-F238E27FC236}">
                <a16:creationId xmlns:a16="http://schemas.microsoft.com/office/drawing/2014/main" id="{8A62DB68-E572-F9C6-FA24-54502C6CE2FF}"/>
              </a:ext>
            </a:extLst>
          </p:cNvPr>
          <p:cNvSpPr/>
          <p:nvPr/>
        </p:nvSpPr>
        <p:spPr>
          <a:xfrm>
            <a:off x="29774336" y="13446019"/>
            <a:ext cx="45719" cy="45719"/>
          </a:xfrm>
          <a:prstGeom prst="ellipse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Abgerundetes Rechteck 8">
            <a:extLst>
              <a:ext uri="{FF2B5EF4-FFF2-40B4-BE49-F238E27FC236}">
                <a16:creationId xmlns:a16="http://schemas.microsoft.com/office/drawing/2014/main" id="{D15523FF-145A-9E69-95D5-D52D7B61A44F}"/>
              </a:ext>
            </a:extLst>
          </p:cNvPr>
          <p:cNvSpPr/>
          <p:nvPr/>
        </p:nvSpPr>
        <p:spPr>
          <a:xfrm>
            <a:off x="4874976" y="5330911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mountPoint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[*]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E3598E5C-0A27-0F6C-D7D3-5838E429B39C}"/>
              </a:ext>
            </a:extLst>
          </p:cNvPr>
          <p:cNvSpPr/>
          <p:nvPr/>
        </p:nvSpPr>
        <p:spPr>
          <a:xfrm>
            <a:off x="2356182" y="5574467"/>
            <a:ext cx="2050399" cy="67256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local-id=[</a:t>
            </a:r>
            <a:r>
              <a:rPr lang="en-US" sz="800" kern="0" noProof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mountPointTemplateName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</a:t>
            </a:r>
            <a:r>
              <a:rPr lang="en-US" sz="800" kern="0" noProof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mountpoint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netconfUserName</a:t>
            </a:r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netconfPassword</a:t>
            </a:r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r>
              <a:rPr lang="en-US" sz="800" kern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… and many more</a:t>
            </a:r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FB6FE139-1C42-B42F-28CC-D768C6E1FCA1}"/>
              </a:ext>
            </a:extLst>
          </p:cNvPr>
          <p:cNvCxnSpPr>
            <a:cxnSpLocks/>
            <a:stCxn id="35" idx="1"/>
            <a:endCxn id="36" idx="3"/>
          </p:cNvCxnSpPr>
          <p:nvPr/>
        </p:nvCxnSpPr>
        <p:spPr>
          <a:xfrm flipH="1">
            <a:off x="4406581" y="5553697"/>
            <a:ext cx="468395" cy="35705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9FCB2303-9497-4C74-3E8B-1AD92DE6D68D}"/>
              </a:ext>
            </a:extLst>
          </p:cNvPr>
          <p:cNvCxnSpPr>
            <a:cxnSpLocks/>
            <a:stCxn id="35" idx="3"/>
            <a:endCxn id="74" idx="1"/>
          </p:cNvCxnSpPr>
          <p:nvPr/>
        </p:nvCxnSpPr>
        <p:spPr>
          <a:xfrm flipV="1">
            <a:off x="6036429" y="4827650"/>
            <a:ext cx="724158" cy="72604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09E486BB-D8D2-9E1C-578A-9ED3A1B46609}"/>
              </a:ext>
            </a:extLst>
          </p:cNvPr>
          <p:cNvSpPr/>
          <p:nvPr/>
        </p:nvSpPr>
        <p:spPr>
          <a:xfrm>
            <a:off x="3361788" y="13028590"/>
            <a:ext cx="8168685" cy="914400"/>
          </a:xfrm>
          <a:prstGeom prst="rect">
            <a:avLst/>
          </a:prstGeom>
          <a:solidFill>
            <a:srgbClr val="FFFF0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 könnte sein, dass der Controller 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username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passwort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erwartet.</a:t>
            </a:r>
          </a:p>
          <a:p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Sollte dies der Fall sein:</a:t>
            </a:r>
          </a:p>
          <a:p>
            <a:pPr marL="171450" indent="-171450">
              <a:buFontTx/>
              <a:buChar char="-"/>
            </a:pP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Einführung eines 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::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RestClients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und eines Controller::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RestServers</a:t>
            </a:r>
            <a:endParaRPr lang="de-DE" sz="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Tx/>
              <a:buChar char="-"/>
            </a:pP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Einführung eines 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RestLinks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von 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bis Controller</a:t>
            </a:r>
          </a:p>
          <a:p>
            <a:pPr marL="171450" indent="-171450">
              <a:buFontTx/>
              <a:buChar char="-"/>
            </a:pP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complement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/v1/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establish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-management-domain-connection 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creation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RestLink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(s) ; 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don‘t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route 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them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TcpLinks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; 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don‘t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integrate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them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into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operationalState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calculation</a:t>
            </a:r>
            <a:endParaRPr lang="de-DE" sz="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Tx/>
              <a:buChar char="-"/>
            </a:pPr>
            <a:endParaRPr lang="de-DE" sz="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Abgerundetes Rechteck 1">
            <a:extLst>
              <a:ext uri="{FF2B5EF4-FFF2-40B4-BE49-F238E27FC236}">
                <a16:creationId xmlns:a16="http://schemas.microsoft.com/office/drawing/2014/main" id="{7ACF6BAD-C2E9-617F-21C3-3067AF1CA2AC}"/>
              </a:ext>
            </a:extLst>
          </p:cNvPr>
          <p:cNvSpPr/>
          <p:nvPr/>
        </p:nvSpPr>
        <p:spPr>
          <a:xfrm>
            <a:off x="8379872" y="2816825"/>
            <a:ext cx="541487" cy="445572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latin typeface="Calibri" panose="020F0502020204030204"/>
              </a:rPr>
              <a:t>P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1B841B64-A083-EEFD-4C8F-B0EDD5ED4818}"/>
              </a:ext>
            </a:extLst>
          </p:cNvPr>
          <p:cNvSpPr/>
          <p:nvPr/>
        </p:nvSpPr>
        <p:spPr>
          <a:xfrm>
            <a:off x="6793375" y="2853895"/>
            <a:ext cx="874180" cy="40987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_target-function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period-length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…</a:t>
            </a:r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06503E1F-26CA-3C89-7865-94A7549B711A}"/>
              </a:ext>
            </a:extLst>
          </p:cNvPr>
          <p:cNvCxnSpPr>
            <a:cxnSpLocks/>
            <a:stCxn id="175" idx="2"/>
            <a:endCxn id="32" idx="3"/>
          </p:cNvCxnSpPr>
          <p:nvPr/>
        </p:nvCxnSpPr>
        <p:spPr>
          <a:xfrm flipH="1">
            <a:off x="8921359" y="1991063"/>
            <a:ext cx="881288" cy="104854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0B557271-5BE5-28C6-9A87-2B3D038C2D50}"/>
              </a:ext>
            </a:extLst>
          </p:cNvPr>
          <p:cNvCxnSpPr>
            <a:cxnSpLocks/>
            <a:stCxn id="32" idx="1"/>
            <a:endCxn id="33" idx="3"/>
          </p:cNvCxnSpPr>
          <p:nvPr/>
        </p:nvCxnSpPr>
        <p:spPr>
          <a:xfrm flipH="1">
            <a:off x="7667555" y="3039611"/>
            <a:ext cx="712317" cy="1922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309685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23">
            <a:extLst>
              <a:ext uri="{FF2B5EF4-FFF2-40B4-BE49-F238E27FC236}">
                <a16:creationId xmlns:a16="http://schemas.microsoft.com/office/drawing/2014/main" id="{EDBDC4A8-31BC-0033-7A82-D80ACB42BA18}"/>
              </a:ext>
            </a:extLst>
          </p:cNvPr>
          <p:cNvSpPr/>
          <p:nvPr/>
        </p:nvSpPr>
        <p:spPr>
          <a:xfrm>
            <a:off x="20587496" y="6276970"/>
            <a:ext cx="3871912" cy="291465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/>
              <a:t>LogicalController</a:t>
            </a:r>
            <a:endParaRPr lang="de-DE" dirty="0"/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D0303EAC-ADBC-4BB2-59E3-EACFCD423B9E}"/>
              </a:ext>
            </a:extLst>
          </p:cNvPr>
          <p:cNvSpPr/>
          <p:nvPr/>
        </p:nvSpPr>
        <p:spPr>
          <a:xfrm>
            <a:off x="24402260" y="196774"/>
            <a:ext cx="6586536" cy="319610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/>
              <a:t>DDM</a:t>
            </a: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C671F24A-6D63-C69A-3AFB-755B0C35508C}"/>
              </a:ext>
            </a:extLst>
          </p:cNvPr>
          <p:cNvSpPr/>
          <p:nvPr/>
        </p:nvSpPr>
        <p:spPr>
          <a:xfrm>
            <a:off x="18658683" y="100019"/>
            <a:ext cx="5800726" cy="319610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/>
              <a:t>CDM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00113B0-9264-F379-7F74-FD67C42B69EC}"/>
              </a:ext>
            </a:extLst>
          </p:cNvPr>
          <p:cNvSpPr/>
          <p:nvPr/>
        </p:nvSpPr>
        <p:spPr>
          <a:xfrm>
            <a:off x="30074395" y="25716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device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535A4F3-3C85-EBA3-7879-273FD0E05BBE}"/>
              </a:ext>
            </a:extLst>
          </p:cNvPr>
          <p:cNvSpPr/>
          <p:nvPr/>
        </p:nvSpPr>
        <p:spPr>
          <a:xfrm>
            <a:off x="27416919" y="25716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mP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4CC5A1F-0484-3202-E4C9-2DD1DEFE69FA}"/>
              </a:ext>
            </a:extLst>
          </p:cNvPr>
          <p:cNvSpPr/>
          <p:nvPr/>
        </p:nvSpPr>
        <p:spPr>
          <a:xfrm>
            <a:off x="23545008" y="25716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MP1a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2043074-E56E-8667-3FD4-918BC097A38B}"/>
              </a:ext>
            </a:extLst>
          </p:cNvPr>
          <p:cNvSpPr/>
          <p:nvPr/>
        </p:nvSpPr>
        <p:spPr>
          <a:xfrm>
            <a:off x="23545008" y="225741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MP1b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979A308-90B9-FA97-5C8F-6B51F79C7ADC}"/>
              </a:ext>
            </a:extLst>
          </p:cNvPr>
          <p:cNvSpPr/>
          <p:nvPr/>
        </p:nvSpPr>
        <p:spPr>
          <a:xfrm>
            <a:off x="20587496" y="121443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LB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B8670AF-2C83-2BE8-2559-1889FF206710}"/>
              </a:ext>
            </a:extLst>
          </p:cNvPr>
          <p:cNvSpPr/>
          <p:nvPr/>
        </p:nvSpPr>
        <p:spPr>
          <a:xfrm>
            <a:off x="17930021" y="121443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App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20812AB-D576-30BC-E637-D7EAE7BC57C8}"/>
              </a:ext>
            </a:extLst>
          </p:cNvPr>
          <p:cNvSpPr txBox="1"/>
          <p:nvPr/>
        </p:nvSpPr>
        <p:spPr>
          <a:xfrm>
            <a:off x="19102340" y="1328741"/>
            <a:ext cx="1294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RESTCONF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6AA8581-687A-726A-9E1C-0D9D398B8D93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18844427" y="1671632"/>
            <a:ext cx="17430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3FCFAE24-F898-DDB4-79CB-C175F83833E7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 flipV="1">
            <a:off x="21501897" y="714375"/>
            <a:ext cx="2043112" cy="9572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6DE728F6-1A6C-3D5F-0D4F-9BF311D42308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21501897" y="1671638"/>
            <a:ext cx="2043112" cy="10429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05E9765A-389F-ED01-B831-9B5B3056BF2E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 flipV="1">
            <a:off x="24459408" y="714369"/>
            <a:ext cx="2957512" cy="2000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E1ADA501-E34B-1478-8E79-CE65D731FF6A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24459408" y="714369"/>
            <a:ext cx="29575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CD1BD2A6-C356-ADBC-444F-C6E57ABEF537}"/>
              </a:ext>
            </a:extLst>
          </p:cNvPr>
          <p:cNvCxnSpPr>
            <a:cxnSpLocks/>
            <a:stCxn id="3" idx="3"/>
            <a:endCxn id="2" idx="1"/>
          </p:cNvCxnSpPr>
          <p:nvPr/>
        </p:nvCxnSpPr>
        <p:spPr>
          <a:xfrm>
            <a:off x="28331326" y="714369"/>
            <a:ext cx="17430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0EEB09F6-C262-D792-5BF9-F0222156C9F6}"/>
              </a:ext>
            </a:extLst>
          </p:cNvPr>
          <p:cNvSpPr/>
          <p:nvPr/>
        </p:nvSpPr>
        <p:spPr>
          <a:xfrm>
            <a:off x="30074395" y="205738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device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76A851B1-6AA9-CECA-B1A0-C35C903B3800}"/>
              </a:ext>
            </a:extLst>
          </p:cNvPr>
          <p:cNvSpPr/>
          <p:nvPr/>
        </p:nvSpPr>
        <p:spPr>
          <a:xfrm>
            <a:off x="27416919" y="205738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mP</a:t>
            </a: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FCBA91A7-5378-802D-1DDD-8FE5516738B7}"/>
              </a:ext>
            </a:extLst>
          </p:cNvPr>
          <p:cNvCxnSpPr>
            <a:cxnSpLocks/>
            <a:stCxn id="31" idx="3"/>
            <a:endCxn id="30" idx="1"/>
          </p:cNvCxnSpPr>
          <p:nvPr/>
        </p:nvCxnSpPr>
        <p:spPr>
          <a:xfrm>
            <a:off x="28331326" y="2514588"/>
            <a:ext cx="17430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2D20C664-3808-88D0-8696-964DA4E04743}"/>
              </a:ext>
            </a:extLst>
          </p:cNvPr>
          <p:cNvSpPr txBox="1"/>
          <p:nvPr/>
        </p:nvSpPr>
        <p:spPr>
          <a:xfrm>
            <a:off x="28202732" y="1285866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… x 42,ooo …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6DF4156-ABEE-D4B5-B790-59AA26A430F8}"/>
              </a:ext>
            </a:extLst>
          </p:cNvPr>
          <p:cNvSpPr txBox="1"/>
          <p:nvPr/>
        </p:nvSpPr>
        <p:spPr>
          <a:xfrm>
            <a:off x="4729957" y="756168"/>
            <a:ext cx="789697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Aus der Sicht des DDM:</a:t>
            </a:r>
          </a:p>
          <a:p>
            <a:pPr marL="285750" indent="-285750">
              <a:buFontTx/>
              <a:buChar char="-"/>
            </a:pPr>
            <a:r>
              <a:rPr lang="de-DE" dirty="0"/>
              <a:t>42.000 Verbindungen zwischen einem </a:t>
            </a:r>
            <a:r>
              <a:rPr lang="de-DE" dirty="0" err="1"/>
              <a:t>MountPoint</a:t>
            </a:r>
            <a:r>
              <a:rPr lang="de-DE" dirty="0"/>
              <a:t> und einem Device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r>
              <a:rPr lang="de-DE" dirty="0"/>
              <a:t>Aus der Sicht des CDM:</a:t>
            </a:r>
          </a:p>
          <a:p>
            <a:pPr marL="285750" indent="-285750">
              <a:buFontTx/>
              <a:buChar char="-"/>
            </a:pPr>
            <a:r>
              <a:rPr lang="de-DE" dirty="0"/>
              <a:t>Mehrere Applikationen connecten mit mehreren physischen ODL Instanzen</a:t>
            </a:r>
          </a:p>
          <a:p>
            <a:pPr marL="285750" indent="-285750">
              <a:buFontTx/>
              <a:buChar char="-"/>
            </a:pPr>
            <a:r>
              <a:rPr lang="de-DE" dirty="0"/>
              <a:t>Repräsentation eines logischen Controllers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LB und ODLs bilden einen logischen Controller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43C71A4-A17D-5B70-4C7E-78D996532514}"/>
              </a:ext>
            </a:extLst>
          </p:cNvPr>
          <p:cNvSpPr/>
          <p:nvPr/>
        </p:nvSpPr>
        <p:spPr>
          <a:xfrm>
            <a:off x="23545008" y="627696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ODL1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0799E26-B98A-D06A-74DE-C4B41F64F249}"/>
              </a:ext>
            </a:extLst>
          </p:cNvPr>
          <p:cNvSpPr/>
          <p:nvPr/>
        </p:nvSpPr>
        <p:spPr>
          <a:xfrm>
            <a:off x="23545008" y="827721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ODLn</a:t>
            </a:r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E849687-79AB-9FBF-857D-8628A5632500}"/>
              </a:ext>
            </a:extLst>
          </p:cNvPr>
          <p:cNvSpPr/>
          <p:nvPr/>
        </p:nvSpPr>
        <p:spPr>
          <a:xfrm>
            <a:off x="20587496" y="723423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LB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6D574156-0B1E-BA5C-6B5E-0525B70B68C7}"/>
              </a:ext>
            </a:extLst>
          </p:cNvPr>
          <p:cNvSpPr/>
          <p:nvPr/>
        </p:nvSpPr>
        <p:spPr>
          <a:xfrm>
            <a:off x="17930021" y="723423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App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D025092B-3323-C8E7-7313-F8F7D4D63816}"/>
              </a:ext>
            </a:extLst>
          </p:cNvPr>
          <p:cNvSpPr txBox="1"/>
          <p:nvPr/>
        </p:nvSpPr>
        <p:spPr>
          <a:xfrm flipH="1">
            <a:off x="11156158" y="4356100"/>
            <a:ext cx="153923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Bis zum </a:t>
            </a:r>
            <a:r>
              <a:rPr lang="de-DE" dirty="0" err="1"/>
              <a:t>MountPoint</a:t>
            </a:r>
            <a:r>
              <a:rPr lang="de-DE" dirty="0"/>
              <a:t> werden Devices in der URL unterschieden (http </a:t>
            </a:r>
            <a:r>
              <a:rPr lang="de-DE" dirty="0" err="1"/>
              <a:t>layer</a:t>
            </a:r>
            <a:r>
              <a:rPr lang="de-DE" dirty="0"/>
              <a:t>)</a:t>
            </a:r>
          </a:p>
          <a:p>
            <a:r>
              <a:rPr lang="de-DE" dirty="0"/>
              <a:t>nach dem </a:t>
            </a:r>
            <a:r>
              <a:rPr lang="de-DE" dirty="0" err="1"/>
              <a:t>MountPoint</a:t>
            </a:r>
            <a:r>
              <a:rPr lang="de-DE" dirty="0"/>
              <a:t> werden Devices im TCP Port unterschieden (</a:t>
            </a:r>
            <a:r>
              <a:rPr lang="de-DE" dirty="0" err="1"/>
              <a:t>tcp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)</a:t>
            </a:r>
          </a:p>
          <a:p>
            <a:endParaRPr lang="de-DE" dirty="0"/>
          </a:p>
          <a:p>
            <a:pPr marL="285750" indent="-285750">
              <a:buFont typeface="Symbol" panose="05050102010706020507" pitchFamily="18" charset="2"/>
              <a:buChar char="Þ"/>
            </a:pPr>
            <a:endParaRPr lang="de-DE" dirty="0"/>
          </a:p>
          <a:p>
            <a:r>
              <a:rPr lang="de-DE" dirty="0"/>
              <a:t> 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112AB60-5B07-FD55-9183-CFA3896B7A47}"/>
              </a:ext>
            </a:extLst>
          </p:cNvPr>
          <p:cNvSpPr/>
          <p:nvPr/>
        </p:nvSpPr>
        <p:spPr>
          <a:xfrm>
            <a:off x="17722061" y="699119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App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147C963-2FC8-DEC1-C1CC-7E92AC5D05AB}"/>
              </a:ext>
            </a:extLst>
          </p:cNvPr>
          <p:cNvSpPr txBox="1"/>
          <p:nvPr/>
        </p:nvSpPr>
        <p:spPr>
          <a:xfrm>
            <a:off x="21744785" y="750336"/>
            <a:ext cx="1294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RESTCONF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5A6B247-5BAB-3EBF-F541-690C5E20705A}"/>
              </a:ext>
            </a:extLst>
          </p:cNvPr>
          <p:cNvSpPr txBox="1"/>
          <p:nvPr/>
        </p:nvSpPr>
        <p:spPr>
          <a:xfrm>
            <a:off x="25491727" y="345036"/>
            <a:ext cx="1193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NETCONF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B0DB08D-9B3A-CA23-4C8F-8C2A7445B14F}"/>
              </a:ext>
            </a:extLst>
          </p:cNvPr>
          <p:cNvSpPr txBox="1"/>
          <p:nvPr/>
        </p:nvSpPr>
        <p:spPr>
          <a:xfrm>
            <a:off x="28791666" y="365636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SNMP</a:t>
            </a:r>
          </a:p>
        </p:txBody>
      </p:sp>
    </p:spTree>
    <p:extLst>
      <p:ext uri="{BB962C8B-B14F-4D97-AF65-F5344CB8AC3E}">
        <p14:creationId xmlns:p14="http://schemas.microsoft.com/office/powerpoint/2010/main" val="372569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C7975DFF-9807-C2AC-8711-F50ACAE501F6}"/>
              </a:ext>
            </a:extLst>
          </p:cNvPr>
          <p:cNvSpPr/>
          <p:nvPr/>
        </p:nvSpPr>
        <p:spPr>
          <a:xfrm>
            <a:off x="7035433" y="1013337"/>
            <a:ext cx="2143310" cy="856833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LoadBalancer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B8670AF-2C83-2BE8-2559-1889FF206710}"/>
              </a:ext>
            </a:extLst>
          </p:cNvPr>
          <p:cNvSpPr/>
          <p:nvPr/>
        </p:nvSpPr>
        <p:spPr>
          <a:xfrm>
            <a:off x="4385195" y="170695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MWDI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6AA8581-687A-726A-9E1C-0D9D398B8D93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 flipV="1">
            <a:off x="5299600" y="1829698"/>
            <a:ext cx="2089943" cy="3344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4FCBA766-6342-F04C-EA72-4A8C8E59408B}"/>
              </a:ext>
            </a:extLst>
          </p:cNvPr>
          <p:cNvSpPr/>
          <p:nvPr/>
        </p:nvSpPr>
        <p:spPr>
          <a:xfrm>
            <a:off x="4385195" y="352254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MWDG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482D7B9-4C3B-C87E-1F7A-34E02EB01D2B}"/>
              </a:ext>
            </a:extLst>
          </p:cNvPr>
          <p:cNvSpPr/>
          <p:nvPr/>
        </p:nvSpPr>
        <p:spPr>
          <a:xfrm>
            <a:off x="7389538" y="166487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Forwarding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64C525F-3242-1C7A-57CC-082DF017660E}"/>
              </a:ext>
            </a:extLst>
          </p:cNvPr>
          <p:cNvSpPr/>
          <p:nvPr/>
        </p:nvSpPr>
        <p:spPr>
          <a:xfrm>
            <a:off x="7409471" y="6197927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Forwarding</a:t>
            </a:r>
            <a:endParaRPr lang="en-US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E29882CD-0E2B-0A73-4C6E-4E6E770CBE6F}"/>
              </a:ext>
            </a:extLst>
          </p:cNvPr>
          <p:cNvSpPr/>
          <p:nvPr/>
        </p:nvSpPr>
        <p:spPr>
          <a:xfrm>
            <a:off x="11371781" y="1013332"/>
            <a:ext cx="2143310" cy="20463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ODL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B14C681-F64F-CE44-30BB-240718449D67}"/>
              </a:ext>
            </a:extLst>
          </p:cNvPr>
          <p:cNvSpPr/>
          <p:nvPr/>
        </p:nvSpPr>
        <p:spPr>
          <a:xfrm>
            <a:off x="11725886" y="166487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MountP</a:t>
            </a:r>
            <a:endParaRPr lang="en-US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40E7995A-F689-DEC2-5A0F-04BD5D543194}"/>
              </a:ext>
            </a:extLst>
          </p:cNvPr>
          <p:cNvSpPr/>
          <p:nvPr/>
        </p:nvSpPr>
        <p:spPr>
          <a:xfrm>
            <a:off x="11708848" y="223538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MPoint</a:t>
            </a:r>
            <a:endParaRPr lang="en-US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D631051-2A8A-1559-B42A-848D1EAD0E14}"/>
              </a:ext>
            </a:extLst>
          </p:cNvPr>
          <p:cNvSpPr/>
          <p:nvPr/>
        </p:nvSpPr>
        <p:spPr>
          <a:xfrm>
            <a:off x="11371781" y="3300525"/>
            <a:ext cx="2143310" cy="176528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ODL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4D0B421-B534-93A7-A0CB-7EB6BE52959C}"/>
              </a:ext>
            </a:extLst>
          </p:cNvPr>
          <p:cNvSpPr/>
          <p:nvPr/>
        </p:nvSpPr>
        <p:spPr>
          <a:xfrm>
            <a:off x="11725886" y="3679526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EBDF78D5-928F-A4D8-6C3F-CBF0283609A3}"/>
              </a:ext>
            </a:extLst>
          </p:cNvPr>
          <p:cNvSpPr/>
          <p:nvPr/>
        </p:nvSpPr>
        <p:spPr>
          <a:xfrm>
            <a:off x="11708848" y="4250036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7369DE40-854C-B4C7-5F6F-879EEF37BC0E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8824644" y="1829692"/>
            <a:ext cx="2547143" cy="206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69E7F7C8-7C3C-B739-5C45-828993842ABC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8824644" y="1829695"/>
            <a:ext cx="2547143" cy="23534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420B964C-E841-70D1-CFBE-541F242A9D9C}"/>
              </a:ext>
            </a:extLst>
          </p:cNvPr>
          <p:cNvSpPr txBox="1"/>
          <p:nvPr/>
        </p:nvSpPr>
        <p:spPr>
          <a:xfrm>
            <a:off x="14035433" y="1407892"/>
            <a:ext cx="39356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identical configuration</a:t>
            </a:r>
          </a:p>
          <a:p>
            <a:r>
              <a:rPr lang="en-US" dirty="0"/>
              <a:t>means: configuration can be </a:t>
            </a:r>
          </a:p>
          <a:p>
            <a:r>
              <a:rPr lang="en-US" dirty="0"/>
              <a:t>attached to the </a:t>
            </a:r>
            <a:r>
              <a:rPr lang="en-US" dirty="0" err="1"/>
              <a:t>LogicalController</a:t>
            </a:r>
            <a:r>
              <a:rPr lang="en-US" dirty="0"/>
              <a:t> and </a:t>
            </a:r>
          </a:p>
          <a:p>
            <a:r>
              <a:rPr lang="en-US" dirty="0"/>
              <a:t>bequeathed to the individual ODL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419EDC53-980A-30B5-B81D-6F397B2395C8}"/>
              </a:ext>
            </a:extLst>
          </p:cNvPr>
          <p:cNvSpPr txBox="1"/>
          <p:nvPr/>
        </p:nvSpPr>
        <p:spPr>
          <a:xfrm>
            <a:off x="9566178" y="2072754"/>
            <a:ext cx="1465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LoadBalancing</a:t>
            </a:r>
            <a:endParaRPr lang="en-US" sz="1400" dirty="0"/>
          </a:p>
          <a:p>
            <a:r>
              <a:rPr lang="en-US" sz="1400" dirty="0"/>
              <a:t>or 1:1 Protection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34B286A3-142E-D8DA-E1B6-A70A7036E168}"/>
              </a:ext>
            </a:extLst>
          </p:cNvPr>
          <p:cNvSpPr txBox="1"/>
          <p:nvPr/>
        </p:nvSpPr>
        <p:spPr>
          <a:xfrm>
            <a:off x="12227564" y="294666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F79E24CB-E266-4385-9173-DCA8AAE27FA4}"/>
              </a:ext>
            </a:extLst>
          </p:cNvPr>
          <p:cNvCxnSpPr>
            <a:cxnSpLocks/>
            <a:stCxn id="21" idx="3"/>
            <a:endCxn id="44" idx="1"/>
          </p:cNvCxnSpPr>
          <p:nvPr/>
        </p:nvCxnSpPr>
        <p:spPr>
          <a:xfrm flipV="1">
            <a:off x="13515091" y="2008057"/>
            <a:ext cx="520340" cy="284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C28DB840-5B39-8CC0-3575-E161ED964223}"/>
              </a:ext>
            </a:extLst>
          </p:cNvPr>
          <p:cNvCxnSpPr>
            <a:cxnSpLocks/>
            <a:stCxn id="26" idx="3"/>
            <a:endCxn id="44" idx="1"/>
          </p:cNvCxnSpPr>
          <p:nvPr/>
        </p:nvCxnSpPr>
        <p:spPr>
          <a:xfrm flipV="1">
            <a:off x="13515091" y="2008057"/>
            <a:ext cx="520340" cy="21751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hteck 61">
            <a:extLst>
              <a:ext uri="{FF2B5EF4-FFF2-40B4-BE49-F238E27FC236}">
                <a16:creationId xmlns:a16="http://schemas.microsoft.com/office/drawing/2014/main" id="{42E0122A-BC88-2B0D-EAD2-74919B8B8C0B}"/>
              </a:ext>
            </a:extLst>
          </p:cNvPr>
          <p:cNvSpPr/>
          <p:nvPr/>
        </p:nvSpPr>
        <p:spPr>
          <a:xfrm>
            <a:off x="11371781" y="5529194"/>
            <a:ext cx="2143310" cy="20463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ODL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70D93532-B5D9-512F-311D-BC5BCA2E515C}"/>
              </a:ext>
            </a:extLst>
          </p:cNvPr>
          <p:cNvSpPr/>
          <p:nvPr/>
        </p:nvSpPr>
        <p:spPr>
          <a:xfrm>
            <a:off x="11725886" y="618073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3C62CA77-A4D7-AF5D-B92F-1E1DE3727533}"/>
              </a:ext>
            </a:extLst>
          </p:cNvPr>
          <p:cNvSpPr/>
          <p:nvPr/>
        </p:nvSpPr>
        <p:spPr>
          <a:xfrm>
            <a:off x="11708848" y="675124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42115F59-3845-5903-9028-868A5B85F60E}"/>
              </a:ext>
            </a:extLst>
          </p:cNvPr>
          <p:cNvSpPr/>
          <p:nvPr/>
        </p:nvSpPr>
        <p:spPr>
          <a:xfrm>
            <a:off x="11371781" y="7816386"/>
            <a:ext cx="2143310" cy="176528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ODL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6675841E-66A9-36DC-96ED-BEDDA89F3D77}"/>
              </a:ext>
            </a:extLst>
          </p:cNvPr>
          <p:cNvSpPr/>
          <p:nvPr/>
        </p:nvSpPr>
        <p:spPr>
          <a:xfrm>
            <a:off x="11725886" y="8195388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CCD50ACC-50F3-4A84-ED26-61594A098776}"/>
              </a:ext>
            </a:extLst>
          </p:cNvPr>
          <p:cNvSpPr/>
          <p:nvPr/>
        </p:nvSpPr>
        <p:spPr>
          <a:xfrm>
            <a:off x="11708848" y="8765898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775C489B-A708-E114-1EF4-FC3ABBC61518}"/>
              </a:ext>
            </a:extLst>
          </p:cNvPr>
          <p:cNvSpPr txBox="1"/>
          <p:nvPr/>
        </p:nvSpPr>
        <p:spPr>
          <a:xfrm>
            <a:off x="12227564" y="7462522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33A2CCC2-EF60-5417-EC06-DD56B7C4AA8D}"/>
              </a:ext>
            </a:extLst>
          </p:cNvPr>
          <p:cNvCxnSpPr>
            <a:cxnSpLocks/>
            <a:stCxn id="19" idx="3"/>
            <a:endCxn id="62" idx="1"/>
          </p:cNvCxnSpPr>
          <p:nvPr/>
        </p:nvCxnSpPr>
        <p:spPr>
          <a:xfrm>
            <a:off x="8844571" y="6362750"/>
            <a:ext cx="2527210" cy="1896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CED22578-1EF6-28CA-AE8B-755840BFDB32}"/>
              </a:ext>
            </a:extLst>
          </p:cNvPr>
          <p:cNvCxnSpPr>
            <a:cxnSpLocks/>
            <a:stCxn id="19" idx="3"/>
            <a:endCxn id="65" idx="1"/>
          </p:cNvCxnSpPr>
          <p:nvPr/>
        </p:nvCxnSpPr>
        <p:spPr>
          <a:xfrm>
            <a:off x="8844571" y="6362752"/>
            <a:ext cx="2527210" cy="2336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feld 71">
            <a:extLst>
              <a:ext uri="{FF2B5EF4-FFF2-40B4-BE49-F238E27FC236}">
                <a16:creationId xmlns:a16="http://schemas.microsoft.com/office/drawing/2014/main" id="{E160315F-00D5-752D-50A5-9135EB072FBE}"/>
              </a:ext>
            </a:extLst>
          </p:cNvPr>
          <p:cNvSpPr txBox="1"/>
          <p:nvPr/>
        </p:nvSpPr>
        <p:spPr>
          <a:xfrm>
            <a:off x="9586110" y="6528847"/>
            <a:ext cx="1465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LoadBalancing</a:t>
            </a:r>
            <a:endParaRPr lang="en-US" sz="1400" dirty="0"/>
          </a:p>
          <a:p>
            <a:r>
              <a:rPr lang="en-US" sz="1400" dirty="0"/>
              <a:t>or 1:1 Protection</a:t>
            </a:r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9F8152D5-DAAB-442B-F84E-0993F93A3471}"/>
              </a:ext>
            </a:extLst>
          </p:cNvPr>
          <p:cNvCxnSpPr>
            <a:cxnSpLocks/>
            <a:stCxn id="7" idx="3"/>
            <a:endCxn id="19" idx="1"/>
          </p:cNvCxnSpPr>
          <p:nvPr/>
        </p:nvCxnSpPr>
        <p:spPr>
          <a:xfrm>
            <a:off x="5299595" y="2164161"/>
            <a:ext cx="2109876" cy="4198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feld 84">
            <a:extLst>
              <a:ext uri="{FF2B5EF4-FFF2-40B4-BE49-F238E27FC236}">
                <a16:creationId xmlns:a16="http://schemas.microsoft.com/office/drawing/2014/main" id="{5D1EC344-5995-1628-A48A-ECB925C74532}"/>
              </a:ext>
            </a:extLst>
          </p:cNvPr>
          <p:cNvSpPr txBox="1"/>
          <p:nvPr/>
        </p:nvSpPr>
        <p:spPr>
          <a:xfrm>
            <a:off x="5352341" y="2052592"/>
            <a:ext cx="1505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Other geo. region</a:t>
            </a:r>
          </a:p>
          <a:p>
            <a:r>
              <a:rPr lang="en-US" sz="1400" dirty="0"/>
              <a:t>or prod/pre-prod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E2326FC6-337E-5057-ABBC-3BD27661BF16}"/>
              </a:ext>
            </a:extLst>
          </p:cNvPr>
          <p:cNvSpPr/>
          <p:nvPr/>
        </p:nvSpPr>
        <p:spPr>
          <a:xfrm>
            <a:off x="16654982" y="6652706"/>
            <a:ext cx="2143310" cy="20463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MedVm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8162E2D8-EBE9-2F82-DB6A-4FA532160F13}"/>
              </a:ext>
            </a:extLst>
          </p:cNvPr>
          <p:cNvSpPr/>
          <p:nvPr/>
        </p:nvSpPr>
        <p:spPr>
          <a:xfrm>
            <a:off x="17009087" y="7304245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MedPro</a:t>
            </a:r>
            <a:endParaRPr lang="en-US" dirty="0"/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DAB79D4F-2920-FA04-1AE0-18D4BCB4A917}"/>
              </a:ext>
            </a:extLst>
          </p:cNvPr>
          <p:cNvSpPr/>
          <p:nvPr/>
        </p:nvSpPr>
        <p:spPr>
          <a:xfrm>
            <a:off x="16992047" y="7874755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MedPro</a:t>
            </a:r>
            <a:endParaRPr lang="en-US" dirty="0"/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195452A7-CBC7-829A-EA47-D5170ADCD1E4}"/>
              </a:ext>
            </a:extLst>
          </p:cNvPr>
          <p:cNvCxnSpPr>
            <a:cxnSpLocks/>
            <a:stCxn id="63" idx="3"/>
            <a:endCxn id="88" idx="1"/>
          </p:cNvCxnSpPr>
          <p:nvPr/>
        </p:nvCxnSpPr>
        <p:spPr>
          <a:xfrm>
            <a:off x="13160987" y="6345553"/>
            <a:ext cx="3848100" cy="11235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BB5FCEC7-2A7C-9D68-D142-32850732D1C0}"/>
              </a:ext>
            </a:extLst>
          </p:cNvPr>
          <p:cNvCxnSpPr>
            <a:cxnSpLocks/>
            <a:endCxn id="88" idx="1"/>
          </p:cNvCxnSpPr>
          <p:nvPr/>
        </p:nvCxnSpPr>
        <p:spPr>
          <a:xfrm flipV="1">
            <a:off x="13160987" y="7469067"/>
            <a:ext cx="3848100" cy="891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C5C7AFBA-9F34-F136-8548-C053B618A52C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5299600" y="1829692"/>
            <a:ext cx="2089943" cy="2150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75955D4A-1300-A9F6-F0A7-1D13E54B0BA3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>
            <a:off x="5299595" y="3979744"/>
            <a:ext cx="2109876" cy="23830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Rechteck 104">
            <a:extLst>
              <a:ext uri="{FF2B5EF4-FFF2-40B4-BE49-F238E27FC236}">
                <a16:creationId xmlns:a16="http://schemas.microsoft.com/office/drawing/2014/main" id="{1DDD6AA9-AC5A-AA02-0715-352AA9824ED5}"/>
              </a:ext>
            </a:extLst>
          </p:cNvPr>
          <p:cNvSpPr/>
          <p:nvPr/>
        </p:nvSpPr>
        <p:spPr>
          <a:xfrm>
            <a:off x="5152691" y="612979"/>
            <a:ext cx="8654643" cy="9184164"/>
          </a:xfrm>
          <a:prstGeom prst="rect">
            <a:avLst/>
          </a:prstGeom>
          <a:noFill/>
          <a:ln w="571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ControllerDomain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5EABA9DE-9800-3620-DBE5-4E90D75AC3D3}"/>
              </a:ext>
            </a:extLst>
          </p:cNvPr>
          <p:cNvSpPr txBox="1"/>
          <p:nvPr/>
        </p:nvSpPr>
        <p:spPr>
          <a:xfrm>
            <a:off x="5152690" y="10508344"/>
            <a:ext cx="86546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Wie werden die </a:t>
            </a:r>
            <a:r>
              <a:rPr lang="de-DE" dirty="0" err="1"/>
              <a:t>ManagementPlaneTransportFc</a:t>
            </a:r>
            <a:r>
              <a:rPr lang="de-DE" dirty="0"/>
              <a:t> (NE-ID) modelliert?</a:t>
            </a:r>
          </a:p>
          <a:p>
            <a:endParaRPr lang="de-DE" dirty="0"/>
          </a:p>
          <a:p>
            <a:r>
              <a:rPr lang="de-DE" dirty="0"/>
              <a:t>Das MWDI hat einen </a:t>
            </a:r>
            <a:r>
              <a:rPr lang="de-DE" dirty="0" err="1"/>
              <a:t>httpClient</a:t>
            </a:r>
            <a:r>
              <a:rPr lang="de-DE" dirty="0"/>
              <a:t> LTP</a:t>
            </a:r>
          </a:p>
          <a:p>
            <a:r>
              <a:rPr lang="de-DE" dirty="0"/>
              <a:t>Der ODL hat einen </a:t>
            </a:r>
            <a:r>
              <a:rPr lang="de-DE" dirty="0" err="1"/>
              <a:t>netconfClient</a:t>
            </a:r>
            <a:r>
              <a:rPr lang="de-DE" dirty="0"/>
              <a:t> LTP (NE-ID)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Das </a:t>
            </a:r>
            <a:r>
              <a:rPr lang="de-DE" dirty="0" err="1"/>
              <a:t>ManagementPlaneTransportFc</a:t>
            </a:r>
            <a:r>
              <a:rPr lang="de-DE" dirty="0"/>
              <a:t>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8406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C7975DFF-9807-C2AC-8711-F50ACAE501F6}"/>
              </a:ext>
            </a:extLst>
          </p:cNvPr>
          <p:cNvSpPr/>
          <p:nvPr/>
        </p:nvSpPr>
        <p:spPr>
          <a:xfrm>
            <a:off x="7035433" y="1013337"/>
            <a:ext cx="2143310" cy="856833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LoadBalancer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B8670AF-2C83-2BE8-2559-1889FF206710}"/>
              </a:ext>
            </a:extLst>
          </p:cNvPr>
          <p:cNvSpPr/>
          <p:nvPr/>
        </p:nvSpPr>
        <p:spPr>
          <a:xfrm>
            <a:off x="4385195" y="170695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MWDI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6AA8581-687A-726A-9E1C-0D9D398B8D93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 flipV="1">
            <a:off x="5299600" y="1829698"/>
            <a:ext cx="2089943" cy="3344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4FCBA766-6342-F04C-EA72-4A8C8E59408B}"/>
              </a:ext>
            </a:extLst>
          </p:cNvPr>
          <p:cNvSpPr/>
          <p:nvPr/>
        </p:nvSpPr>
        <p:spPr>
          <a:xfrm>
            <a:off x="4385195" y="352254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MWDG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482D7B9-4C3B-C87E-1F7A-34E02EB01D2B}"/>
              </a:ext>
            </a:extLst>
          </p:cNvPr>
          <p:cNvSpPr/>
          <p:nvPr/>
        </p:nvSpPr>
        <p:spPr>
          <a:xfrm>
            <a:off x="7389538" y="166487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Forwarding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64C525F-3242-1C7A-57CC-082DF017660E}"/>
              </a:ext>
            </a:extLst>
          </p:cNvPr>
          <p:cNvSpPr/>
          <p:nvPr/>
        </p:nvSpPr>
        <p:spPr>
          <a:xfrm>
            <a:off x="7409471" y="6197927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Forwarding</a:t>
            </a:r>
            <a:endParaRPr lang="en-US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E29882CD-0E2B-0A73-4C6E-4E6E770CBE6F}"/>
              </a:ext>
            </a:extLst>
          </p:cNvPr>
          <p:cNvSpPr/>
          <p:nvPr/>
        </p:nvSpPr>
        <p:spPr>
          <a:xfrm>
            <a:off x="11371781" y="1013332"/>
            <a:ext cx="2143310" cy="20463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ODL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B14C681-F64F-CE44-30BB-240718449D67}"/>
              </a:ext>
            </a:extLst>
          </p:cNvPr>
          <p:cNvSpPr/>
          <p:nvPr/>
        </p:nvSpPr>
        <p:spPr>
          <a:xfrm>
            <a:off x="11725886" y="166487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MountP</a:t>
            </a:r>
            <a:endParaRPr lang="en-US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40E7995A-F689-DEC2-5A0F-04BD5D543194}"/>
              </a:ext>
            </a:extLst>
          </p:cNvPr>
          <p:cNvSpPr/>
          <p:nvPr/>
        </p:nvSpPr>
        <p:spPr>
          <a:xfrm>
            <a:off x="11708848" y="223538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MPoint</a:t>
            </a:r>
            <a:endParaRPr lang="en-US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D631051-2A8A-1559-B42A-848D1EAD0E14}"/>
              </a:ext>
            </a:extLst>
          </p:cNvPr>
          <p:cNvSpPr/>
          <p:nvPr/>
        </p:nvSpPr>
        <p:spPr>
          <a:xfrm>
            <a:off x="11371781" y="3300525"/>
            <a:ext cx="2143310" cy="176528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ODL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4D0B421-B534-93A7-A0CB-7EB6BE52959C}"/>
              </a:ext>
            </a:extLst>
          </p:cNvPr>
          <p:cNvSpPr/>
          <p:nvPr/>
        </p:nvSpPr>
        <p:spPr>
          <a:xfrm>
            <a:off x="11725886" y="3679526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EBDF78D5-928F-A4D8-6C3F-CBF0283609A3}"/>
              </a:ext>
            </a:extLst>
          </p:cNvPr>
          <p:cNvSpPr/>
          <p:nvPr/>
        </p:nvSpPr>
        <p:spPr>
          <a:xfrm>
            <a:off x="11708848" y="4250036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7369DE40-854C-B4C7-5F6F-879EEF37BC0E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8824644" y="1829692"/>
            <a:ext cx="2547143" cy="206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69E7F7C8-7C3C-B739-5C45-828993842ABC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8824644" y="1829695"/>
            <a:ext cx="2547143" cy="23534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420B964C-E841-70D1-CFBE-541F242A9D9C}"/>
              </a:ext>
            </a:extLst>
          </p:cNvPr>
          <p:cNvSpPr txBox="1"/>
          <p:nvPr/>
        </p:nvSpPr>
        <p:spPr>
          <a:xfrm>
            <a:off x="14035433" y="1407892"/>
            <a:ext cx="39356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identical configuration</a:t>
            </a:r>
          </a:p>
          <a:p>
            <a:r>
              <a:rPr lang="en-US" dirty="0"/>
              <a:t>means: configuration can be </a:t>
            </a:r>
          </a:p>
          <a:p>
            <a:r>
              <a:rPr lang="en-US" dirty="0"/>
              <a:t>attached to the </a:t>
            </a:r>
            <a:r>
              <a:rPr lang="en-US" dirty="0" err="1"/>
              <a:t>LogicalController</a:t>
            </a:r>
            <a:r>
              <a:rPr lang="en-US" dirty="0"/>
              <a:t> and </a:t>
            </a:r>
          </a:p>
          <a:p>
            <a:r>
              <a:rPr lang="en-US" dirty="0"/>
              <a:t>bequeathed to the individual ODL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419EDC53-980A-30B5-B81D-6F397B2395C8}"/>
              </a:ext>
            </a:extLst>
          </p:cNvPr>
          <p:cNvSpPr txBox="1"/>
          <p:nvPr/>
        </p:nvSpPr>
        <p:spPr>
          <a:xfrm>
            <a:off x="9566178" y="2072754"/>
            <a:ext cx="1465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LoadBalancing</a:t>
            </a:r>
            <a:endParaRPr lang="en-US" sz="1400" dirty="0"/>
          </a:p>
          <a:p>
            <a:r>
              <a:rPr lang="en-US" sz="1400" dirty="0"/>
              <a:t>or 1:1 Protection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34B286A3-142E-D8DA-E1B6-A70A7036E168}"/>
              </a:ext>
            </a:extLst>
          </p:cNvPr>
          <p:cNvSpPr txBox="1"/>
          <p:nvPr/>
        </p:nvSpPr>
        <p:spPr>
          <a:xfrm>
            <a:off x="12227564" y="294666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F79E24CB-E266-4385-9173-DCA8AAE27FA4}"/>
              </a:ext>
            </a:extLst>
          </p:cNvPr>
          <p:cNvCxnSpPr>
            <a:cxnSpLocks/>
            <a:stCxn id="21" idx="3"/>
            <a:endCxn id="44" idx="1"/>
          </p:cNvCxnSpPr>
          <p:nvPr/>
        </p:nvCxnSpPr>
        <p:spPr>
          <a:xfrm flipV="1">
            <a:off x="13515091" y="2008057"/>
            <a:ext cx="520340" cy="284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C28DB840-5B39-8CC0-3575-E161ED964223}"/>
              </a:ext>
            </a:extLst>
          </p:cNvPr>
          <p:cNvCxnSpPr>
            <a:cxnSpLocks/>
            <a:stCxn id="26" idx="3"/>
            <a:endCxn id="44" idx="1"/>
          </p:cNvCxnSpPr>
          <p:nvPr/>
        </p:nvCxnSpPr>
        <p:spPr>
          <a:xfrm flipV="1">
            <a:off x="13515091" y="2008057"/>
            <a:ext cx="520340" cy="21751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hteck 61">
            <a:extLst>
              <a:ext uri="{FF2B5EF4-FFF2-40B4-BE49-F238E27FC236}">
                <a16:creationId xmlns:a16="http://schemas.microsoft.com/office/drawing/2014/main" id="{42E0122A-BC88-2B0D-EAD2-74919B8B8C0B}"/>
              </a:ext>
            </a:extLst>
          </p:cNvPr>
          <p:cNvSpPr/>
          <p:nvPr/>
        </p:nvSpPr>
        <p:spPr>
          <a:xfrm>
            <a:off x="11371781" y="5529194"/>
            <a:ext cx="2143310" cy="20463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ODL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70D93532-B5D9-512F-311D-BC5BCA2E515C}"/>
              </a:ext>
            </a:extLst>
          </p:cNvPr>
          <p:cNvSpPr/>
          <p:nvPr/>
        </p:nvSpPr>
        <p:spPr>
          <a:xfrm>
            <a:off x="11725886" y="618073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3C62CA77-A4D7-AF5D-B92F-1E1DE3727533}"/>
              </a:ext>
            </a:extLst>
          </p:cNvPr>
          <p:cNvSpPr/>
          <p:nvPr/>
        </p:nvSpPr>
        <p:spPr>
          <a:xfrm>
            <a:off x="11708848" y="675124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42115F59-3845-5903-9028-868A5B85F60E}"/>
              </a:ext>
            </a:extLst>
          </p:cNvPr>
          <p:cNvSpPr/>
          <p:nvPr/>
        </p:nvSpPr>
        <p:spPr>
          <a:xfrm>
            <a:off x="11371781" y="7816386"/>
            <a:ext cx="2143310" cy="176528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ODL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6675841E-66A9-36DC-96ED-BEDDA89F3D77}"/>
              </a:ext>
            </a:extLst>
          </p:cNvPr>
          <p:cNvSpPr/>
          <p:nvPr/>
        </p:nvSpPr>
        <p:spPr>
          <a:xfrm>
            <a:off x="11725886" y="8195388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CCD50ACC-50F3-4A84-ED26-61594A098776}"/>
              </a:ext>
            </a:extLst>
          </p:cNvPr>
          <p:cNvSpPr/>
          <p:nvPr/>
        </p:nvSpPr>
        <p:spPr>
          <a:xfrm>
            <a:off x="11708848" y="8765898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775C489B-A708-E114-1EF4-FC3ABBC61518}"/>
              </a:ext>
            </a:extLst>
          </p:cNvPr>
          <p:cNvSpPr txBox="1"/>
          <p:nvPr/>
        </p:nvSpPr>
        <p:spPr>
          <a:xfrm>
            <a:off x="12227564" y="7462522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33A2CCC2-EF60-5417-EC06-DD56B7C4AA8D}"/>
              </a:ext>
            </a:extLst>
          </p:cNvPr>
          <p:cNvCxnSpPr>
            <a:cxnSpLocks/>
            <a:stCxn id="19" idx="3"/>
            <a:endCxn id="62" idx="1"/>
          </p:cNvCxnSpPr>
          <p:nvPr/>
        </p:nvCxnSpPr>
        <p:spPr>
          <a:xfrm>
            <a:off x="8844571" y="6362750"/>
            <a:ext cx="2527210" cy="1896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CED22578-1EF6-28CA-AE8B-755840BFDB32}"/>
              </a:ext>
            </a:extLst>
          </p:cNvPr>
          <p:cNvCxnSpPr>
            <a:cxnSpLocks/>
            <a:stCxn id="19" idx="3"/>
            <a:endCxn id="65" idx="1"/>
          </p:cNvCxnSpPr>
          <p:nvPr/>
        </p:nvCxnSpPr>
        <p:spPr>
          <a:xfrm>
            <a:off x="8844571" y="6362752"/>
            <a:ext cx="2527210" cy="2336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feld 71">
            <a:extLst>
              <a:ext uri="{FF2B5EF4-FFF2-40B4-BE49-F238E27FC236}">
                <a16:creationId xmlns:a16="http://schemas.microsoft.com/office/drawing/2014/main" id="{E160315F-00D5-752D-50A5-9135EB072FBE}"/>
              </a:ext>
            </a:extLst>
          </p:cNvPr>
          <p:cNvSpPr txBox="1"/>
          <p:nvPr/>
        </p:nvSpPr>
        <p:spPr>
          <a:xfrm>
            <a:off x="9586110" y="6528847"/>
            <a:ext cx="1465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LoadBalancing</a:t>
            </a:r>
            <a:endParaRPr lang="en-US" sz="1400" dirty="0"/>
          </a:p>
          <a:p>
            <a:r>
              <a:rPr lang="en-US" sz="1400" dirty="0"/>
              <a:t>or 1:1 Protection</a:t>
            </a:r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9F8152D5-DAAB-442B-F84E-0993F93A3471}"/>
              </a:ext>
            </a:extLst>
          </p:cNvPr>
          <p:cNvCxnSpPr>
            <a:cxnSpLocks/>
            <a:stCxn id="7" idx="3"/>
            <a:endCxn id="19" idx="1"/>
          </p:cNvCxnSpPr>
          <p:nvPr/>
        </p:nvCxnSpPr>
        <p:spPr>
          <a:xfrm>
            <a:off x="5299595" y="2164161"/>
            <a:ext cx="2109876" cy="4198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feld 84">
            <a:extLst>
              <a:ext uri="{FF2B5EF4-FFF2-40B4-BE49-F238E27FC236}">
                <a16:creationId xmlns:a16="http://schemas.microsoft.com/office/drawing/2014/main" id="{5D1EC344-5995-1628-A48A-ECB925C74532}"/>
              </a:ext>
            </a:extLst>
          </p:cNvPr>
          <p:cNvSpPr txBox="1"/>
          <p:nvPr/>
        </p:nvSpPr>
        <p:spPr>
          <a:xfrm>
            <a:off x="5352341" y="2052592"/>
            <a:ext cx="1505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Other geo. region</a:t>
            </a:r>
          </a:p>
          <a:p>
            <a:r>
              <a:rPr lang="en-US" sz="1400" dirty="0"/>
              <a:t>or prod/pre-prod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E2326FC6-337E-5057-ABBC-3BD27661BF16}"/>
              </a:ext>
            </a:extLst>
          </p:cNvPr>
          <p:cNvSpPr/>
          <p:nvPr/>
        </p:nvSpPr>
        <p:spPr>
          <a:xfrm>
            <a:off x="16654982" y="6652706"/>
            <a:ext cx="2143310" cy="20463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MedVm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8162E2D8-EBE9-2F82-DB6A-4FA532160F13}"/>
              </a:ext>
            </a:extLst>
          </p:cNvPr>
          <p:cNvSpPr/>
          <p:nvPr/>
        </p:nvSpPr>
        <p:spPr>
          <a:xfrm>
            <a:off x="17009087" y="7304245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MedPro</a:t>
            </a:r>
            <a:endParaRPr lang="en-US" dirty="0"/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DAB79D4F-2920-FA04-1AE0-18D4BCB4A917}"/>
              </a:ext>
            </a:extLst>
          </p:cNvPr>
          <p:cNvSpPr/>
          <p:nvPr/>
        </p:nvSpPr>
        <p:spPr>
          <a:xfrm>
            <a:off x="16992047" y="7874755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MedPro</a:t>
            </a:r>
            <a:endParaRPr lang="en-US" dirty="0"/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195452A7-CBC7-829A-EA47-D5170ADCD1E4}"/>
              </a:ext>
            </a:extLst>
          </p:cNvPr>
          <p:cNvCxnSpPr>
            <a:cxnSpLocks/>
            <a:stCxn id="63" idx="3"/>
            <a:endCxn id="88" idx="1"/>
          </p:cNvCxnSpPr>
          <p:nvPr/>
        </p:nvCxnSpPr>
        <p:spPr>
          <a:xfrm>
            <a:off x="13160987" y="6345553"/>
            <a:ext cx="3848100" cy="11235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BB5FCEC7-2A7C-9D68-D142-32850732D1C0}"/>
              </a:ext>
            </a:extLst>
          </p:cNvPr>
          <p:cNvCxnSpPr>
            <a:cxnSpLocks/>
            <a:endCxn id="88" idx="1"/>
          </p:cNvCxnSpPr>
          <p:nvPr/>
        </p:nvCxnSpPr>
        <p:spPr>
          <a:xfrm flipV="1">
            <a:off x="13160987" y="7469067"/>
            <a:ext cx="3848100" cy="891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C5C7AFBA-9F34-F136-8548-C053B618A52C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5299600" y="1829692"/>
            <a:ext cx="2089943" cy="2150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75955D4A-1300-A9F6-F0A7-1D13E54B0BA3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>
            <a:off x="5299595" y="3979744"/>
            <a:ext cx="2109876" cy="23830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Rechteck 104">
            <a:extLst>
              <a:ext uri="{FF2B5EF4-FFF2-40B4-BE49-F238E27FC236}">
                <a16:creationId xmlns:a16="http://schemas.microsoft.com/office/drawing/2014/main" id="{1DDD6AA9-AC5A-AA02-0715-352AA9824ED5}"/>
              </a:ext>
            </a:extLst>
          </p:cNvPr>
          <p:cNvSpPr/>
          <p:nvPr/>
        </p:nvSpPr>
        <p:spPr>
          <a:xfrm>
            <a:off x="5152691" y="612979"/>
            <a:ext cx="8654643" cy="9184164"/>
          </a:xfrm>
          <a:prstGeom prst="rect">
            <a:avLst/>
          </a:prstGeom>
          <a:noFill/>
          <a:ln w="571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ControllerDomain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968DA6B1-191F-3BAF-DB33-A671D23EB1DF}"/>
              </a:ext>
            </a:extLst>
          </p:cNvPr>
          <p:cNvSpPr/>
          <p:nvPr/>
        </p:nvSpPr>
        <p:spPr>
          <a:xfrm>
            <a:off x="7212371" y="1470531"/>
            <a:ext cx="6092029" cy="3236116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LogicalController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A490C49-2269-A1F0-39C8-560AD342B3F4}"/>
              </a:ext>
            </a:extLst>
          </p:cNvPr>
          <p:cNvSpPr/>
          <p:nvPr/>
        </p:nvSpPr>
        <p:spPr>
          <a:xfrm>
            <a:off x="7283014" y="5970146"/>
            <a:ext cx="6031529" cy="3236116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LogicalController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462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hteck 71">
            <a:extLst>
              <a:ext uri="{FF2B5EF4-FFF2-40B4-BE49-F238E27FC236}">
                <a16:creationId xmlns:a16="http://schemas.microsoft.com/office/drawing/2014/main" id="{11768FDB-BA6E-EAEB-5BB8-2ED406AD6C41}"/>
              </a:ext>
            </a:extLst>
          </p:cNvPr>
          <p:cNvSpPr/>
          <p:nvPr/>
        </p:nvSpPr>
        <p:spPr>
          <a:xfrm>
            <a:off x="9760401" y="4320839"/>
            <a:ext cx="12491027" cy="64923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2000">
                <a:solidFill>
                  <a:schemeClr val="tx1"/>
                </a:solidFill>
              </a:rPr>
              <a:t>Automation Application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E34E15D0-F58C-24F5-1C8F-16CA7C95A22A}"/>
              </a:ext>
            </a:extLst>
          </p:cNvPr>
          <p:cNvSpPr/>
          <p:nvPr/>
        </p:nvSpPr>
        <p:spPr>
          <a:xfrm>
            <a:off x="11925508" y="6138489"/>
            <a:ext cx="2853775" cy="2181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>
              <a:solidFill>
                <a:schemeClr val="tx1"/>
              </a:solidFill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9FBEA61-7E8F-9F10-711E-46D3904A6971}"/>
              </a:ext>
            </a:extLst>
          </p:cNvPr>
          <p:cNvSpPr/>
          <p:nvPr/>
        </p:nvSpPr>
        <p:spPr>
          <a:xfrm>
            <a:off x="12299876" y="7563242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58728409-DD53-4F5E-410F-51809028D5C6}"/>
              </a:ext>
            </a:extLst>
          </p:cNvPr>
          <p:cNvSpPr/>
          <p:nvPr/>
        </p:nvSpPr>
        <p:spPr>
          <a:xfrm>
            <a:off x="17713293" y="8172381"/>
            <a:ext cx="2691267" cy="24667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>
              <a:solidFill>
                <a:schemeClr val="tx1"/>
              </a:solidFill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9707959B-5A26-7BE3-760D-2FC620E8901C}"/>
              </a:ext>
            </a:extLst>
          </p:cNvPr>
          <p:cNvSpPr/>
          <p:nvPr/>
        </p:nvSpPr>
        <p:spPr>
          <a:xfrm>
            <a:off x="18202298" y="6900006"/>
            <a:ext cx="2465406" cy="15301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>
              <a:solidFill>
                <a:schemeClr val="tx1"/>
              </a:solidFill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6F1EFD85-439B-2FE8-5AAE-C84AA7312CAA}"/>
              </a:ext>
            </a:extLst>
          </p:cNvPr>
          <p:cNvSpPr/>
          <p:nvPr/>
        </p:nvSpPr>
        <p:spPr>
          <a:xfrm>
            <a:off x="14922859" y="6823308"/>
            <a:ext cx="2691267" cy="17720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>
              <a:solidFill>
                <a:schemeClr val="tx1"/>
              </a:solidFill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68AFF515-41F4-F81B-ADB9-A4A94586F5DA}"/>
              </a:ext>
            </a:extLst>
          </p:cNvPr>
          <p:cNvSpPr/>
          <p:nvPr/>
        </p:nvSpPr>
        <p:spPr>
          <a:xfrm>
            <a:off x="11316049" y="4772877"/>
            <a:ext cx="2426154" cy="2070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1679757-9FB1-0F6D-3098-BDE0BFEDE84D}"/>
              </a:ext>
            </a:extLst>
          </p:cNvPr>
          <p:cNvSpPr/>
          <p:nvPr/>
        </p:nvSpPr>
        <p:spPr>
          <a:xfrm>
            <a:off x="11705622" y="6077802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BCF78038-D1DC-7915-C516-0912B9772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1931" y="6156771"/>
            <a:ext cx="166165" cy="174914"/>
          </a:xfrm>
          <a:prstGeom prst="rect">
            <a:avLst/>
          </a:prstGeom>
        </p:spPr>
      </p:pic>
      <p:sp>
        <p:nvSpPr>
          <p:cNvPr id="2" name="Zylinder 1">
            <a:extLst>
              <a:ext uri="{FF2B5EF4-FFF2-40B4-BE49-F238E27FC236}">
                <a16:creationId xmlns:a16="http://schemas.microsoft.com/office/drawing/2014/main" id="{8651D4E8-1F7A-9069-1B56-0215F8312C74}"/>
              </a:ext>
            </a:extLst>
          </p:cNvPr>
          <p:cNvSpPr/>
          <p:nvPr/>
        </p:nvSpPr>
        <p:spPr>
          <a:xfrm>
            <a:off x="13546883" y="5825310"/>
            <a:ext cx="1534230" cy="570807"/>
          </a:xfrm>
          <a:prstGeom prst="ca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/>
              <a:t>CandidateDS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3" name="Zylinder 2">
            <a:extLst>
              <a:ext uri="{FF2B5EF4-FFF2-40B4-BE49-F238E27FC236}">
                <a16:creationId xmlns:a16="http://schemas.microsoft.com/office/drawing/2014/main" id="{7DF83F7F-72CE-BA07-8399-1799F2491A81}"/>
              </a:ext>
            </a:extLst>
          </p:cNvPr>
          <p:cNvSpPr/>
          <p:nvPr/>
        </p:nvSpPr>
        <p:spPr>
          <a:xfrm>
            <a:off x="17364051" y="7926941"/>
            <a:ext cx="1534230" cy="570807"/>
          </a:xfrm>
          <a:prstGeom prst="ca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>
                <a:solidFill>
                  <a:schemeClr val="tx1"/>
                </a:solidFill>
              </a:rPr>
              <a:t>OperationalDS</a:t>
            </a:r>
          </a:p>
        </p:txBody>
      </p:sp>
      <p:sp>
        <p:nvSpPr>
          <p:cNvPr id="6" name="Scrollen: vertikal 5">
            <a:extLst>
              <a:ext uri="{FF2B5EF4-FFF2-40B4-BE49-F238E27FC236}">
                <a16:creationId xmlns:a16="http://schemas.microsoft.com/office/drawing/2014/main" id="{65808CD5-63F0-0767-C688-C4C5BD28C087}"/>
              </a:ext>
            </a:extLst>
          </p:cNvPr>
          <p:cNvSpPr/>
          <p:nvPr/>
        </p:nvSpPr>
        <p:spPr>
          <a:xfrm>
            <a:off x="15937846" y="8992374"/>
            <a:ext cx="1470660" cy="1303020"/>
          </a:xfrm>
          <a:prstGeom prst="verticalScroll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tx1"/>
                </a:solidFill>
              </a:rPr>
              <a:t>AlarmList</a:t>
            </a:r>
          </a:p>
          <a:p>
            <a:pPr algn="ctr"/>
            <a:r>
              <a:rPr lang="de-DE" sz="1200">
                <a:solidFill>
                  <a:schemeClr val="tx1"/>
                </a:solidFill>
              </a:rPr>
              <a:t>(ToDo-List)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921D2B2-A1CD-5B5A-7BDE-9B8F734176BC}"/>
              </a:ext>
            </a:extLst>
          </p:cNvPr>
          <p:cNvSpPr/>
          <p:nvPr/>
        </p:nvSpPr>
        <p:spPr>
          <a:xfrm>
            <a:off x="11548511" y="5171022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B85860A-A1C5-AF4E-519F-B31760899D3D}"/>
              </a:ext>
            </a:extLst>
          </p:cNvPr>
          <p:cNvSpPr/>
          <p:nvPr/>
        </p:nvSpPr>
        <p:spPr>
          <a:xfrm>
            <a:off x="11667790" y="5433912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AE13B01-B4C3-D5F1-CC62-E2FB37AD2428}"/>
              </a:ext>
            </a:extLst>
          </p:cNvPr>
          <p:cNvSpPr/>
          <p:nvPr/>
        </p:nvSpPr>
        <p:spPr>
          <a:xfrm>
            <a:off x="11896379" y="6331685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2518E1E4-7D07-0174-BD08-75A840537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7513" y="6396109"/>
            <a:ext cx="166165" cy="174914"/>
          </a:xfrm>
          <a:prstGeom prst="rect">
            <a:avLst/>
          </a:prstGeom>
        </p:spPr>
      </p:pic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A41C170E-5BE5-4CC7-0B74-FD347727DFC6}"/>
              </a:ext>
            </a:extLst>
          </p:cNvPr>
          <p:cNvCxnSpPr/>
          <p:nvPr/>
        </p:nvCxnSpPr>
        <p:spPr>
          <a:xfrm>
            <a:off x="9908418" y="5380572"/>
            <a:ext cx="16400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9326039E-2586-A1D8-1CFF-BB0395E97CF5}"/>
              </a:ext>
            </a:extLst>
          </p:cNvPr>
          <p:cNvCxnSpPr>
            <a:cxnSpLocks/>
          </p:cNvCxnSpPr>
          <p:nvPr/>
        </p:nvCxnSpPr>
        <p:spPr>
          <a:xfrm flipH="1" flipV="1">
            <a:off x="9908418" y="5489899"/>
            <a:ext cx="1640092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B15F98CA-500C-497C-9BEB-4DC69798E624}"/>
              </a:ext>
            </a:extLst>
          </p:cNvPr>
          <p:cNvSpPr txBox="1"/>
          <p:nvPr/>
        </p:nvSpPr>
        <p:spPr>
          <a:xfrm>
            <a:off x="11442738" y="4921336"/>
            <a:ext cx="217278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1200"/>
              <a:t>Interpretation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5E682443-CB6A-7EC0-8599-973D53EC0436}"/>
              </a:ext>
            </a:extLst>
          </p:cNvPr>
          <p:cNvSpPr/>
          <p:nvPr/>
        </p:nvSpPr>
        <p:spPr>
          <a:xfrm>
            <a:off x="19532410" y="7918497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F8F209D8-265F-5230-5DB1-DC91F74B162F}"/>
              </a:ext>
            </a:extLst>
          </p:cNvPr>
          <p:cNvSpPr txBox="1"/>
          <p:nvPr/>
        </p:nvSpPr>
        <p:spPr>
          <a:xfrm>
            <a:off x="18371299" y="7077811"/>
            <a:ext cx="242216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/>
              <a:t>Measurement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BEBB1305-415F-C61D-3CE9-248E0D923398}"/>
              </a:ext>
            </a:extLst>
          </p:cNvPr>
          <p:cNvSpPr/>
          <p:nvPr/>
        </p:nvSpPr>
        <p:spPr>
          <a:xfrm>
            <a:off x="19575082" y="7289846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AAE5ECF3-C8FE-F2FB-5245-974B2825FA42}"/>
              </a:ext>
            </a:extLst>
          </p:cNvPr>
          <p:cNvSpPr/>
          <p:nvPr/>
        </p:nvSpPr>
        <p:spPr>
          <a:xfrm>
            <a:off x="19765841" y="7543729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C3993F86-8ECE-B926-B471-6625E7F7319D}"/>
              </a:ext>
            </a:extLst>
          </p:cNvPr>
          <p:cNvCxnSpPr/>
          <p:nvPr/>
        </p:nvCxnSpPr>
        <p:spPr>
          <a:xfrm>
            <a:off x="20213792" y="7367912"/>
            <a:ext cx="16400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F28B876E-0BE4-F188-B266-07D970137D3D}"/>
              </a:ext>
            </a:extLst>
          </p:cNvPr>
          <p:cNvCxnSpPr>
            <a:cxnSpLocks/>
          </p:cNvCxnSpPr>
          <p:nvPr/>
        </p:nvCxnSpPr>
        <p:spPr>
          <a:xfrm flipH="1" flipV="1">
            <a:off x="20213792" y="7477239"/>
            <a:ext cx="1640092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933E09A7-88FD-74AD-4549-31C42BDB99FD}"/>
              </a:ext>
            </a:extLst>
          </p:cNvPr>
          <p:cNvSpPr txBox="1"/>
          <p:nvPr/>
        </p:nvSpPr>
        <p:spPr>
          <a:xfrm>
            <a:off x="15092961" y="7077811"/>
            <a:ext cx="223744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/>
              <a:t>Monitoring</a:t>
            </a:r>
          </a:p>
        </p:txBody>
      </p:sp>
      <p:sp>
        <p:nvSpPr>
          <p:cNvPr id="38" name="Pfeil: nach unten 37">
            <a:extLst>
              <a:ext uri="{FF2B5EF4-FFF2-40B4-BE49-F238E27FC236}">
                <a16:creationId xmlns:a16="http://schemas.microsoft.com/office/drawing/2014/main" id="{16B278CA-304F-33B3-E8D1-DE31DD22F9AC}"/>
              </a:ext>
            </a:extLst>
          </p:cNvPr>
          <p:cNvSpPr/>
          <p:nvPr/>
        </p:nvSpPr>
        <p:spPr>
          <a:xfrm>
            <a:off x="16250982" y="8522366"/>
            <a:ext cx="220975" cy="417022"/>
          </a:xfrm>
          <a:prstGeom prst="downArrow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800">
              <a:solidFill>
                <a:schemeClr val="tx1"/>
              </a:solidFill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ECC3A7AC-6D82-3D20-89BC-4C6701A7D54A}"/>
              </a:ext>
            </a:extLst>
          </p:cNvPr>
          <p:cNvSpPr/>
          <p:nvPr/>
        </p:nvSpPr>
        <p:spPr>
          <a:xfrm>
            <a:off x="19098570" y="9681663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EA6EFE08-8623-3C92-521A-E62587924E1F}"/>
              </a:ext>
            </a:extLst>
          </p:cNvPr>
          <p:cNvSpPr/>
          <p:nvPr/>
        </p:nvSpPr>
        <p:spPr>
          <a:xfrm>
            <a:off x="19289329" y="9935546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FDA4DB3A-D86A-FC0E-4540-DF3D46895C02}"/>
              </a:ext>
            </a:extLst>
          </p:cNvPr>
          <p:cNvSpPr/>
          <p:nvPr/>
        </p:nvSpPr>
        <p:spPr>
          <a:xfrm>
            <a:off x="19141242" y="9053013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71BCDD80-7A46-50D8-092A-7DDBF641E7ED}"/>
              </a:ext>
            </a:extLst>
          </p:cNvPr>
          <p:cNvSpPr/>
          <p:nvPr/>
        </p:nvSpPr>
        <p:spPr>
          <a:xfrm>
            <a:off x="19332000" y="9306896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8A6152E2-D527-62AF-329F-BE5199B5A685}"/>
              </a:ext>
            </a:extLst>
          </p:cNvPr>
          <p:cNvSpPr txBox="1"/>
          <p:nvPr/>
        </p:nvSpPr>
        <p:spPr>
          <a:xfrm>
            <a:off x="17778865" y="8715816"/>
            <a:ext cx="246540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1200"/>
              <a:t>Implementation  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7BBAD315-E803-8AD8-F507-559315369AF0}"/>
              </a:ext>
            </a:extLst>
          </p:cNvPr>
          <p:cNvCxnSpPr>
            <a:cxnSpLocks/>
          </p:cNvCxnSpPr>
          <p:nvPr/>
        </p:nvCxnSpPr>
        <p:spPr>
          <a:xfrm>
            <a:off x="20002000" y="9408058"/>
            <a:ext cx="2016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B15CF59D-D0AF-C7CC-3C94-FB6D305D84E6}"/>
              </a:ext>
            </a:extLst>
          </p:cNvPr>
          <p:cNvCxnSpPr>
            <a:cxnSpLocks/>
          </p:cNvCxnSpPr>
          <p:nvPr/>
        </p:nvCxnSpPr>
        <p:spPr>
          <a:xfrm flipH="1" flipV="1">
            <a:off x="20002000" y="9517385"/>
            <a:ext cx="2016000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D6339C93-8299-27F4-6747-DD225C958812}"/>
              </a:ext>
            </a:extLst>
          </p:cNvPr>
          <p:cNvCxnSpPr/>
          <p:nvPr/>
        </p:nvCxnSpPr>
        <p:spPr>
          <a:xfrm>
            <a:off x="10027698" y="5687212"/>
            <a:ext cx="16400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1658B39E-547F-E511-D20E-25569104B4B9}"/>
              </a:ext>
            </a:extLst>
          </p:cNvPr>
          <p:cNvCxnSpPr>
            <a:cxnSpLocks/>
          </p:cNvCxnSpPr>
          <p:nvPr/>
        </p:nvCxnSpPr>
        <p:spPr>
          <a:xfrm flipH="1" flipV="1">
            <a:off x="10027698" y="5796538"/>
            <a:ext cx="1640092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B598A49F-7FDE-0781-D3E7-FD0BEDC62DC4}"/>
              </a:ext>
            </a:extLst>
          </p:cNvPr>
          <p:cNvCxnSpPr/>
          <p:nvPr/>
        </p:nvCxnSpPr>
        <p:spPr>
          <a:xfrm>
            <a:off x="20404550" y="7722343"/>
            <a:ext cx="16400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C2AAE509-94C2-D339-BD6E-168F99A2FDA1}"/>
              </a:ext>
            </a:extLst>
          </p:cNvPr>
          <p:cNvCxnSpPr>
            <a:cxnSpLocks/>
          </p:cNvCxnSpPr>
          <p:nvPr/>
        </p:nvCxnSpPr>
        <p:spPr>
          <a:xfrm flipH="1" flipV="1">
            <a:off x="20404550" y="7831670"/>
            <a:ext cx="1640092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CA6A77B5-080D-6A54-ECF2-4D8B53BF51F1}"/>
              </a:ext>
            </a:extLst>
          </p:cNvPr>
          <p:cNvCxnSpPr/>
          <p:nvPr/>
        </p:nvCxnSpPr>
        <p:spPr>
          <a:xfrm>
            <a:off x="20162559" y="8063062"/>
            <a:ext cx="16400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8CDD7D3A-76C9-4BDC-4E80-536CDBDCAD1C}"/>
              </a:ext>
            </a:extLst>
          </p:cNvPr>
          <p:cNvCxnSpPr>
            <a:cxnSpLocks/>
          </p:cNvCxnSpPr>
          <p:nvPr/>
        </p:nvCxnSpPr>
        <p:spPr>
          <a:xfrm flipH="1" flipV="1">
            <a:off x="20162559" y="8172388"/>
            <a:ext cx="1640092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1B1BBE33-3AF4-FE6D-E071-46F92113CD19}"/>
              </a:ext>
            </a:extLst>
          </p:cNvPr>
          <p:cNvSpPr/>
          <p:nvPr/>
        </p:nvSpPr>
        <p:spPr>
          <a:xfrm>
            <a:off x="15673176" y="7741733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A6E45B43-9BE7-A098-7AF2-59295E61598B}"/>
              </a:ext>
            </a:extLst>
          </p:cNvPr>
          <p:cNvSpPr/>
          <p:nvPr/>
        </p:nvSpPr>
        <p:spPr>
          <a:xfrm>
            <a:off x="15863934" y="7995616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8F8F26CE-AB6A-6A62-91BD-2A8161955A6F}"/>
              </a:ext>
            </a:extLst>
          </p:cNvPr>
          <p:cNvSpPr/>
          <p:nvPr/>
        </p:nvSpPr>
        <p:spPr>
          <a:xfrm>
            <a:off x="16278496" y="7827119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D6BDC734-8B7E-DFBB-129E-71E3C1B430B8}"/>
              </a:ext>
            </a:extLst>
          </p:cNvPr>
          <p:cNvSpPr/>
          <p:nvPr/>
        </p:nvSpPr>
        <p:spPr>
          <a:xfrm>
            <a:off x="16469253" y="8081002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BBC574BA-725B-72F5-EF5E-3E57C781CBD4}"/>
              </a:ext>
            </a:extLst>
          </p:cNvPr>
          <p:cNvCxnSpPr>
            <a:cxnSpLocks/>
          </p:cNvCxnSpPr>
          <p:nvPr/>
        </p:nvCxnSpPr>
        <p:spPr>
          <a:xfrm>
            <a:off x="19777970" y="9155792"/>
            <a:ext cx="2016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80BE29C0-B5A4-26F6-59D9-655860A46635}"/>
              </a:ext>
            </a:extLst>
          </p:cNvPr>
          <p:cNvCxnSpPr>
            <a:cxnSpLocks/>
          </p:cNvCxnSpPr>
          <p:nvPr/>
        </p:nvCxnSpPr>
        <p:spPr>
          <a:xfrm flipH="1" flipV="1">
            <a:off x="19777970" y="9265119"/>
            <a:ext cx="2016000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CFAD1B13-F4B3-0191-090A-B230AE73F719}"/>
              </a:ext>
            </a:extLst>
          </p:cNvPr>
          <p:cNvCxnSpPr>
            <a:cxnSpLocks/>
          </p:cNvCxnSpPr>
          <p:nvPr/>
        </p:nvCxnSpPr>
        <p:spPr>
          <a:xfrm>
            <a:off x="19737280" y="9802443"/>
            <a:ext cx="2016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B15351C2-4638-07BC-FDF2-1B13276FA1B0}"/>
              </a:ext>
            </a:extLst>
          </p:cNvPr>
          <p:cNvCxnSpPr>
            <a:cxnSpLocks/>
          </p:cNvCxnSpPr>
          <p:nvPr/>
        </p:nvCxnSpPr>
        <p:spPr>
          <a:xfrm flipH="1" flipV="1">
            <a:off x="19737280" y="9911770"/>
            <a:ext cx="2016000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4BD764D8-9CB1-5DD4-A424-B6E59418E0A7}"/>
              </a:ext>
            </a:extLst>
          </p:cNvPr>
          <p:cNvCxnSpPr>
            <a:cxnSpLocks/>
          </p:cNvCxnSpPr>
          <p:nvPr/>
        </p:nvCxnSpPr>
        <p:spPr>
          <a:xfrm>
            <a:off x="19928038" y="10089267"/>
            <a:ext cx="2016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77067898-E101-32BA-37E4-8FA3618B4FD0}"/>
              </a:ext>
            </a:extLst>
          </p:cNvPr>
          <p:cNvCxnSpPr>
            <a:cxnSpLocks/>
          </p:cNvCxnSpPr>
          <p:nvPr/>
        </p:nvCxnSpPr>
        <p:spPr>
          <a:xfrm flipH="1" flipV="1">
            <a:off x="19928038" y="10198593"/>
            <a:ext cx="2016000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Pfeil: nach unten 70">
            <a:extLst>
              <a:ext uri="{FF2B5EF4-FFF2-40B4-BE49-F238E27FC236}">
                <a16:creationId xmlns:a16="http://schemas.microsoft.com/office/drawing/2014/main" id="{860000F8-4BE8-02EE-361D-984158792427}"/>
              </a:ext>
            </a:extLst>
          </p:cNvPr>
          <p:cNvSpPr/>
          <p:nvPr/>
        </p:nvSpPr>
        <p:spPr>
          <a:xfrm rot="16200000">
            <a:off x="17510246" y="9182210"/>
            <a:ext cx="220975" cy="417022"/>
          </a:xfrm>
          <a:prstGeom prst="downArrow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800">
              <a:solidFill>
                <a:schemeClr val="tx1"/>
              </a:solidFill>
            </a:endParaRPr>
          </a:p>
        </p:txBody>
      </p:sp>
      <p:sp>
        <p:nvSpPr>
          <p:cNvPr id="4" name="Zylinder 3">
            <a:extLst>
              <a:ext uri="{FF2B5EF4-FFF2-40B4-BE49-F238E27FC236}">
                <a16:creationId xmlns:a16="http://schemas.microsoft.com/office/drawing/2014/main" id="{873ACF08-01F2-22FA-CD88-E50511D7E71A}"/>
              </a:ext>
            </a:extLst>
          </p:cNvPr>
          <p:cNvSpPr/>
          <p:nvPr/>
        </p:nvSpPr>
        <p:spPr>
          <a:xfrm>
            <a:off x="13546650" y="7961915"/>
            <a:ext cx="1534230" cy="570807"/>
          </a:xfrm>
          <a:prstGeom prst="ca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/>
              <a:t>RunningDS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EA93EA5-E27E-2466-2148-49F2E5DB39B5}"/>
              </a:ext>
            </a:extLst>
          </p:cNvPr>
          <p:cNvSpPr txBox="1"/>
          <p:nvPr/>
        </p:nvSpPr>
        <p:spPr>
          <a:xfrm>
            <a:off x="12167604" y="7153884"/>
            <a:ext cx="22569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/>
              <a:t>Validation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CB5E82B7-7869-BBD8-4F95-A79C5974E64C}"/>
              </a:ext>
            </a:extLst>
          </p:cNvPr>
          <p:cNvSpPr/>
          <p:nvPr/>
        </p:nvSpPr>
        <p:spPr>
          <a:xfrm>
            <a:off x="13895351" y="6731959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219D7DF1-4838-E424-4970-637CCA5F6D9F}"/>
              </a:ext>
            </a:extLst>
          </p:cNvPr>
          <p:cNvSpPr/>
          <p:nvPr/>
        </p:nvSpPr>
        <p:spPr>
          <a:xfrm>
            <a:off x="12492103" y="7657934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7B94240D-AA8F-A17A-F0A3-98BD50B820CA}"/>
              </a:ext>
            </a:extLst>
          </p:cNvPr>
          <p:cNvSpPr/>
          <p:nvPr/>
        </p:nvSpPr>
        <p:spPr>
          <a:xfrm>
            <a:off x="12815105" y="7595970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B912B7D4-BA03-4CAC-F9EC-4328B512B88F}"/>
              </a:ext>
            </a:extLst>
          </p:cNvPr>
          <p:cNvSpPr/>
          <p:nvPr/>
        </p:nvSpPr>
        <p:spPr>
          <a:xfrm>
            <a:off x="13047579" y="7520766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A735C89F-0933-53B9-0BCA-93B2AD0B2E1F}"/>
              </a:ext>
            </a:extLst>
          </p:cNvPr>
          <p:cNvSpPr/>
          <p:nvPr/>
        </p:nvSpPr>
        <p:spPr>
          <a:xfrm>
            <a:off x="13468300" y="7473871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95EFF100-5873-6569-3361-6737B43E0ADA}"/>
              </a:ext>
            </a:extLst>
          </p:cNvPr>
          <p:cNvSpPr/>
          <p:nvPr/>
        </p:nvSpPr>
        <p:spPr>
          <a:xfrm>
            <a:off x="13687247" y="7378371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D1F0E37-8768-2928-4E4F-489F5CA5E6A8}"/>
              </a:ext>
            </a:extLst>
          </p:cNvPr>
          <p:cNvSpPr/>
          <p:nvPr/>
        </p:nvSpPr>
        <p:spPr>
          <a:xfrm>
            <a:off x="17960270" y="9198094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28D4D02C-4779-BE26-7C13-5C9A4EE20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1404" y="9262517"/>
            <a:ext cx="166165" cy="174914"/>
          </a:xfrm>
          <a:prstGeom prst="rect">
            <a:avLst/>
          </a:prstGeom>
        </p:spPr>
      </p:pic>
      <p:sp>
        <p:nvSpPr>
          <p:cNvPr id="27" name="Rechteck 26">
            <a:extLst>
              <a:ext uri="{FF2B5EF4-FFF2-40B4-BE49-F238E27FC236}">
                <a16:creationId xmlns:a16="http://schemas.microsoft.com/office/drawing/2014/main" id="{9DDBED4B-8F3A-FDFF-5033-A5A7DD07D22D}"/>
              </a:ext>
            </a:extLst>
          </p:cNvPr>
          <p:cNvSpPr/>
          <p:nvPr/>
        </p:nvSpPr>
        <p:spPr>
          <a:xfrm>
            <a:off x="18559792" y="7385159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1AD0C85D-0C6D-E475-9183-B85CF0455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0926" y="7449581"/>
            <a:ext cx="166165" cy="174914"/>
          </a:xfrm>
          <a:prstGeom prst="rect">
            <a:avLst/>
          </a:prstGeom>
        </p:spPr>
      </p:pic>
      <p:sp>
        <p:nvSpPr>
          <p:cNvPr id="39" name="Rechteck 38">
            <a:extLst>
              <a:ext uri="{FF2B5EF4-FFF2-40B4-BE49-F238E27FC236}">
                <a16:creationId xmlns:a16="http://schemas.microsoft.com/office/drawing/2014/main" id="{980EBDD1-910E-BF08-7593-837B99C03C6E}"/>
              </a:ext>
            </a:extLst>
          </p:cNvPr>
          <p:cNvSpPr/>
          <p:nvPr/>
        </p:nvSpPr>
        <p:spPr>
          <a:xfrm>
            <a:off x="16104478" y="7111012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pic>
        <p:nvPicPr>
          <p:cNvPr id="43" name="Grafik 42">
            <a:extLst>
              <a:ext uri="{FF2B5EF4-FFF2-40B4-BE49-F238E27FC236}">
                <a16:creationId xmlns:a16="http://schemas.microsoft.com/office/drawing/2014/main" id="{46A3A029-53B2-7755-D074-A50A2B350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5612" y="7175434"/>
            <a:ext cx="166165" cy="17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3808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744600e-3e04-492e-baa1-25ec245c6f10}" enabled="0" method="" siteId="{9744600e-3e04-492e-baa1-25ec245c6f1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1115</Words>
  <Application>Microsoft Office PowerPoint</Application>
  <PresentationFormat>Benutzerdefiniert</PresentationFormat>
  <Paragraphs>477</Paragraphs>
  <Slides>6</Slides>
  <Notes>2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Symbol</vt:lpstr>
      <vt:lpstr>Office</vt:lpstr>
      <vt:lpstr>think-cell Folie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Telefónica Germany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Thorsten Heinze</dc:creator>
  <cp:lastModifiedBy>Thorsten Heinze</cp:lastModifiedBy>
  <cp:revision>143</cp:revision>
  <dcterms:created xsi:type="dcterms:W3CDTF">2025-01-24T13:53:29Z</dcterms:created>
  <dcterms:modified xsi:type="dcterms:W3CDTF">2025-08-07T13:39:09Z</dcterms:modified>
</cp:coreProperties>
</file>