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651E-30C1-1145-CDB9-00FAC671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A80D2-4138-0A23-041B-2ADEF1C3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3DE75-9C52-B6AB-997B-D373940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6913F6-6FEB-3E09-A220-2871FB7F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1DE99-D905-73D3-B607-30E6B34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9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89253-DDED-0B4B-926E-DB18780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D78D30-DC3D-8B36-6B63-B3CBF5AE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F9429-85F8-D475-CD88-9718467B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0E75D-4410-4FB9-B333-648F7A1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28E5B-7A89-38A1-5089-6154AC6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9EF7FB-C35B-6665-48E0-DE35F52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8F202-5DB5-E98D-3027-758C1DDA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29C53-E4D6-5575-E540-3ADE2E5E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B776A-1301-5998-FD7E-822E1A52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64B21-2923-8B4C-054B-905ECEBD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8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BC1C7-4EC4-6D8C-5AEE-EAD874D6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62949-D0EC-760F-8369-207D62DC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6EC3-9543-9F6B-9846-290B170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30CC8-5192-C593-BA91-C179E18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06E10-1D6A-A334-ABE1-75A5485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13A13-F735-F0AB-7538-E0E198B5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4578F-A92E-3861-C39B-390260B9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44F12-E5E7-6E87-7B16-C9D9C1D3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357AB-0E92-5134-0B77-0EE8B342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05197-D8D1-4F74-A678-EBCC1CB0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DABC6-D04D-8978-9F9B-36D39E8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B4F35-51AC-AD76-8678-95EC8E68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47450-41FD-9367-8B7A-BB3C8D3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ED56D-9A08-B61E-FAAE-D457CD5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29DEF-3BF2-7647-2A10-7786DBA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7DC46-94DC-A750-4407-C4A76504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6D04-ACB5-4B32-1215-19A8F69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305CC-2CD6-5150-510E-D9E7D403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76BF9-442A-E648-8D62-1D81411D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89D36-1932-B069-E99B-698F5AB8D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C75B87-3A68-8780-0BA4-AF1A9C1F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435CD0-C78D-11B6-1AB7-7830CCF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049496-434F-8038-31BF-54D8EBB1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F2C02A-4CBB-E3B9-E03E-4FDE849E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6C018-76EA-3E08-B882-B0AF82B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B948A-FA22-8009-F6F8-F4EEAF5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520AB-1E91-F7F0-1C6C-9C50AB6A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276311-58A8-5832-4827-E5F7A2E8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DF1EBB-D9A5-931D-5CF4-5AE7ECBB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CF3C59-7281-D2FE-307A-1452D136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D4FD0-5F9D-E61A-3CF8-0C280172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FFF30-930A-3747-416C-0F2E2A94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5214D-06DA-6261-9445-2B8CE5BD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08C058-9557-8665-498A-75E92D46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AE58C-FAA8-C20E-1A06-91E44DA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2C146-063B-D1A1-65AD-FD3D1792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DAFCB-6DCB-DFBD-D4AA-447F146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D0A2-9321-E86A-5949-F967E87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3F4F63-E064-86D6-44F4-A6339371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7FFC9-ED39-7F1D-9F0A-D11FFE27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BBFC4-64C6-0093-B0BE-FFC19BD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7C103-9A55-23BF-A689-0E9C1E2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3A2-7221-DF26-CDFA-448CBB4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8B7AA9-791C-0306-09FE-0CCAE786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37DB8-21B5-02F4-34F7-5A23CC64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54C0A-A4B9-3F22-CD95-6A965DC3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3599-4C0D-4E00-838F-CBE73BA9A4A9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547FF-BD8D-64F2-5EAF-B691868A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5E63F-95F6-A226-5605-D3C2C240E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917290" y="3264310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2605548" y="884903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630129" y="1632154"/>
            <a:ext cx="535858" cy="16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5974" y="30480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AirInterface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8DB4BD-FCE9-C73D-6712-F6275EC7EC4F}"/>
              </a:ext>
            </a:extLst>
          </p:cNvPr>
          <p:cNvSpPr txBox="1"/>
          <p:nvPr/>
        </p:nvSpPr>
        <p:spPr>
          <a:xfrm>
            <a:off x="3726426" y="1024965"/>
            <a:ext cx="18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objectIdReference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2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474857" y="480797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7575736" y="532184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187696" y="3746090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146367" y="0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MicroWaveNetworkInventory (MWNI)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2113954" y="29988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2357203" y="449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4070573" y="123456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826793" y="1981820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3124119" y="27431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783412" y="1981820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5496251" y="3802625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6209090" y="35144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2900535" y="4549876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2956872" y="5185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39632" y="1900702"/>
            <a:ext cx="4100032" cy="14717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B31F1E14-78B1-5C6D-D17C-0AFDB099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08" y="263253"/>
            <a:ext cx="4363059" cy="168616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9134168" y="1153643"/>
            <a:ext cx="12498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ControlConstruct</a:t>
            </a:r>
            <a:endParaRPr lang="de-DE" sz="12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A0DD832-4F8D-7A5C-3BAF-22FB04EC85FB}"/>
              </a:ext>
            </a:extLst>
          </p:cNvPr>
          <p:cNvSpPr/>
          <p:nvPr/>
        </p:nvSpPr>
        <p:spPr>
          <a:xfrm>
            <a:off x="7987447" y="1548366"/>
            <a:ext cx="3722772" cy="64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2101484" y="568436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notify-availability-of-new-device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377605-9848-1ED7-5D06-977709F80EC5}"/>
              </a:ext>
            </a:extLst>
          </p:cNvPr>
          <p:cNvSpPr txBox="1"/>
          <p:nvPr/>
        </p:nvSpPr>
        <p:spPr>
          <a:xfrm>
            <a:off x="7671023" y="2068129"/>
            <a:ext cx="32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notify-object-creations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6D66469-5F14-C15B-4D70-128B9D1624B4}"/>
              </a:ext>
            </a:extLst>
          </p:cNvPr>
          <p:cNvSpPr txBox="1"/>
          <p:nvPr/>
        </p:nvSpPr>
        <p:spPr>
          <a:xfrm>
            <a:off x="7987447" y="2420465"/>
            <a:ext cx="34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/>
              <a:t>/</a:t>
            </a:r>
            <a:r>
              <a:rPr lang="de-DE" dirty="0"/>
              <a:t>v1</a:t>
            </a:r>
            <a:r>
              <a:rPr lang="de-DE"/>
              <a:t>/regard-object-creation</a:t>
            </a:r>
          </a:p>
          <a:p>
            <a:r>
              <a:rPr lang="de-DE"/>
              <a:t>      </a:t>
            </a:r>
            <a:r>
              <a:rPr lang="de-DE" sz="1100" i="1"/>
              <a:t>(answer to)</a:t>
            </a:r>
            <a:endParaRPr lang="de-DE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C7EF258-068B-87C6-D028-3143EA2A4C3E}"/>
              </a:ext>
            </a:extLst>
          </p:cNvPr>
          <p:cNvSpPr txBox="1"/>
          <p:nvPr/>
        </p:nvSpPr>
        <p:spPr>
          <a:xfrm>
            <a:off x="7894736" y="1469771"/>
            <a:ext cx="26452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_objIdRef = CC-uuid + mount-name  </a:t>
            </a:r>
          </a:p>
          <a:p>
            <a:r>
              <a:rPr lang="de-DE" sz="1000" i="1"/>
              <a:t>                        (without mount-name not unique)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29A431-55B4-AC3E-24A9-CD597295B495}"/>
              </a:ext>
            </a:extLst>
          </p:cNvPr>
          <p:cNvSpPr txBox="1"/>
          <p:nvPr/>
        </p:nvSpPr>
        <p:spPr>
          <a:xfrm>
            <a:off x="8138393" y="13732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>
                <a:solidFill>
                  <a:srgbClr val="00B050"/>
                </a:solidFill>
              </a:rPr>
              <a:t>Notification for new ControlConstruct</a:t>
            </a:r>
          </a:p>
        </p:txBody>
      </p:sp>
      <p:sp>
        <p:nvSpPr>
          <p:cNvPr id="9" name="Scrollen: vertikal 8">
            <a:extLst>
              <a:ext uri="{FF2B5EF4-FFF2-40B4-BE49-F238E27FC236}">
                <a16:creationId xmlns:a16="http://schemas.microsoft.com/office/drawing/2014/main" id="{A1F971F9-603F-8A87-EB97-CAFDA98B0DBE}"/>
              </a:ext>
            </a:extLst>
          </p:cNvPr>
          <p:cNvSpPr/>
          <p:nvPr/>
        </p:nvSpPr>
        <p:spPr>
          <a:xfrm>
            <a:off x="7745147" y="1521246"/>
            <a:ext cx="186794" cy="16161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2CCC2-F8A0-9A91-F077-BD950CBC465D}"/>
              </a:ext>
            </a:extLst>
          </p:cNvPr>
          <p:cNvSpPr/>
          <p:nvPr/>
        </p:nvSpPr>
        <p:spPr>
          <a:xfrm>
            <a:off x="7274608" y="263253"/>
            <a:ext cx="4301816" cy="1577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346031-43CB-EBC4-26A7-DDE04096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53" y="890602"/>
            <a:ext cx="4315427" cy="182080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329274" y="5330488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042113" y="4268604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6014" y="3026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MNDI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968371" y="352135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1211620" y="501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2924990" y="175708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1681210" y="2504334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1978536" y="32657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637829" y="2504334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4350668" y="43251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5063507" y="403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1754952" y="5072390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1811289" y="5708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754952" y="2721840"/>
            <a:ext cx="3789505" cy="29822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6941258" y="1706934"/>
            <a:ext cx="52966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layer-protocol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=2146697857/air-interface-2-0:air-interface-pac/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air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-interface-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configuration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/performance-monitoring-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is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-on</a:t>
            </a:r>
            <a:endParaRPr lang="de-DE" sz="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955901" y="1090950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</a:t>
            </a:r>
            <a:r>
              <a:rPr lang="de-DE" dirty="0">
                <a:highlight>
                  <a:srgbClr val="FFFF00"/>
                </a:highlight>
              </a:rPr>
              <a:t>-</a:t>
            </a:r>
            <a:r>
              <a:rPr lang="de-DE" dirty="0" err="1">
                <a:highlight>
                  <a:srgbClr val="FFFF00"/>
                </a:highlight>
              </a:rPr>
              <a:t>changed</a:t>
            </a:r>
            <a:r>
              <a:rPr lang="de-DE" dirty="0">
                <a:highlight>
                  <a:srgbClr val="FFFF00"/>
                </a:highlight>
              </a:rPr>
              <a:t>-attribute-</a:t>
            </a:r>
            <a:r>
              <a:rPr lang="de-DE" dirty="0" err="1">
                <a:highlight>
                  <a:srgbClr val="FFFF00"/>
                </a:highlight>
              </a:rPr>
              <a:t>value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E82144-19B5-DA42-66B0-BE84162733AF}"/>
              </a:ext>
            </a:extLst>
          </p:cNvPr>
          <p:cNvSpPr txBox="1"/>
          <p:nvPr/>
        </p:nvSpPr>
        <p:spPr>
          <a:xfrm>
            <a:off x="6331121" y="2818754"/>
            <a:ext cx="38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E50693-0213-7DDD-DFFF-5585ED4BC0E2}"/>
              </a:ext>
            </a:extLst>
          </p:cNvPr>
          <p:cNvSpPr txBox="1"/>
          <p:nvPr/>
        </p:nvSpPr>
        <p:spPr>
          <a:xfrm>
            <a:off x="6647545" y="3171090"/>
            <a:ext cx="444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=&gt; /v1/</a:t>
            </a:r>
            <a:r>
              <a:rPr lang="de-DE" dirty="0" err="1"/>
              <a:t>regard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-change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CB1C4DD-B01D-4B25-B8A9-70B2626028C4}"/>
              </a:ext>
            </a:extLst>
          </p:cNvPr>
          <p:cNvSpPr txBox="1"/>
          <p:nvPr/>
        </p:nvSpPr>
        <p:spPr>
          <a:xfrm>
            <a:off x="6080331" y="2288825"/>
            <a:ext cx="294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_objIdRef = &lt;uuid&gt; = mount-name + ltp-uuid</a:t>
            </a:r>
            <a:endParaRPr lang="de-DE" sz="1000" i="1"/>
          </a:p>
        </p:txBody>
      </p:sp>
      <p:sp>
        <p:nvSpPr>
          <p:cNvPr id="12" name="Scrollen: vertikal 11">
            <a:extLst>
              <a:ext uri="{FF2B5EF4-FFF2-40B4-BE49-F238E27FC236}">
                <a16:creationId xmlns:a16="http://schemas.microsoft.com/office/drawing/2014/main" id="{A493D264-81A3-32BC-7B3A-7200667FDCDD}"/>
              </a:ext>
            </a:extLst>
          </p:cNvPr>
          <p:cNvSpPr/>
          <p:nvPr/>
        </p:nvSpPr>
        <p:spPr>
          <a:xfrm>
            <a:off x="5840950" y="2340300"/>
            <a:ext cx="179972" cy="16161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31B980-109B-7947-BB1D-E696D9CA67AB}"/>
              </a:ext>
            </a:extLst>
          </p:cNvPr>
          <p:cNvSpPr/>
          <p:nvPr/>
        </p:nvSpPr>
        <p:spPr>
          <a:xfrm>
            <a:off x="5520705" y="810559"/>
            <a:ext cx="4144699" cy="18487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6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2422859" y="449196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135698" y="3430085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3061956" y="268283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3305205" y="41773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5018575" y="91856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3774795" y="1665815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4072121" y="2427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5731414" y="1665815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6444253" y="3486620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7157092" y="3198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3848537" y="4233871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3904874" y="4869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B0D0D8-93DB-6440-606E-6754C2D9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" y="666298"/>
            <a:ext cx="4200525" cy="177165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4382BF-FB60-7E68-5572-6C0952CCB3F1}"/>
              </a:ext>
            </a:extLst>
          </p:cNvPr>
          <p:cNvCxnSpPr/>
          <p:nvPr/>
        </p:nvCxnSpPr>
        <p:spPr>
          <a:xfrm flipV="1">
            <a:off x="3412375" y="1208303"/>
            <a:ext cx="1490769" cy="14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9BEA6E0-737A-9071-C0B0-D5F763B37C63}"/>
              </a:ext>
            </a:extLst>
          </p:cNvPr>
          <p:cNvCxnSpPr/>
          <p:nvPr/>
        </p:nvCxnSpPr>
        <p:spPr>
          <a:xfrm>
            <a:off x="1383431" y="1569495"/>
            <a:ext cx="3233833" cy="66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2BBF6E-7B9C-A649-B6CD-0EFA62E1FF4A}"/>
              </a:ext>
            </a:extLst>
          </p:cNvPr>
          <p:cNvSpPr txBox="1"/>
          <p:nvPr/>
        </p:nvSpPr>
        <p:spPr>
          <a:xfrm>
            <a:off x="0" y="101173"/>
            <a:ext cx="11765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>
                <a:solidFill>
                  <a:srgbClr val="212121"/>
                </a:solidFill>
                <a:effectLst/>
                <a:latin typeface="Inter"/>
              </a:rPr>
              <a:t>http://&lt;ctrlIP&gt;:8181/rests/data/network-topology:network-topology/topology=topology-netconf</a:t>
            </a:r>
            <a:endParaRPr lang="de-DE" sz="12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5FBE992-6C34-7626-6AA2-D3BF694C9596}"/>
              </a:ext>
            </a:extLst>
          </p:cNvPr>
          <p:cNvSpPr txBox="1"/>
          <p:nvPr/>
        </p:nvSpPr>
        <p:spPr>
          <a:xfrm>
            <a:off x="4960418" y="567131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7030A0"/>
                </a:solidFill>
              </a:rPr>
              <a:t>MWDI path „/“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97255D-6F9E-7CBD-10AB-C4219DC8B744}"/>
              </a:ext>
            </a:extLst>
          </p:cNvPr>
          <p:cNvSpPr txBox="1"/>
          <p:nvPr/>
        </p:nvSpPr>
        <p:spPr>
          <a:xfrm>
            <a:off x="7457174" y="666298"/>
            <a:ext cx="4262621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MWNI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 will provide two elements on topology-netconf level:</a:t>
            </a:r>
          </a:p>
          <a:p>
            <a:pPr marL="285750" indent="-285750">
              <a:buFontTx/>
              <a:buChar char="-"/>
            </a:pPr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node list 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(also in Controller)</a:t>
            </a:r>
          </a:p>
          <a:p>
            <a:pPr marL="285750" indent="-285750">
              <a:buFontTx/>
              <a:buChar char="-"/>
            </a:pPr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link list 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(NOT in Controller, just in App)</a:t>
            </a:r>
          </a:p>
          <a:p>
            <a:pPr marL="285750" indent="-285750">
              <a:buFontTx/>
              <a:buChar char="-"/>
            </a:pPr>
            <a:endParaRPr lang="de-DE" sz="1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Link list: each link contains shared-associations between LTPs under the ControlConstructs</a:t>
            </a:r>
          </a:p>
        </p:txBody>
      </p:sp>
    </p:spTree>
    <p:extLst>
      <p:ext uri="{BB962C8B-B14F-4D97-AF65-F5344CB8AC3E}">
        <p14:creationId xmlns:p14="http://schemas.microsoft.com/office/powerpoint/2010/main" val="409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7799869-DEDF-1D6B-D66D-BAF46C8A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30" y="1280836"/>
            <a:ext cx="7076932" cy="26490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01A6D66-52E8-842F-E9AD-689DB8E04B62}"/>
              </a:ext>
            </a:extLst>
          </p:cNvPr>
          <p:cNvSpPr txBox="1"/>
          <p:nvPr/>
        </p:nvSpPr>
        <p:spPr>
          <a:xfrm>
            <a:off x="721895" y="508764"/>
            <a:ext cx="206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Notification content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B157FA-294C-4012-3B0D-7AC6165173E2}"/>
              </a:ext>
            </a:extLst>
          </p:cNvPr>
          <p:cNvSpPr txBox="1"/>
          <p:nvPr/>
        </p:nvSpPr>
        <p:spPr>
          <a:xfrm>
            <a:off x="791792" y="4477040"/>
            <a:ext cx="73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objectIdReference is included in all, but not shown explicitly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25687-1780-E998-93F7-295610E45A7D}"/>
              </a:ext>
            </a:extLst>
          </p:cNvPr>
          <p:cNvSpPr txBox="1"/>
          <p:nvPr/>
        </p:nvSpPr>
        <p:spPr>
          <a:xfrm>
            <a:off x="10562171" y="508764"/>
            <a:ext cx="7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TR532</a:t>
            </a:r>
          </a:p>
        </p:txBody>
      </p:sp>
    </p:spTree>
    <p:extLst>
      <p:ext uri="{BB962C8B-B14F-4D97-AF65-F5344CB8AC3E}">
        <p14:creationId xmlns:p14="http://schemas.microsoft.com/office/powerpoint/2010/main" val="316378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52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Katharina Mohr (External)</cp:lastModifiedBy>
  <cp:revision>34</cp:revision>
  <dcterms:created xsi:type="dcterms:W3CDTF">2023-07-12T12:04:05Z</dcterms:created>
  <dcterms:modified xsi:type="dcterms:W3CDTF">2023-07-13T12:30:26Z</dcterms:modified>
</cp:coreProperties>
</file>