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6C651E-30C1-1145-CDB9-00FAC671E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C4A80D2-4138-0A23-041B-2ADEF1C3C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A3DE75-9C52-B6AB-997B-D37394034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3599-4C0D-4E00-838F-CBE73BA9A4A9}" type="datetimeFigureOut">
              <a:rPr lang="de-DE" smtClean="0"/>
              <a:t>17.07.2023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6913F6-6FEB-3E09-A220-2871FB7FD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71DE99-D905-73D3-B607-30E6B34E1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4FE6-33DC-4654-8503-8CD2F8427D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891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E89253-DDED-0B4B-926E-DB187806D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FD78D30-DC3D-8B36-6B63-B3CBF5AE0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7F9429-85F8-D475-CD88-9718467B8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3599-4C0D-4E00-838F-CBE73BA9A4A9}" type="datetimeFigureOut">
              <a:rPr lang="de-DE" smtClean="0"/>
              <a:t>17.07.2023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70E75D-4410-4FB9-B333-648F7A11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D28E5B-7A89-38A1-5089-6154AC6C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4FE6-33DC-4654-8503-8CD2F8427D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1768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C9EF7FB-C35B-6665-48E0-DE35F52EB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18F202-5DB5-E98D-3027-758C1DDA1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C29C53-E4D6-5575-E540-3ADE2E5E6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3599-4C0D-4E00-838F-CBE73BA9A4A9}" type="datetimeFigureOut">
              <a:rPr lang="de-DE" smtClean="0"/>
              <a:t>17.07.2023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BB776A-1301-5998-FD7E-822E1A52C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764B21-2923-8B4C-054B-905ECEBD3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4FE6-33DC-4654-8503-8CD2F8427D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558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DBC1C7-4EC4-6D8C-5AEE-EAD874D68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62949-D0EC-760F-8369-207D62DCF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D76EC3-9543-9F6B-9846-290B170AF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3599-4C0D-4E00-838F-CBE73BA9A4A9}" type="datetimeFigureOut">
              <a:rPr lang="de-DE" smtClean="0"/>
              <a:t>17.07.2023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E30CC8-5192-C593-BA91-C179E18B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406E10-1D6A-A334-ABE1-75A54853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4FE6-33DC-4654-8503-8CD2F8427D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058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F13A13-F735-F0AB-7538-E0E198B55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84578F-A92E-3861-C39B-390260B9F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C44F12-E5E7-6E87-7B16-C9D9C1D32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3599-4C0D-4E00-838F-CBE73BA9A4A9}" type="datetimeFigureOut">
              <a:rPr lang="de-DE" smtClean="0"/>
              <a:t>17.07.2023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B357AB-0E92-5134-0B77-0EE8B3424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005197-D8D1-4F74-A678-EBCC1CB0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4FE6-33DC-4654-8503-8CD2F8427D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16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8DABC6-D04D-8978-9F9B-36D39E888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8B4F35-51AC-AD76-8678-95EC8E68E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E47450-41FD-9367-8B7A-BB3C8D3C3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0ED56D-9A08-B61E-FAAE-D457CD5A2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3599-4C0D-4E00-838F-CBE73BA9A4A9}" type="datetimeFigureOut">
              <a:rPr lang="de-DE" smtClean="0"/>
              <a:t>17.07.2023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929DEF-3BF2-7647-2A10-7786DBA1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C7DC46-94DC-A750-4407-C4A765041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4FE6-33DC-4654-8503-8CD2F8427D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93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1B6D04-ACB5-4B32-1215-19A8F69EC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0305CC-2CD6-5150-510E-D9E7D4032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C76BF9-442A-E648-8D62-1D81411D2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D089D36-1932-B069-E99B-698F5AB8D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AC75B87-3A68-8780-0BA4-AF1A9C1F9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3435CD0-C78D-11B6-1AB7-7830CCFD5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3599-4C0D-4E00-838F-CBE73BA9A4A9}" type="datetimeFigureOut">
              <a:rPr lang="de-DE" smtClean="0"/>
              <a:t>17.07.2023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7049496-434F-8038-31BF-54D8EBB15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0F2C02A-4CBB-E3B9-E03E-4FDE849E1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4FE6-33DC-4654-8503-8CD2F8427D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52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56C018-76EA-3E08-B882-B0AF82BBD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7AB948A-FA22-8009-F6F8-F4EEAF503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3599-4C0D-4E00-838F-CBE73BA9A4A9}" type="datetimeFigureOut">
              <a:rPr lang="de-DE" smtClean="0"/>
              <a:t>17.07.2023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0520AB-1E91-F7F0-1C6C-9C50AB6A5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276311-58A8-5832-4827-E5F7A2E8B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4FE6-33DC-4654-8503-8CD2F8427D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820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DF1EBB-D9A5-931D-5CF4-5AE7ECBB0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3599-4C0D-4E00-838F-CBE73BA9A4A9}" type="datetimeFigureOut">
              <a:rPr lang="de-DE" smtClean="0"/>
              <a:t>17.07.2023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7CF3C59-7281-D2FE-307A-1452D136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DD4FD0-5F9D-E61A-3CF8-0C280172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4FE6-33DC-4654-8503-8CD2F8427D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5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FFF30-930A-3747-416C-0F2E2A945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75214D-06DA-6261-9445-2B8CE5BD9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608C058-9557-8665-498A-75E92D46B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3AE58C-FAA8-C20E-1A06-91E44DA65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3599-4C0D-4E00-838F-CBE73BA9A4A9}" type="datetimeFigureOut">
              <a:rPr lang="de-DE" smtClean="0"/>
              <a:t>17.07.2023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12C146-063B-D1A1-65AD-FD3D1792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BDAFCB-6DCB-DFBD-D4AA-447F14602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4FE6-33DC-4654-8503-8CD2F8427D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2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15D0A2-9321-E86A-5949-F967E870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3F4F63-E064-86D6-44F4-A6339371AD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A7FFC9-ED39-7F1D-9F0A-D11FFE27A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9BBFC4-64C6-0093-B0BE-FFC19BD9D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3599-4C0D-4E00-838F-CBE73BA9A4A9}" type="datetimeFigureOut">
              <a:rPr lang="de-DE" smtClean="0"/>
              <a:t>17.07.2023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F7C103-9A55-23BF-A689-0E9C1E26B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6813A2-7221-DF26-CDFA-448CBB425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4FE6-33DC-4654-8503-8CD2F8427D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57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28B7AA9-791C-0306-09FE-0CCAE786A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E37DB8-21B5-02F4-34F7-5A23CC64A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E54C0A-A4B9-3F22-CD95-6A965DC378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B3599-4C0D-4E00-838F-CBE73BA9A4A9}" type="datetimeFigureOut">
              <a:rPr lang="de-DE" smtClean="0"/>
              <a:t>17.07.2023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4547FF-BD8D-64F2-5EAF-B691868A5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C5E63F-95F6-A226-5605-D3C2C240E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34FE6-33DC-4654-8503-8CD2F8427D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90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1868FAA-F23A-57A1-8B0B-019D5B64C556}"/>
              </a:ext>
            </a:extLst>
          </p:cNvPr>
          <p:cNvSpPr/>
          <p:nvPr/>
        </p:nvSpPr>
        <p:spPr>
          <a:xfrm>
            <a:off x="1917290" y="3264310"/>
            <a:ext cx="1425678" cy="74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LTP</a:t>
            </a:r>
          </a:p>
        </p:txBody>
      </p:sp>
      <p:sp>
        <p:nvSpPr>
          <p:cNvPr id="5" name="Scrollen: vertikal 4">
            <a:extLst>
              <a:ext uri="{FF2B5EF4-FFF2-40B4-BE49-F238E27FC236}">
                <a16:creationId xmlns:a16="http://schemas.microsoft.com/office/drawing/2014/main" id="{B2546020-F05C-359A-6919-7C61207DBA26}"/>
              </a:ext>
            </a:extLst>
          </p:cNvPr>
          <p:cNvSpPr/>
          <p:nvPr/>
        </p:nvSpPr>
        <p:spPr>
          <a:xfrm>
            <a:off x="2605548" y="884903"/>
            <a:ext cx="1120878" cy="747251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5450481-0C8A-386C-3132-0A44D9544E44}"/>
              </a:ext>
            </a:extLst>
          </p:cNvPr>
          <p:cNvCxnSpPr>
            <a:stCxn id="5" idx="2"/>
            <a:endCxn id="4" idx="0"/>
          </p:cNvCxnSpPr>
          <p:nvPr/>
        </p:nvCxnSpPr>
        <p:spPr>
          <a:xfrm flipH="1">
            <a:off x="2630129" y="1632154"/>
            <a:ext cx="535858" cy="163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ABBA1DC7-7EE8-176A-C9C7-692D86A8EB04}"/>
              </a:ext>
            </a:extLst>
          </p:cNvPr>
          <p:cNvSpPr txBox="1"/>
          <p:nvPr/>
        </p:nvSpPr>
        <p:spPr>
          <a:xfrm>
            <a:off x="235974" y="304800"/>
            <a:ext cx="12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AirInterface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78DB4BD-FCE9-C73D-6712-F6275EC7EC4F}"/>
              </a:ext>
            </a:extLst>
          </p:cNvPr>
          <p:cNvSpPr txBox="1"/>
          <p:nvPr/>
        </p:nvSpPr>
        <p:spPr>
          <a:xfrm>
            <a:off x="3726426" y="1024965"/>
            <a:ext cx="1894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objectIdReference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632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1868FAA-F23A-57A1-8B0B-019D5B64C556}"/>
              </a:ext>
            </a:extLst>
          </p:cNvPr>
          <p:cNvSpPr/>
          <p:nvPr/>
        </p:nvSpPr>
        <p:spPr>
          <a:xfrm>
            <a:off x="1474857" y="4807974"/>
            <a:ext cx="1425678" cy="74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LTP</a:t>
            </a:r>
          </a:p>
        </p:txBody>
      </p:sp>
      <p:sp>
        <p:nvSpPr>
          <p:cNvPr id="5" name="Scrollen: vertikal 4">
            <a:extLst>
              <a:ext uri="{FF2B5EF4-FFF2-40B4-BE49-F238E27FC236}">
                <a16:creationId xmlns:a16="http://schemas.microsoft.com/office/drawing/2014/main" id="{B2546020-F05C-359A-6919-7C61207DBA26}"/>
              </a:ext>
            </a:extLst>
          </p:cNvPr>
          <p:cNvSpPr/>
          <p:nvPr/>
        </p:nvSpPr>
        <p:spPr>
          <a:xfrm>
            <a:off x="7575736" y="532184"/>
            <a:ext cx="1120878" cy="747251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5450481-0C8A-386C-3132-0A44D9544E44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2187696" y="3746090"/>
            <a:ext cx="639097" cy="106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ABBA1DC7-7EE8-176A-C9C7-692D86A8EB04}"/>
              </a:ext>
            </a:extLst>
          </p:cNvPr>
          <p:cNvSpPr txBox="1"/>
          <p:nvPr/>
        </p:nvSpPr>
        <p:spPr>
          <a:xfrm>
            <a:off x="146367" y="0"/>
            <a:ext cx="3723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MicroWaveNetworkInventory (MWNI)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BF9408E-4653-AF14-886C-0791AAD5FA4D}"/>
              </a:ext>
            </a:extLst>
          </p:cNvPr>
          <p:cNvSpPr/>
          <p:nvPr/>
        </p:nvSpPr>
        <p:spPr>
          <a:xfrm>
            <a:off x="2113954" y="2998839"/>
            <a:ext cx="1425678" cy="74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CC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1B5B915-7150-3AEC-582B-E266BDDD2F01}"/>
              </a:ext>
            </a:extLst>
          </p:cNvPr>
          <p:cNvSpPr txBox="1"/>
          <p:nvPr/>
        </p:nvSpPr>
        <p:spPr>
          <a:xfrm>
            <a:off x="2357203" y="44933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98D05AD-5D66-271D-CC5E-89848C4AA757}"/>
              </a:ext>
            </a:extLst>
          </p:cNvPr>
          <p:cNvSpPr/>
          <p:nvPr/>
        </p:nvSpPr>
        <p:spPr>
          <a:xfrm>
            <a:off x="4070573" y="1234569"/>
            <a:ext cx="1425678" cy="74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SDN-Control-Domain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B29907C-9D6C-2190-0312-2E578383A75E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 flipH="1">
            <a:off x="2826793" y="1981820"/>
            <a:ext cx="1956619" cy="101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EF99DD7-23F8-80C2-1E8C-C44068F22E2D}"/>
              </a:ext>
            </a:extLst>
          </p:cNvPr>
          <p:cNvSpPr txBox="1"/>
          <p:nvPr/>
        </p:nvSpPr>
        <p:spPr>
          <a:xfrm>
            <a:off x="3124119" y="27431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8C6DAD84-5E8B-E07C-4782-07DCC0681DF7}"/>
              </a:ext>
            </a:extLst>
          </p:cNvPr>
          <p:cNvCxnSpPr>
            <a:cxnSpLocks/>
            <a:stCxn id="13" idx="2"/>
            <a:endCxn id="23" idx="0"/>
          </p:cNvCxnSpPr>
          <p:nvPr/>
        </p:nvCxnSpPr>
        <p:spPr>
          <a:xfrm>
            <a:off x="4783412" y="1981820"/>
            <a:ext cx="1425678" cy="182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0657224B-3501-0B57-9FF9-AF3D4B8F760D}"/>
              </a:ext>
            </a:extLst>
          </p:cNvPr>
          <p:cNvSpPr/>
          <p:nvPr/>
        </p:nvSpPr>
        <p:spPr>
          <a:xfrm>
            <a:off x="5496251" y="3802625"/>
            <a:ext cx="1425678" cy="74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Links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7946B62-0E9F-18AA-5A63-857B39824E5B}"/>
              </a:ext>
            </a:extLst>
          </p:cNvPr>
          <p:cNvSpPr txBox="1"/>
          <p:nvPr/>
        </p:nvSpPr>
        <p:spPr>
          <a:xfrm>
            <a:off x="6209090" y="351441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C89BA06-860E-ACC3-F1A2-1A55245B65A0}"/>
              </a:ext>
            </a:extLst>
          </p:cNvPr>
          <p:cNvCxnSpPr>
            <a:cxnSpLocks/>
            <a:stCxn id="23" idx="2"/>
            <a:endCxn id="4" idx="3"/>
          </p:cNvCxnSpPr>
          <p:nvPr/>
        </p:nvCxnSpPr>
        <p:spPr>
          <a:xfrm flipH="1">
            <a:off x="2900535" y="4549876"/>
            <a:ext cx="3308555" cy="63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85A675B9-B9C4-5831-0D07-0E5E2E853FE8}"/>
              </a:ext>
            </a:extLst>
          </p:cNvPr>
          <p:cNvSpPr txBox="1"/>
          <p:nvPr/>
        </p:nvSpPr>
        <p:spPr>
          <a:xfrm>
            <a:off x="2956872" y="51858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4223EC3A-2477-666C-9468-CAA1E2F95775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539632" y="1900702"/>
            <a:ext cx="4100032" cy="147176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fik 37">
            <a:extLst>
              <a:ext uri="{FF2B5EF4-FFF2-40B4-BE49-F238E27FC236}">
                <a16:creationId xmlns:a16="http://schemas.microsoft.com/office/drawing/2014/main" id="{B31F1E14-78B1-5C6D-D17C-0AFDB099E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608" y="263253"/>
            <a:ext cx="4363059" cy="1686160"/>
          </a:xfrm>
          <a:prstGeom prst="rect">
            <a:avLst/>
          </a:prstGeom>
        </p:spPr>
      </p:pic>
      <p:sp>
        <p:nvSpPr>
          <p:cNvPr id="39" name="Textfeld 38">
            <a:extLst>
              <a:ext uri="{FF2B5EF4-FFF2-40B4-BE49-F238E27FC236}">
                <a16:creationId xmlns:a16="http://schemas.microsoft.com/office/drawing/2014/main" id="{76FFEF6F-01D8-21F9-01C6-51F6DDDC80FE}"/>
              </a:ext>
            </a:extLst>
          </p:cNvPr>
          <p:cNvSpPr txBox="1"/>
          <p:nvPr/>
        </p:nvSpPr>
        <p:spPr>
          <a:xfrm>
            <a:off x="9134168" y="1153643"/>
            <a:ext cx="124982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dirty="0" err="1"/>
              <a:t>ControlConstruct</a:t>
            </a:r>
            <a:endParaRPr lang="de-DE" sz="1200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CA0DD832-4F8D-7A5C-3BAF-22FB04EC85FB}"/>
              </a:ext>
            </a:extLst>
          </p:cNvPr>
          <p:cNvSpPr/>
          <p:nvPr/>
        </p:nvSpPr>
        <p:spPr>
          <a:xfrm>
            <a:off x="7987447" y="1548366"/>
            <a:ext cx="3722772" cy="6442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5F453E6A-0345-2592-2AC6-98B1A6E439C1}"/>
              </a:ext>
            </a:extLst>
          </p:cNvPr>
          <p:cNvSpPr txBox="1"/>
          <p:nvPr/>
        </p:nvSpPr>
        <p:spPr>
          <a:xfrm>
            <a:off x="2101484" y="568436"/>
            <a:ext cx="499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Anstatt von /v1/</a:t>
            </a:r>
            <a:r>
              <a:rPr lang="de-DE" dirty="0" err="1">
                <a:highlight>
                  <a:srgbClr val="FFFF00"/>
                </a:highlight>
              </a:rPr>
              <a:t>notify-availability-of-new-device</a:t>
            </a:r>
            <a:endParaRPr lang="de-DE" dirty="0">
              <a:highlight>
                <a:srgbClr val="FFFF00"/>
              </a:highlight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12377605-9848-1ED7-5D06-977709F80EC5}"/>
              </a:ext>
            </a:extLst>
          </p:cNvPr>
          <p:cNvSpPr txBox="1"/>
          <p:nvPr/>
        </p:nvSpPr>
        <p:spPr>
          <a:xfrm>
            <a:off x="7671023" y="2068129"/>
            <a:ext cx="326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/v1/</a:t>
            </a:r>
            <a:r>
              <a:rPr lang="de-DE" dirty="0" err="1"/>
              <a:t>notify-object-creations</a:t>
            </a:r>
            <a:endParaRPr lang="de-DE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D6D66469-5F14-C15B-4D70-128B9D1624B4}"/>
              </a:ext>
            </a:extLst>
          </p:cNvPr>
          <p:cNvSpPr txBox="1"/>
          <p:nvPr/>
        </p:nvSpPr>
        <p:spPr>
          <a:xfrm>
            <a:off x="7987447" y="2420465"/>
            <a:ext cx="3475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de-DE"/>
              <a:t>/</a:t>
            </a:r>
            <a:r>
              <a:rPr lang="de-DE" dirty="0"/>
              <a:t>v1</a:t>
            </a:r>
            <a:r>
              <a:rPr lang="de-DE"/>
              <a:t>/regard-object-creation</a:t>
            </a:r>
          </a:p>
          <a:p>
            <a:r>
              <a:rPr lang="de-DE"/>
              <a:t>      </a:t>
            </a:r>
            <a:r>
              <a:rPr lang="de-DE" sz="1100" i="1"/>
              <a:t>(answer to)</a:t>
            </a:r>
            <a:endParaRPr lang="de-DE" i="1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C7EF258-068B-87C6-D028-3143EA2A4C3E}"/>
              </a:ext>
            </a:extLst>
          </p:cNvPr>
          <p:cNvSpPr txBox="1"/>
          <p:nvPr/>
        </p:nvSpPr>
        <p:spPr>
          <a:xfrm>
            <a:off x="7894736" y="1469771"/>
            <a:ext cx="26452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_objIdRef = CC-uuid + mount-name  </a:t>
            </a:r>
          </a:p>
          <a:p>
            <a:r>
              <a:rPr lang="de-DE" sz="1000" i="1"/>
              <a:t>                        (without mount-name not unique)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029A431-55B4-AC3E-24A9-CD597295B495}"/>
              </a:ext>
            </a:extLst>
          </p:cNvPr>
          <p:cNvSpPr txBox="1"/>
          <p:nvPr/>
        </p:nvSpPr>
        <p:spPr>
          <a:xfrm>
            <a:off x="8138393" y="13732"/>
            <a:ext cx="24016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>
                <a:solidFill>
                  <a:srgbClr val="00B050"/>
                </a:solidFill>
              </a:rPr>
              <a:t>Notification for new ControlConstruct</a:t>
            </a:r>
          </a:p>
        </p:txBody>
      </p:sp>
      <p:sp>
        <p:nvSpPr>
          <p:cNvPr id="9" name="Scrollen: vertikal 8">
            <a:extLst>
              <a:ext uri="{FF2B5EF4-FFF2-40B4-BE49-F238E27FC236}">
                <a16:creationId xmlns:a16="http://schemas.microsoft.com/office/drawing/2014/main" id="{A1F971F9-603F-8A87-EB97-CAFDA98B0DBE}"/>
              </a:ext>
            </a:extLst>
          </p:cNvPr>
          <p:cNvSpPr/>
          <p:nvPr/>
        </p:nvSpPr>
        <p:spPr>
          <a:xfrm>
            <a:off x="7745147" y="1521246"/>
            <a:ext cx="186794" cy="161612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D82CCC2-F8A0-9A91-F077-BD950CBC465D}"/>
              </a:ext>
            </a:extLst>
          </p:cNvPr>
          <p:cNvSpPr/>
          <p:nvPr/>
        </p:nvSpPr>
        <p:spPr>
          <a:xfrm>
            <a:off x="7274608" y="263253"/>
            <a:ext cx="4301816" cy="157700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638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9346031-43CB-EBC4-26A7-DDE04096C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153" y="890602"/>
            <a:ext cx="4315427" cy="1820805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41868FAA-F23A-57A1-8B0B-019D5B64C556}"/>
              </a:ext>
            </a:extLst>
          </p:cNvPr>
          <p:cNvSpPr/>
          <p:nvPr/>
        </p:nvSpPr>
        <p:spPr>
          <a:xfrm>
            <a:off x="329274" y="5330488"/>
            <a:ext cx="1425678" cy="74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LTP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5450481-0C8A-386C-3132-0A44D9544E44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1042113" y="4268604"/>
            <a:ext cx="639097" cy="106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ABBA1DC7-7EE8-176A-C9C7-692D86A8EB04}"/>
              </a:ext>
            </a:extLst>
          </p:cNvPr>
          <p:cNvSpPr txBox="1"/>
          <p:nvPr/>
        </p:nvSpPr>
        <p:spPr>
          <a:xfrm>
            <a:off x="236014" y="302652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MNDI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BF9408E-4653-AF14-886C-0791AAD5FA4D}"/>
              </a:ext>
            </a:extLst>
          </p:cNvPr>
          <p:cNvSpPr/>
          <p:nvPr/>
        </p:nvSpPr>
        <p:spPr>
          <a:xfrm>
            <a:off x="968371" y="3521353"/>
            <a:ext cx="1425678" cy="74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CC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1B5B915-7150-3AEC-582B-E266BDDD2F01}"/>
              </a:ext>
            </a:extLst>
          </p:cNvPr>
          <p:cNvSpPr txBox="1"/>
          <p:nvPr/>
        </p:nvSpPr>
        <p:spPr>
          <a:xfrm>
            <a:off x="1211620" y="50158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98D05AD-5D66-271D-CC5E-89848C4AA757}"/>
              </a:ext>
            </a:extLst>
          </p:cNvPr>
          <p:cNvSpPr/>
          <p:nvPr/>
        </p:nvSpPr>
        <p:spPr>
          <a:xfrm>
            <a:off x="2924990" y="1757083"/>
            <a:ext cx="1425678" cy="74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SDN-Control-Domain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B29907C-9D6C-2190-0312-2E578383A75E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 flipH="1">
            <a:off x="1681210" y="2504334"/>
            <a:ext cx="1956619" cy="101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EF99DD7-23F8-80C2-1E8C-C44068F22E2D}"/>
              </a:ext>
            </a:extLst>
          </p:cNvPr>
          <p:cNvSpPr txBox="1"/>
          <p:nvPr/>
        </p:nvSpPr>
        <p:spPr>
          <a:xfrm>
            <a:off x="1978536" y="32657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8C6DAD84-5E8B-E07C-4782-07DCC0681DF7}"/>
              </a:ext>
            </a:extLst>
          </p:cNvPr>
          <p:cNvCxnSpPr>
            <a:cxnSpLocks/>
            <a:stCxn id="13" idx="2"/>
            <a:endCxn id="23" idx="0"/>
          </p:cNvCxnSpPr>
          <p:nvPr/>
        </p:nvCxnSpPr>
        <p:spPr>
          <a:xfrm>
            <a:off x="3637829" y="2504334"/>
            <a:ext cx="1425678" cy="182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0657224B-3501-0B57-9FF9-AF3D4B8F760D}"/>
              </a:ext>
            </a:extLst>
          </p:cNvPr>
          <p:cNvSpPr/>
          <p:nvPr/>
        </p:nvSpPr>
        <p:spPr>
          <a:xfrm>
            <a:off x="4350668" y="4325139"/>
            <a:ext cx="1425678" cy="74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Links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7946B62-0E9F-18AA-5A63-857B39824E5B}"/>
              </a:ext>
            </a:extLst>
          </p:cNvPr>
          <p:cNvSpPr txBox="1"/>
          <p:nvPr/>
        </p:nvSpPr>
        <p:spPr>
          <a:xfrm>
            <a:off x="5063507" y="40369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C89BA06-860E-ACC3-F1A2-1A55245B65A0}"/>
              </a:ext>
            </a:extLst>
          </p:cNvPr>
          <p:cNvCxnSpPr>
            <a:cxnSpLocks/>
            <a:stCxn id="23" idx="2"/>
            <a:endCxn id="4" idx="3"/>
          </p:cNvCxnSpPr>
          <p:nvPr/>
        </p:nvCxnSpPr>
        <p:spPr>
          <a:xfrm flipH="1">
            <a:off x="1754952" y="5072390"/>
            <a:ext cx="3308555" cy="63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85A675B9-B9C4-5831-0D07-0E5E2E853FE8}"/>
              </a:ext>
            </a:extLst>
          </p:cNvPr>
          <p:cNvSpPr txBox="1"/>
          <p:nvPr/>
        </p:nvSpPr>
        <p:spPr>
          <a:xfrm>
            <a:off x="1811289" y="57084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4223EC3A-2477-666C-9468-CAA1E2F95775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1754952" y="2721840"/>
            <a:ext cx="3789505" cy="298227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76FFEF6F-01D8-21F9-01C6-51F6DDDC80FE}"/>
              </a:ext>
            </a:extLst>
          </p:cNvPr>
          <p:cNvSpPr txBox="1"/>
          <p:nvPr/>
        </p:nvSpPr>
        <p:spPr>
          <a:xfrm>
            <a:off x="6941258" y="1706934"/>
            <a:ext cx="5296643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de-DE" sz="800" b="0" i="0" dirty="0">
                <a:solidFill>
                  <a:srgbClr val="212121"/>
                </a:solidFill>
                <a:effectLst/>
                <a:latin typeface="Inter"/>
              </a:rPr>
              <a:t>/</a:t>
            </a:r>
            <a:r>
              <a:rPr lang="de-DE" sz="800" b="0" i="0" dirty="0" err="1">
                <a:solidFill>
                  <a:srgbClr val="212121"/>
                </a:solidFill>
                <a:effectLst/>
                <a:latin typeface="Inter"/>
              </a:rPr>
              <a:t>layer-protocol</a:t>
            </a:r>
            <a:r>
              <a:rPr lang="de-DE" sz="800" b="0" i="0" dirty="0">
                <a:solidFill>
                  <a:srgbClr val="212121"/>
                </a:solidFill>
                <a:effectLst/>
                <a:latin typeface="Inter"/>
              </a:rPr>
              <a:t>=2146697857/air-interface-2-0:air-interface-pac/</a:t>
            </a:r>
            <a:r>
              <a:rPr lang="de-DE" sz="800" b="0" i="0" dirty="0" err="1">
                <a:solidFill>
                  <a:srgbClr val="212121"/>
                </a:solidFill>
                <a:effectLst/>
                <a:latin typeface="Inter"/>
              </a:rPr>
              <a:t>air</a:t>
            </a:r>
            <a:r>
              <a:rPr lang="de-DE" sz="800" b="0" i="0" dirty="0">
                <a:solidFill>
                  <a:srgbClr val="212121"/>
                </a:solidFill>
                <a:effectLst/>
                <a:latin typeface="Inter"/>
              </a:rPr>
              <a:t>-interface-</a:t>
            </a:r>
            <a:r>
              <a:rPr lang="de-DE" sz="800" b="0" i="0" dirty="0" err="1">
                <a:solidFill>
                  <a:srgbClr val="212121"/>
                </a:solidFill>
                <a:effectLst/>
                <a:latin typeface="Inter"/>
              </a:rPr>
              <a:t>configuration</a:t>
            </a:r>
            <a:r>
              <a:rPr lang="de-DE" sz="800" b="0" i="0" dirty="0">
                <a:solidFill>
                  <a:srgbClr val="212121"/>
                </a:solidFill>
                <a:effectLst/>
                <a:latin typeface="Inter"/>
              </a:rPr>
              <a:t>/performance-monitoring-</a:t>
            </a:r>
            <a:r>
              <a:rPr lang="de-DE" sz="800" b="0" i="0" dirty="0" err="1">
                <a:solidFill>
                  <a:srgbClr val="212121"/>
                </a:solidFill>
                <a:effectLst/>
                <a:latin typeface="Inter"/>
              </a:rPr>
              <a:t>is</a:t>
            </a:r>
            <a:r>
              <a:rPr lang="de-DE" sz="800" b="0" i="0" dirty="0">
                <a:solidFill>
                  <a:srgbClr val="212121"/>
                </a:solidFill>
                <a:effectLst/>
                <a:latin typeface="Inter"/>
              </a:rPr>
              <a:t>-on</a:t>
            </a:r>
            <a:endParaRPr lang="de-DE" sz="8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5F453E6A-0345-2592-2AC6-98B1A6E439C1}"/>
              </a:ext>
            </a:extLst>
          </p:cNvPr>
          <p:cNvSpPr txBox="1"/>
          <p:nvPr/>
        </p:nvSpPr>
        <p:spPr>
          <a:xfrm>
            <a:off x="955901" y="1090950"/>
            <a:ext cx="499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Anstatt von /v1/</a:t>
            </a:r>
            <a:r>
              <a:rPr lang="de-DE" dirty="0" err="1">
                <a:highlight>
                  <a:srgbClr val="FFFF00"/>
                </a:highlight>
              </a:rPr>
              <a:t>notify</a:t>
            </a:r>
            <a:r>
              <a:rPr lang="de-DE" dirty="0">
                <a:highlight>
                  <a:srgbClr val="FFFF00"/>
                </a:highlight>
              </a:rPr>
              <a:t>-</a:t>
            </a:r>
            <a:r>
              <a:rPr lang="de-DE" dirty="0" err="1">
                <a:highlight>
                  <a:srgbClr val="FFFF00"/>
                </a:highlight>
              </a:rPr>
              <a:t>changed</a:t>
            </a:r>
            <a:r>
              <a:rPr lang="de-DE" dirty="0">
                <a:highlight>
                  <a:srgbClr val="FFFF00"/>
                </a:highlight>
              </a:rPr>
              <a:t>-attribute-</a:t>
            </a:r>
            <a:r>
              <a:rPr lang="de-DE" dirty="0" err="1">
                <a:highlight>
                  <a:srgbClr val="FFFF00"/>
                </a:highlight>
              </a:rPr>
              <a:t>value</a:t>
            </a:r>
            <a:endParaRPr lang="de-DE" dirty="0">
              <a:highlight>
                <a:srgbClr val="FFFF00"/>
              </a:highlight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7E82144-19B5-DA42-66B0-BE84162733AF}"/>
              </a:ext>
            </a:extLst>
          </p:cNvPr>
          <p:cNvSpPr txBox="1"/>
          <p:nvPr/>
        </p:nvSpPr>
        <p:spPr>
          <a:xfrm>
            <a:off x="6331121" y="2818754"/>
            <a:ext cx="388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/v1/</a:t>
            </a:r>
            <a:r>
              <a:rPr lang="de-DE" dirty="0" err="1"/>
              <a:t>notify</a:t>
            </a:r>
            <a:r>
              <a:rPr lang="de-DE" dirty="0"/>
              <a:t>-attribute-</a:t>
            </a:r>
            <a:r>
              <a:rPr lang="de-DE" dirty="0" err="1"/>
              <a:t>value</a:t>
            </a:r>
            <a:r>
              <a:rPr lang="de-DE" dirty="0"/>
              <a:t>-</a:t>
            </a:r>
            <a:r>
              <a:rPr lang="de-DE" dirty="0" err="1"/>
              <a:t>changes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CE50693-0213-7DDD-DFFF-5585ED4BC0E2}"/>
              </a:ext>
            </a:extLst>
          </p:cNvPr>
          <p:cNvSpPr txBox="1"/>
          <p:nvPr/>
        </p:nvSpPr>
        <p:spPr>
          <a:xfrm>
            <a:off x="6647545" y="3171090"/>
            <a:ext cx="444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=&gt; /v1/</a:t>
            </a:r>
            <a:r>
              <a:rPr lang="de-DE" dirty="0" err="1"/>
              <a:t>regard</a:t>
            </a:r>
            <a:r>
              <a:rPr lang="de-DE" dirty="0"/>
              <a:t>-attribute-</a:t>
            </a:r>
            <a:r>
              <a:rPr lang="de-DE" dirty="0" err="1"/>
              <a:t>value</a:t>
            </a:r>
            <a:r>
              <a:rPr lang="de-DE" dirty="0"/>
              <a:t>-change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CB1C4DD-B01D-4B25-B8A9-70B2626028C4}"/>
              </a:ext>
            </a:extLst>
          </p:cNvPr>
          <p:cNvSpPr txBox="1"/>
          <p:nvPr/>
        </p:nvSpPr>
        <p:spPr>
          <a:xfrm>
            <a:off x="6080331" y="2288825"/>
            <a:ext cx="29426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/>
              <a:t>_objIdRef = &lt;uuid&gt; = mount-name + ltp-uuid</a:t>
            </a:r>
            <a:endParaRPr lang="de-DE" sz="1000" i="1"/>
          </a:p>
        </p:txBody>
      </p:sp>
      <p:sp>
        <p:nvSpPr>
          <p:cNvPr id="12" name="Scrollen: vertikal 11">
            <a:extLst>
              <a:ext uri="{FF2B5EF4-FFF2-40B4-BE49-F238E27FC236}">
                <a16:creationId xmlns:a16="http://schemas.microsoft.com/office/drawing/2014/main" id="{A493D264-81A3-32BC-7B3A-7200667FDCDD}"/>
              </a:ext>
            </a:extLst>
          </p:cNvPr>
          <p:cNvSpPr/>
          <p:nvPr/>
        </p:nvSpPr>
        <p:spPr>
          <a:xfrm>
            <a:off x="5840950" y="2340300"/>
            <a:ext cx="179972" cy="161612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131B980-109B-7947-BB1D-E696D9CA67AB}"/>
              </a:ext>
            </a:extLst>
          </p:cNvPr>
          <p:cNvSpPr/>
          <p:nvPr/>
        </p:nvSpPr>
        <p:spPr>
          <a:xfrm>
            <a:off x="5520705" y="810559"/>
            <a:ext cx="4144699" cy="18487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1686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1868FAA-F23A-57A1-8B0B-019D5B64C556}"/>
              </a:ext>
            </a:extLst>
          </p:cNvPr>
          <p:cNvSpPr/>
          <p:nvPr/>
        </p:nvSpPr>
        <p:spPr>
          <a:xfrm>
            <a:off x="2422859" y="4491969"/>
            <a:ext cx="1425678" cy="74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LTP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5450481-0C8A-386C-3132-0A44D9544E44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3135698" y="3430085"/>
            <a:ext cx="639097" cy="106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6BF9408E-4653-AF14-886C-0791AAD5FA4D}"/>
              </a:ext>
            </a:extLst>
          </p:cNvPr>
          <p:cNvSpPr/>
          <p:nvPr/>
        </p:nvSpPr>
        <p:spPr>
          <a:xfrm>
            <a:off x="3061956" y="2682834"/>
            <a:ext cx="1425678" cy="74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CC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1B5B915-7150-3AEC-582B-E266BDDD2F01}"/>
              </a:ext>
            </a:extLst>
          </p:cNvPr>
          <p:cNvSpPr txBox="1"/>
          <p:nvPr/>
        </p:nvSpPr>
        <p:spPr>
          <a:xfrm>
            <a:off x="3305205" y="41773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98D05AD-5D66-271D-CC5E-89848C4AA757}"/>
              </a:ext>
            </a:extLst>
          </p:cNvPr>
          <p:cNvSpPr/>
          <p:nvPr/>
        </p:nvSpPr>
        <p:spPr>
          <a:xfrm>
            <a:off x="5018575" y="918564"/>
            <a:ext cx="1425678" cy="74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SDN-Control-Domain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B29907C-9D6C-2190-0312-2E578383A75E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 flipH="1">
            <a:off x="3774795" y="1665815"/>
            <a:ext cx="1956619" cy="101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EF99DD7-23F8-80C2-1E8C-C44068F22E2D}"/>
              </a:ext>
            </a:extLst>
          </p:cNvPr>
          <p:cNvSpPr txBox="1"/>
          <p:nvPr/>
        </p:nvSpPr>
        <p:spPr>
          <a:xfrm>
            <a:off x="4072121" y="24271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8C6DAD84-5E8B-E07C-4782-07DCC0681DF7}"/>
              </a:ext>
            </a:extLst>
          </p:cNvPr>
          <p:cNvCxnSpPr>
            <a:cxnSpLocks/>
            <a:stCxn id="13" idx="2"/>
            <a:endCxn id="23" idx="0"/>
          </p:cNvCxnSpPr>
          <p:nvPr/>
        </p:nvCxnSpPr>
        <p:spPr>
          <a:xfrm>
            <a:off x="5731414" y="1665815"/>
            <a:ext cx="1425678" cy="182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0657224B-3501-0B57-9FF9-AF3D4B8F760D}"/>
              </a:ext>
            </a:extLst>
          </p:cNvPr>
          <p:cNvSpPr/>
          <p:nvPr/>
        </p:nvSpPr>
        <p:spPr>
          <a:xfrm>
            <a:off x="6444253" y="3486620"/>
            <a:ext cx="1425678" cy="74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Links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7946B62-0E9F-18AA-5A63-857B39824E5B}"/>
              </a:ext>
            </a:extLst>
          </p:cNvPr>
          <p:cNvSpPr txBox="1"/>
          <p:nvPr/>
        </p:nvSpPr>
        <p:spPr>
          <a:xfrm>
            <a:off x="7157092" y="319840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C89BA06-860E-ACC3-F1A2-1A55245B65A0}"/>
              </a:ext>
            </a:extLst>
          </p:cNvPr>
          <p:cNvCxnSpPr>
            <a:cxnSpLocks/>
            <a:stCxn id="23" idx="2"/>
            <a:endCxn id="4" idx="3"/>
          </p:cNvCxnSpPr>
          <p:nvPr/>
        </p:nvCxnSpPr>
        <p:spPr>
          <a:xfrm flipH="1">
            <a:off x="3848537" y="4233871"/>
            <a:ext cx="3308555" cy="63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85A675B9-B9C4-5831-0D07-0E5E2E853FE8}"/>
              </a:ext>
            </a:extLst>
          </p:cNvPr>
          <p:cNvSpPr txBox="1"/>
          <p:nvPr/>
        </p:nvSpPr>
        <p:spPr>
          <a:xfrm>
            <a:off x="3904874" y="48698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4B0D0D8-93DB-6440-606E-6754C2D92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5" y="666298"/>
            <a:ext cx="4200525" cy="1771650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34382BF-FB60-7E68-5572-6C0952CCB3F1}"/>
              </a:ext>
            </a:extLst>
          </p:cNvPr>
          <p:cNvCxnSpPr/>
          <p:nvPr/>
        </p:nvCxnSpPr>
        <p:spPr>
          <a:xfrm flipV="1">
            <a:off x="3412375" y="1208303"/>
            <a:ext cx="1490769" cy="148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9BEA6E0-737A-9071-C0B0-D5F763B37C63}"/>
              </a:ext>
            </a:extLst>
          </p:cNvPr>
          <p:cNvCxnSpPr/>
          <p:nvPr/>
        </p:nvCxnSpPr>
        <p:spPr>
          <a:xfrm>
            <a:off x="1383431" y="1569495"/>
            <a:ext cx="3233833" cy="661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12BBF6E-7B9C-A649-B6CD-0EFA62E1FF4A}"/>
              </a:ext>
            </a:extLst>
          </p:cNvPr>
          <p:cNvSpPr txBox="1"/>
          <p:nvPr/>
        </p:nvSpPr>
        <p:spPr>
          <a:xfrm>
            <a:off x="0" y="101173"/>
            <a:ext cx="117652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b="0" i="0">
                <a:solidFill>
                  <a:srgbClr val="212121"/>
                </a:solidFill>
                <a:effectLst/>
                <a:latin typeface="Inter"/>
              </a:rPr>
              <a:t>http://&lt;ctrlIP&gt;:8181/rests/data/network-topology:network-topology/topology=topology-netconf</a:t>
            </a:r>
            <a:endParaRPr lang="de-DE" sz="120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5FBE992-6C34-7626-6AA2-D3BF694C9596}"/>
              </a:ext>
            </a:extLst>
          </p:cNvPr>
          <p:cNvSpPr txBox="1"/>
          <p:nvPr/>
        </p:nvSpPr>
        <p:spPr>
          <a:xfrm>
            <a:off x="4960418" y="567131"/>
            <a:ext cx="160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rgbClr val="7030A0"/>
                </a:solidFill>
              </a:rPr>
              <a:t>MWDI path „/“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E97255D-6F9E-7CBD-10AB-C4219DC8B744}"/>
              </a:ext>
            </a:extLst>
          </p:cNvPr>
          <p:cNvSpPr txBox="1"/>
          <p:nvPr/>
        </p:nvSpPr>
        <p:spPr>
          <a:xfrm>
            <a:off x="7457174" y="666298"/>
            <a:ext cx="4262621" cy="160043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>
                <a:solidFill>
                  <a:schemeClr val="accent1">
                    <a:lumMod val="75000"/>
                  </a:schemeClr>
                </a:solidFill>
              </a:rPr>
              <a:t>MWNI</a:t>
            </a:r>
            <a:r>
              <a:rPr lang="de-DE" sz="1400">
                <a:solidFill>
                  <a:schemeClr val="accent1">
                    <a:lumMod val="75000"/>
                  </a:schemeClr>
                </a:solidFill>
              </a:rPr>
              <a:t> will provide two elements on topology-netconf level:</a:t>
            </a:r>
          </a:p>
          <a:p>
            <a:pPr marL="285750" indent="-285750">
              <a:buFontTx/>
              <a:buChar char="-"/>
            </a:pPr>
            <a:r>
              <a:rPr lang="de-DE" sz="1400" b="1">
                <a:solidFill>
                  <a:schemeClr val="accent1">
                    <a:lumMod val="75000"/>
                  </a:schemeClr>
                </a:solidFill>
              </a:rPr>
              <a:t>node list </a:t>
            </a:r>
            <a:r>
              <a:rPr lang="de-DE" sz="1400">
                <a:solidFill>
                  <a:schemeClr val="accent1">
                    <a:lumMod val="75000"/>
                  </a:schemeClr>
                </a:solidFill>
              </a:rPr>
              <a:t>(also in Controller)</a:t>
            </a:r>
          </a:p>
          <a:p>
            <a:pPr marL="285750" indent="-285750">
              <a:buFontTx/>
              <a:buChar char="-"/>
            </a:pPr>
            <a:r>
              <a:rPr lang="de-DE" sz="1400" b="1">
                <a:solidFill>
                  <a:schemeClr val="accent1">
                    <a:lumMod val="75000"/>
                  </a:schemeClr>
                </a:solidFill>
              </a:rPr>
              <a:t>link list </a:t>
            </a:r>
            <a:r>
              <a:rPr lang="de-DE" sz="1400">
                <a:solidFill>
                  <a:schemeClr val="accent1">
                    <a:lumMod val="75000"/>
                  </a:schemeClr>
                </a:solidFill>
              </a:rPr>
              <a:t>(NOT in Controller, just in App)</a:t>
            </a:r>
          </a:p>
          <a:p>
            <a:pPr marL="285750" indent="-285750">
              <a:buFontTx/>
              <a:buChar char="-"/>
            </a:pPr>
            <a:endParaRPr lang="de-DE" sz="140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1400">
                <a:solidFill>
                  <a:schemeClr val="accent1">
                    <a:lumMod val="75000"/>
                  </a:schemeClr>
                </a:solidFill>
              </a:rPr>
              <a:t>Link list: each link contains shared-associations between LTPs under the ControlConstructs</a:t>
            </a:r>
          </a:p>
        </p:txBody>
      </p:sp>
    </p:spTree>
    <p:extLst>
      <p:ext uri="{BB962C8B-B14F-4D97-AF65-F5344CB8AC3E}">
        <p14:creationId xmlns:p14="http://schemas.microsoft.com/office/powerpoint/2010/main" val="40976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7799869-DEDF-1D6B-D66D-BAF46C8A0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030" y="1280836"/>
            <a:ext cx="7076932" cy="264908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01A6D66-52E8-842F-E9AD-689DB8E04B62}"/>
              </a:ext>
            </a:extLst>
          </p:cNvPr>
          <p:cNvSpPr txBox="1"/>
          <p:nvPr/>
        </p:nvSpPr>
        <p:spPr>
          <a:xfrm>
            <a:off x="721895" y="508764"/>
            <a:ext cx="206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Notification content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3B157FA-294C-4012-3B0D-7AC6165173E2}"/>
              </a:ext>
            </a:extLst>
          </p:cNvPr>
          <p:cNvSpPr txBox="1"/>
          <p:nvPr/>
        </p:nvSpPr>
        <p:spPr>
          <a:xfrm>
            <a:off x="791792" y="4477040"/>
            <a:ext cx="7385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accent1">
                    <a:lumMod val="75000"/>
                  </a:schemeClr>
                </a:solidFill>
              </a:rPr>
              <a:t>objectIdReference is included in all, but not shown explicitly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E225687-1780-E998-93F7-295610E45A7D}"/>
              </a:ext>
            </a:extLst>
          </p:cNvPr>
          <p:cNvSpPr txBox="1"/>
          <p:nvPr/>
        </p:nvSpPr>
        <p:spPr>
          <a:xfrm>
            <a:off x="10562171" y="508764"/>
            <a:ext cx="787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accent1">
                    <a:lumMod val="75000"/>
                  </a:schemeClr>
                </a:solidFill>
              </a:rPr>
              <a:t>TR532</a:t>
            </a:r>
          </a:p>
        </p:txBody>
      </p:sp>
    </p:spTree>
    <p:extLst>
      <p:ext uri="{BB962C8B-B14F-4D97-AF65-F5344CB8AC3E}">
        <p14:creationId xmlns:p14="http://schemas.microsoft.com/office/powerpoint/2010/main" val="3163786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0849DD7-8018-7FC9-623E-638E7F64B449}"/>
              </a:ext>
            </a:extLst>
          </p:cNvPr>
          <p:cNvSpPr txBox="1"/>
          <p:nvPr/>
        </p:nvSpPr>
        <p:spPr>
          <a:xfrm>
            <a:off x="146367" y="0"/>
            <a:ext cx="3269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Shared vs. composite association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05F4A19-A994-CC47-AB01-35FE6BBA8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5287"/>
            <a:ext cx="12192000" cy="604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571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Breitbild</PresentationFormat>
  <Paragraphs>53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Inter</vt:lpstr>
      <vt:lpstr>Symbol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Telefónica Germany GmbH &amp; Co.OHG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Thorsten Heinze</dc:creator>
  <cp:lastModifiedBy>Katharina Mohr (External)</cp:lastModifiedBy>
  <cp:revision>36</cp:revision>
  <dcterms:created xsi:type="dcterms:W3CDTF">2023-07-12T12:04:05Z</dcterms:created>
  <dcterms:modified xsi:type="dcterms:W3CDTF">2023-07-17T10:40:20Z</dcterms:modified>
</cp:coreProperties>
</file>