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73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1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6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8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1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62C2-97C3-4A09-9EF8-4B127D9F88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C688-B76E-49D3-9C3A-E82E05182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8165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Folie" r:id="rId4" imgW="287" imgH="288" progId="TCLayout.ActiveDocument.1">
                  <p:embed/>
                </p:oleObj>
              </mc:Choice>
              <mc:Fallback>
                <p:oleObj name="think-cell Folie" r:id="rId4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lussdiagramm: Alternativer Prozess 18"/>
          <p:cNvSpPr/>
          <p:nvPr/>
        </p:nvSpPr>
        <p:spPr>
          <a:xfrm>
            <a:off x="7719549" y="57090"/>
            <a:ext cx="3878360" cy="338447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4" name="Abgerundetes Rechteck 3"/>
          <p:cNvSpPr/>
          <p:nvPr/>
        </p:nvSpPr>
        <p:spPr>
          <a:xfrm>
            <a:off x="209918" y="3689443"/>
            <a:ext cx="6930177" cy="277856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endParaRPr lang="de-DE" noProof="1"/>
          </a:p>
        </p:txBody>
      </p:sp>
      <p:sp>
        <p:nvSpPr>
          <p:cNvPr id="5" name="Textfeld 4"/>
          <p:cNvSpPr txBox="1"/>
          <p:nvPr/>
        </p:nvSpPr>
        <p:spPr>
          <a:xfrm>
            <a:off x="553868" y="3790111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VM1</a:t>
            </a:r>
            <a:endParaRPr lang="de-DE" noProof="1"/>
          </a:p>
        </p:txBody>
      </p:sp>
      <p:sp>
        <p:nvSpPr>
          <p:cNvPr id="6" name="Textfeld 5"/>
          <p:cNvSpPr txBox="1"/>
          <p:nvPr/>
        </p:nvSpPr>
        <p:spPr>
          <a:xfrm>
            <a:off x="553868" y="4070440"/>
            <a:ext cx="189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noProof="1" smtClean="0"/>
              <a:t>Mediator IP</a:t>
            </a:r>
          </a:p>
          <a:p>
            <a:r>
              <a:rPr lang="de-DE" sz="1000" noProof="1" smtClean="0"/>
              <a:t>DNS</a:t>
            </a:r>
          </a:p>
          <a:p>
            <a:r>
              <a:rPr lang="de-DE" sz="1000" noProof="1" smtClean="0"/>
              <a:t>Gateway</a:t>
            </a:r>
          </a:p>
          <a:p>
            <a:r>
              <a:rPr lang="de-DE" sz="1000" noProof="1" smtClean="0"/>
              <a:t> </a:t>
            </a:r>
            <a:endParaRPr lang="de-DE" sz="1000" noProof="1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022059" y="3758690"/>
            <a:ext cx="4935174" cy="25177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8" name="Textfeld 7"/>
          <p:cNvSpPr txBox="1"/>
          <p:nvPr/>
        </p:nvSpPr>
        <p:spPr>
          <a:xfrm>
            <a:off x="2198983" y="3762366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Instance Manager</a:t>
            </a:r>
            <a:endParaRPr lang="de-DE" noProof="1"/>
          </a:p>
        </p:txBody>
      </p:sp>
      <p:sp>
        <p:nvSpPr>
          <p:cNvPr id="9" name="Textfeld 8"/>
          <p:cNvSpPr txBox="1"/>
          <p:nvPr/>
        </p:nvSpPr>
        <p:spPr>
          <a:xfrm>
            <a:off x="2159341" y="4224772"/>
            <a:ext cx="1895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Mediator Static Config</a:t>
            </a:r>
          </a:p>
          <a:p>
            <a:pPr lvl="1"/>
            <a:r>
              <a:rPr lang="de-DE" sz="1000" noProof="1" smtClean="0"/>
              <a:t>Mediator IP </a:t>
            </a:r>
          </a:p>
          <a:p>
            <a:pPr lvl="1"/>
            <a:r>
              <a:rPr lang="de-DE" sz="1000" noProof="1" smtClean="0"/>
              <a:t>Netconf Port Start </a:t>
            </a:r>
          </a:p>
          <a:p>
            <a:pPr lvl="1"/>
            <a:r>
              <a:rPr lang="de-DE" sz="1000" noProof="1" smtClean="0"/>
              <a:t>Netconf End Port</a:t>
            </a:r>
          </a:p>
          <a:p>
            <a:pPr lvl="1"/>
            <a:r>
              <a:rPr lang="de-DE" sz="1000" noProof="1" smtClean="0"/>
              <a:t>Trab Port Start </a:t>
            </a:r>
          </a:p>
          <a:p>
            <a:pPr lvl="1"/>
            <a:r>
              <a:rPr lang="de-DE" sz="1000" noProof="1" smtClean="0"/>
              <a:t>Trab Stop End Port </a:t>
            </a:r>
          </a:p>
          <a:p>
            <a:pPr lvl="1"/>
            <a:r>
              <a:rPr lang="de-DE" sz="1000" noProof="1" smtClean="0"/>
              <a:t> Access Credentials</a:t>
            </a:r>
            <a:endParaRPr lang="de-DE" sz="1000" noProof="1"/>
          </a:p>
        </p:txBody>
      </p:sp>
      <p:sp>
        <p:nvSpPr>
          <p:cNvPr id="10" name="Textfeld 9"/>
          <p:cNvSpPr txBox="1"/>
          <p:nvPr/>
        </p:nvSpPr>
        <p:spPr>
          <a:xfrm>
            <a:off x="3540347" y="4229065"/>
            <a:ext cx="3653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Functions</a:t>
            </a:r>
          </a:p>
          <a:p>
            <a:pPr lvl="1"/>
            <a:r>
              <a:rPr lang="de-DE" sz="1000" b="1" noProof="1" smtClean="0"/>
              <a:t>-addDevice</a:t>
            </a:r>
            <a:r>
              <a:rPr lang="de-DE" sz="1000" noProof="1" smtClean="0"/>
              <a:t>(</a:t>
            </a:r>
          </a:p>
          <a:p>
            <a:pPr lvl="2"/>
            <a:r>
              <a:rPr lang="de-DE" sz="1000" noProof="1" smtClean="0"/>
              <a:t>DeviceName,</a:t>
            </a:r>
          </a:p>
          <a:p>
            <a:pPr lvl="2"/>
            <a:r>
              <a:rPr lang="de-DE" sz="1000" noProof="1" smtClean="0"/>
              <a:t>DeviceIPAddress,</a:t>
            </a:r>
          </a:p>
          <a:p>
            <a:pPr lvl="2"/>
            <a:r>
              <a:rPr lang="de-DE" sz="1000" noProof="1" smtClean="0"/>
              <a:t>DeviceType,</a:t>
            </a:r>
          </a:p>
          <a:p>
            <a:pPr lvl="2"/>
            <a:r>
              <a:rPr lang="de-DE" sz="1000" noProof="1" smtClean="0"/>
              <a:t>NetconfPort)</a:t>
            </a:r>
          </a:p>
          <a:p>
            <a:pPr lvl="2"/>
            <a:r>
              <a:rPr lang="de-DE" sz="1000" noProof="1" smtClean="0"/>
              <a:t>{return status}</a:t>
            </a:r>
          </a:p>
          <a:p>
            <a:pPr lvl="1"/>
            <a:r>
              <a:rPr lang="de-DE" sz="1000" b="1" noProof="1" smtClean="0"/>
              <a:t>-getStatusCurrentInstances</a:t>
            </a:r>
            <a:r>
              <a:rPr lang="de-DE" sz="1000" noProof="1" smtClean="0"/>
              <a:t>(viod[DeviceName]) </a:t>
            </a:r>
            <a:br>
              <a:rPr lang="de-DE" sz="1000" noProof="1" smtClean="0"/>
            </a:br>
            <a:r>
              <a:rPr lang="de-DE" sz="1000" noProof="1" smtClean="0"/>
              <a:t>{return, DeviceName, NetconfPort, DeviceIPAddress, status}</a:t>
            </a:r>
          </a:p>
          <a:p>
            <a:pPr lvl="1"/>
            <a:r>
              <a:rPr lang="de-DE" sz="1000" noProof="1" smtClean="0"/>
              <a:t>-</a:t>
            </a:r>
            <a:r>
              <a:rPr lang="de-DE" sz="1000" b="1" noProof="1" smtClean="0"/>
              <a:t>getNextNetconfPort</a:t>
            </a:r>
            <a:r>
              <a:rPr lang="de-DE" sz="1000" noProof="1" smtClean="0"/>
              <a:t>(viod) {return NetconfPort, NetconfStartPort, NetconfEndPort, status}</a:t>
            </a:r>
            <a:endParaRPr lang="de-DE" sz="1000" noProof="1"/>
          </a:p>
        </p:txBody>
      </p:sp>
      <p:sp>
        <p:nvSpPr>
          <p:cNvPr id="11" name="Flussdiagramm: Alternativer Prozess 10"/>
          <p:cNvSpPr/>
          <p:nvPr/>
        </p:nvSpPr>
        <p:spPr>
          <a:xfrm>
            <a:off x="530262" y="575870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638921" y="5826941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17" name="Flussdiagramm: Alternativer Prozess 16"/>
          <p:cNvSpPr/>
          <p:nvPr/>
        </p:nvSpPr>
        <p:spPr>
          <a:xfrm>
            <a:off x="738634" y="589961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18" name="Flussdiagramm: Alternativer Prozess 17"/>
          <p:cNvSpPr/>
          <p:nvPr/>
        </p:nvSpPr>
        <p:spPr>
          <a:xfrm>
            <a:off x="837604" y="5961587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84802" y="61969"/>
            <a:ext cx="33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</a:t>
            </a:r>
            <a:r>
              <a:rPr lang="de-DE" noProof="1" smtClean="0"/>
              <a:t>Orchestrator</a:t>
            </a:r>
            <a:endParaRPr lang="de-DE" noProof="1"/>
          </a:p>
        </p:txBody>
      </p:sp>
      <p:sp>
        <p:nvSpPr>
          <p:cNvPr id="21" name="Textfeld 20"/>
          <p:cNvSpPr txBox="1"/>
          <p:nvPr/>
        </p:nvSpPr>
        <p:spPr>
          <a:xfrm>
            <a:off x="8049530" y="360548"/>
            <a:ext cx="354837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Static Config:</a:t>
            </a:r>
          </a:p>
          <a:p>
            <a:pPr lvl="1"/>
            <a:r>
              <a:rPr lang="de-DE" sz="1000" noProof="1" smtClean="0"/>
              <a:t>List-of-Mediator Host IPs, Vendor</a:t>
            </a:r>
          </a:p>
          <a:p>
            <a:r>
              <a:rPr lang="de-DE" sz="1000" b="1" noProof="1" smtClean="0"/>
              <a:t>Public Functions:</a:t>
            </a:r>
          </a:p>
          <a:p>
            <a:r>
              <a:rPr lang="de-DE" sz="1100" b="1" noProof="1" smtClean="0"/>
              <a:t>newMediatorInstance</a:t>
            </a:r>
            <a:r>
              <a:rPr lang="de-DE" sz="1000" b="1" noProof="1" smtClean="0"/>
              <a:t> (</a:t>
            </a:r>
            <a:r>
              <a:rPr lang="de-DE" sz="1000" noProof="1"/>
              <a:t>DeviceName</a:t>
            </a:r>
            <a:r>
              <a:rPr lang="de-DE" sz="1000" noProof="1" smtClean="0"/>
              <a:t>,</a:t>
            </a:r>
          </a:p>
          <a:p>
            <a:pPr lvl="1"/>
            <a:r>
              <a:rPr lang="de-DE" sz="1000" noProof="1" smtClean="0"/>
              <a:t>DeviceIPAddress,</a:t>
            </a:r>
          </a:p>
          <a:p>
            <a:pPr lvl="1"/>
            <a:r>
              <a:rPr lang="de-DE" sz="1000" noProof="1" smtClean="0"/>
              <a:t>DeviceType</a:t>
            </a:r>
          </a:p>
          <a:p>
            <a:pPr lvl="1"/>
            <a:r>
              <a:rPr lang="de-DE" sz="1000" noProof="1" smtClean="0"/>
              <a:t>Vendor ) {return:</a:t>
            </a:r>
            <a:r>
              <a:rPr lang="de-DE" sz="1000" b="1" noProof="1" smtClean="0"/>
              <a:t>MediatorVmIP, NetconfPort</a:t>
            </a:r>
            <a:r>
              <a:rPr lang="de-DE" sz="1000" noProof="1" smtClean="0"/>
              <a:t>, status}</a:t>
            </a:r>
          </a:p>
          <a:p>
            <a:pPr lvl="2"/>
            <a:endParaRPr lang="de-DE" sz="1000" noProof="1" smtClean="0"/>
          </a:p>
          <a:p>
            <a:pPr lvl="2"/>
            <a:endParaRPr lang="de-DE" sz="1000" noProof="1"/>
          </a:p>
          <a:p>
            <a:pPr lvl="2"/>
            <a:endParaRPr lang="de-DE" sz="1000" noProof="1" smtClean="0"/>
          </a:p>
          <a:p>
            <a:pPr lvl="1"/>
            <a:endParaRPr lang="de-DE" sz="1000" noProof="1"/>
          </a:p>
        </p:txBody>
      </p:sp>
      <p:grpSp>
        <p:nvGrpSpPr>
          <p:cNvPr id="2" name="Gruppieren 1"/>
          <p:cNvGrpSpPr/>
          <p:nvPr/>
        </p:nvGrpSpPr>
        <p:grpSpPr>
          <a:xfrm>
            <a:off x="162934" y="43307"/>
            <a:ext cx="3803415" cy="1945403"/>
            <a:chOff x="4268037" y="253545"/>
            <a:chExt cx="3803415" cy="1945403"/>
          </a:xfrm>
        </p:grpSpPr>
        <p:sp>
          <p:nvSpPr>
            <p:cNvPr id="24" name="Flussdiagramm: Alternativer Prozess 23"/>
            <p:cNvSpPr/>
            <p:nvPr/>
          </p:nvSpPr>
          <p:spPr>
            <a:xfrm>
              <a:off x="4268037" y="256423"/>
              <a:ext cx="3624281" cy="194252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noProof="1" smtClean="0"/>
                <a:t> </a:t>
              </a:r>
              <a:endParaRPr lang="de-DE" noProof="1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490250" y="253545"/>
              <a:ext cx="303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noProof="1" smtClean="0"/>
                <a:t>Planning App</a:t>
              </a:r>
              <a:endParaRPr lang="de-DE" noProof="1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669384" y="1155690"/>
              <a:ext cx="3402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noProof="1" smtClean="0"/>
                <a:t>newNewDeviceInstance (</a:t>
              </a:r>
              <a:r>
                <a:rPr lang="de-DE" sz="1000" noProof="1" smtClean="0"/>
                <a:t>DeviceName,</a:t>
              </a:r>
            </a:p>
            <a:p>
              <a:pPr lvl="1"/>
              <a:r>
                <a:rPr lang="de-DE" sz="1000" noProof="1" smtClean="0"/>
                <a:t>DeviceIPAddress,</a:t>
              </a:r>
            </a:p>
            <a:p>
              <a:pPr lvl="1"/>
              <a:r>
                <a:rPr lang="de-DE" sz="1000" noProof="1" smtClean="0"/>
                <a:t>DeviceType,</a:t>
              </a:r>
            </a:p>
            <a:p>
              <a:pPr lvl="1"/>
              <a:r>
                <a:rPr lang="de-DE" sz="1000" noProof="1" smtClean="0"/>
                <a:t>Vendor ) {return: status}</a:t>
              </a:r>
              <a:endParaRPr lang="de-DE" sz="1000" noProof="1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4447980" y="634567"/>
              <a:ext cx="33430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00" b="1" noProof="1" smtClean="0"/>
                <a:t>checkDeviceMounted (</a:t>
              </a:r>
              <a:r>
                <a:rPr lang="de-DE" sz="1000" noProof="1" smtClean="0"/>
                <a:t>DeviceName) </a:t>
              </a:r>
              <a:br>
                <a:rPr lang="de-DE" sz="1000" noProof="1" smtClean="0"/>
              </a:br>
              <a:r>
                <a:rPr lang="de-DE" sz="1000" noProof="1" smtClean="0"/>
                <a:t>{return: connection-state} </a:t>
              </a:r>
              <a:endParaRPr lang="de-DE" noProof="1"/>
            </a:p>
          </p:txBody>
        </p:sp>
      </p:grpSp>
      <p:sp>
        <p:nvSpPr>
          <p:cNvPr id="32" name="Flussdiagramm: Alternativer Prozess 31"/>
          <p:cNvSpPr/>
          <p:nvPr/>
        </p:nvSpPr>
        <p:spPr>
          <a:xfrm>
            <a:off x="209919" y="3280179"/>
            <a:ext cx="7276234" cy="30832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33" name="Textfeld 32"/>
          <p:cNvSpPr txBox="1"/>
          <p:nvPr/>
        </p:nvSpPr>
        <p:spPr>
          <a:xfrm>
            <a:off x="271555" y="3238377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SDN Controller</a:t>
            </a:r>
            <a:endParaRPr lang="de-DE" noProof="1"/>
          </a:p>
        </p:txBody>
      </p:sp>
      <p:sp>
        <p:nvSpPr>
          <p:cNvPr id="30" name="Flussdiagramm: Alternativer Prozess 29"/>
          <p:cNvSpPr/>
          <p:nvPr/>
        </p:nvSpPr>
        <p:spPr>
          <a:xfrm>
            <a:off x="3820614" y="52471"/>
            <a:ext cx="3624281" cy="274063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35" name="Textfeld 34"/>
          <p:cNvSpPr txBox="1"/>
          <p:nvPr/>
        </p:nvSpPr>
        <p:spPr>
          <a:xfrm>
            <a:off x="4042827" y="49593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Mounting Orchestrator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3956054" y="1608159"/>
            <a:ext cx="3461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/>
              <a:t>newNetconfServerOnMediator </a:t>
            </a:r>
            <a:r>
              <a:rPr lang="de-DE" sz="1000" b="1" noProof="1" smtClean="0"/>
              <a:t>(</a:t>
            </a:r>
            <a:r>
              <a:rPr lang="de-DE" sz="1000" noProof="1" smtClean="0"/>
              <a:t>DeviceName,DeviceIPAddress,DeviceType</a:t>
            </a:r>
            <a:r>
              <a:rPr lang="de-DE" sz="1000" noProof="1"/>
              <a:t>,</a:t>
            </a:r>
          </a:p>
          <a:p>
            <a:pPr lvl="1"/>
            <a:r>
              <a:rPr lang="de-DE" sz="1000" noProof="1"/>
              <a:t>Vendor ) {return:</a:t>
            </a:r>
            <a:r>
              <a:rPr lang="de-DE" sz="1000" b="1" noProof="1"/>
              <a:t>MediatorVmIP, NetconfPort</a:t>
            </a:r>
            <a:r>
              <a:rPr lang="de-DE" sz="1000" noProof="1"/>
              <a:t>, status}</a:t>
            </a:r>
          </a:p>
          <a:p>
            <a:pPr lvl="2"/>
            <a:endParaRPr lang="de-DE" sz="1000" noProof="1"/>
          </a:p>
          <a:p>
            <a:pPr lvl="1"/>
            <a:endParaRPr lang="de-DE" sz="1000" noProof="1"/>
          </a:p>
        </p:txBody>
      </p:sp>
      <p:sp>
        <p:nvSpPr>
          <p:cNvPr id="41" name="Abgerundetes Rechteck 40"/>
          <p:cNvSpPr/>
          <p:nvPr/>
        </p:nvSpPr>
        <p:spPr>
          <a:xfrm>
            <a:off x="362318" y="3841843"/>
            <a:ext cx="6930177" cy="277856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endParaRPr lang="de-DE" noProof="1"/>
          </a:p>
        </p:txBody>
      </p:sp>
      <p:sp>
        <p:nvSpPr>
          <p:cNvPr id="42" name="Textfeld 41"/>
          <p:cNvSpPr txBox="1"/>
          <p:nvPr/>
        </p:nvSpPr>
        <p:spPr>
          <a:xfrm>
            <a:off x="706268" y="3942511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VM1</a:t>
            </a:r>
            <a:endParaRPr lang="de-DE" noProof="1"/>
          </a:p>
        </p:txBody>
      </p:sp>
      <p:sp>
        <p:nvSpPr>
          <p:cNvPr id="43" name="Textfeld 42"/>
          <p:cNvSpPr txBox="1"/>
          <p:nvPr/>
        </p:nvSpPr>
        <p:spPr>
          <a:xfrm>
            <a:off x="706268" y="4222840"/>
            <a:ext cx="189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noProof="1" smtClean="0"/>
              <a:t>Mediator IP</a:t>
            </a:r>
          </a:p>
          <a:p>
            <a:r>
              <a:rPr lang="de-DE" sz="1000" noProof="1" smtClean="0"/>
              <a:t>DNS</a:t>
            </a:r>
          </a:p>
          <a:p>
            <a:r>
              <a:rPr lang="de-DE" sz="1000" noProof="1" smtClean="0"/>
              <a:t>Gateway</a:t>
            </a:r>
          </a:p>
          <a:p>
            <a:r>
              <a:rPr lang="de-DE" sz="1000" noProof="1" smtClean="0"/>
              <a:t> </a:t>
            </a:r>
            <a:endParaRPr lang="de-DE" sz="1000" noProof="1"/>
          </a:p>
        </p:txBody>
      </p:sp>
      <p:sp>
        <p:nvSpPr>
          <p:cNvPr id="44" name="Flussdiagramm: Alternativer Prozess 43"/>
          <p:cNvSpPr/>
          <p:nvPr/>
        </p:nvSpPr>
        <p:spPr>
          <a:xfrm>
            <a:off x="2174459" y="3911090"/>
            <a:ext cx="4935174" cy="25177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45" name="Textfeld 44"/>
          <p:cNvSpPr txBox="1"/>
          <p:nvPr/>
        </p:nvSpPr>
        <p:spPr>
          <a:xfrm>
            <a:off x="2351383" y="3914766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Instance Manager</a:t>
            </a:r>
            <a:endParaRPr lang="de-DE" noProof="1"/>
          </a:p>
        </p:txBody>
      </p:sp>
      <p:sp>
        <p:nvSpPr>
          <p:cNvPr id="46" name="Textfeld 45"/>
          <p:cNvSpPr txBox="1"/>
          <p:nvPr/>
        </p:nvSpPr>
        <p:spPr>
          <a:xfrm>
            <a:off x="2311741" y="4377172"/>
            <a:ext cx="1895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Mediator Static Config</a:t>
            </a:r>
          </a:p>
          <a:p>
            <a:pPr lvl="1"/>
            <a:r>
              <a:rPr lang="de-DE" sz="1000" noProof="1" smtClean="0"/>
              <a:t>Mediator IP </a:t>
            </a:r>
          </a:p>
          <a:p>
            <a:pPr lvl="1"/>
            <a:r>
              <a:rPr lang="de-DE" sz="1000" noProof="1" smtClean="0"/>
              <a:t>Netconf Port Start </a:t>
            </a:r>
          </a:p>
          <a:p>
            <a:pPr lvl="1"/>
            <a:r>
              <a:rPr lang="de-DE" sz="1000" noProof="1" smtClean="0"/>
              <a:t>Netconf End Port</a:t>
            </a:r>
          </a:p>
          <a:p>
            <a:pPr lvl="1"/>
            <a:r>
              <a:rPr lang="de-DE" sz="1000" noProof="1" smtClean="0"/>
              <a:t>Trab Port Start </a:t>
            </a:r>
          </a:p>
          <a:p>
            <a:pPr lvl="1"/>
            <a:r>
              <a:rPr lang="de-DE" sz="1000" noProof="1" smtClean="0"/>
              <a:t>Trab Stop End Port </a:t>
            </a:r>
          </a:p>
          <a:p>
            <a:pPr lvl="1"/>
            <a:r>
              <a:rPr lang="de-DE" sz="1000" noProof="1" smtClean="0"/>
              <a:t> Access Credentials</a:t>
            </a:r>
            <a:endParaRPr lang="de-DE" sz="1000" noProof="1"/>
          </a:p>
        </p:txBody>
      </p:sp>
      <p:sp>
        <p:nvSpPr>
          <p:cNvPr id="47" name="Textfeld 46"/>
          <p:cNvSpPr txBox="1"/>
          <p:nvPr/>
        </p:nvSpPr>
        <p:spPr>
          <a:xfrm>
            <a:off x="3692747" y="4381465"/>
            <a:ext cx="3653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Functions</a:t>
            </a:r>
          </a:p>
          <a:p>
            <a:pPr lvl="1"/>
            <a:r>
              <a:rPr lang="de-DE" sz="1000" b="1" noProof="1" smtClean="0"/>
              <a:t>-addDevice</a:t>
            </a:r>
            <a:r>
              <a:rPr lang="de-DE" sz="1000" noProof="1" smtClean="0"/>
              <a:t>(</a:t>
            </a:r>
          </a:p>
          <a:p>
            <a:pPr lvl="2"/>
            <a:r>
              <a:rPr lang="de-DE" sz="1000" noProof="1" smtClean="0"/>
              <a:t>DeviceName,</a:t>
            </a:r>
          </a:p>
          <a:p>
            <a:pPr lvl="2"/>
            <a:r>
              <a:rPr lang="de-DE" sz="1000" noProof="1" smtClean="0"/>
              <a:t>DeviceIPAddress,</a:t>
            </a:r>
          </a:p>
          <a:p>
            <a:pPr lvl="2"/>
            <a:r>
              <a:rPr lang="de-DE" sz="1000" noProof="1" smtClean="0"/>
              <a:t>DeviceType,</a:t>
            </a:r>
          </a:p>
          <a:p>
            <a:pPr lvl="2"/>
            <a:r>
              <a:rPr lang="de-DE" sz="1000" noProof="1" smtClean="0"/>
              <a:t>NetconfPort)</a:t>
            </a:r>
          </a:p>
          <a:p>
            <a:pPr lvl="2"/>
            <a:r>
              <a:rPr lang="de-DE" sz="1000" noProof="1" smtClean="0"/>
              <a:t>{return status}</a:t>
            </a:r>
          </a:p>
          <a:p>
            <a:pPr lvl="1"/>
            <a:r>
              <a:rPr lang="de-DE" sz="1000" b="1" noProof="1" smtClean="0"/>
              <a:t>-getStatusCurrentInstances</a:t>
            </a:r>
            <a:r>
              <a:rPr lang="de-DE" sz="1000" noProof="1" smtClean="0"/>
              <a:t>(viod[DeviceName]) </a:t>
            </a:r>
            <a:br>
              <a:rPr lang="de-DE" sz="1000" noProof="1" smtClean="0"/>
            </a:br>
            <a:r>
              <a:rPr lang="de-DE" sz="1000" noProof="1" smtClean="0"/>
              <a:t>{return, DeviceName, NetconfPort, DeviceIPAddress, status}</a:t>
            </a:r>
          </a:p>
          <a:p>
            <a:pPr lvl="1"/>
            <a:r>
              <a:rPr lang="de-DE" sz="1000" noProof="1" smtClean="0"/>
              <a:t>-</a:t>
            </a:r>
            <a:r>
              <a:rPr lang="de-DE" sz="1000" b="1" noProof="1" smtClean="0"/>
              <a:t>getNextNetconfPort</a:t>
            </a:r>
            <a:r>
              <a:rPr lang="de-DE" sz="1000" noProof="1" smtClean="0"/>
              <a:t>(viod) {return NetconfPort, NetconfStartPort, NetconfEndPort, status}</a:t>
            </a:r>
            <a:endParaRPr lang="de-DE" sz="1000" noProof="1"/>
          </a:p>
        </p:txBody>
      </p:sp>
      <p:sp>
        <p:nvSpPr>
          <p:cNvPr id="48" name="Flussdiagramm: Alternativer Prozess 47"/>
          <p:cNvSpPr/>
          <p:nvPr/>
        </p:nvSpPr>
        <p:spPr>
          <a:xfrm>
            <a:off x="682662" y="591110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49" name="Flussdiagramm: Alternativer Prozess 48"/>
          <p:cNvSpPr/>
          <p:nvPr/>
        </p:nvSpPr>
        <p:spPr>
          <a:xfrm>
            <a:off x="791321" y="5979341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50" name="Flussdiagramm: Alternativer Prozess 49"/>
          <p:cNvSpPr/>
          <p:nvPr/>
        </p:nvSpPr>
        <p:spPr>
          <a:xfrm>
            <a:off x="891034" y="605201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51" name="Flussdiagramm: Alternativer Prozess 50"/>
          <p:cNvSpPr/>
          <p:nvPr/>
        </p:nvSpPr>
        <p:spPr>
          <a:xfrm>
            <a:off x="990004" y="6113987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514718" y="3994243"/>
            <a:ext cx="6930177" cy="277856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pPr algn="ctr"/>
            <a:endParaRPr lang="de-DE" noProof="1" smtClean="0"/>
          </a:p>
          <a:p>
            <a:endParaRPr lang="de-DE" noProof="1"/>
          </a:p>
        </p:txBody>
      </p:sp>
      <p:sp>
        <p:nvSpPr>
          <p:cNvPr id="58" name="Textfeld 57"/>
          <p:cNvSpPr txBox="1"/>
          <p:nvPr/>
        </p:nvSpPr>
        <p:spPr>
          <a:xfrm>
            <a:off x="858668" y="4094911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VM1</a:t>
            </a:r>
            <a:endParaRPr lang="de-DE" noProof="1"/>
          </a:p>
        </p:txBody>
      </p:sp>
      <p:sp>
        <p:nvSpPr>
          <p:cNvPr id="60" name="Flussdiagramm: Alternativer Prozess 59"/>
          <p:cNvSpPr/>
          <p:nvPr/>
        </p:nvSpPr>
        <p:spPr>
          <a:xfrm>
            <a:off x="2326859" y="4063490"/>
            <a:ext cx="4935174" cy="2517733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 smtClean="0"/>
              <a:t> </a:t>
            </a:r>
            <a:endParaRPr lang="de-DE" noProof="1"/>
          </a:p>
        </p:txBody>
      </p:sp>
      <p:sp>
        <p:nvSpPr>
          <p:cNvPr id="61" name="Textfeld 60"/>
          <p:cNvSpPr txBox="1"/>
          <p:nvPr/>
        </p:nvSpPr>
        <p:spPr>
          <a:xfrm>
            <a:off x="2503783" y="4067166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Mediator Instance Manager</a:t>
            </a:r>
            <a:endParaRPr lang="de-DE" noProof="1"/>
          </a:p>
        </p:txBody>
      </p:sp>
      <p:sp>
        <p:nvSpPr>
          <p:cNvPr id="62" name="Textfeld 61"/>
          <p:cNvSpPr txBox="1"/>
          <p:nvPr/>
        </p:nvSpPr>
        <p:spPr>
          <a:xfrm>
            <a:off x="641711" y="4424383"/>
            <a:ext cx="1895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Mediator Static Config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Mediator VM IP 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Netconf Start Port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Netconf End Port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Trab Start Port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Trab End Port 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noProof="1" smtClean="0"/>
              <a:t>Device Access Credentials</a:t>
            </a:r>
            <a:endParaRPr lang="de-DE" sz="1000" noProof="1"/>
          </a:p>
        </p:txBody>
      </p:sp>
      <p:sp>
        <p:nvSpPr>
          <p:cNvPr id="63" name="Textfeld 62"/>
          <p:cNvSpPr txBox="1"/>
          <p:nvPr/>
        </p:nvSpPr>
        <p:spPr>
          <a:xfrm>
            <a:off x="2502467" y="4391320"/>
            <a:ext cx="422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Public Functions:</a:t>
            </a:r>
          </a:p>
          <a:p>
            <a:pPr lvl="1"/>
            <a:r>
              <a:rPr lang="de-DE" sz="1000" b="1" noProof="1" smtClean="0"/>
              <a:t>newMediatorInstance</a:t>
            </a:r>
            <a:r>
              <a:rPr lang="de-DE" sz="1000" noProof="1" smtClean="0"/>
              <a:t>(DeviceName,DCNIPAddress[,DeviceType]){ return </a:t>
            </a:r>
            <a:r>
              <a:rPr lang="de-DE" sz="1000" b="1" noProof="1" smtClean="0"/>
              <a:t>NetconfPort</a:t>
            </a:r>
            <a:r>
              <a:rPr lang="de-DE" sz="1000" noProof="1" smtClean="0"/>
              <a:t>, status}</a:t>
            </a:r>
          </a:p>
          <a:p>
            <a:pPr lvl="1"/>
            <a:r>
              <a:rPr lang="de-DE" sz="1000" b="1" noProof="1" smtClean="0"/>
              <a:t>deleteMediatorInstance</a:t>
            </a:r>
            <a:r>
              <a:rPr lang="de-DE" sz="1000" noProof="1" smtClean="0"/>
              <a:t>(DeviceIPAddress){</a:t>
            </a:r>
            <a:r>
              <a:rPr lang="de-DE" sz="1000" noProof="1"/>
              <a:t>return NetconfPort</a:t>
            </a:r>
            <a:r>
              <a:rPr lang="de-DE" sz="1000" noProof="1" smtClean="0"/>
              <a:t>,</a:t>
            </a:r>
            <a:r>
              <a:rPr lang="de-DE" sz="1000" noProof="1"/>
              <a:t> DeviceName,DeviceIPAddress,DeviceType</a:t>
            </a:r>
            <a:r>
              <a:rPr lang="de-DE" sz="1000" noProof="1" smtClean="0"/>
              <a:t>, </a:t>
            </a:r>
            <a:r>
              <a:rPr lang="de-DE" sz="1000" noProof="1"/>
              <a:t>status}</a:t>
            </a:r>
          </a:p>
          <a:p>
            <a:pPr lvl="1"/>
            <a:r>
              <a:rPr lang="de-DE" sz="1000" b="1" noProof="1" smtClean="0"/>
              <a:t>ListAllMediatorInstance</a:t>
            </a:r>
            <a:r>
              <a:rPr lang="de-DE" sz="1000" noProof="1" smtClean="0"/>
              <a:t>(viod){return DeviceName,DeviceIPAddress, DeviceType, NetconfPort</a:t>
            </a:r>
            <a:r>
              <a:rPr lang="de-DE" sz="1000" noProof="1"/>
              <a:t>, status}</a:t>
            </a:r>
          </a:p>
          <a:p>
            <a:pPr lvl="1"/>
            <a:endParaRPr lang="de-DE" sz="1000" noProof="1" smtClean="0"/>
          </a:p>
        </p:txBody>
      </p:sp>
      <p:sp>
        <p:nvSpPr>
          <p:cNvPr id="64" name="Flussdiagramm: Alternativer Prozess 63"/>
          <p:cNvSpPr/>
          <p:nvPr/>
        </p:nvSpPr>
        <p:spPr>
          <a:xfrm>
            <a:off x="835062" y="606350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65" name="Flussdiagramm: Alternativer Prozess 64"/>
          <p:cNvSpPr/>
          <p:nvPr/>
        </p:nvSpPr>
        <p:spPr>
          <a:xfrm>
            <a:off x="943721" y="6131741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66" name="Flussdiagramm: Alternativer Prozess 65"/>
          <p:cNvSpPr/>
          <p:nvPr/>
        </p:nvSpPr>
        <p:spPr>
          <a:xfrm>
            <a:off x="1043434" y="6204419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67" name="Flussdiagramm: Alternativer Prozess 66"/>
          <p:cNvSpPr/>
          <p:nvPr/>
        </p:nvSpPr>
        <p:spPr>
          <a:xfrm>
            <a:off x="1142404" y="6266387"/>
            <a:ext cx="798346" cy="40575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 smtClean="0">
                <a:solidFill>
                  <a:schemeClr val="tx1"/>
                </a:solidFill>
              </a:rPr>
              <a:t>Mediator Instance</a:t>
            </a:r>
            <a:endParaRPr lang="de-DE" sz="1000" noProof="1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046701" y="608331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1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618155" y="494247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2</a:t>
            </a:r>
            <a:endParaRPr lang="de-DE" sz="800" dirty="0">
              <a:solidFill>
                <a:srgbClr val="00B050"/>
              </a:solidFill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805915" y="697012"/>
            <a:ext cx="104165" cy="1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8198582" y="2085247"/>
            <a:ext cx="2766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noProof="1"/>
              <a:t>chooseMediatorVmIP(</a:t>
            </a:r>
            <a:r>
              <a:rPr lang="de-DE" sz="1000" noProof="1"/>
              <a:t>DeviceType,</a:t>
            </a:r>
          </a:p>
          <a:p>
            <a:pPr lvl="1"/>
            <a:r>
              <a:rPr lang="de-DE" sz="1000" noProof="1"/>
              <a:t>Vendor </a:t>
            </a:r>
            <a:r>
              <a:rPr lang="de-DE" sz="1000" b="1" noProof="1"/>
              <a:t>)  {return </a:t>
            </a:r>
            <a:r>
              <a:rPr lang="de-DE" sz="1000" noProof="1"/>
              <a:t>MediatorVmIP, status</a:t>
            </a:r>
            <a:r>
              <a:rPr lang="de-DE" sz="1000" b="1" noProof="1"/>
              <a:t> } </a:t>
            </a:r>
          </a:p>
          <a:p>
            <a:pPr lvl="1"/>
            <a:r>
              <a:rPr lang="de-DE" sz="1000" b="1" noProof="1"/>
              <a:t> </a:t>
            </a:r>
          </a:p>
        </p:txBody>
      </p:sp>
      <p:sp>
        <p:nvSpPr>
          <p:cNvPr id="26" name="Rechteck 25"/>
          <p:cNvSpPr/>
          <p:nvPr/>
        </p:nvSpPr>
        <p:spPr>
          <a:xfrm>
            <a:off x="8024349" y="1918449"/>
            <a:ext cx="1143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noProof="1"/>
              <a:t>Private Functions:</a:t>
            </a:r>
          </a:p>
        </p:txBody>
      </p:sp>
      <p:sp>
        <p:nvSpPr>
          <p:cNvPr id="29" name="Vertikaler Bildlauf 28"/>
          <p:cNvSpPr/>
          <p:nvPr/>
        </p:nvSpPr>
        <p:spPr>
          <a:xfrm>
            <a:off x="6248667" y="206629"/>
            <a:ext cx="1237486" cy="94416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Device </a:t>
            </a:r>
            <a:r>
              <a:rPr lang="de-DE" sz="1000" dirty="0" err="1" smtClean="0">
                <a:solidFill>
                  <a:schemeClr val="tx1"/>
                </a:solidFill>
              </a:rPr>
              <a:t>TypeListRequireMeditor</a:t>
            </a:r>
            <a:r>
              <a:rPr lang="de-DE" sz="1000" dirty="0" smtClean="0">
                <a:solidFill>
                  <a:schemeClr val="tx1"/>
                </a:solidFill>
              </a:rPr>
              <a:t>-List</a:t>
            </a:r>
          </a:p>
          <a:p>
            <a:r>
              <a:rPr lang="de-DE" sz="1000" dirty="0" smtClean="0">
                <a:solidFill>
                  <a:schemeClr val="tx1"/>
                </a:solidFill>
              </a:rPr>
              <a:t>Native </a:t>
            </a:r>
            <a:r>
              <a:rPr lang="de-DE" sz="1000" dirty="0" err="1" smtClean="0">
                <a:solidFill>
                  <a:schemeClr val="tx1"/>
                </a:solidFill>
              </a:rPr>
              <a:t>Netconf</a:t>
            </a:r>
            <a:r>
              <a:rPr lang="de-DE" sz="1000" dirty="0" smtClean="0">
                <a:solidFill>
                  <a:schemeClr val="tx1"/>
                </a:solidFill>
              </a:rPr>
              <a:t> Port 831 TCP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918015" y="1430793"/>
            <a:ext cx="1143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noProof="1"/>
              <a:t>Private Functions:</a:t>
            </a:r>
          </a:p>
        </p:txBody>
      </p:sp>
      <p:sp>
        <p:nvSpPr>
          <p:cNvPr id="70" name="Rechteck 69"/>
          <p:cNvSpPr/>
          <p:nvPr/>
        </p:nvSpPr>
        <p:spPr>
          <a:xfrm>
            <a:off x="3941570" y="317832"/>
            <a:ext cx="1088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noProof="1" smtClean="0"/>
              <a:t>Public Functions</a:t>
            </a:r>
            <a:r>
              <a:rPr lang="de-DE" sz="1000" b="1" noProof="1"/>
              <a:t>:</a:t>
            </a:r>
          </a:p>
        </p:txBody>
      </p:sp>
      <p:sp>
        <p:nvSpPr>
          <p:cNvPr id="52" name="Rechteck 51"/>
          <p:cNvSpPr/>
          <p:nvPr/>
        </p:nvSpPr>
        <p:spPr>
          <a:xfrm>
            <a:off x="3872508" y="4661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b="1" noProof="1" smtClean="0"/>
              <a:t>newNetconfServer (</a:t>
            </a:r>
            <a:r>
              <a:rPr lang="de-DE" sz="1000" noProof="1"/>
              <a:t>DeviceName,</a:t>
            </a:r>
          </a:p>
          <a:p>
            <a:pPr lvl="1"/>
            <a:r>
              <a:rPr lang="de-DE" sz="1000" noProof="1"/>
              <a:t>DeviceIPAddress,</a:t>
            </a:r>
          </a:p>
          <a:p>
            <a:pPr lvl="1"/>
            <a:r>
              <a:rPr lang="de-DE" sz="1000" noProof="1"/>
              <a:t>DeviceType,</a:t>
            </a:r>
          </a:p>
          <a:p>
            <a:pPr lvl="1"/>
            <a:r>
              <a:rPr lang="de-DE" sz="1000" noProof="1" smtClean="0"/>
              <a:t>Vendor</a:t>
            </a:r>
            <a:r>
              <a:rPr lang="de-DE" sz="1000" strike="sngStrike" noProof="1" smtClean="0"/>
              <a:t>,[NetconfPort]</a:t>
            </a:r>
            <a:r>
              <a:rPr lang="de-DE" sz="1000" b="1" strike="sngStrike" noProof="1" smtClean="0"/>
              <a:t>)</a:t>
            </a:r>
            <a:r>
              <a:rPr lang="de-DE" sz="1000" strike="sngStrike" noProof="1" smtClean="0"/>
              <a:t> </a:t>
            </a:r>
            <a:r>
              <a:rPr lang="de-DE" sz="1000" noProof="1"/>
              <a:t>{return status}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H="1">
            <a:off x="5491185" y="671874"/>
            <a:ext cx="140097" cy="17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5777908" y="802003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Mediator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6933724" y="1492928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mediator</a:t>
            </a:r>
            <a:endParaRPr lang="de-DE" sz="800" dirty="0"/>
          </a:p>
        </p:txBody>
      </p:sp>
      <p:cxnSp>
        <p:nvCxnSpPr>
          <p:cNvPr id="77" name="Gerade Verbindung mit Pfeil 76"/>
          <p:cNvCxnSpPr/>
          <p:nvPr/>
        </p:nvCxnSpPr>
        <p:spPr>
          <a:xfrm flipV="1">
            <a:off x="2575598" y="687591"/>
            <a:ext cx="1486271" cy="26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924748" y="1264008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3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82" name="Vertikaler Bildlauf 81"/>
          <p:cNvSpPr/>
          <p:nvPr/>
        </p:nvSpPr>
        <p:spPr>
          <a:xfrm>
            <a:off x="10764027" y="392404"/>
            <a:ext cx="869154" cy="80981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DeviceType</a:t>
            </a:r>
            <a:r>
              <a:rPr lang="de-DE" sz="1000" dirty="0" smtClean="0">
                <a:solidFill>
                  <a:schemeClr val="tx1"/>
                </a:solidFill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</a:rPr>
              <a:t>to</a:t>
            </a:r>
            <a:r>
              <a:rPr lang="de-DE" sz="1000" dirty="0" smtClean="0">
                <a:solidFill>
                  <a:schemeClr val="tx1"/>
                </a:solidFill>
              </a:rPr>
              <a:t> Mediator-List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4221727" y="2139468"/>
            <a:ext cx="340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noProof="1" smtClean="0"/>
              <a:t>newNetconfServer (</a:t>
            </a:r>
            <a:r>
              <a:rPr lang="de-DE" sz="1000" noProof="1" smtClean="0"/>
              <a:t>DeviceName,DeviceIPAddress[or MediatorVmIP],NetconfPort </a:t>
            </a:r>
            <a:r>
              <a:rPr lang="de-DE" sz="1000" b="1" noProof="1" smtClean="0"/>
              <a:t>)</a:t>
            </a:r>
            <a:r>
              <a:rPr lang="de-DE" sz="1000" noProof="1" smtClean="0"/>
              <a:t> {return status}</a:t>
            </a:r>
            <a:endParaRPr lang="de-DE" sz="1000" noProof="1"/>
          </a:p>
        </p:txBody>
      </p:sp>
      <p:sp>
        <p:nvSpPr>
          <p:cNvPr id="85" name="Textfeld 84"/>
          <p:cNvSpPr txBox="1"/>
          <p:nvPr/>
        </p:nvSpPr>
        <p:spPr>
          <a:xfrm>
            <a:off x="5283762" y="792176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native</a:t>
            </a:r>
            <a:endParaRPr lang="de-DE" sz="800" dirty="0"/>
          </a:p>
        </p:txBody>
      </p:sp>
      <p:sp>
        <p:nvSpPr>
          <p:cNvPr id="88" name="Rechteckige Legende 87"/>
          <p:cNvSpPr/>
          <p:nvPr/>
        </p:nvSpPr>
        <p:spPr>
          <a:xfrm>
            <a:off x="10631262" y="1741158"/>
            <a:ext cx="966647" cy="464438"/>
          </a:xfrm>
          <a:prstGeom prst="wedgeRectCallout">
            <a:avLst>
              <a:gd name="adj1" fmla="val -88236"/>
              <a:gd name="adj2" fmla="val 40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Return Mediator VM </a:t>
            </a:r>
            <a:r>
              <a:rPr lang="de-DE" sz="800" dirty="0" err="1" smtClean="0">
                <a:solidFill>
                  <a:schemeClr val="tx1"/>
                </a:solidFill>
              </a:rPr>
              <a:t>with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lowest</a:t>
            </a:r>
            <a:r>
              <a:rPr lang="de-DE" sz="800" dirty="0" smtClean="0">
                <a:solidFill>
                  <a:schemeClr val="tx1"/>
                </a:solidFill>
              </a:rPr>
              <a:t> Ressource </a:t>
            </a:r>
            <a:r>
              <a:rPr lang="de-DE" sz="800" dirty="0" err="1" smtClean="0">
                <a:solidFill>
                  <a:schemeClr val="tx1"/>
                </a:solidFill>
              </a:rPr>
              <a:t>Utilization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1071" y="5865520"/>
            <a:ext cx="2970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noProof="1" smtClean="0"/>
              <a:t>chooseNetconfPort(void)</a:t>
            </a:r>
            <a:endParaRPr lang="de-DE" sz="1000" noProof="1"/>
          </a:p>
          <a:p>
            <a:pPr lvl="1"/>
            <a:r>
              <a:rPr lang="de-DE" sz="1000" b="1" noProof="1" smtClean="0"/>
              <a:t> </a:t>
            </a:r>
            <a:r>
              <a:rPr lang="de-DE" sz="1000" b="1" noProof="1"/>
              <a:t>{</a:t>
            </a:r>
            <a:r>
              <a:rPr lang="de-DE" sz="1000" noProof="1"/>
              <a:t>return</a:t>
            </a:r>
            <a:r>
              <a:rPr lang="de-DE" sz="1000" b="1" noProof="1"/>
              <a:t> </a:t>
            </a:r>
            <a:r>
              <a:rPr lang="de-DE" sz="1000" noProof="1"/>
              <a:t>N</a:t>
            </a:r>
            <a:r>
              <a:rPr lang="de-DE" sz="1000" noProof="1" smtClean="0"/>
              <a:t>etconfPort, </a:t>
            </a:r>
            <a:r>
              <a:rPr lang="de-DE" sz="1000" noProof="1"/>
              <a:t>status</a:t>
            </a:r>
            <a:r>
              <a:rPr lang="de-DE" sz="1000" b="1" noProof="1"/>
              <a:t> } </a:t>
            </a:r>
          </a:p>
          <a:p>
            <a:pPr lvl="1"/>
            <a:r>
              <a:rPr lang="de-DE" sz="1000" b="1" noProof="1"/>
              <a:t> </a:t>
            </a:r>
          </a:p>
        </p:txBody>
      </p:sp>
      <p:sp>
        <p:nvSpPr>
          <p:cNvPr id="92" name="Rechteckige Legende 91"/>
          <p:cNvSpPr/>
          <p:nvPr/>
        </p:nvSpPr>
        <p:spPr>
          <a:xfrm>
            <a:off x="5325656" y="5535092"/>
            <a:ext cx="953302" cy="479568"/>
          </a:xfrm>
          <a:prstGeom prst="wedgeRectCallout">
            <a:avLst>
              <a:gd name="adj1" fmla="val -88236"/>
              <a:gd name="adj2" fmla="val 40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Next </a:t>
            </a:r>
            <a:r>
              <a:rPr lang="de-DE" sz="800" dirty="0" err="1" smtClean="0">
                <a:solidFill>
                  <a:schemeClr val="tx1"/>
                </a:solidFill>
              </a:rPr>
              <a:t>free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NetConf</a:t>
            </a:r>
            <a:r>
              <a:rPr lang="de-DE" sz="800" dirty="0" smtClean="0">
                <a:solidFill>
                  <a:schemeClr val="tx1"/>
                </a:solidFill>
              </a:rPr>
              <a:t> Port (also </a:t>
            </a:r>
            <a:r>
              <a:rPr lang="de-DE" sz="800" dirty="0" err="1" smtClean="0">
                <a:solidFill>
                  <a:schemeClr val="tx1"/>
                </a:solidFill>
              </a:rPr>
              <a:t>reuse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PortsNetconf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became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free</a:t>
            </a:r>
            <a:r>
              <a:rPr lang="de-DE" sz="800" dirty="0" smtClean="0">
                <a:solidFill>
                  <a:schemeClr val="tx1"/>
                </a:solidFill>
              </a:rPr>
              <a:t> )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8548914" y="2521214"/>
            <a:ext cx="2970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noProof="1" smtClean="0"/>
              <a:t>createMediatorInstance(</a:t>
            </a:r>
            <a:r>
              <a:rPr lang="de-DE" sz="1000" noProof="1" smtClean="0"/>
              <a:t>MediatorVmIPm, DeviceIPAddress,DeviceType</a:t>
            </a:r>
            <a:r>
              <a:rPr lang="de-DE" sz="1000" b="1" noProof="1" smtClean="0"/>
              <a:t>)  </a:t>
            </a:r>
            <a:r>
              <a:rPr lang="de-DE" sz="1000" b="1" noProof="1"/>
              <a:t>{</a:t>
            </a:r>
            <a:r>
              <a:rPr lang="de-DE" sz="1000" b="1" noProof="1" smtClean="0"/>
              <a:t>return</a:t>
            </a:r>
            <a:r>
              <a:rPr lang="de-DE" sz="1000" noProof="1" smtClean="0"/>
              <a:t> </a:t>
            </a:r>
            <a:r>
              <a:rPr lang="de-DE" sz="1000" b="1" noProof="1"/>
              <a:t>NetconfPort </a:t>
            </a:r>
            <a:r>
              <a:rPr lang="de-DE" sz="1000" noProof="1" smtClean="0"/>
              <a:t>status</a:t>
            </a:r>
            <a:r>
              <a:rPr lang="de-DE" sz="1000" b="1" noProof="1" smtClean="0"/>
              <a:t> </a:t>
            </a:r>
            <a:r>
              <a:rPr lang="de-DE" sz="1000" b="1" noProof="1"/>
              <a:t>} </a:t>
            </a:r>
          </a:p>
          <a:p>
            <a:pPr lvl="1"/>
            <a:r>
              <a:rPr lang="de-DE" sz="1000" b="1" noProof="1"/>
              <a:t> </a:t>
            </a:r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8120454" y="2284190"/>
            <a:ext cx="352427" cy="62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7758921" y="2276573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4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7941554" y="2657752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5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6400043" y="2784414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6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508831" y="5652061"/>
            <a:ext cx="1143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noProof="1"/>
              <a:t>Private Functions: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2881726" y="6204108"/>
            <a:ext cx="41313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noProof="1" smtClean="0"/>
              <a:t>createMediatorInstance(</a:t>
            </a:r>
            <a:r>
              <a:rPr lang="de-DE" sz="1000" noProof="1" smtClean="0"/>
              <a:t>DeviceName,DeviceIPAddress,DeviceType,</a:t>
            </a:r>
            <a:r>
              <a:rPr lang="de-DE" sz="1000" b="1" noProof="1"/>
              <a:t> NetconfPort )  {</a:t>
            </a:r>
            <a:r>
              <a:rPr lang="de-DE" sz="1000" noProof="1" smtClean="0"/>
              <a:t>return status</a:t>
            </a:r>
            <a:r>
              <a:rPr lang="de-DE" sz="1000" b="1" noProof="1" smtClean="0"/>
              <a:t> </a:t>
            </a:r>
            <a:r>
              <a:rPr lang="de-DE" sz="1000" b="1" noProof="1"/>
              <a:t>} </a:t>
            </a:r>
          </a:p>
          <a:p>
            <a:pPr lvl="1"/>
            <a:r>
              <a:rPr lang="de-DE" sz="1000" b="1" noProof="1"/>
              <a:t> 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2728501" y="5779453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</a:t>
            </a:r>
            <a:r>
              <a:rPr lang="de-DE" sz="8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2719986" y="6082910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8</a:t>
            </a:r>
            <a:endParaRPr lang="de-DE" sz="800" dirty="0">
              <a:solidFill>
                <a:srgbClr val="00B050"/>
              </a:solidFill>
            </a:endParaRPr>
          </a:p>
        </p:txBody>
      </p:sp>
      <p:cxnSp>
        <p:nvCxnSpPr>
          <p:cNvPr id="118" name="Gerade Verbindung mit Pfeil 117"/>
          <p:cNvCxnSpPr/>
          <p:nvPr/>
        </p:nvCxnSpPr>
        <p:spPr>
          <a:xfrm flipH="1">
            <a:off x="2534340" y="4717587"/>
            <a:ext cx="5364" cy="132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 rot="20974121">
            <a:off x="3008945" y="942042"/>
            <a:ext cx="935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Return </a:t>
            </a:r>
            <a:r>
              <a:rPr lang="de-DE" sz="800" dirty="0" err="1" smtClean="0"/>
              <a:t>status</a:t>
            </a:r>
            <a:endParaRPr lang="de-DE" sz="800" dirty="0"/>
          </a:p>
        </p:txBody>
      </p:sp>
      <p:cxnSp>
        <p:nvCxnSpPr>
          <p:cNvPr id="130" name="Gerade Verbindung mit Pfeil 129"/>
          <p:cNvCxnSpPr/>
          <p:nvPr/>
        </p:nvCxnSpPr>
        <p:spPr>
          <a:xfrm flipV="1">
            <a:off x="2727998" y="839991"/>
            <a:ext cx="1486271" cy="2655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>
            <a:off x="362318" y="601969"/>
            <a:ext cx="22829" cy="26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32308" y="2360979"/>
            <a:ext cx="59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00B050"/>
                </a:solidFill>
              </a:rPr>
              <a:t>Step</a:t>
            </a:r>
            <a:r>
              <a:rPr lang="de-DE" sz="800" dirty="0" smtClean="0">
                <a:solidFill>
                  <a:srgbClr val="00B050"/>
                </a:solidFill>
              </a:rPr>
              <a:t> 0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144" name="Flussdiagramm: Alternativer Prozess 143"/>
          <p:cNvSpPr/>
          <p:nvPr/>
        </p:nvSpPr>
        <p:spPr>
          <a:xfrm>
            <a:off x="566034" y="828217"/>
            <a:ext cx="647702" cy="17083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Start</a:t>
            </a:r>
            <a:endParaRPr lang="de-DE" sz="1000" dirty="0"/>
          </a:p>
        </p:txBody>
      </p:sp>
      <p:sp>
        <p:nvSpPr>
          <p:cNvPr id="145" name="Flussdiagramm: Alternativer Prozess 144"/>
          <p:cNvSpPr/>
          <p:nvPr/>
        </p:nvSpPr>
        <p:spPr>
          <a:xfrm>
            <a:off x="3091699" y="1199069"/>
            <a:ext cx="647702" cy="17083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End</a:t>
            </a:r>
            <a:endParaRPr lang="de-DE" sz="10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7872164" y="3994243"/>
            <a:ext cx="43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Questions:</a:t>
            </a:r>
          </a:p>
          <a:p>
            <a:pPr marL="228600" indent="-228600">
              <a:buAutoNum type="arabicPeriod"/>
            </a:pPr>
            <a:r>
              <a:rPr lang="en-GB" sz="1000" strike="sngStrike" dirty="0" smtClean="0"/>
              <a:t>Where do we get the </a:t>
            </a:r>
            <a:r>
              <a:rPr lang="en-GB" sz="1000" strike="sngStrike" dirty="0" err="1" smtClean="0"/>
              <a:t>netconfPort</a:t>
            </a:r>
            <a:r>
              <a:rPr lang="en-GB" sz="1000" strike="sngStrike" dirty="0" smtClean="0"/>
              <a:t> in case of native? </a:t>
            </a:r>
            <a:br>
              <a:rPr lang="en-GB" sz="1000" strike="sngStrike" dirty="0" smtClean="0"/>
            </a:br>
            <a:r>
              <a:rPr lang="en-GB" sz="1000" dirty="0" smtClean="0"/>
              <a:t>Answer: Is standard SSH 831 </a:t>
            </a:r>
          </a:p>
          <a:p>
            <a:endParaRPr lang="de-DE" dirty="0"/>
          </a:p>
        </p:txBody>
      </p:sp>
      <p:sp>
        <p:nvSpPr>
          <p:cNvPr id="150" name="Textfeld 149"/>
          <p:cNvSpPr txBox="1"/>
          <p:nvPr/>
        </p:nvSpPr>
        <p:spPr>
          <a:xfrm>
            <a:off x="7824297" y="5102178"/>
            <a:ext cx="4327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Open Points:</a:t>
            </a:r>
          </a:p>
          <a:p>
            <a:pPr marL="228600" indent="-228600">
              <a:buAutoNum type="arabicPeriod"/>
            </a:pPr>
            <a:r>
              <a:rPr lang="en-GB" sz="1000" dirty="0" smtClean="0"/>
              <a:t>Exception Handling (</a:t>
            </a:r>
            <a:r>
              <a:rPr lang="en-GB" sz="1000" dirty="0" err="1" smtClean="0"/>
              <a:t>e.g</a:t>
            </a:r>
            <a:r>
              <a:rPr lang="en-GB" sz="1000" dirty="0" smtClean="0"/>
              <a:t> for E/// TN) in case of NAT, need to be handled</a:t>
            </a:r>
          </a:p>
          <a:p>
            <a:pPr marL="228600" indent="-228600">
              <a:buAutoNum type="arabicPeriod"/>
            </a:pPr>
            <a:r>
              <a:rPr lang="en-GB" sz="1000" dirty="0" smtClean="0"/>
              <a:t>Backup and restore. When the </a:t>
            </a:r>
            <a:r>
              <a:rPr lang="en-GB" sz="1000" dirty="0" err="1" smtClean="0"/>
              <a:t>Mediato</a:t>
            </a:r>
            <a:r>
              <a:rPr lang="en-GB" sz="1000" dirty="0" smtClean="0"/>
              <a:t> VM crashes, the </a:t>
            </a:r>
            <a:r>
              <a:rPr lang="en-GB" sz="1000" dirty="0" err="1" smtClean="0"/>
              <a:t>exsisting</a:t>
            </a:r>
            <a:r>
              <a:rPr lang="en-GB" sz="1000" dirty="0" smtClean="0"/>
              <a:t> </a:t>
            </a:r>
            <a:r>
              <a:rPr lang="en-GB" sz="1000" dirty="0" err="1" smtClean="0"/>
              <a:t>netconfPort</a:t>
            </a:r>
            <a:r>
              <a:rPr lang="en-GB" sz="1000" dirty="0" smtClean="0"/>
              <a:t> </a:t>
            </a:r>
            <a:r>
              <a:rPr lang="en-GB" sz="1000" dirty="0" err="1" smtClean="0"/>
              <a:t>Assigment</a:t>
            </a:r>
            <a:r>
              <a:rPr lang="en-GB" sz="1000" dirty="0" smtClean="0"/>
              <a:t> have to be correct restored.</a:t>
            </a:r>
          </a:p>
          <a:p>
            <a:pPr marL="228600" indent="-228600">
              <a:buAutoNum type="arabicPeriod"/>
            </a:pPr>
            <a:r>
              <a:rPr lang="en-GB" sz="1000" dirty="0" smtClean="0"/>
              <a:t>It must be prevented that one Device </a:t>
            </a:r>
            <a:r>
              <a:rPr lang="en-GB" sz="1000" dirty="0" err="1" smtClean="0"/>
              <a:t>ist</a:t>
            </a:r>
            <a:r>
              <a:rPr lang="en-GB" sz="1000" dirty="0" smtClean="0"/>
              <a:t> configured several times as Mediator Instance on same and on different VMs</a:t>
            </a:r>
          </a:p>
          <a:p>
            <a:pPr marL="228600" indent="-228600">
              <a:buAutoNum type="arabicPeriod"/>
            </a:pPr>
            <a:r>
              <a:rPr lang="en-GB" sz="1000" dirty="0" smtClean="0"/>
              <a:t>Structure </a:t>
            </a:r>
            <a:r>
              <a:rPr lang="en-GB" sz="1000" dirty="0" err="1" smtClean="0"/>
              <a:t>NetconfPort</a:t>
            </a:r>
            <a:r>
              <a:rPr lang="en-GB" sz="1000" dirty="0" smtClean="0"/>
              <a:t> Ranges, each Mediator VM gets dedicated ranges. What happens. Happens when a new VM must be created for Performance Reasons.</a:t>
            </a:r>
          </a:p>
          <a:p>
            <a:endParaRPr lang="de-DE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6530991" y="556717"/>
            <a:ext cx="1553811" cy="14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ige Legende 2"/>
          <p:cNvSpPr/>
          <p:nvPr/>
        </p:nvSpPr>
        <p:spPr>
          <a:xfrm>
            <a:off x="7547789" y="3466713"/>
            <a:ext cx="1136945" cy="324895"/>
          </a:xfrm>
          <a:prstGeom prst="wedgeRectCallout">
            <a:avLst>
              <a:gd name="adj1" fmla="val -79697"/>
              <a:gd name="adj2" fmla="val 21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Optinal</a:t>
            </a:r>
            <a:r>
              <a:rPr lang="de-DE" sz="1000" dirty="0"/>
              <a:t>:</a:t>
            </a:r>
            <a:r>
              <a:rPr lang="de-DE" sz="1000" dirty="0" smtClean="0"/>
              <a:t> E/// </a:t>
            </a:r>
            <a:r>
              <a:rPr lang="de-DE" sz="1000" dirty="0" err="1" smtClean="0"/>
              <a:t>would</a:t>
            </a:r>
            <a:r>
              <a:rPr lang="de-DE" sz="1000" dirty="0" smtClean="0"/>
              <a:t> </a:t>
            </a:r>
            <a:r>
              <a:rPr lang="de-DE" sz="1000" dirty="0" err="1" smtClean="0"/>
              <a:t>benefit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5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42E83D5AB9A44FA3AB1E641B4B43D4" ma:contentTypeVersion="9" ma:contentTypeDescription="Ein neues Dokument erstellen." ma:contentTypeScope="" ma:versionID="30e17ca1f53566b054a20a097d5fd5d0">
  <xsd:schema xmlns:xsd="http://www.w3.org/2001/XMLSchema" xmlns:xs="http://www.w3.org/2001/XMLSchema" xmlns:p="http://schemas.microsoft.com/office/2006/metadata/properties" xmlns:ns2="85424b13-7694-43c1-9bc0-6ac534f27fa2" targetNamespace="http://schemas.microsoft.com/office/2006/metadata/properties" ma:root="true" ma:fieldsID="8ca6ef144d4bf31fa49a0e0991c77f6a" ns2:_="">
    <xsd:import namespace="85424b13-7694-43c1-9bc0-6ac534f27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24b13-7694-43c1-9bc0-6ac534f27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AD58B2-5E57-43E6-8BB4-985DFA8615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33AC42-F5C9-4A7A-9F08-2FBB62F11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424b13-7694-43c1-9bc0-6ac534f27f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659F7F-54A2-4024-9F34-77744D3B00A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85424b13-7694-43c1-9bc0-6ac534f27fa2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Breitbild</PresentationFormat>
  <Paragraphs>161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Folie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Lattoch Andreas (External)</dc:creator>
  <cp:lastModifiedBy>Lattoch Andreas (External)</cp:lastModifiedBy>
  <cp:revision>59</cp:revision>
  <dcterms:created xsi:type="dcterms:W3CDTF">2021-02-22T14:05:43Z</dcterms:created>
  <dcterms:modified xsi:type="dcterms:W3CDTF">2021-05-18T12:33:18Z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0x0101004E42E83D5AB9A44FA3AB1E641B4B43D4</vt:lpwstr>
  </property>
</Properties>
</file>