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9" r:id="rId4"/>
    <p:sldId id="264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CE0"/>
    <a:srgbClr val="CAC2EC"/>
    <a:srgbClr val="E4CFF3"/>
    <a:srgbClr val="B7D9B1"/>
    <a:srgbClr val="CEE8CA"/>
    <a:srgbClr val="CEE7FA"/>
    <a:srgbClr val="DD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94588-8B2C-0887-AA89-4CDD0753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F96C47-D7DC-1433-0A39-B5FA98BE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DED75-7C7B-71D4-771C-FBF54D25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006B9-29EE-3087-B7B9-0D0084C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9A813-B915-302D-91AB-2320CF7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673F9-E605-E5DA-1471-A7E58C51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9041B4-DA78-CB07-59FA-EC865EB5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117EC-A4E0-4795-AF13-695D7D1C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023A0-560E-30E8-90E7-E72E1C3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D4DD7-B97A-1AB6-B61D-50C256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8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91CF8E-B330-EBD5-D039-D60F47283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1D8263-DBE0-2717-EE33-2212C538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8CB77-5F19-7BB8-BB42-48C59549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E8B8C-B688-CCFB-92E3-8BAD573C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AE5F5-6664-2099-3738-D4694C94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C8EC1-F109-481A-E370-E55A267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7E5C2-290F-1E85-BD11-0067F0BA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3DBE4-06C5-DA2B-71A1-00F913F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E61B5-06DA-B8B8-7B36-C6216B2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1664F-2509-BF7F-7DB4-072F324E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9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7A684-664F-AA78-70B2-AA111EB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225C3-B5E1-1D0C-7D1F-79618C92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CA46E-8387-EF05-93A1-1DAF876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305F0-2989-A14D-FCAD-55C55C0F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576B8-605E-E498-A3E0-3F01855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B256D-3700-F7F7-52DD-10989C54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1541-9BD1-1B27-C821-1E1D791C8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8554C-2D86-E963-9F93-1EFBF90F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F0075-9777-4C95-DB58-17CFA28F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D14D9-0EF3-7DAC-5788-241B91D2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719AB6-2647-24AB-D7E9-A8FF0CA3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4EB7E-9D80-B800-BB0B-F5D7DA8A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90479-EEEC-0C3B-0978-91DA0359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A20FE-3943-D7C9-D887-C73AED1D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745A66-C9D2-EA9E-75DB-E3536810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FF91E4-6A48-0FB9-986A-CFDC5233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FEE1B-4451-04D4-C954-EB9A7574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6C88A9-11E3-D4D9-3BD1-35D4775F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44DD7-1BAD-00FC-9D34-49C2B884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91B26-20CD-3F95-E641-353C38F5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7A36CD-F924-4B6F-907B-5F5D4BE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36C37-C9AB-2827-8836-AC59D942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0741B-6FD7-606F-3FB2-D408199B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C408B-31C3-85A6-1982-06AC0C34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FC6CEC-738B-A0F4-9163-593CD6E8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258253-006C-4E91-45CD-B8BA5753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8154-C308-DFFE-C555-336552A4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3C5E1-7AB3-FCCD-DD8D-AF49B914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F0144-3A6E-D92B-F353-84C94975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D2EDF-0AAB-EEAC-26BA-9A4692B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DB649-9362-CCFA-472B-E8746747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8FD99-B66A-8B6C-D9C8-9B4BA79E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7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B860-F9FA-3F28-E8A2-1A84445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7097C7-327A-3E76-1B05-B6A746B0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92B87-5C45-9E40-F34A-AE731BC5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ABD93C-57B2-9980-9141-BC0BDAAC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1EAFF-2EDA-82A8-6FF6-26E97924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1F601-2E51-99F5-9208-3815BFA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1E46FA-C060-8C5A-FC58-D151717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F323E-6FC9-BB17-6388-AB1749A3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CF260-A35B-D863-FAB7-840E8B9E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14DAE-BC5A-A636-660F-B328A132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6BC0A-53DE-4DA5-94D2-11B9973E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4D680-4073-36EC-D47A-A95C36D9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C78AFCD-B878-FEEF-78B4-D09EAB9FD89F}"/>
              </a:ext>
            </a:extLst>
          </p:cNvPr>
          <p:cNvSpPr/>
          <p:nvPr/>
        </p:nvSpPr>
        <p:spPr>
          <a:xfrm>
            <a:off x="203200" y="1"/>
            <a:ext cx="10147300" cy="7488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5984A71-F2C3-709E-00C5-40D85415C8AF}"/>
              </a:ext>
            </a:extLst>
          </p:cNvPr>
          <p:cNvSpPr/>
          <p:nvPr/>
        </p:nvSpPr>
        <p:spPr>
          <a:xfrm>
            <a:off x="332054" y="640747"/>
            <a:ext cx="9833026" cy="666683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AD26B1-47F2-DC35-92D1-BAD74F45797B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deviceMetadataList with metadata and ControlConstruct updates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396D84-46F0-1709-BEB5-DDCE41EBFDF4}"/>
              </a:ext>
            </a:extLst>
          </p:cNvPr>
          <p:cNvSpPr txBox="1"/>
          <p:nvPr/>
        </p:nvSpPr>
        <p:spPr>
          <a:xfrm>
            <a:off x="377107" y="640747"/>
            <a:ext cx="5043732" cy="666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DeviceMetadataList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 </a:t>
            </a:r>
            <a:r>
              <a:rPr lang="de-DE" sz="1200"/>
              <a:t>added to MWDI in the 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Added due to periodic deviceMetadataList sync or notifications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no longer connected devices are kept until they expire (retention period: </a:t>
            </a:r>
            <a:r>
              <a:rPr lang="de-DE" sz="1200" i="1"/>
              <a:t>metadataTableRetentionPeriod</a:t>
            </a:r>
            <a:r>
              <a:rPr lang="de-DE" sz="12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devices and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ordered according to CC retrieval priority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connected devices in the deviceMetadataList</a:t>
            </a:r>
            <a:r>
              <a:rPr lang="de-DE" sz="1200"/>
              <a:t> in its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If a device changes into disconnected: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the CC is either deleted (default) or kept, due to </a:t>
            </a:r>
            <a:r>
              <a:rPr lang="de-DE" sz="1200" i="1"/>
              <a:t>historicalControlConstructPolicy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If it is kept, it will be deleted when the device is removed due to retention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deviceMetadataList (CCs will be queried with priority)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Devices no longer in connected state are not deleted from MWDI deviceMetadataList, but marked as disconnected; the related CC is deleted from the cache or kept due to policy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  <a:endParaRPr lang="de-DE" sz="1200"/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list of connected devices within the deviceMetadataList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complementary service </a:t>
            </a:r>
            <a:r>
              <a:rPr lang="de-DE" sz="1200" b="1"/>
              <a:t>/v1/provide-list-of-all-mwdi-devices</a:t>
            </a:r>
            <a:r>
              <a:rPr lang="de-DE" sz="1200"/>
              <a:t> will return all devices which are currently found in the deviceMetadataList (i.e. disconnected ones as well)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AE3B85-D0C7-FCA8-B87F-CC999A9AC266}"/>
              </a:ext>
            </a:extLst>
          </p:cNvPr>
          <p:cNvSpPr txBox="1"/>
          <p:nvPr/>
        </p:nvSpPr>
        <p:spPr>
          <a:xfrm>
            <a:off x="5846708" y="796044"/>
            <a:ext cx="4318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device-type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locked-status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1E9301A-5154-8EC7-6378-FBD757B0D67B}"/>
              </a:ext>
            </a:extLst>
          </p:cNvPr>
          <p:cNvSpPr/>
          <p:nvPr/>
        </p:nvSpPr>
        <p:spPr>
          <a:xfrm>
            <a:off x="10659100" y="262306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AA6B89-3E82-8279-1513-38C3B2D27578}"/>
              </a:ext>
            </a:extLst>
          </p:cNvPr>
          <p:cNvSpPr txBox="1"/>
          <p:nvPr/>
        </p:nvSpPr>
        <p:spPr>
          <a:xfrm>
            <a:off x="5846708" y="3233361"/>
            <a:ext cx="3892503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sliding window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To retrieve the CCs of all devices, a </a:t>
            </a:r>
            <a:r>
              <a:rPr lang="de-DE" sz="1100" b="1"/>
              <a:t>sliding window </a:t>
            </a:r>
            <a:r>
              <a:rPr lang="de-DE" sz="1100"/>
              <a:t>is filled with devices fetched from deviceMetadataList which is sorted according to update priority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The device‘s </a:t>
            </a:r>
            <a:r>
              <a:rPr lang="de-DE" sz="1100" b="1"/>
              <a:t>CCs</a:t>
            </a:r>
            <a:r>
              <a:rPr lang="de-DE" sz="1100"/>
              <a:t> are</a:t>
            </a:r>
            <a:r>
              <a:rPr lang="de-DE" sz="11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quality measurement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Every x minutes the CC of a the next candidate device (fetch again from deviceMetadataList) is queried from the Controller for measuring the cache quality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The </a:t>
            </a:r>
            <a:r>
              <a:rPr lang="de-DE" sz="1100" b="1"/>
              <a:t>device‘s CC is updated completely </a:t>
            </a:r>
            <a:r>
              <a:rPr lang="de-DE" sz="1100"/>
              <a:t>from that as well</a:t>
            </a: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Notifications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In addition the </a:t>
            </a:r>
            <a:r>
              <a:rPr lang="de-DE" sz="1100" b="1"/>
              <a:t>CCs are updated partially </a:t>
            </a:r>
            <a:r>
              <a:rPr lang="de-DE" sz="1100"/>
              <a:t>after related </a:t>
            </a:r>
            <a:r>
              <a:rPr lang="de-DE" sz="1100" b="1"/>
              <a:t>notifications</a:t>
            </a:r>
            <a:r>
              <a:rPr lang="de-DE" sz="1100"/>
              <a:t> are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Live-services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MWDI also offers domain=live ressource paths, which in rare cases may be called directly, these also lead to updates of cached data</a:t>
            </a:r>
          </a:p>
        </p:txBody>
      </p:sp>
    </p:spTree>
    <p:extLst>
      <p:ext uri="{BB962C8B-B14F-4D97-AF65-F5344CB8AC3E}">
        <p14:creationId xmlns:p14="http://schemas.microsoft.com/office/powerpoint/2010/main" val="21340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AC39EAD1-2CCA-90CA-9E60-24701E5B9673}"/>
              </a:ext>
            </a:extLst>
          </p:cNvPr>
          <p:cNvSpPr/>
          <p:nvPr/>
        </p:nvSpPr>
        <p:spPr>
          <a:xfrm>
            <a:off x="30709" y="209480"/>
            <a:ext cx="13672592" cy="1270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6CC62-4B66-AA09-C3E3-34F2DFEC26E5}"/>
              </a:ext>
            </a:extLst>
          </p:cNvPr>
          <p:cNvSpPr txBox="1"/>
          <p:nvPr/>
        </p:nvSpPr>
        <p:spPr>
          <a:xfrm>
            <a:off x="9946321" y="2219038"/>
            <a:ext cx="3583499" cy="835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58775"/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device-type is „unknown“ for a connected device, try updating it again to a known device-type from CC data:</a:t>
            </a:r>
          </a:p>
          <a:p>
            <a:pPr marL="3587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 when device is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Device-type is set when device is added, but also updated by periodic sync (if „unknown“ before and found later)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7809BAD-B91B-B5BD-A083-49F253F582B0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4929B9-DA4E-10CE-406B-9FE14E8001A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C6F322-DF5A-ECE2-ED40-9B90088D3999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8CF8AB-79DF-E99C-DB12-520908773731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D5F327B-4F01-7F3E-4510-D6016CA3796D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65C1A40-DA5A-EAE9-B546-EA68B305CABE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6DB5D31-77A2-8583-3960-58F8146F470E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A6FE85E-0183-7CBC-02A8-EF7BFC65A603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66AA4E8-C9F8-78F5-5113-E5408E2B8EBB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060F0B-55D0-9057-0766-405CC55C7F15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D8B3A6-C980-B5DA-610F-D5B1EACC6EC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52310E9-AF02-C4A0-1F14-65A169D4F6F1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20CFB55-ED34-7D2C-6C08-9B31057FF69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0B2E286-3B36-F5D8-272C-FD85B09666D7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447746-FD2B-7D42-6761-6C740296BD11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B04BCD5-C41E-4C81-2DF5-BC0F59D70982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4EC4989-EFA4-E541-05A8-83ABEF116EFE}"/>
              </a:ext>
            </a:extLst>
          </p:cNvPr>
          <p:cNvSpPr/>
          <p:nvPr/>
        </p:nvSpPr>
        <p:spPr>
          <a:xfrm>
            <a:off x="187648" y="10357286"/>
            <a:ext cx="13194696" cy="2411655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5696B1-7212-B858-7FDB-EBD3D22FD948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D334F66-9D4D-8D8B-85A6-5C941147B310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6FC1E5-712C-20D6-E968-5A1CE049FBBC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2A143A4-E810-5295-46A7-2621FC635310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333171-2B32-EFAE-7612-158C1AAFF7C5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6BC88F7-50D2-2A5D-BF06-12D95D909862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BE9DB5A-C4EF-30A1-7FAA-C48591205AAB}"/>
              </a:ext>
            </a:extLst>
          </p:cNvPr>
          <p:cNvSpPr txBox="1"/>
          <p:nvPr/>
        </p:nvSpPr>
        <p:spPr>
          <a:xfrm>
            <a:off x="3530413" y="3743904"/>
            <a:ext cx="231019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/>
              <a:t>Upon completion of complete CC retrieval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950" b="1"/>
              <a:t>by 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slidingWindow </a:t>
            </a:r>
            <a:r>
              <a:rPr lang="de-DE" sz="950" b="1"/>
              <a:t>or by </a:t>
            </a:r>
            <a:r>
              <a:rPr lang="de-DE" sz="950" b="1">
                <a:solidFill>
                  <a:schemeClr val="accent4">
                    <a:lumMod val="75000"/>
                  </a:schemeClr>
                </a:solidFill>
              </a:rPr>
              <a:t>qualityMeasurement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7388A9D-D2CB-5A6C-DA78-1823CA848FE2}"/>
              </a:ext>
            </a:extLst>
          </p:cNvPr>
          <p:cNvSpPr/>
          <p:nvPr/>
        </p:nvSpPr>
        <p:spPr>
          <a:xfrm>
            <a:off x="10990939" y="10431596"/>
            <a:ext cx="1942137" cy="8332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device-type = unknown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46D5548-63C6-A3FB-46CB-C16406FD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01779"/>
              </p:ext>
            </p:extLst>
          </p:nvPr>
        </p:nvGraphicFramePr>
        <p:xfrm>
          <a:off x="535216" y="10562913"/>
          <a:ext cx="42291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device-type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deviceType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55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257BBB6-2A6D-94D0-069D-0590FA325D96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510005-0E35-B290-977C-27861FF72024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18B820-B14A-5917-E67F-AA0CB72C0A9B}"/>
              </a:ext>
            </a:extLst>
          </p:cNvPr>
          <p:cNvSpPr txBox="1"/>
          <p:nvPr/>
        </p:nvSpPr>
        <p:spPr>
          <a:xfrm>
            <a:off x="10230598" y="2877749"/>
            <a:ext cx="2992958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from controller info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82E923-350D-B352-4937-8BEA2940067A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517859-89EE-F855-CDA8-2CCDEDFED70C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73BE658-32E1-BA7E-C685-B3319942F7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003ED46-5195-39B6-0D7C-9727A827B544}"/>
              </a:ext>
            </a:extLst>
          </p:cNvPr>
          <p:cNvSpPr txBox="1"/>
          <p:nvPr/>
        </p:nvSpPr>
        <p:spPr>
          <a:xfrm>
            <a:off x="10566182" y="4411839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785A8A-ADFD-FB0F-6F2F-8E7E29B809F0}"/>
              </a:ext>
            </a:extLst>
          </p:cNvPr>
          <p:cNvSpPr txBox="1"/>
          <p:nvPr/>
        </p:nvSpPr>
        <p:spPr>
          <a:xfrm>
            <a:off x="10516289" y="6206885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F71CFE-8D74-B9FE-8668-F97EAE5368F0}"/>
              </a:ext>
            </a:extLst>
          </p:cNvPr>
          <p:cNvSpPr txBox="1"/>
          <p:nvPr/>
        </p:nvSpPr>
        <p:spPr>
          <a:xfrm>
            <a:off x="12258019" y="6192847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DB679D7-E52A-6259-89C9-9B8CA95A7943}"/>
              </a:ext>
            </a:extLst>
          </p:cNvPr>
          <p:cNvSpPr txBox="1"/>
          <p:nvPr/>
        </p:nvSpPr>
        <p:spPr>
          <a:xfrm>
            <a:off x="10523022" y="7903120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FCC31B-6779-19FC-A86E-331BDE089D11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79C4E6-619E-7FD2-167B-E0AFF1A4509A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1F9B6A9-CA0F-6E25-C211-E9F078B79D87}"/>
              </a:ext>
            </a:extLst>
          </p:cNvPr>
          <p:cNvSpPr txBox="1"/>
          <p:nvPr/>
        </p:nvSpPr>
        <p:spPr>
          <a:xfrm>
            <a:off x="3957342" y="43143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D0686-4E0B-E4CF-038C-5D139CAC034D}"/>
              </a:ext>
            </a:extLst>
          </p:cNvPr>
          <p:cNvSpPr txBox="1"/>
          <p:nvPr/>
        </p:nvSpPr>
        <p:spPr>
          <a:xfrm>
            <a:off x="3888115" y="5272465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9163760-81CC-D7A0-BD7C-8B30AC6104B0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5B7BC0-FB97-364B-C07D-33A52C3B85AA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5CD8E84-F642-6DE6-EC7D-C870CDEB9944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BFCF8A0-A8A8-AC5B-62CA-A9617834AD02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7DC9D02-854D-50C3-BE00-58DF4B4F85C6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0556668-F443-585C-E309-EE70F5EED3AD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1A247BC-E95A-383D-A984-BA57BFCC4366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9D51AABB-7890-1D3C-38FE-6BC644DA1E49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CE5EAEB-3F5C-E5DF-C233-068CD058695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7ECC698-5DCE-39C1-9477-DD71481A86F5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27B2061-C6F8-A646-CB16-7E402327731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F016A024-E1FE-1CB0-E2AD-277F342C4FB9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FA6F17D8-7174-CE80-EC30-CD893D65C407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1D69767-7FF5-D705-649D-33C9E6F1EC03}"/>
              </a:ext>
            </a:extLst>
          </p:cNvPr>
          <p:cNvSpPr/>
          <p:nvPr/>
        </p:nvSpPr>
        <p:spPr>
          <a:xfrm>
            <a:off x="14117620" y="27432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46516-029A-487A-4E48-450302CE0F53}"/>
              </a:ext>
            </a:extLst>
          </p:cNvPr>
          <p:cNvSpPr txBox="1"/>
          <p:nvPr/>
        </p:nvSpPr>
        <p:spPr>
          <a:xfrm>
            <a:off x="10577175" y="5301950"/>
            <a:ext cx="176362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property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E7AE75-0912-435F-B87C-AB25196D36EE}"/>
              </a:ext>
            </a:extLst>
          </p:cNvPr>
          <p:cNvSpPr/>
          <p:nvPr/>
        </p:nvSpPr>
        <p:spPr>
          <a:xfrm>
            <a:off x="2371411" y="2181339"/>
            <a:ext cx="12088167" cy="22046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TO BE REFINED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No metadata table anymore, just deviceList with metadata</a:t>
            </a:r>
          </a:p>
        </p:txBody>
      </p:sp>
    </p:spTree>
    <p:extLst>
      <p:ext uri="{BB962C8B-B14F-4D97-AF65-F5344CB8AC3E}">
        <p14:creationId xmlns:p14="http://schemas.microsoft.com/office/powerpoint/2010/main" val="421753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B033A91-99C9-2A9C-8811-F479AB1BA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39490"/>
              </p:ext>
            </p:extLst>
          </p:nvPr>
        </p:nvGraphicFramePr>
        <p:xfrm>
          <a:off x="317499" y="536786"/>
          <a:ext cx="11129187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174">
                  <a:extLst>
                    <a:ext uri="{9D8B030D-6E8A-4147-A177-3AD203B41FA5}">
                      <a16:colId xmlns:a16="http://schemas.microsoft.com/office/drawing/2014/main" val="1973923140"/>
                    </a:ext>
                  </a:extLst>
                </a:gridCol>
                <a:gridCol w="1846224">
                  <a:extLst>
                    <a:ext uri="{9D8B030D-6E8A-4147-A177-3AD203B41FA5}">
                      <a16:colId xmlns:a16="http://schemas.microsoft.com/office/drawing/2014/main" val="934169871"/>
                    </a:ext>
                  </a:extLst>
                </a:gridCol>
                <a:gridCol w="4385789">
                  <a:extLst>
                    <a:ext uri="{9D8B030D-6E8A-4147-A177-3AD203B41FA5}">
                      <a16:colId xmlns:a16="http://schemas.microsoft.com/office/drawing/2014/main" val="2420230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Updates based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mount-name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sync, 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6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connection-status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changed-to-disconnected-time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added-to-device-list-time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last-complete-control-construct-update-time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CC retrieval by slidingWindow,</a:t>
                      </a:r>
                    </a:p>
                    <a:p>
                      <a:r>
                        <a:rPr lang="de-DE" sz="1200"/>
                        <a:t>periodic CC retrieval by quality measurement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9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last-control-construct-notification-update-time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number-of-partial-updates-since-last-complete-update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schema-cache-directory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1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device-type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locked-status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true (locked),</a:t>
                      </a:r>
                    </a:p>
                    <a:p>
                      <a:r>
                        <a:rPr lang="de-DE" sz="1200"/>
                        <a:t>false (not locked)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82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DD8C17A-8806-8ECF-BB5E-66DAB9EF3F14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Table columns</a:t>
            </a:r>
          </a:p>
        </p:txBody>
      </p:sp>
    </p:spTree>
    <p:extLst>
      <p:ext uri="{BB962C8B-B14F-4D97-AF65-F5344CB8AC3E}">
        <p14:creationId xmlns:p14="http://schemas.microsoft.com/office/powerpoint/2010/main" val="179536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D4C15A49-87F2-6713-D242-2BE979C7ED67}"/>
              </a:ext>
            </a:extLst>
          </p:cNvPr>
          <p:cNvSpPr txBox="1"/>
          <p:nvPr/>
        </p:nvSpPr>
        <p:spPr>
          <a:xfrm>
            <a:off x="4667671" y="6092611"/>
            <a:ext cx="3781423" cy="778538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2AC719-35CE-9944-3478-74712B9112BC}"/>
              </a:ext>
            </a:extLst>
          </p:cNvPr>
          <p:cNvSpPr/>
          <p:nvPr/>
        </p:nvSpPr>
        <p:spPr>
          <a:xfrm>
            <a:off x="0" y="0"/>
            <a:ext cx="10350500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DeviceMetadataList ordering and update order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EB4795E-8647-F9CD-CAB7-90FDAF73F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25398"/>
              </p:ext>
            </p:extLst>
          </p:nvPr>
        </p:nvGraphicFramePr>
        <p:xfrm>
          <a:off x="203200" y="447574"/>
          <a:ext cx="4464471" cy="41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97">
                  <a:extLst>
                    <a:ext uri="{9D8B030D-6E8A-4147-A177-3AD203B41FA5}">
                      <a16:colId xmlns:a16="http://schemas.microsoft.com/office/drawing/2014/main" val="1041723700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4138862625"/>
                    </a:ext>
                  </a:extLst>
                </a:gridCol>
                <a:gridCol w="1039566">
                  <a:extLst>
                    <a:ext uri="{9D8B030D-6E8A-4147-A177-3AD203B41FA5}">
                      <a16:colId xmlns:a16="http://schemas.microsoft.com/office/drawing/2014/main" val="2629712541"/>
                    </a:ext>
                  </a:extLst>
                </a:gridCol>
                <a:gridCol w="1862733">
                  <a:extLst>
                    <a:ext uri="{9D8B030D-6E8A-4147-A177-3AD203B41FA5}">
                      <a16:colId xmlns:a16="http://schemas.microsoft.com/office/drawing/2014/main" val="1231056635"/>
                    </a:ext>
                  </a:extLst>
                </a:gridCol>
                <a:gridCol w="290533">
                  <a:extLst>
                    <a:ext uri="{9D8B030D-6E8A-4147-A177-3AD203B41FA5}">
                      <a16:colId xmlns:a16="http://schemas.microsoft.com/office/drawing/2014/main" val="3074369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mount-name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connection-status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last-complete-control-construct-update-time</a:t>
                      </a:r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59739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100250001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412506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300259999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1490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2025-05-05T01:00:00+01:00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11376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200250003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2025-05-05T01:02:00+01:00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25136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200254678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4880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2025-05-05T05:10:00+01:00</a:t>
                      </a:r>
                    </a:p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57960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500251111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2025-05-05T05:20:00+01:00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72689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822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100252222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connecting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1626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unable-to-connect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5291403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0C2F33E-ABA4-2F52-0C4E-E405C93978CB}"/>
              </a:ext>
            </a:extLst>
          </p:cNvPr>
          <p:cNvSpPr txBox="1"/>
          <p:nvPr/>
        </p:nvSpPr>
        <p:spPr>
          <a:xfrm>
            <a:off x="4794864" y="447573"/>
            <a:ext cx="5482611" cy="1851127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de-DE" sz="1100" b="1"/>
              <a:t>Ordering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== null are listed first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</a:t>
            </a:r>
            <a:r>
              <a:rPr lang="de-DE" sz="1100">
                <a:sym typeface="Symbol" panose="05050102010706020507" pitchFamily="18" charset="2"/>
              </a:rPr>
              <a:t> </a:t>
            </a:r>
            <a:r>
              <a:rPr lang="de-DE" sz="1100"/>
              <a:t>null are sorted from old to new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Not connected devices are at the end of the list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sz="1100"/>
          </a:p>
          <a:p>
            <a:pPr algn="l"/>
            <a:r>
              <a:rPr lang="de-DE" sz="1100" b="1"/>
              <a:t>Order updates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Successful retrieval: move device to the position after the last connected device in the deviceMetadataList (i.e. right before the first not-connected device)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Retrieval fail: after allowed retries have failed, move also to right before the first not-connected device (or end of the list of only connected devices found)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8F0B88-9BBA-8235-3796-EDA6A1FCF2D9}"/>
              </a:ext>
            </a:extLst>
          </p:cNvPr>
          <p:cNvSpPr txBox="1"/>
          <p:nvPr/>
        </p:nvSpPr>
        <p:spPr>
          <a:xfrm>
            <a:off x="203199" y="5101085"/>
            <a:ext cx="900472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95000"/>
                  </a:schemeClr>
                </a:solidFill>
              </a:rPr>
              <a:t>Device selection strategy for updates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467DFF-00D6-AF65-E8AE-C95E1B1F28FE}"/>
              </a:ext>
            </a:extLst>
          </p:cNvPr>
          <p:cNvSpPr/>
          <p:nvPr/>
        </p:nvSpPr>
        <p:spPr>
          <a:xfrm>
            <a:off x="250824" y="6092613"/>
            <a:ext cx="4203187" cy="778538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A83C0F-E5F8-5151-BE99-3F62B1BA522B}"/>
              </a:ext>
            </a:extLst>
          </p:cNvPr>
          <p:cNvSpPr txBox="1"/>
          <p:nvPr/>
        </p:nvSpPr>
        <p:spPr>
          <a:xfrm>
            <a:off x="250825" y="6101709"/>
            <a:ext cx="4203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slidingWindow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 not-locked device from list with timestamp == null,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If none found, select 1st  not-locked device from deviceMetadataList (i.e. the one with oldest timestamp)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B72CE72-48B2-E99F-B478-D7B542776371}"/>
              </a:ext>
            </a:extLst>
          </p:cNvPr>
          <p:cNvSpPr txBox="1"/>
          <p:nvPr/>
        </p:nvSpPr>
        <p:spPr>
          <a:xfrm>
            <a:off x="250824" y="5446280"/>
            <a:ext cx="911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Select only connected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If device is currently selected by either of the two processes: lock it (cannot be selected until unlocked) until it has been processed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7EC2A0-EC61-4DCF-7BD2-C5C4C8ECB7C9}"/>
              </a:ext>
            </a:extLst>
          </p:cNvPr>
          <p:cNvSpPr txBox="1"/>
          <p:nvPr/>
        </p:nvSpPr>
        <p:spPr>
          <a:xfrm>
            <a:off x="4667669" y="6092612"/>
            <a:ext cx="37843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qualityMeasurement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not-locked device from deviceMetadataList with timestamp </a:t>
            </a:r>
            <a:r>
              <a:rPr lang="de-DE" sz="1100">
                <a:sym typeface="Symbol" panose="05050102010706020507" pitchFamily="18" charset="2"/>
              </a:rPr>
              <a:t></a:t>
            </a:r>
            <a:r>
              <a:rPr lang="de-DE" sz="1100"/>
              <a:t> null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D5EE1D-6960-CBBD-AA8B-B9103F807D85}"/>
              </a:ext>
            </a:extLst>
          </p:cNvPr>
          <p:cNvSpPr/>
          <p:nvPr/>
        </p:nvSpPr>
        <p:spPr>
          <a:xfrm>
            <a:off x="203200" y="5101085"/>
            <a:ext cx="9004722" cy="18404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1DDA1AB-082B-1DDB-605D-DBB0811C23EA}"/>
              </a:ext>
            </a:extLst>
          </p:cNvPr>
          <p:cNvSpPr/>
          <p:nvPr/>
        </p:nvSpPr>
        <p:spPr>
          <a:xfrm>
            <a:off x="0" y="0"/>
            <a:ext cx="10350500" cy="4699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4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26E66-98D8-0ECD-F3AB-E39E3E64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100">
            <a:extLst>
              <a:ext uri="{FF2B5EF4-FFF2-40B4-BE49-F238E27FC236}">
                <a16:creationId xmlns:a16="http://schemas.microsoft.com/office/drawing/2014/main" id="{3D7923B2-C8C1-6864-6FF1-C2B359363C38}"/>
              </a:ext>
            </a:extLst>
          </p:cNvPr>
          <p:cNvSpPr/>
          <p:nvPr/>
        </p:nvSpPr>
        <p:spPr>
          <a:xfrm>
            <a:off x="84506" y="126721"/>
            <a:ext cx="10519993" cy="599644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B53B69F2-73B7-63D8-C4E0-18771265D667}"/>
              </a:ext>
            </a:extLst>
          </p:cNvPr>
          <p:cNvSpPr/>
          <p:nvPr/>
        </p:nvSpPr>
        <p:spPr>
          <a:xfrm>
            <a:off x="402910" y="1948760"/>
            <a:ext cx="9947589" cy="86980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985722F-D707-51A5-DEAF-6A3898B17F1C}"/>
              </a:ext>
            </a:extLst>
          </p:cNvPr>
          <p:cNvSpPr/>
          <p:nvPr/>
        </p:nvSpPr>
        <p:spPr>
          <a:xfrm>
            <a:off x="203199" y="3948970"/>
            <a:ext cx="9055919" cy="1931130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100" b="1">
              <a:solidFill>
                <a:schemeClr val="dk1"/>
              </a:solidFill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3519430-F855-5C9B-A82E-9E2DA8FF57A0}"/>
              </a:ext>
            </a:extLst>
          </p:cNvPr>
          <p:cNvCxnSpPr/>
          <p:nvPr/>
        </p:nvCxnSpPr>
        <p:spPr>
          <a:xfrm flipV="1">
            <a:off x="24213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22AADAF-B348-DDE7-2B81-A2937211B2D8}"/>
              </a:ext>
            </a:extLst>
          </p:cNvPr>
          <p:cNvSpPr/>
          <p:nvPr/>
        </p:nvSpPr>
        <p:spPr>
          <a:xfrm>
            <a:off x="84506" y="126721"/>
            <a:ext cx="10519993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DeviceMetadataList ordering and CC update order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F08142C-FAD9-EC88-5DFA-F972D8284F0C}"/>
              </a:ext>
            </a:extLst>
          </p:cNvPr>
          <p:cNvSpPr/>
          <p:nvPr/>
        </p:nvSpPr>
        <p:spPr>
          <a:xfrm>
            <a:off x="203200" y="734836"/>
            <a:ext cx="8908026" cy="226142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accent4">
                    <a:lumMod val="50000"/>
                  </a:schemeClr>
                </a:solidFill>
              </a:rPr>
              <a:t>slidingWindow process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9FD24F-C356-8A35-AB70-1A6D9723631F}"/>
              </a:ext>
            </a:extLst>
          </p:cNvPr>
          <p:cNvSpPr txBox="1"/>
          <p:nvPr/>
        </p:nvSpPr>
        <p:spPr>
          <a:xfrm>
            <a:off x="203200" y="3650642"/>
            <a:ext cx="9055919" cy="226142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b="1">
                <a:solidFill>
                  <a:schemeClr val="accent5">
                    <a:lumMod val="50000"/>
                  </a:schemeClr>
                </a:solidFill>
              </a:rPr>
              <a:t>qualityMeasurement process</a:t>
            </a:r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FB22F78-46F4-CE40-AFB5-813500156135}"/>
              </a:ext>
            </a:extLst>
          </p:cNvPr>
          <p:cNvCxnSpPr/>
          <p:nvPr/>
        </p:nvCxnSpPr>
        <p:spPr>
          <a:xfrm flipV="1">
            <a:off x="758313" y="1560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FB39D4D-0B60-CAEF-B00B-9B9460DA5626}"/>
              </a:ext>
            </a:extLst>
          </p:cNvPr>
          <p:cNvSpPr txBox="1"/>
          <p:nvPr/>
        </p:nvSpPr>
        <p:spPr>
          <a:xfrm>
            <a:off x="89804" y="1125079"/>
            <a:ext cx="996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A for update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7F2FFE-3A94-B2F2-9E02-732EF7A78F9B}"/>
              </a:ext>
            </a:extLst>
          </p:cNvPr>
          <p:cNvCxnSpPr>
            <a:cxnSpLocks/>
          </p:cNvCxnSpPr>
          <p:nvPr/>
        </p:nvCxnSpPr>
        <p:spPr>
          <a:xfrm>
            <a:off x="758313" y="1977838"/>
            <a:ext cx="0" cy="125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4383C3E2-BBB1-E6C6-46B7-22C85C4CC2F5}"/>
              </a:ext>
            </a:extLst>
          </p:cNvPr>
          <p:cNvSpPr txBox="1"/>
          <p:nvPr/>
        </p:nvSpPr>
        <p:spPr>
          <a:xfrm>
            <a:off x="84506" y="3236179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C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EB74AE1-1C8E-EF78-3F43-9BD9318CD2D6}"/>
              </a:ext>
            </a:extLst>
          </p:cNvPr>
          <p:cNvCxnSpPr/>
          <p:nvPr/>
        </p:nvCxnSpPr>
        <p:spPr>
          <a:xfrm flipV="1">
            <a:off x="1343333" y="1560870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F75C9D51-DA48-6BBB-0A50-458441DD9AEE}"/>
              </a:ext>
            </a:extLst>
          </p:cNvPr>
          <p:cNvSpPr txBox="1"/>
          <p:nvPr/>
        </p:nvSpPr>
        <p:spPr>
          <a:xfrm>
            <a:off x="1066083" y="1229263"/>
            <a:ext cx="821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B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199B4CA-36D6-1F44-1ACD-517EF266F81B}"/>
              </a:ext>
            </a:extLst>
          </p:cNvPr>
          <p:cNvCxnSpPr>
            <a:cxnSpLocks/>
          </p:cNvCxnSpPr>
          <p:nvPr/>
        </p:nvCxnSpPr>
        <p:spPr>
          <a:xfrm>
            <a:off x="788380" y="2697050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235CC739-3289-6AAF-E213-B7B32074A214}"/>
              </a:ext>
            </a:extLst>
          </p:cNvPr>
          <p:cNvSpPr txBox="1"/>
          <p:nvPr/>
        </p:nvSpPr>
        <p:spPr>
          <a:xfrm>
            <a:off x="2062737" y="1232018"/>
            <a:ext cx="73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0B50C5B-4085-97BC-7D32-706E000A3307}"/>
              </a:ext>
            </a:extLst>
          </p:cNvPr>
          <p:cNvSpPr txBox="1"/>
          <p:nvPr/>
        </p:nvSpPr>
        <p:spPr>
          <a:xfrm>
            <a:off x="2711383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03A179E-FCD5-09F8-EB89-D0D9269AF96B}"/>
              </a:ext>
            </a:extLst>
          </p:cNvPr>
          <p:cNvCxnSpPr/>
          <p:nvPr/>
        </p:nvCxnSpPr>
        <p:spPr>
          <a:xfrm>
            <a:off x="3393544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FA6200CA-02EA-CD57-BFCA-5AAFC7CF5C17}"/>
              </a:ext>
            </a:extLst>
          </p:cNvPr>
          <p:cNvCxnSpPr/>
          <p:nvPr/>
        </p:nvCxnSpPr>
        <p:spPr>
          <a:xfrm flipV="1">
            <a:off x="43805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7144B60-686B-A83F-4A04-A3E15D5E5590}"/>
              </a:ext>
            </a:extLst>
          </p:cNvPr>
          <p:cNvSpPr txBox="1"/>
          <p:nvPr/>
        </p:nvSpPr>
        <p:spPr>
          <a:xfrm>
            <a:off x="3575069" y="1233561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F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B836B62-EC51-A5F6-FFCC-DC35585AD6D7}"/>
              </a:ext>
            </a:extLst>
          </p:cNvPr>
          <p:cNvSpPr/>
          <p:nvPr/>
        </p:nvSpPr>
        <p:spPr>
          <a:xfrm>
            <a:off x="2145090" y="2030443"/>
            <a:ext cx="596972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A done, move to end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64ACF18-9D41-7397-1AD3-08AAF8112AC7}"/>
              </a:ext>
            </a:extLst>
          </p:cNvPr>
          <p:cNvSpPr/>
          <p:nvPr/>
        </p:nvSpPr>
        <p:spPr>
          <a:xfrm>
            <a:off x="3038795" y="20354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C done, move to end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248FDCF-73F1-C716-6183-C74EBFD28604}"/>
              </a:ext>
            </a:extLst>
          </p:cNvPr>
          <p:cNvSpPr/>
          <p:nvPr/>
        </p:nvSpPr>
        <p:spPr>
          <a:xfrm>
            <a:off x="4007006" y="2038519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D failed, move to end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A7B890F-CAAC-8F6B-58EA-0D38BC6E9466}"/>
              </a:ext>
            </a:extLst>
          </p:cNvPr>
          <p:cNvSpPr txBox="1"/>
          <p:nvPr/>
        </p:nvSpPr>
        <p:spPr>
          <a:xfrm>
            <a:off x="4606126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G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C3E0D11C-2A82-CEF3-6EE1-0D10A9D97C42}"/>
              </a:ext>
            </a:extLst>
          </p:cNvPr>
          <p:cNvCxnSpPr/>
          <p:nvPr/>
        </p:nvCxnSpPr>
        <p:spPr>
          <a:xfrm>
            <a:off x="5288287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C051BDBD-FD97-1495-84BC-50542A608C5F}"/>
              </a:ext>
            </a:extLst>
          </p:cNvPr>
          <p:cNvSpPr/>
          <p:nvPr/>
        </p:nvSpPr>
        <p:spPr>
          <a:xfrm>
            <a:off x="4933538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E done, move to end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918BD5D-F903-8116-26C4-ED2877D4D7E3}"/>
              </a:ext>
            </a:extLst>
          </p:cNvPr>
          <p:cNvSpPr/>
          <p:nvPr/>
        </p:nvSpPr>
        <p:spPr>
          <a:xfrm>
            <a:off x="5838355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G done, move to end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9172E93-D7E3-E0A7-FE1D-143F66E4099B}"/>
              </a:ext>
            </a:extLst>
          </p:cNvPr>
          <p:cNvSpPr/>
          <p:nvPr/>
        </p:nvSpPr>
        <p:spPr>
          <a:xfrm>
            <a:off x="6667439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B done, move to end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58DFAFD-A830-B491-F72D-C5B50BE94CCB}"/>
              </a:ext>
            </a:extLst>
          </p:cNvPr>
          <p:cNvSpPr txBox="1"/>
          <p:nvPr/>
        </p:nvSpPr>
        <p:spPr>
          <a:xfrm>
            <a:off x="1045191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A: S</a:t>
            </a:r>
          </a:p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6462A5D-946C-F3A9-31EE-8916E04CA307}"/>
              </a:ext>
            </a:extLst>
          </p:cNvPr>
          <p:cNvSpPr txBox="1"/>
          <p:nvPr/>
        </p:nvSpPr>
        <p:spPr>
          <a:xfrm>
            <a:off x="2124198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B4C933D-E666-26E9-63E0-4D5237DE20F7}"/>
              </a:ext>
            </a:extLst>
          </p:cNvPr>
          <p:cNvSpPr txBox="1"/>
          <p:nvPr/>
        </p:nvSpPr>
        <p:spPr>
          <a:xfrm>
            <a:off x="3021199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3671E0A-F932-3858-9067-D337C6B850E5}"/>
              </a:ext>
            </a:extLst>
          </p:cNvPr>
          <p:cNvSpPr txBox="1"/>
          <p:nvPr/>
        </p:nvSpPr>
        <p:spPr>
          <a:xfrm>
            <a:off x="3959784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DE64F5B-CE35-8A5A-ED60-B83850D81AA7}"/>
              </a:ext>
            </a:extLst>
          </p:cNvPr>
          <p:cNvSpPr txBox="1"/>
          <p:nvPr/>
        </p:nvSpPr>
        <p:spPr>
          <a:xfrm>
            <a:off x="5037169" y="3997336"/>
            <a:ext cx="48122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G: Q</a:t>
            </a:r>
            <a:endParaRPr lang="de-DE" sz="1200"/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E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90FA0682-E868-CE47-8838-BCBAD12BBBF4}"/>
              </a:ext>
            </a:extLst>
          </p:cNvPr>
          <p:cNvSpPr txBox="1"/>
          <p:nvPr/>
        </p:nvSpPr>
        <p:spPr>
          <a:xfrm>
            <a:off x="5981810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B2AF344-5C0A-3850-8436-BA3B6E6583B9}"/>
              </a:ext>
            </a:extLst>
          </p:cNvPr>
          <p:cNvSpPr txBox="1"/>
          <p:nvPr/>
        </p:nvSpPr>
        <p:spPr>
          <a:xfrm>
            <a:off x="5504535" y="3232567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A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44CB97A-2A3B-5F66-91AF-AA44BA06C280}"/>
              </a:ext>
            </a:extLst>
          </p:cNvPr>
          <p:cNvCxnSpPr/>
          <p:nvPr/>
        </p:nvCxnSpPr>
        <p:spPr>
          <a:xfrm>
            <a:off x="6186696" y="2667296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332F2A0F-5F15-8417-739C-5F253E639591}"/>
              </a:ext>
            </a:extLst>
          </p:cNvPr>
          <p:cNvSpPr/>
          <p:nvPr/>
        </p:nvSpPr>
        <p:spPr>
          <a:xfrm>
            <a:off x="678436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CE55FE21-B259-AB9A-772B-56711A020E15}"/>
              </a:ext>
            </a:extLst>
          </p:cNvPr>
          <p:cNvSpPr/>
          <p:nvPr/>
        </p:nvSpPr>
        <p:spPr>
          <a:xfrm>
            <a:off x="1287063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7C6F033-3883-F6D1-46C1-50875EC1349A}"/>
              </a:ext>
            </a:extLst>
          </p:cNvPr>
          <p:cNvSpPr txBox="1"/>
          <p:nvPr/>
        </p:nvSpPr>
        <p:spPr>
          <a:xfrm>
            <a:off x="9471312" y="225285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time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B7C4A35-131B-D3BB-2E92-8BBE11F95275}"/>
              </a:ext>
            </a:extLst>
          </p:cNvPr>
          <p:cNvSpPr txBox="1"/>
          <p:nvPr/>
        </p:nvSpPr>
        <p:spPr>
          <a:xfrm>
            <a:off x="6866365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>
                <a:solidFill>
                  <a:srgbClr val="00B0F0"/>
                </a:solidFill>
              </a:rPr>
              <a:t>C: S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FBFE03E2-9D3E-C634-66B6-18AB4798B738}"/>
              </a:ext>
            </a:extLst>
          </p:cNvPr>
          <p:cNvCxnSpPr/>
          <p:nvPr/>
        </p:nvCxnSpPr>
        <p:spPr>
          <a:xfrm flipV="1">
            <a:off x="7063596" y="1502063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006E14AA-1B32-9614-73D2-C905DFAC48DB}"/>
              </a:ext>
            </a:extLst>
          </p:cNvPr>
          <p:cNvSpPr txBox="1"/>
          <p:nvPr/>
        </p:nvSpPr>
        <p:spPr>
          <a:xfrm>
            <a:off x="6258084" y="1223753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E71CD44-7533-F324-B5C6-A249B24634BB}"/>
              </a:ext>
            </a:extLst>
          </p:cNvPr>
          <p:cNvSpPr/>
          <p:nvPr/>
        </p:nvSpPr>
        <p:spPr>
          <a:xfrm>
            <a:off x="7606084" y="2022927"/>
            <a:ext cx="311783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99E6C57-3EB1-440A-E33A-02B99CE06A7E}"/>
              </a:ext>
            </a:extLst>
          </p:cNvPr>
          <p:cNvSpPr txBox="1"/>
          <p:nvPr/>
        </p:nvSpPr>
        <p:spPr>
          <a:xfrm>
            <a:off x="7848601" y="3948970"/>
            <a:ext cx="15292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1"/>
              <a:t>deviceMetadataList</a:t>
            </a:r>
            <a:endParaRPr lang="de-DE" sz="110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AA3C215-EF16-051F-663D-E869D3D8D81C}"/>
              </a:ext>
            </a:extLst>
          </p:cNvPr>
          <p:cNvSpPr txBox="1"/>
          <p:nvPr/>
        </p:nvSpPr>
        <p:spPr>
          <a:xfrm>
            <a:off x="7706743" y="971484"/>
            <a:ext cx="1468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>
                <a:solidFill>
                  <a:schemeClr val="accent4">
                    <a:lumMod val="50000"/>
                  </a:schemeClr>
                </a:solidFill>
              </a:rPr>
              <a:t>slidingWindowSize = 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539A5C9-CD2A-7F04-759A-0C24B9604B30}"/>
              </a:ext>
            </a:extLst>
          </p:cNvPr>
          <p:cNvCxnSpPr/>
          <p:nvPr/>
        </p:nvCxnSpPr>
        <p:spPr>
          <a:xfrm>
            <a:off x="1887791" y="1125079"/>
            <a:ext cx="0" cy="485662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55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1635</Words>
  <Application>Microsoft Office PowerPoint</Application>
  <PresentationFormat>Breitbild</PresentationFormat>
  <Paragraphs>462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Katharina Mohr (External)</dc:creator>
  <cp:lastModifiedBy>Katharina Mohr (External)</cp:lastModifiedBy>
  <cp:revision>490</cp:revision>
  <dcterms:created xsi:type="dcterms:W3CDTF">2024-10-02T11:08:10Z</dcterms:created>
  <dcterms:modified xsi:type="dcterms:W3CDTF">2025-05-20T09:01:03Z</dcterms:modified>
</cp:coreProperties>
</file>