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003E"/>
    <a:srgbClr val="FF0066"/>
    <a:srgbClr val="9751CB"/>
    <a:srgbClr val="E2C5F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1CF0B-2E48-CC92-4429-FC7393AA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118D-DB09-7E04-0202-CFB104D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53847-2912-324B-874D-A6F05D2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A7CC-340A-5EC7-3D13-94DAD6B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E5812-D00E-CBF9-407D-A96F79E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CBB8D-17F2-3A77-2A7C-B50DE51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70B86-A367-002E-9A6B-B5F9ACA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242C-0A0F-DE89-5FF9-82EA3D6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BAB08-543B-726C-8719-B5E11C5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7112C-1600-D461-B989-225376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E2D8E-EB51-BAED-0FFC-ACD1CAB0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6387D-B48F-47B8-15CA-368A2FCC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D642-851B-BE69-3F45-BFCF8F3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2993-1868-3502-6C4C-8D3B541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4BA8-9D48-BC39-0F07-3D07D68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5498-2908-0EDC-9B23-62731DA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108B-5FB4-654E-384D-0D5F4A4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7DCDA-91FE-91DA-3CC3-CF6B8C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B5D03-001B-C0A3-E6A2-157D657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43EE1-FD02-6A00-DB64-CBE1A14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6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089D-87DB-183C-7DFC-7A60526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53917-C0D7-B122-EB57-6829D197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B615-4332-1014-9455-93FBF9C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FE1D4-2C79-4322-F565-7FE1DEA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44759-B183-D783-8B87-82E61DE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72DA-ABFD-BBCB-521A-85E7FED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421C-670A-A3C1-3AFF-558BE10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C240-2FCD-8E61-BC25-ACFABCD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747-9457-6381-D476-B75D7A2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3B94F-C5E6-BDD7-A60F-D08936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F250-EB59-6625-878C-A08BF8AE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36B6-6EBB-747A-E6A1-71E19F4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AA3C8-69C5-BDAA-4A0A-B7CF37B8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554FD-3CBC-EE68-D5AC-B0DE632C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AD93E-4CE3-F639-4764-E4438A62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B099C9-7E3B-E939-EAEB-49B6A0C7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10A15-8127-6B10-8F24-886274C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DEEAB8-441D-C2C4-FBDF-7206730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FEFF29-0F34-9FDA-37F3-715AAF34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C519C-5AB5-9C9A-1094-23C0336B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9D095-8D58-4FFB-A133-CD67E0A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2794E-997A-A1C9-6C8A-412AAED7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E0BCB-98D2-438F-C5EC-9D29F0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DDA42-CF38-87F0-6106-8C3FE0F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E4D145-537E-C8C6-37E0-F6786DD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AD639-179C-1066-1DF8-0C84A70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990C-226B-800C-47BF-35B644C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DA30-7C2F-F989-6DFF-9C9D5A55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1C8F7-D3DA-5BBB-4D5F-328918CB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C5DB-618E-DE4E-2CCC-98DCD87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F581D-185D-87D7-18A5-F159FCD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F2F3C-E8AC-DDB4-8155-CC7A3C6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E20C-4919-0213-3579-C26478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F408B-3B31-4A66-5637-79E213D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4099A-3948-3AD8-4E08-C13F7ABE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7BC83-4408-A105-C9B1-3AA0CA6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65DB-F85F-6BB2-5BF5-9091CBE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238DB-C305-903C-44C4-EA58B1E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E86B4-35F5-6648-CB70-4F8DF8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763D-1690-EFBF-1C5E-DC17D65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CD94-47F4-EE38-6E52-9BE01877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5B84-74D2-4046-835B-2839D0C69BA2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B4847-3CE3-0810-BC7F-47BFF5EA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7321B-66B0-485C-7547-F6924C40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C0462E8-D55E-FE64-F022-59B13C713B91}"/>
              </a:ext>
            </a:extLst>
          </p:cNvPr>
          <p:cNvSpPr/>
          <p:nvPr/>
        </p:nvSpPr>
        <p:spPr>
          <a:xfrm>
            <a:off x="440514" y="714166"/>
            <a:ext cx="8151036" cy="3277157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1133F0F-4C62-3AD0-AAC3-E7B9E7A228D8}"/>
              </a:ext>
            </a:extLst>
          </p:cNvPr>
          <p:cNvSpPr/>
          <p:nvPr/>
        </p:nvSpPr>
        <p:spPr>
          <a:xfrm>
            <a:off x="1514566" y="951714"/>
            <a:ext cx="3654789" cy="26204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821FE3-F2E4-0AAD-362D-0B2089557A94}"/>
              </a:ext>
            </a:extLst>
          </p:cNvPr>
          <p:cNvSpPr/>
          <p:nvPr/>
        </p:nvSpPr>
        <p:spPr>
          <a:xfrm>
            <a:off x="1708913" y="2281656"/>
            <a:ext cx="3224364" cy="114734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CE8F126-B5ED-72EA-28F4-D9E7D3DA7947}"/>
              </a:ext>
            </a:extLst>
          </p:cNvPr>
          <p:cNvCxnSpPr>
            <a:cxnSpLocks/>
          </p:cNvCxnSpPr>
          <p:nvPr/>
        </p:nvCxnSpPr>
        <p:spPr>
          <a:xfrm>
            <a:off x="2456479" y="1940370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19C357A-41A8-E19C-4A4C-ADDFD1BFACCD}"/>
              </a:ext>
            </a:extLst>
          </p:cNvPr>
          <p:cNvCxnSpPr>
            <a:cxnSpLocks/>
          </p:cNvCxnSpPr>
          <p:nvPr/>
        </p:nvCxnSpPr>
        <p:spPr>
          <a:xfrm>
            <a:off x="2456479" y="1338503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3851A569-17DC-6448-289B-7D2817387EF2}"/>
              </a:ext>
            </a:extLst>
          </p:cNvPr>
          <p:cNvSpPr/>
          <p:nvPr/>
        </p:nvSpPr>
        <p:spPr>
          <a:xfrm>
            <a:off x="5448321" y="2144370"/>
            <a:ext cx="3018357" cy="161538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FFA78A-D28F-E9C6-3FCF-D4E5753B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09" y="1650788"/>
            <a:ext cx="340185" cy="3319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110FF-AB4D-5279-073C-97AD3599C800}"/>
              </a:ext>
            </a:extLst>
          </p:cNvPr>
          <p:cNvSpPr txBox="1"/>
          <p:nvPr/>
        </p:nvSpPr>
        <p:spPr>
          <a:xfrm>
            <a:off x="441196" y="405117"/>
            <a:ext cx="8150354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Cyclic deviceList sync with 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ADD4D1-E656-6711-F0FE-AC490242AF9F}"/>
              </a:ext>
            </a:extLst>
          </p:cNvPr>
          <p:cNvSpPr txBox="1"/>
          <p:nvPr/>
        </p:nvSpPr>
        <p:spPr>
          <a:xfrm>
            <a:off x="1796491" y="1134879"/>
            <a:ext cx="131997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retrieve deviceList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2A07F4-5102-3BEE-A527-1B9EB2CF949B}"/>
              </a:ext>
            </a:extLst>
          </p:cNvPr>
          <p:cNvSpPr txBox="1"/>
          <p:nvPr/>
        </p:nvSpPr>
        <p:spPr>
          <a:xfrm>
            <a:off x="1796491" y="1546685"/>
            <a:ext cx="324063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retrieve list of connected devices from Controller</a:t>
            </a:r>
          </a:p>
          <a:p>
            <a:r>
              <a:rPr lang="de-DE"/>
              <a:t>(controllerDeviceList)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1B9859-BBDD-418E-2C55-D96DCB73FB59}"/>
              </a:ext>
            </a:extLst>
          </p:cNvPr>
          <p:cNvCxnSpPr>
            <a:stCxn id="7" idx="3"/>
          </p:cNvCxnSpPr>
          <p:nvPr/>
        </p:nvCxnSpPr>
        <p:spPr>
          <a:xfrm flipV="1">
            <a:off x="3116468" y="1273378"/>
            <a:ext cx="25022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DF80F3-289D-F4DF-5854-4C7585C53B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7122" y="1777518"/>
            <a:ext cx="58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F3C1F2D-E42F-98C5-C4D6-C3605C54267D}"/>
              </a:ext>
            </a:extLst>
          </p:cNvPr>
          <p:cNvSpPr txBox="1"/>
          <p:nvPr/>
        </p:nvSpPr>
        <p:spPr>
          <a:xfrm>
            <a:off x="1796491" y="2144369"/>
            <a:ext cx="138345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compare both lists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FA1B2F-5D97-6519-798F-C5602778623E}"/>
              </a:ext>
            </a:extLst>
          </p:cNvPr>
          <p:cNvSpPr txBox="1"/>
          <p:nvPr/>
        </p:nvSpPr>
        <p:spPr>
          <a:xfrm>
            <a:off x="1708912" y="2610782"/>
            <a:ext cx="332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new device</a:t>
            </a:r>
            <a:r>
              <a:rPr lang="de-DE" sz="1100"/>
              <a:t>: device from controllerDeviceList not in deviceList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disconnected device</a:t>
            </a:r>
            <a:r>
              <a:rPr lang="de-DE" sz="1100"/>
              <a:t>: device in deviceList but not in controllerDeviceList</a:t>
            </a:r>
          </a:p>
        </p:txBody>
      </p:sp>
      <p:pic>
        <p:nvPicPr>
          <p:cNvPr id="18" name="Grafik 17" descr="Klemmbrett abgehakt Silhouette">
            <a:extLst>
              <a:ext uri="{FF2B5EF4-FFF2-40B4-BE49-F238E27FC236}">
                <a16:creationId xmlns:a16="http://schemas.microsoft.com/office/drawing/2014/main" id="{1071DCA9-026F-7137-AC62-EA0174A1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20" y="2482309"/>
            <a:ext cx="457200" cy="45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B58F52C-071F-B2EC-963E-3D00A1CB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9277" y="2998216"/>
            <a:ext cx="243158" cy="30394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2E7EED6-C565-CE47-8CD5-2CF567AB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89" y="3007663"/>
            <a:ext cx="243158" cy="30394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E6C8A63-EF0C-27EE-C729-299CB352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0941" y="3092131"/>
            <a:ext cx="243158" cy="30394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C18AF1-9246-29CA-2EC7-0C8E3B86E9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5226" y="2710909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0A99560F-4006-909A-98E0-D20B82D7B06F}"/>
              </a:ext>
            </a:extLst>
          </p:cNvPr>
          <p:cNvSpPr/>
          <p:nvPr/>
        </p:nvSpPr>
        <p:spPr>
          <a:xfrm>
            <a:off x="5209323" y="2622619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146DA12-CE11-D5AB-CD39-C958B9660FC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26370" y="3144761"/>
            <a:ext cx="622907" cy="543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51EB92-FB4C-A577-9F63-FCDB0AF7291E}"/>
              </a:ext>
            </a:extLst>
          </p:cNvPr>
          <p:cNvCxnSpPr>
            <a:cxnSpLocks/>
          </p:cNvCxnSpPr>
          <p:nvPr/>
        </p:nvCxnSpPr>
        <p:spPr>
          <a:xfrm flipV="1">
            <a:off x="4975226" y="2853450"/>
            <a:ext cx="707483" cy="254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D554045-0727-63EB-0B7E-CCB35B3FD366}"/>
              </a:ext>
            </a:extLst>
          </p:cNvPr>
          <p:cNvSpPr/>
          <p:nvPr/>
        </p:nvSpPr>
        <p:spPr>
          <a:xfrm>
            <a:off x="4933276" y="3034277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EE5F10-225A-5493-3259-A3C6C6048C15}"/>
              </a:ext>
            </a:extLst>
          </p:cNvPr>
          <p:cNvSpPr txBox="1"/>
          <p:nvPr/>
        </p:nvSpPr>
        <p:spPr>
          <a:xfrm>
            <a:off x="6022894" y="2571245"/>
            <a:ext cx="7398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B1F923-ABC5-A3C7-D14E-3016820D0BE3}"/>
              </a:ext>
            </a:extLst>
          </p:cNvPr>
          <p:cNvSpPr txBox="1"/>
          <p:nvPr/>
        </p:nvSpPr>
        <p:spPr>
          <a:xfrm>
            <a:off x="6149352" y="3007663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6" name="Grafik 35" descr="Datenbank mit einfarbiger Füllung">
            <a:extLst>
              <a:ext uri="{FF2B5EF4-FFF2-40B4-BE49-F238E27FC236}">
                <a16:creationId xmlns:a16="http://schemas.microsoft.com/office/drawing/2014/main" id="{21374A45-88BD-C121-06B1-501BCAA12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22" y="3516102"/>
            <a:ext cx="331940" cy="331940"/>
          </a:xfrm>
          <a:prstGeom prst="rect">
            <a:avLst/>
          </a:prstGeom>
        </p:spPr>
      </p:pic>
      <p:pic>
        <p:nvPicPr>
          <p:cNvPr id="38" name="Grafik 37" descr="Klemmbrett abgehakt Silhouette">
            <a:extLst>
              <a:ext uri="{FF2B5EF4-FFF2-40B4-BE49-F238E27FC236}">
                <a16:creationId xmlns:a16="http://schemas.microsoft.com/office/drawing/2014/main" id="{047A9B66-EFCE-B063-F1C8-4C036167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790" y="1068249"/>
            <a:ext cx="457200" cy="457200"/>
          </a:xfrm>
          <a:prstGeom prst="rect">
            <a:avLst/>
          </a:prstGeom>
        </p:spPr>
      </p:pic>
      <p:pic>
        <p:nvPicPr>
          <p:cNvPr id="39" name="Grafik 38" descr="Datenbank mit einfarbiger Füllung">
            <a:extLst>
              <a:ext uri="{FF2B5EF4-FFF2-40B4-BE49-F238E27FC236}">
                <a16:creationId xmlns:a16="http://schemas.microsoft.com/office/drawing/2014/main" id="{FCF163FD-C6E2-2F35-8E82-0E4D536E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801" y="1326203"/>
            <a:ext cx="228600" cy="2286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DB07FA9-92E4-3132-AC06-191980BBFD38}"/>
              </a:ext>
            </a:extLst>
          </p:cNvPr>
          <p:cNvSpPr txBox="1"/>
          <p:nvPr/>
        </p:nvSpPr>
        <p:spPr>
          <a:xfrm>
            <a:off x="7398170" y="3501205"/>
            <a:ext cx="9665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1"/>
              <a:t>ElasticSearch</a:t>
            </a:r>
            <a:endParaRPr lang="de-DE" sz="1050"/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72BC76FC-DE4C-A1F5-8AD4-90041347373A}"/>
              </a:ext>
            </a:extLst>
          </p:cNvPr>
          <p:cNvSpPr/>
          <p:nvPr/>
        </p:nvSpPr>
        <p:spPr>
          <a:xfrm rot="16200000">
            <a:off x="821389" y="1904647"/>
            <a:ext cx="1116723" cy="2754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7002D0-5626-D735-7ED1-9C3672C5EDF5}"/>
              </a:ext>
            </a:extLst>
          </p:cNvPr>
          <p:cNvCxnSpPr>
            <a:cxnSpLocks/>
          </p:cNvCxnSpPr>
          <p:nvPr/>
        </p:nvCxnSpPr>
        <p:spPr>
          <a:xfrm>
            <a:off x="1568728" y="1296849"/>
            <a:ext cx="2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1FB845-4ED7-2615-AA38-652BFA1AB22A}"/>
              </a:ext>
            </a:extLst>
          </p:cNvPr>
          <p:cNvSpPr txBox="1"/>
          <p:nvPr/>
        </p:nvSpPr>
        <p:spPr>
          <a:xfrm>
            <a:off x="260404" y="1777517"/>
            <a:ext cx="1002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i="1">
                <a:solidFill>
                  <a:srgbClr val="002060"/>
                </a:solidFill>
              </a:rPr>
              <a:t>repeat periodically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FC73A0-6219-FD73-C0F5-E3CD606F5AAE}"/>
              </a:ext>
            </a:extLst>
          </p:cNvPr>
          <p:cNvSpPr txBox="1"/>
          <p:nvPr/>
        </p:nvSpPr>
        <p:spPr>
          <a:xfrm>
            <a:off x="9338985" y="765547"/>
            <a:ext cx="2257798" cy="369332"/>
          </a:xfrm>
          <a:prstGeom prst="rect">
            <a:avLst/>
          </a:prstGeom>
          <a:solidFill>
            <a:srgbClr val="9A003E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New with MWDI 1.3.0</a:t>
            </a:r>
          </a:p>
        </p:txBody>
      </p:sp>
      <p:pic>
        <p:nvPicPr>
          <p:cNvPr id="6" name="Grafik 5" descr="Datenbank mit einfarbiger Füllung">
            <a:extLst>
              <a:ext uri="{FF2B5EF4-FFF2-40B4-BE49-F238E27FC236}">
                <a16:creationId xmlns:a16="http://schemas.microsoft.com/office/drawing/2014/main" id="{BE55161C-BF46-A045-BBA7-1CDEF3EA0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6160" y="2510834"/>
            <a:ext cx="331940" cy="331940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CE5BA924-5DD3-4ADD-8D2E-1299CF2E5968}"/>
              </a:ext>
            </a:extLst>
          </p:cNvPr>
          <p:cNvCxnSpPr>
            <a:cxnSpLocks/>
          </p:cNvCxnSpPr>
          <p:nvPr/>
        </p:nvCxnSpPr>
        <p:spPr>
          <a:xfrm>
            <a:off x="6740108" y="2699617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DDE83E1A-C219-5106-F2DF-A518AD0F3EB8}"/>
              </a:ext>
            </a:extLst>
          </p:cNvPr>
          <p:cNvSpPr/>
          <p:nvPr/>
        </p:nvSpPr>
        <p:spPr>
          <a:xfrm>
            <a:off x="6974205" y="2611327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E380CBA-918A-1C8B-8C49-5261C2678B39}"/>
              </a:ext>
            </a:extLst>
          </p:cNvPr>
          <p:cNvSpPr txBox="1"/>
          <p:nvPr/>
        </p:nvSpPr>
        <p:spPr>
          <a:xfrm>
            <a:off x="7688182" y="2571245"/>
            <a:ext cx="739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metadata table</a:t>
            </a:r>
          </a:p>
        </p:txBody>
      </p:sp>
    </p:spTree>
    <p:extLst>
      <p:ext uri="{BB962C8B-B14F-4D97-AF65-F5344CB8AC3E}">
        <p14:creationId xmlns:p14="http://schemas.microsoft.com/office/powerpoint/2010/main" val="199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1ADB4FB1-3623-F7D8-0927-EB105F065A68}"/>
              </a:ext>
            </a:extLst>
          </p:cNvPr>
          <p:cNvSpPr/>
          <p:nvPr/>
        </p:nvSpPr>
        <p:spPr>
          <a:xfrm>
            <a:off x="648234" y="805979"/>
            <a:ext cx="4452471" cy="1060785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559ED2B-54D7-8D7F-2F12-80E973D51C9D}"/>
              </a:ext>
            </a:extLst>
          </p:cNvPr>
          <p:cNvSpPr/>
          <p:nvPr/>
        </p:nvSpPr>
        <p:spPr>
          <a:xfrm>
            <a:off x="648234" y="2355462"/>
            <a:ext cx="4452471" cy="15073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9AD153-FCDA-1554-87CC-FC45D79EA305}"/>
              </a:ext>
            </a:extLst>
          </p:cNvPr>
          <p:cNvSpPr txBox="1"/>
          <p:nvPr/>
        </p:nvSpPr>
        <p:spPr>
          <a:xfrm>
            <a:off x="3068704" y="1922005"/>
            <a:ext cx="1834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00B050"/>
                </a:solidFill>
              </a:rPr>
              <a:t>Add device to MWDI deviceList, metadata table</a:t>
            </a:r>
          </a:p>
        </p:txBody>
      </p:sp>
      <p:pic>
        <p:nvPicPr>
          <p:cNvPr id="28" name="Grafik 27" descr="Klemmbrett abgehakt Silhouette">
            <a:extLst>
              <a:ext uri="{FF2B5EF4-FFF2-40B4-BE49-F238E27FC236}">
                <a16:creationId xmlns:a16="http://schemas.microsoft.com/office/drawing/2014/main" id="{0D4204F5-408A-F4F1-01D2-784C664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319" y="2418715"/>
            <a:ext cx="457200" cy="4572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CFF398F-A276-3ED6-BFBF-15332344AAED}"/>
              </a:ext>
            </a:extLst>
          </p:cNvPr>
          <p:cNvSpPr txBox="1"/>
          <p:nvPr/>
        </p:nvSpPr>
        <p:spPr>
          <a:xfrm>
            <a:off x="815962" y="2524204"/>
            <a:ext cx="8560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deviceList</a:t>
            </a:r>
          </a:p>
        </p:txBody>
      </p: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F3F114E2-36ED-3863-A813-31A0EE74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333" y="3609520"/>
            <a:ext cx="331940" cy="33194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534BF-51E2-5285-B133-7831E1C2BD94}"/>
              </a:ext>
            </a:extLst>
          </p:cNvPr>
          <p:cNvSpPr txBox="1"/>
          <p:nvPr/>
        </p:nvSpPr>
        <p:spPr>
          <a:xfrm>
            <a:off x="794258" y="2980626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C9A08A3-9CC2-1830-C533-F56BA291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0527" y="2960413"/>
            <a:ext cx="243158" cy="30394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9B94E8-0A90-AAEE-ABE1-A7FB94BBC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839" y="2969860"/>
            <a:ext cx="243158" cy="30394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4EBF90D-D6E3-CF13-A271-CB29CA63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191" y="3054328"/>
            <a:ext cx="243158" cy="30394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9C9482B-83E1-A683-75DB-7603B90C39E2}"/>
              </a:ext>
            </a:extLst>
          </p:cNvPr>
          <p:cNvSpPr txBox="1"/>
          <p:nvPr/>
        </p:nvSpPr>
        <p:spPr>
          <a:xfrm>
            <a:off x="607092" y="3631583"/>
            <a:ext cx="2696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/>
              <a:t>ElasticSearch</a:t>
            </a:r>
            <a:r>
              <a:rPr lang="de-DE" sz="1200"/>
              <a:t>: stores MWDI cache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F3F1721-2AC9-631C-15A9-E9F650198B52}"/>
              </a:ext>
            </a:extLst>
          </p:cNvPr>
          <p:cNvCxnSpPr>
            <a:cxnSpLocks/>
          </p:cNvCxnSpPr>
          <p:nvPr/>
        </p:nvCxnSpPr>
        <p:spPr>
          <a:xfrm flipH="1">
            <a:off x="2734446" y="1802040"/>
            <a:ext cx="480282" cy="69576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EB2CBE6-BBFB-66E2-48CD-08EBF0F8DCE1}"/>
              </a:ext>
            </a:extLst>
          </p:cNvPr>
          <p:cNvCxnSpPr>
            <a:cxnSpLocks/>
          </p:cNvCxnSpPr>
          <p:nvPr/>
        </p:nvCxnSpPr>
        <p:spPr>
          <a:xfrm>
            <a:off x="1782723" y="1750230"/>
            <a:ext cx="595032" cy="7475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dditionszeichen 45">
            <a:extLst>
              <a:ext uri="{FF2B5EF4-FFF2-40B4-BE49-F238E27FC236}">
                <a16:creationId xmlns:a16="http://schemas.microsoft.com/office/drawing/2014/main" id="{713B5A69-88AB-294C-8E92-C05ADDC2ADAA}"/>
              </a:ext>
            </a:extLst>
          </p:cNvPr>
          <p:cNvSpPr/>
          <p:nvPr/>
        </p:nvSpPr>
        <p:spPr>
          <a:xfrm>
            <a:off x="2847196" y="2112188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Multiplikationszeichen 46">
            <a:extLst>
              <a:ext uri="{FF2B5EF4-FFF2-40B4-BE49-F238E27FC236}">
                <a16:creationId xmlns:a16="http://schemas.microsoft.com/office/drawing/2014/main" id="{0EFCEBB7-A3AE-5565-EE32-A96F8665C432}"/>
              </a:ext>
            </a:extLst>
          </p:cNvPr>
          <p:cNvSpPr/>
          <p:nvPr/>
        </p:nvSpPr>
        <p:spPr>
          <a:xfrm>
            <a:off x="1955120" y="1960709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F949F9-3EA7-63D0-D8B5-74D30B938DFD}"/>
              </a:ext>
            </a:extLst>
          </p:cNvPr>
          <p:cNvSpPr txBox="1"/>
          <p:nvPr/>
        </p:nvSpPr>
        <p:spPr>
          <a:xfrm>
            <a:off x="909252" y="786377"/>
            <a:ext cx="425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NotificationProxy</a:t>
            </a:r>
            <a:r>
              <a:rPr lang="de-DE" sz="1200"/>
              <a:t>: sends controller-attribute-value-change notification about devices on the Controller:</a:t>
            </a:r>
          </a:p>
          <a:p>
            <a:endParaRPr lang="de-DE" sz="1200"/>
          </a:p>
          <a:p>
            <a:r>
              <a:rPr lang="de-DE" sz="1200"/>
              <a:t>For a device there is a connection-state change to:</a:t>
            </a:r>
          </a:p>
          <a:p>
            <a:r>
              <a:rPr lang="de-DE" sz="1200" b="1"/>
              <a:t>        &lt;not-connected&gt;	         connected	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B85E96-39B8-2E00-3D5F-4CB4D39349A8}"/>
              </a:ext>
            </a:extLst>
          </p:cNvPr>
          <p:cNvCxnSpPr>
            <a:cxnSpLocks/>
            <a:stCxn id="47" idx="0"/>
            <a:endCxn id="33" idx="1"/>
          </p:cNvCxnSpPr>
          <p:nvPr/>
        </p:nvCxnSpPr>
        <p:spPr>
          <a:xfrm>
            <a:off x="1992802" y="1996325"/>
            <a:ext cx="337725" cy="111606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4B5952-64FA-6F70-9AC0-9FF029E8E1AE}"/>
              </a:ext>
            </a:extLst>
          </p:cNvPr>
          <p:cNvSpPr txBox="1"/>
          <p:nvPr/>
        </p:nvSpPr>
        <p:spPr>
          <a:xfrm>
            <a:off x="794258" y="1965301"/>
            <a:ext cx="1285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>
                <a:solidFill>
                  <a:srgbClr val="C00000"/>
                </a:solidFill>
              </a:rPr>
              <a:t>delete device &amp; ControlConstruct</a:t>
            </a:r>
          </a:p>
        </p:txBody>
      </p:sp>
      <p:pic>
        <p:nvPicPr>
          <p:cNvPr id="48" name="Grafik 47" descr="Megafon1 mit einfarbiger Füllung">
            <a:extLst>
              <a:ext uri="{FF2B5EF4-FFF2-40B4-BE49-F238E27FC236}">
                <a16:creationId xmlns:a16="http://schemas.microsoft.com/office/drawing/2014/main" id="{7E52BE11-AB1D-3F25-4CC4-44204241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5333" y="666681"/>
            <a:ext cx="486615" cy="48661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A95AEFEE-FE41-ED7C-D9C7-8DB9392E34B7}"/>
              </a:ext>
            </a:extLst>
          </p:cNvPr>
          <p:cNvSpPr txBox="1"/>
          <p:nvPr/>
        </p:nvSpPr>
        <p:spPr>
          <a:xfrm>
            <a:off x="3387847" y="2342944"/>
            <a:ext cx="173647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6">
                    <a:lumMod val="50000"/>
                  </a:schemeClr>
                </a:solidFill>
              </a:rPr>
              <a:t>ControlConstruct will not be retrieved immediately, but according to slidingWindow approach (uses metadata table for prioritization)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58D66AC-E1E4-0F16-056C-A2C1D7F8C791}"/>
              </a:ext>
            </a:extLst>
          </p:cNvPr>
          <p:cNvSpPr/>
          <p:nvPr/>
        </p:nvSpPr>
        <p:spPr>
          <a:xfrm>
            <a:off x="266297" y="668407"/>
            <a:ext cx="4953126" cy="334961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0B69F93-8EC7-80D2-0EE9-A4DA953248D8}"/>
              </a:ext>
            </a:extLst>
          </p:cNvPr>
          <p:cNvSpPr txBox="1"/>
          <p:nvPr/>
        </p:nvSpPr>
        <p:spPr>
          <a:xfrm>
            <a:off x="266979" y="359358"/>
            <a:ext cx="4953126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Notification-based deviceList updates</a:t>
            </a:r>
          </a:p>
        </p:txBody>
      </p:sp>
    </p:spTree>
    <p:extLst>
      <p:ext uri="{BB962C8B-B14F-4D97-AF65-F5344CB8AC3E}">
        <p14:creationId xmlns:p14="http://schemas.microsoft.com/office/powerpoint/2010/main" val="2852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512381AE-419A-6236-F9B3-34D5B5C917AC}"/>
              </a:ext>
            </a:extLst>
          </p:cNvPr>
          <p:cNvGrpSpPr/>
          <p:nvPr/>
        </p:nvGrpSpPr>
        <p:grpSpPr>
          <a:xfrm>
            <a:off x="0" y="-2376183"/>
            <a:ext cx="7121870" cy="3586206"/>
            <a:chOff x="-2806646" y="-3061983"/>
            <a:chExt cx="7121870" cy="3586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A69CA9-EC3E-EC29-CA3B-C18784B03B8E}"/>
                </a:ext>
              </a:extLst>
            </p:cNvPr>
            <p:cNvSpPr/>
            <p:nvPr/>
          </p:nvSpPr>
          <p:spPr>
            <a:xfrm>
              <a:off x="-2626536" y="-2752934"/>
              <a:ext cx="6827965" cy="327715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6A78ED-EC11-15CA-2C24-3E784065D42F}"/>
                </a:ext>
              </a:extLst>
            </p:cNvPr>
            <p:cNvSpPr/>
            <p:nvPr/>
          </p:nvSpPr>
          <p:spPr>
            <a:xfrm>
              <a:off x="-1552484" y="-2515386"/>
              <a:ext cx="3654789" cy="26204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630F5E-54E2-ADF5-2C31-D94D7604D02C}"/>
                </a:ext>
              </a:extLst>
            </p:cNvPr>
            <p:cNvSpPr/>
            <p:nvPr/>
          </p:nvSpPr>
          <p:spPr>
            <a:xfrm>
              <a:off x="-1358137" y="-1185444"/>
              <a:ext cx="3224364" cy="1147344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8E8E543-156B-B872-D716-5572E9FAC8EA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1526730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5E8EC78-D73F-0208-4274-787CC16D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2128597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9D2875B-2FC3-E961-A57A-A51232E0F088}"/>
                </a:ext>
              </a:extLst>
            </p:cNvPr>
            <p:cNvSpPr/>
            <p:nvPr/>
          </p:nvSpPr>
          <p:spPr>
            <a:xfrm>
              <a:off x="2381271" y="-984792"/>
              <a:ext cx="1687615" cy="127744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B384AE4-AC7C-234F-9BF8-9756E7D5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659" y="-1816312"/>
              <a:ext cx="340185" cy="33193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D520825-DD28-3129-130E-77B4A8EA71C0}"/>
                </a:ext>
              </a:extLst>
            </p:cNvPr>
            <p:cNvSpPr txBox="1"/>
            <p:nvPr/>
          </p:nvSpPr>
          <p:spPr>
            <a:xfrm>
              <a:off x="-2625854" y="-3061983"/>
              <a:ext cx="6827965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Cyclic deviceList sync with Controller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07DCDB3-1982-CAD3-7602-87ED01DEDB8C}"/>
                </a:ext>
              </a:extLst>
            </p:cNvPr>
            <p:cNvSpPr txBox="1"/>
            <p:nvPr/>
          </p:nvSpPr>
          <p:spPr>
            <a:xfrm>
              <a:off x="-1270559" y="-2332221"/>
              <a:ext cx="1319977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retrieve deviceList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428E4A0-0108-A378-D769-5B80FF002CD8}"/>
                </a:ext>
              </a:extLst>
            </p:cNvPr>
            <p:cNvSpPr txBox="1"/>
            <p:nvPr/>
          </p:nvSpPr>
          <p:spPr>
            <a:xfrm>
              <a:off x="-1270559" y="-1920415"/>
              <a:ext cx="3240631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retrieve list of connected devices from Controller</a:t>
              </a:r>
            </a:p>
            <a:p>
              <a:r>
                <a:rPr lang="de-DE"/>
                <a:t>(controllerDeviceList)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E24377C-CB7E-31C0-08F5-DAF3B358265C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49418" y="-2193722"/>
              <a:ext cx="25022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1AC4BC-F78D-A10A-7CAD-265E13C3972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0072" y="-1689582"/>
              <a:ext cx="58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F4F0B93-8510-5860-A5D0-FBCFB7C423B9}"/>
                </a:ext>
              </a:extLst>
            </p:cNvPr>
            <p:cNvSpPr txBox="1"/>
            <p:nvPr/>
          </p:nvSpPr>
          <p:spPr>
            <a:xfrm>
              <a:off x="-1270559" y="-1322731"/>
              <a:ext cx="138345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compare both lists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22D51B-3E0E-09D5-EE25-FCEB01AA1F88}"/>
                </a:ext>
              </a:extLst>
            </p:cNvPr>
            <p:cNvSpPr txBox="1"/>
            <p:nvPr/>
          </p:nvSpPr>
          <p:spPr>
            <a:xfrm>
              <a:off x="-1358138" y="-856318"/>
              <a:ext cx="3328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new device</a:t>
              </a:r>
              <a:r>
                <a:rPr lang="de-DE" sz="1100"/>
                <a:t>: device from controllerDeviceList not in deviceList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disconnected device</a:t>
              </a:r>
              <a:r>
                <a:rPr lang="de-DE" sz="1100"/>
                <a:t>: device in deviceList but not in controllerDeviceList</a:t>
              </a:r>
            </a:p>
          </p:txBody>
        </p:sp>
        <p:pic>
          <p:nvPicPr>
            <p:cNvPr id="18" name="Grafik 17" descr="Klemmbrett abgehakt Silhouette">
              <a:extLst>
                <a:ext uri="{FF2B5EF4-FFF2-40B4-BE49-F238E27FC236}">
                  <a16:creationId xmlns:a16="http://schemas.microsoft.com/office/drawing/2014/main" id="{29A6B3F9-66B2-7315-FFA7-8E89C3AD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870" y="-984791"/>
              <a:ext cx="457200" cy="4572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AF6D9EC-7E6A-4D4B-CC2C-A6B84A29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2227" y="-468884"/>
              <a:ext cx="243158" cy="3039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4E085D4-680C-7530-A831-63A2546B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9539" y="-459437"/>
              <a:ext cx="243158" cy="30394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05887820-C416-4E5D-10F0-DE09E170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3891" y="-374969"/>
              <a:ext cx="243158" cy="303949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A62518B-C8F8-2F78-759B-ED22735BD69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908176" y="-756191"/>
              <a:ext cx="65869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dditionszeichen 22">
              <a:extLst>
                <a:ext uri="{FF2B5EF4-FFF2-40B4-BE49-F238E27FC236}">
                  <a16:creationId xmlns:a16="http://schemas.microsoft.com/office/drawing/2014/main" id="{DBF893BF-C531-6E64-0134-5DE9DA17189D}"/>
                </a:ext>
              </a:extLst>
            </p:cNvPr>
            <p:cNvSpPr/>
            <p:nvPr/>
          </p:nvSpPr>
          <p:spPr>
            <a:xfrm>
              <a:off x="2142273" y="-844481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7092C7A-D0DF-DF1F-50F3-736ED18363B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59320" y="-322339"/>
              <a:ext cx="622907" cy="543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437FBD-5F7F-6DA7-8F70-39998C8A7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176" y="-613650"/>
              <a:ext cx="707483" cy="25497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ikationszeichen 25">
              <a:extLst>
                <a:ext uri="{FF2B5EF4-FFF2-40B4-BE49-F238E27FC236}">
                  <a16:creationId xmlns:a16="http://schemas.microsoft.com/office/drawing/2014/main" id="{FEAF7436-560C-88A6-1AC9-ABE8C8A3706E}"/>
                </a:ext>
              </a:extLst>
            </p:cNvPr>
            <p:cNvSpPr/>
            <p:nvPr/>
          </p:nvSpPr>
          <p:spPr>
            <a:xfrm>
              <a:off x="1866226" y="-432823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8E51870-CEE9-0557-37FD-20DEEF995E96}"/>
                </a:ext>
              </a:extLst>
            </p:cNvPr>
            <p:cNvSpPr txBox="1"/>
            <p:nvPr/>
          </p:nvSpPr>
          <p:spPr>
            <a:xfrm>
              <a:off x="3104006" y="-915859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DA0CA77-E8BF-7907-A7B7-0217F3C34DBA}"/>
                </a:ext>
              </a:extLst>
            </p:cNvPr>
            <p:cNvSpPr txBox="1"/>
            <p:nvPr/>
          </p:nvSpPr>
          <p:spPr>
            <a:xfrm>
              <a:off x="3082302" y="-459437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29" name="Grafik 28" descr="Datenbank mit einfarbiger Füllung">
              <a:extLst>
                <a:ext uri="{FF2B5EF4-FFF2-40B4-BE49-F238E27FC236}">
                  <a16:creationId xmlns:a16="http://schemas.microsoft.com/office/drawing/2014/main" id="{733396A9-DA36-7033-C0D8-B4B13B3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7692" y="105076"/>
              <a:ext cx="331940" cy="331940"/>
            </a:xfrm>
            <a:prstGeom prst="rect">
              <a:avLst/>
            </a:prstGeom>
          </p:spPr>
        </p:pic>
        <p:pic>
          <p:nvPicPr>
            <p:cNvPr id="30" name="Grafik 29" descr="Klemmbrett abgehakt Silhouette">
              <a:extLst>
                <a:ext uri="{FF2B5EF4-FFF2-40B4-BE49-F238E27FC236}">
                  <a16:creationId xmlns:a16="http://schemas.microsoft.com/office/drawing/2014/main" id="{C6E4808F-F1B1-9F9F-D4B0-0D8068B8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4740" y="-2398851"/>
              <a:ext cx="457200" cy="457200"/>
            </a:xfrm>
            <a:prstGeom prst="rect">
              <a:avLst/>
            </a:prstGeom>
          </p:spPr>
        </p:pic>
        <p:pic>
          <p:nvPicPr>
            <p:cNvPr id="31" name="Grafik 30" descr="Datenbank mit einfarbiger Füllung">
              <a:extLst>
                <a:ext uri="{FF2B5EF4-FFF2-40B4-BE49-F238E27FC236}">
                  <a16:creationId xmlns:a16="http://schemas.microsoft.com/office/drawing/2014/main" id="{83781EC6-3397-C945-D0E2-08929EF1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5751" y="-2140897"/>
              <a:ext cx="228600" cy="228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2760A-A87D-2503-3398-1F539048D7E5}"/>
                </a:ext>
              </a:extLst>
            </p:cNvPr>
            <p:cNvSpPr txBox="1"/>
            <p:nvPr/>
          </p:nvSpPr>
          <p:spPr>
            <a:xfrm>
              <a:off x="2981940" y="90179"/>
              <a:ext cx="96651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b="1"/>
                <a:t>ElasticSearch</a:t>
              </a:r>
              <a:endParaRPr lang="de-DE" sz="1050"/>
            </a:p>
          </p:txBody>
        </p:sp>
        <p:sp>
          <p:nvSpPr>
            <p:cNvPr id="33" name="Pfeil: nach unten gekrümmt 32">
              <a:extLst>
                <a:ext uri="{FF2B5EF4-FFF2-40B4-BE49-F238E27FC236}">
                  <a16:creationId xmlns:a16="http://schemas.microsoft.com/office/drawing/2014/main" id="{1182BE9A-8717-F0EF-8CDA-85CFDFA7A9CA}"/>
                </a:ext>
              </a:extLst>
            </p:cNvPr>
            <p:cNvSpPr/>
            <p:nvPr/>
          </p:nvSpPr>
          <p:spPr>
            <a:xfrm rot="16200000">
              <a:off x="-2245661" y="-1562453"/>
              <a:ext cx="1116723" cy="27544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A2ECF7B-7682-3ABA-DB65-B51AB12BD6E5}"/>
                </a:ext>
              </a:extLst>
            </p:cNvPr>
            <p:cNvCxnSpPr>
              <a:cxnSpLocks/>
            </p:cNvCxnSpPr>
            <p:nvPr/>
          </p:nvCxnSpPr>
          <p:spPr>
            <a:xfrm>
              <a:off x="-1498322" y="-2170251"/>
              <a:ext cx="227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19D17C7-1411-A504-4170-E806BF251321}"/>
                </a:ext>
              </a:extLst>
            </p:cNvPr>
            <p:cNvSpPr txBox="1"/>
            <p:nvPr/>
          </p:nvSpPr>
          <p:spPr>
            <a:xfrm>
              <a:off x="-2806646" y="-1689583"/>
              <a:ext cx="10027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i="1">
                  <a:solidFill>
                    <a:srgbClr val="002060"/>
                  </a:solidFill>
                </a:rPr>
                <a:t>repeat periodically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0DFD067-83D5-43A1-DCA7-52E58837D739}"/>
              </a:ext>
            </a:extLst>
          </p:cNvPr>
          <p:cNvGrpSpPr/>
          <p:nvPr/>
        </p:nvGrpSpPr>
        <p:grpSpPr>
          <a:xfrm>
            <a:off x="7238192" y="-2395233"/>
            <a:ext cx="4953808" cy="3658662"/>
            <a:chOff x="4956258" y="-3061983"/>
            <a:chExt cx="4953808" cy="365866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0B23D82-F4CD-E17D-CB8E-DA7B4426A4CD}"/>
                </a:ext>
              </a:extLst>
            </p:cNvPr>
            <p:cNvSpPr/>
            <p:nvPr/>
          </p:nvSpPr>
          <p:spPr>
            <a:xfrm>
              <a:off x="5338195" y="-2615362"/>
              <a:ext cx="4452471" cy="10607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24DADF0-D939-B40C-22B3-11924284798A}"/>
                </a:ext>
              </a:extLst>
            </p:cNvPr>
            <p:cNvSpPr/>
            <p:nvPr/>
          </p:nvSpPr>
          <p:spPr>
            <a:xfrm>
              <a:off x="5338195" y="-1065879"/>
              <a:ext cx="4452471" cy="150737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1E2BBC0-EF14-E954-7B97-3BE66CFD3995}"/>
                </a:ext>
              </a:extLst>
            </p:cNvPr>
            <p:cNvSpPr txBox="1"/>
            <p:nvPr/>
          </p:nvSpPr>
          <p:spPr>
            <a:xfrm>
              <a:off x="7758665" y="-1499336"/>
              <a:ext cx="1072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00B050"/>
                  </a:solidFill>
                </a:rPr>
                <a:t>Add device to MWDI deviceList</a:t>
              </a:r>
            </a:p>
          </p:txBody>
        </p:sp>
        <p:pic>
          <p:nvPicPr>
            <p:cNvPr id="39" name="Grafik 38" descr="Klemmbrett abgehakt Silhouette">
              <a:extLst>
                <a:ext uri="{FF2B5EF4-FFF2-40B4-BE49-F238E27FC236}">
                  <a16:creationId xmlns:a16="http://schemas.microsoft.com/office/drawing/2014/main" id="{050647E7-45B9-783F-68F8-577188C6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3280" y="-1002626"/>
              <a:ext cx="457200" cy="457200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9BB76E8-2639-57CB-39B1-2B98E135C0EF}"/>
                </a:ext>
              </a:extLst>
            </p:cNvPr>
            <p:cNvSpPr txBox="1"/>
            <p:nvPr/>
          </p:nvSpPr>
          <p:spPr>
            <a:xfrm>
              <a:off x="5505923" y="-897137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pic>
          <p:nvPicPr>
            <p:cNvPr id="41" name="Grafik 40" descr="Datenbank mit einfarbiger Füllung">
              <a:extLst>
                <a:ext uri="{FF2B5EF4-FFF2-40B4-BE49-F238E27FC236}">
                  <a16:creationId xmlns:a16="http://schemas.microsoft.com/office/drawing/2014/main" id="{CA168728-550D-9531-8073-0F0B97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294" y="188179"/>
              <a:ext cx="331940" cy="33194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486FF23-6F44-61A4-30D1-E7D33244948B}"/>
                </a:ext>
              </a:extLst>
            </p:cNvPr>
            <p:cNvSpPr txBox="1"/>
            <p:nvPr/>
          </p:nvSpPr>
          <p:spPr>
            <a:xfrm>
              <a:off x="5484219" y="-440715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32269D7-4F30-591A-4CD6-15E2B681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488" y="-460928"/>
              <a:ext cx="243158" cy="303949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0DDD966-8B09-D224-67EE-1BA633FA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800" y="-451481"/>
              <a:ext cx="243158" cy="303949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6F50E9-E3B8-E087-1232-7C7D2B5C1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2152" y="-367013"/>
              <a:ext cx="243158" cy="30394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0BB7C6A-E28F-24B8-0D79-896781C0D578}"/>
                </a:ext>
              </a:extLst>
            </p:cNvPr>
            <p:cNvSpPr txBox="1"/>
            <p:nvPr/>
          </p:nvSpPr>
          <p:spPr>
            <a:xfrm>
              <a:off x="5297053" y="210242"/>
              <a:ext cx="269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b="1"/>
                <a:t>ElasticSearch</a:t>
              </a:r>
              <a:r>
                <a:rPr lang="de-DE" sz="1200"/>
                <a:t>: stores MWDI cache data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D055EE2-EE8F-3D39-3BDB-527CC0A95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4407" y="-1619301"/>
              <a:ext cx="480282" cy="69576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E1FFADF-2D4F-3EB4-659C-5613D5D3AEBF}"/>
                </a:ext>
              </a:extLst>
            </p:cNvPr>
            <p:cNvCxnSpPr>
              <a:cxnSpLocks/>
            </p:cNvCxnSpPr>
            <p:nvPr/>
          </p:nvCxnSpPr>
          <p:spPr>
            <a:xfrm>
              <a:off x="6472684" y="-1671111"/>
              <a:ext cx="595032" cy="7475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dditionszeichen 48">
              <a:extLst>
                <a:ext uri="{FF2B5EF4-FFF2-40B4-BE49-F238E27FC236}">
                  <a16:creationId xmlns:a16="http://schemas.microsoft.com/office/drawing/2014/main" id="{F988B569-E062-E08E-718B-BA9A49E1C446}"/>
                </a:ext>
              </a:extLst>
            </p:cNvPr>
            <p:cNvSpPr/>
            <p:nvPr/>
          </p:nvSpPr>
          <p:spPr>
            <a:xfrm>
              <a:off x="7537157" y="-1309153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Multiplikationszeichen 49">
              <a:extLst>
                <a:ext uri="{FF2B5EF4-FFF2-40B4-BE49-F238E27FC236}">
                  <a16:creationId xmlns:a16="http://schemas.microsoft.com/office/drawing/2014/main" id="{A121BE73-3620-F6EA-80EA-2928D77F6A9F}"/>
                </a:ext>
              </a:extLst>
            </p:cNvPr>
            <p:cNvSpPr/>
            <p:nvPr/>
          </p:nvSpPr>
          <p:spPr>
            <a:xfrm>
              <a:off x="6645081" y="-1460632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27A7EEA-FDE4-F63A-12A2-339B3822CBE6}"/>
                </a:ext>
              </a:extLst>
            </p:cNvPr>
            <p:cNvSpPr txBox="1"/>
            <p:nvPr/>
          </p:nvSpPr>
          <p:spPr>
            <a:xfrm>
              <a:off x="5599213" y="-2634964"/>
              <a:ext cx="4259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/>
                <a:t>NotificationProxy</a:t>
              </a:r>
              <a:r>
                <a:rPr lang="de-DE" sz="1200"/>
                <a:t>: sends controller-attribute-value-change notification about devices on the Controller:</a:t>
              </a:r>
            </a:p>
            <a:p>
              <a:endParaRPr lang="de-DE" sz="1200"/>
            </a:p>
            <a:p>
              <a:r>
                <a:rPr lang="de-DE" sz="1200"/>
                <a:t>For a device there is a connection-state change to:</a:t>
              </a:r>
            </a:p>
            <a:p>
              <a:r>
                <a:rPr lang="de-DE" sz="1200" b="1"/>
                <a:t>        &lt;not-connected&gt;	         connected	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B6221D1-3033-5A63-1713-F88EB83AF423}"/>
                </a:ext>
              </a:extLst>
            </p:cNvPr>
            <p:cNvCxnSpPr>
              <a:cxnSpLocks/>
              <a:stCxn id="50" idx="0"/>
              <a:endCxn id="43" idx="1"/>
            </p:cNvCxnSpPr>
            <p:nvPr/>
          </p:nvCxnSpPr>
          <p:spPr>
            <a:xfrm>
              <a:off x="6682763" y="-1425016"/>
              <a:ext cx="337725" cy="111606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CEEF197-8951-2792-9B42-C2F496FB2B13}"/>
                </a:ext>
              </a:extLst>
            </p:cNvPr>
            <p:cNvSpPr txBox="1"/>
            <p:nvPr/>
          </p:nvSpPr>
          <p:spPr>
            <a:xfrm>
              <a:off x="5484219" y="-1456040"/>
              <a:ext cx="1285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C00000"/>
                  </a:solidFill>
                </a:rPr>
                <a:t>delete device &amp; ControlConstruct</a:t>
              </a:r>
            </a:p>
          </p:txBody>
        </p:sp>
        <p:pic>
          <p:nvPicPr>
            <p:cNvPr id="54" name="Grafik 53" descr="Megafon1 mit einfarbiger Füllung">
              <a:extLst>
                <a:ext uri="{FF2B5EF4-FFF2-40B4-BE49-F238E27FC236}">
                  <a16:creationId xmlns:a16="http://schemas.microsoft.com/office/drawing/2014/main" id="{9ECD2278-58F9-5958-3F3A-01F0D79B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5294" y="-2754660"/>
              <a:ext cx="486615" cy="486615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66A498-CD6C-3FB3-4F6B-798C59706FF4}"/>
                </a:ext>
              </a:extLst>
            </p:cNvPr>
            <p:cNvSpPr txBox="1"/>
            <p:nvPr/>
          </p:nvSpPr>
          <p:spPr>
            <a:xfrm>
              <a:off x="8077808" y="-1078397"/>
              <a:ext cx="1736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6">
                      <a:lumMod val="50000"/>
                    </a:schemeClr>
                  </a:solidFill>
                </a:rPr>
                <a:t>ControlConstruct will not be retrieved immediately, but according to slidingWindow approach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2DE6B8F5-9F58-69CE-9018-D3268B239795}"/>
                </a:ext>
              </a:extLst>
            </p:cNvPr>
            <p:cNvSpPr/>
            <p:nvPr/>
          </p:nvSpPr>
          <p:spPr>
            <a:xfrm>
              <a:off x="4956258" y="-2752934"/>
              <a:ext cx="4953126" cy="3349613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9E93B81-21DE-871D-F45D-4C9A95B78CCA}"/>
                </a:ext>
              </a:extLst>
            </p:cNvPr>
            <p:cNvSpPr txBox="1"/>
            <p:nvPr/>
          </p:nvSpPr>
          <p:spPr>
            <a:xfrm>
              <a:off x="4956940" y="-3061983"/>
              <a:ext cx="4953126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Notification-based deviceList updates</a:t>
              </a: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D971F60-A3A5-DFF6-47ED-6E11B9CD4537}"/>
              </a:ext>
            </a:extLst>
          </p:cNvPr>
          <p:cNvGrpSpPr/>
          <p:nvPr/>
        </p:nvGrpSpPr>
        <p:grpSpPr>
          <a:xfrm>
            <a:off x="2019894" y="1718911"/>
            <a:ext cx="6821403" cy="5383445"/>
            <a:chOff x="2019894" y="1718911"/>
            <a:chExt cx="6821403" cy="538344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D18703B-F100-696C-09AB-4D0B005276B4}"/>
                </a:ext>
              </a:extLst>
            </p:cNvPr>
            <p:cNvSpPr/>
            <p:nvPr/>
          </p:nvSpPr>
          <p:spPr>
            <a:xfrm>
              <a:off x="2142273" y="2026688"/>
              <a:ext cx="6520380" cy="5075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A2C4971-169A-EAC7-9B9E-3A8ECB91FFA0}"/>
                </a:ext>
              </a:extLst>
            </p:cNvPr>
            <p:cNvSpPr/>
            <p:nvPr/>
          </p:nvSpPr>
          <p:spPr>
            <a:xfrm>
              <a:off x="2206604" y="3659159"/>
              <a:ext cx="3005867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A611491-724F-BE45-E034-F98C461750DB}"/>
                </a:ext>
              </a:extLst>
            </p:cNvPr>
            <p:cNvSpPr/>
            <p:nvPr/>
          </p:nvSpPr>
          <p:spPr>
            <a:xfrm>
              <a:off x="5236008" y="365671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33FF7EC-D704-CA2F-EFCA-20813E53815E}"/>
                </a:ext>
              </a:extLst>
            </p:cNvPr>
            <p:cNvSpPr/>
            <p:nvPr/>
          </p:nvSpPr>
          <p:spPr>
            <a:xfrm>
              <a:off x="2206605" y="537149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44A9D3F-77DE-EE70-EB36-E9D0B461DBFA}"/>
                </a:ext>
              </a:extLst>
            </p:cNvPr>
            <p:cNvSpPr/>
            <p:nvPr/>
          </p:nvSpPr>
          <p:spPr>
            <a:xfrm>
              <a:off x="5242899" y="5374543"/>
              <a:ext cx="333298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03923B-DE3E-5E61-4048-149C67F1ED8C}"/>
                </a:ext>
              </a:extLst>
            </p:cNvPr>
            <p:cNvSpPr/>
            <p:nvPr/>
          </p:nvSpPr>
          <p:spPr>
            <a:xfrm>
              <a:off x="2224447" y="2082015"/>
              <a:ext cx="4946607" cy="1500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9996374-CDC8-08D3-AD5A-A5CA73394EC3}"/>
                </a:ext>
              </a:extLst>
            </p:cNvPr>
            <p:cNvSpPr/>
            <p:nvPr/>
          </p:nvSpPr>
          <p:spPr>
            <a:xfrm>
              <a:off x="4534632" y="3257257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CF6D60E-9611-D5FB-5425-2271E59B6A35}"/>
                </a:ext>
              </a:extLst>
            </p:cNvPr>
            <p:cNvSpPr/>
            <p:nvPr/>
          </p:nvSpPr>
          <p:spPr>
            <a:xfrm>
              <a:off x="4788260" y="3257257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CEAC91D-93B1-BBE4-2697-2B5E9B5812EE}"/>
                </a:ext>
              </a:extLst>
            </p:cNvPr>
            <p:cNvSpPr/>
            <p:nvPr/>
          </p:nvSpPr>
          <p:spPr>
            <a:xfrm>
              <a:off x="4472217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9929732-03BE-714B-7113-67EBBB1DE187}"/>
                </a:ext>
              </a:extLst>
            </p:cNvPr>
            <p:cNvSpPr/>
            <p:nvPr/>
          </p:nvSpPr>
          <p:spPr>
            <a:xfrm>
              <a:off x="4725846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AD6F8D5-417E-B2D0-6029-42B2F79B81E0}"/>
                </a:ext>
              </a:extLst>
            </p:cNvPr>
            <p:cNvSpPr/>
            <p:nvPr/>
          </p:nvSpPr>
          <p:spPr>
            <a:xfrm>
              <a:off x="4979475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EE9E6C6-AECA-AF5E-0A71-365B7411B785}"/>
                </a:ext>
              </a:extLst>
            </p:cNvPr>
            <p:cNvSpPr/>
            <p:nvPr/>
          </p:nvSpPr>
          <p:spPr>
            <a:xfrm>
              <a:off x="5233104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1D337F6-9B06-6FDA-499A-C44974CFBC5F}"/>
                </a:ext>
              </a:extLst>
            </p:cNvPr>
            <p:cNvSpPr/>
            <p:nvPr/>
          </p:nvSpPr>
          <p:spPr>
            <a:xfrm>
              <a:off x="5486733" y="2307251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16F030F-751E-A06E-9D7F-11943E2F08EF}"/>
                </a:ext>
              </a:extLst>
            </p:cNvPr>
            <p:cNvSpPr txBox="1"/>
            <p:nvPr/>
          </p:nvSpPr>
          <p:spPr>
            <a:xfrm>
              <a:off x="2910955" y="2293760"/>
              <a:ext cx="17787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all devices from deviceList</a:t>
              </a:r>
            </a:p>
          </p:txBody>
        </p:sp>
        <p:pic>
          <p:nvPicPr>
            <p:cNvPr id="72" name="Grafik 71" descr="Klemmbrett abgehakt Silhouette">
              <a:extLst>
                <a:ext uri="{FF2B5EF4-FFF2-40B4-BE49-F238E27FC236}">
                  <a16:creationId xmlns:a16="http://schemas.microsoft.com/office/drawing/2014/main" id="{CB8848E4-F1A3-5024-B70D-D550953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1174" y="2241267"/>
              <a:ext cx="355560" cy="355560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4AE6233-112E-6CDE-1CFA-64D452CB6D91}"/>
                </a:ext>
              </a:extLst>
            </p:cNvPr>
            <p:cNvSpPr/>
            <p:nvPr/>
          </p:nvSpPr>
          <p:spPr>
            <a:xfrm>
              <a:off x="5705878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C06FA22-D260-FB1E-4A0E-CD37ACE32F5E}"/>
                </a:ext>
              </a:extLst>
            </p:cNvPr>
            <p:cNvSpPr/>
            <p:nvPr/>
          </p:nvSpPr>
          <p:spPr>
            <a:xfrm>
              <a:off x="5959507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96B2386-423B-B66E-0E20-C8702C3AFB2F}"/>
                </a:ext>
              </a:extLst>
            </p:cNvPr>
            <p:cNvSpPr/>
            <p:nvPr/>
          </p:nvSpPr>
          <p:spPr>
            <a:xfrm>
              <a:off x="6213136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66BDFF3-B709-70F6-4DF4-86B287F55FB5}"/>
                </a:ext>
              </a:extLst>
            </p:cNvPr>
            <p:cNvSpPr/>
            <p:nvPr/>
          </p:nvSpPr>
          <p:spPr>
            <a:xfrm>
              <a:off x="6466765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009000-553D-2748-1346-6B2CC859CB94}"/>
                </a:ext>
              </a:extLst>
            </p:cNvPr>
            <p:cNvSpPr/>
            <p:nvPr/>
          </p:nvSpPr>
          <p:spPr>
            <a:xfrm>
              <a:off x="6720394" y="2308192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1FEFDC6-37D7-F4AD-90E2-067748A0482B}"/>
                </a:ext>
              </a:extLst>
            </p:cNvPr>
            <p:cNvSpPr txBox="1"/>
            <p:nvPr/>
          </p:nvSpPr>
          <p:spPr>
            <a:xfrm>
              <a:off x="5446118" y="3157607"/>
              <a:ext cx="172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i="1"/>
                <a:t>Example with 10 devices and sliding window size of 4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B90E818-AA11-F158-80EA-EA25C0812644}"/>
                </a:ext>
              </a:extLst>
            </p:cNvPr>
            <p:cNvSpPr/>
            <p:nvPr/>
          </p:nvSpPr>
          <p:spPr>
            <a:xfrm>
              <a:off x="4472217" y="2295184"/>
              <a:ext cx="1014512" cy="25391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E2BFDA-828B-620B-C551-D7C1AA516C40}"/>
                </a:ext>
              </a:extLst>
            </p:cNvPr>
            <p:cNvSpPr txBox="1"/>
            <p:nvPr/>
          </p:nvSpPr>
          <p:spPr>
            <a:xfrm>
              <a:off x="4708604" y="2082015"/>
              <a:ext cx="101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Sliding window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8FFC49E-7F9A-18B8-8AAC-CB523B163040}"/>
                </a:ext>
              </a:extLst>
            </p:cNvPr>
            <p:cNvCxnSpPr/>
            <p:nvPr/>
          </p:nvCxnSpPr>
          <p:spPr>
            <a:xfrm>
              <a:off x="460682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9D40B788-FED9-962C-4CAC-3F08C934E398}"/>
                </a:ext>
              </a:extLst>
            </p:cNvPr>
            <p:cNvCxnSpPr/>
            <p:nvPr/>
          </p:nvCxnSpPr>
          <p:spPr>
            <a:xfrm>
              <a:off x="4859338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81608F3-4D7D-1A93-6418-AA98C0D845E8}"/>
                </a:ext>
              </a:extLst>
            </p:cNvPr>
            <p:cNvCxnSpPr/>
            <p:nvPr/>
          </p:nvCxnSpPr>
          <p:spPr>
            <a:xfrm>
              <a:off x="5106293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0740508C-F3CC-51A5-8B89-79013FBF9410}"/>
                </a:ext>
              </a:extLst>
            </p:cNvPr>
            <p:cNvCxnSpPr/>
            <p:nvPr/>
          </p:nvCxnSpPr>
          <p:spPr>
            <a:xfrm>
              <a:off x="537327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C56B3F0A-9CE3-6BA9-9C99-CD5BF03E6300}"/>
                </a:ext>
              </a:extLst>
            </p:cNvPr>
            <p:cNvSpPr txBox="1"/>
            <p:nvPr/>
          </p:nvSpPr>
          <p:spPr>
            <a:xfrm>
              <a:off x="2019894" y="2902242"/>
              <a:ext cx="26247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retrieve CC from devices (via Controller)</a:t>
              </a:r>
            </a:p>
          </p:txBody>
        </p:sp>
        <p:pic>
          <p:nvPicPr>
            <p:cNvPr id="86" name="Grafik 85" descr="Datenbank mit einfarbiger Füllung">
              <a:extLst>
                <a:ext uri="{FF2B5EF4-FFF2-40B4-BE49-F238E27FC236}">
                  <a16:creationId xmlns:a16="http://schemas.microsoft.com/office/drawing/2014/main" id="{28772CAC-D7F9-6E90-D127-86C2216D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2188" y="3237449"/>
              <a:ext cx="293532" cy="293532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CD0DA02-E2AB-3839-F9C4-98074AEFC800}"/>
                </a:ext>
              </a:extLst>
            </p:cNvPr>
            <p:cNvSpPr txBox="1"/>
            <p:nvPr/>
          </p:nvSpPr>
          <p:spPr>
            <a:xfrm>
              <a:off x="2698479" y="3251943"/>
              <a:ext cx="179764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store retrieved CCs in ES</a:t>
              </a: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B6B46C8E-749F-4085-64F5-A5252F5B8C1F}"/>
                </a:ext>
              </a:extLst>
            </p:cNvPr>
            <p:cNvCxnSpPr/>
            <p:nvPr/>
          </p:nvCxnSpPr>
          <p:spPr>
            <a:xfrm>
              <a:off x="4611272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E6B145FD-90D6-4476-048D-6C3463D9F0D0}"/>
                </a:ext>
              </a:extLst>
            </p:cNvPr>
            <p:cNvCxnSpPr/>
            <p:nvPr/>
          </p:nvCxnSpPr>
          <p:spPr>
            <a:xfrm>
              <a:off x="4863788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2191BB8-E9D0-AA50-3F4A-79EA96127460}"/>
                </a:ext>
              </a:extLst>
            </p:cNvPr>
            <p:cNvSpPr/>
            <p:nvPr/>
          </p:nvSpPr>
          <p:spPr>
            <a:xfrm>
              <a:off x="4534632" y="2902242"/>
              <a:ext cx="186880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0077F72-F7A1-4D0C-913A-D993B86EE250}"/>
                </a:ext>
              </a:extLst>
            </p:cNvPr>
            <p:cNvSpPr/>
            <p:nvPr/>
          </p:nvSpPr>
          <p:spPr>
            <a:xfrm>
              <a:off x="4788260" y="2902242"/>
              <a:ext cx="186881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7D9CD7D-8CCC-9E6A-67A4-226D094FB871}"/>
                </a:ext>
              </a:extLst>
            </p:cNvPr>
            <p:cNvSpPr/>
            <p:nvPr/>
          </p:nvSpPr>
          <p:spPr>
            <a:xfrm>
              <a:off x="5047448" y="2902242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561143C-A31D-A7A3-621B-7AAB7AE5B788}"/>
                </a:ext>
              </a:extLst>
            </p:cNvPr>
            <p:cNvSpPr/>
            <p:nvPr/>
          </p:nvSpPr>
          <p:spPr>
            <a:xfrm>
              <a:off x="5301076" y="2902242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BCA0C64-EB6A-9785-08A4-969EA876B007}"/>
                </a:ext>
              </a:extLst>
            </p:cNvPr>
            <p:cNvSpPr txBox="1"/>
            <p:nvPr/>
          </p:nvSpPr>
          <p:spPr>
            <a:xfrm>
              <a:off x="2206605" y="3659159"/>
              <a:ext cx="31266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C5E4CB8C-6E06-00A1-9E28-F815740EFFD1}"/>
                </a:ext>
              </a:extLst>
            </p:cNvPr>
            <p:cNvGrpSpPr/>
            <p:nvPr/>
          </p:nvGrpSpPr>
          <p:grpSpPr>
            <a:xfrm>
              <a:off x="2098837" y="3882488"/>
              <a:ext cx="2893373" cy="1158713"/>
              <a:chOff x="77264" y="2853884"/>
              <a:chExt cx="2893373" cy="1158713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2064B463-B727-5839-15DC-59C6BF249454}"/>
                  </a:ext>
                </a:extLst>
              </p:cNvPr>
              <p:cNvSpPr/>
              <p:nvPr/>
            </p:nvSpPr>
            <p:spPr>
              <a:xfrm>
                <a:off x="387623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81456D5D-2CE1-D800-F6D2-BB5B97227266}"/>
                  </a:ext>
                </a:extLst>
              </p:cNvPr>
              <p:cNvSpPr/>
              <p:nvPr/>
            </p:nvSpPr>
            <p:spPr>
              <a:xfrm>
                <a:off x="641252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A140A6A4-71F9-ABAD-64F1-D7ADE50E39B6}"/>
                  </a:ext>
                </a:extLst>
              </p:cNvPr>
              <p:cNvSpPr/>
              <p:nvPr/>
            </p:nvSpPr>
            <p:spPr>
              <a:xfrm>
                <a:off x="894881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0D9A1062-884C-DB17-9118-13B22794F52D}"/>
                  </a:ext>
                </a:extLst>
              </p:cNvPr>
              <p:cNvSpPr/>
              <p:nvPr/>
            </p:nvSpPr>
            <p:spPr>
              <a:xfrm>
                <a:off x="1148510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6898298-D9E7-F7A6-4E41-8575C21A63DB}"/>
                  </a:ext>
                </a:extLst>
              </p:cNvPr>
              <p:cNvSpPr/>
              <p:nvPr/>
            </p:nvSpPr>
            <p:spPr>
              <a:xfrm>
                <a:off x="1402139" y="286737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62ED73FF-0F45-1D5F-CEDA-D0061FBA216C}"/>
                  </a:ext>
                </a:extLst>
              </p:cNvPr>
              <p:cNvSpPr/>
              <p:nvPr/>
            </p:nvSpPr>
            <p:spPr>
              <a:xfrm>
                <a:off x="1621284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376927B-26B7-7368-EF8D-118C2696337B}"/>
                  </a:ext>
                </a:extLst>
              </p:cNvPr>
              <p:cNvSpPr/>
              <p:nvPr/>
            </p:nvSpPr>
            <p:spPr>
              <a:xfrm>
                <a:off x="1874913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29D18590-8DE8-1F16-D929-BBFF17667835}"/>
                  </a:ext>
                </a:extLst>
              </p:cNvPr>
              <p:cNvSpPr/>
              <p:nvPr/>
            </p:nvSpPr>
            <p:spPr>
              <a:xfrm>
                <a:off x="2128542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B8885C5C-F86F-5268-EC33-E5309C94F077}"/>
                  </a:ext>
                </a:extLst>
              </p:cNvPr>
              <p:cNvSpPr/>
              <p:nvPr/>
            </p:nvSpPr>
            <p:spPr>
              <a:xfrm>
                <a:off x="2382171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E94569B7-39EC-886D-02EC-B409EC61B491}"/>
                  </a:ext>
                </a:extLst>
              </p:cNvPr>
              <p:cNvSpPr/>
              <p:nvPr/>
            </p:nvSpPr>
            <p:spPr>
              <a:xfrm>
                <a:off x="2635800" y="286831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45198BDC-51CD-8224-D38E-03F8E10C36A3}"/>
                  </a:ext>
                </a:extLst>
              </p:cNvPr>
              <p:cNvSpPr/>
              <p:nvPr/>
            </p:nvSpPr>
            <p:spPr>
              <a:xfrm>
                <a:off x="377731" y="2853884"/>
                <a:ext cx="1014512" cy="25391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F09DA4C8-7F21-30C3-DD0D-F1233137B52F}"/>
                  </a:ext>
                </a:extLst>
              </p:cNvPr>
              <p:cNvSpPr/>
              <p:nvPr/>
            </p:nvSpPr>
            <p:spPr>
              <a:xfrm>
                <a:off x="402094" y="3414825"/>
                <a:ext cx="186880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D63D1CFD-6E0D-4211-7C83-723A95D616D5}"/>
                  </a:ext>
                </a:extLst>
              </p:cNvPr>
              <p:cNvSpPr/>
              <p:nvPr/>
            </p:nvSpPr>
            <p:spPr>
              <a:xfrm>
                <a:off x="655722" y="3414825"/>
                <a:ext cx="186881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6CDAB1C-B982-62A3-9086-945EF72F28F3}"/>
                  </a:ext>
                </a:extLst>
              </p:cNvPr>
              <p:cNvSpPr/>
              <p:nvPr/>
            </p:nvSpPr>
            <p:spPr>
              <a:xfrm>
                <a:off x="914910" y="341482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3E18964-2D50-DF8D-727E-7DED88C2BCF8}"/>
                  </a:ext>
                </a:extLst>
              </p:cNvPr>
              <p:cNvSpPr/>
              <p:nvPr/>
            </p:nvSpPr>
            <p:spPr>
              <a:xfrm>
                <a:off x="1168538" y="341482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532C1043-AB66-B44D-3FF8-5709FE87C46C}"/>
                  </a:ext>
                </a:extLst>
              </p:cNvPr>
              <p:cNvCxnSpPr/>
              <p:nvPr/>
            </p:nvCxnSpPr>
            <p:spPr>
              <a:xfrm>
                <a:off x="49553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B15758D0-6FA5-07DD-123D-F8D2E5E7F785}"/>
                  </a:ext>
                </a:extLst>
              </p:cNvPr>
              <p:cNvCxnSpPr/>
              <p:nvPr/>
            </p:nvCxnSpPr>
            <p:spPr>
              <a:xfrm>
                <a:off x="748046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53DFB07D-4DD6-3AB2-9FBE-E7731BD5AD37}"/>
                  </a:ext>
                </a:extLst>
              </p:cNvPr>
              <p:cNvCxnSpPr/>
              <p:nvPr/>
            </p:nvCxnSpPr>
            <p:spPr>
              <a:xfrm>
                <a:off x="995001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04791219-71B5-7688-84E7-BE735B10F16E}"/>
                  </a:ext>
                </a:extLst>
              </p:cNvPr>
              <p:cNvCxnSpPr/>
              <p:nvPr/>
            </p:nvCxnSpPr>
            <p:spPr>
              <a:xfrm>
                <a:off x="126198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08B56B0-C204-FFC9-0FD4-E01278A0160C}"/>
                  </a:ext>
                </a:extLst>
              </p:cNvPr>
              <p:cNvSpPr txBox="1"/>
              <p:nvPr/>
            </p:nvSpPr>
            <p:spPr>
              <a:xfrm>
                <a:off x="77264" y="3758681"/>
                <a:ext cx="179764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050" i="1">
                    <a:solidFill>
                      <a:schemeClr val="dk1"/>
                    </a:solidFill>
                  </a:rPr>
                  <a:t>No CCs retrieved, yet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6961635-A47B-6809-1D85-36C00F14AEE0}"/>
                </a:ext>
              </a:extLst>
            </p:cNvPr>
            <p:cNvGrpSpPr/>
            <p:nvPr/>
          </p:nvGrpSpPr>
          <p:grpSpPr>
            <a:xfrm>
              <a:off x="5272722" y="3726506"/>
              <a:ext cx="3227456" cy="1546446"/>
              <a:chOff x="3731524" y="2643125"/>
              <a:chExt cx="3227456" cy="1546446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61DED267-33F9-05F4-0389-C98DF18C3B24}"/>
                  </a:ext>
                </a:extLst>
              </p:cNvPr>
              <p:cNvSpPr/>
              <p:nvPr/>
            </p:nvSpPr>
            <p:spPr>
              <a:xfrm>
                <a:off x="4034948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014DBE3D-5BC6-A529-6213-54E7B5C7F027}"/>
                  </a:ext>
                </a:extLst>
              </p:cNvPr>
              <p:cNvSpPr/>
              <p:nvPr/>
            </p:nvSpPr>
            <p:spPr>
              <a:xfrm>
                <a:off x="4288577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1D752D76-A760-7CC7-CB08-0821D9031294}"/>
                  </a:ext>
                </a:extLst>
              </p:cNvPr>
              <p:cNvSpPr/>
              <p:nvPr/>
            </p:nvSpPr>
            <p:spPr>
              <a:xfrm>
                <a:off x="4542206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CC680F82-5F46-EE8C-366F-83B5F7F3AD8C}"/>
                  </a:ext>
                </a:extLst>
              </p:cNvPr>
              <p:cNvSpPr/>
              <p:nvPr/>
            </p:nvSpPr>
            <p:spPr>
              <a:xfrm>
                <a:off x="4795835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84268B93-B7C7-F94A-4BF2-5890E64AA231}"/>
                  </a:ext>
                </a:extLst>
              </p:cNvPr>
              <p:cNvSpPr/>
              <p:nvPr/>
            </p:nvSpPr>
            <p:spPr>
              <a:xfrm>
                <a:off x="5049464" y="287994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ED6E10F9-3EA0-4D26-6AF2-419FEC68BAD1}"/>
                  </a:ext>
                </a:extLst>
              </p:cNvPr>
              <p:cNvSpPr/>
              <p:nvPr/>
            </p:nvSpPr>
            <p:spPr>
              <a:xfrm>
                <a:off x="5268609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4295E223-F2FA-77C2-CD76-A1E530DDCAB9}"/>
                  </a:ext>
                </a:extLst>
              </p:cNvPr>
              <p:cNvSpPr/>
              <p:nvPr/>
            </p:nvSpPr>
            <p:spPr>
              <a:xfrm>
                <a:off x="5522238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2481CD7-4DD0-AA33-D6BE-CB3B0D1EDA71}"/>
                  </a:ext>
                </a:extLst>
              </p:cNvPr>
              <p:cNvSpPr/>
              <p:nvPr/>
            </p:nvSpPr>
            <p:spPr>
              <a:xfrm>
                <a:off x="5775867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B4222367-2B89-8382-C067-83C19CE78B1A}"/>
                  </a:ext>
                </a:extLst>
              </p:cNvPr>
              <p:cNvSpPr/>
              <p:nvPr/>
            </p:nvSpPr>
            <p:spPr>
              <a:xfrm>
                <a:off x="6029496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1A4D4D70-00B7-7BBA-9FCC-4BF9A5D7A354}"/>
                  </a:ext>
                </a:extLst>
              </p:cNvPr>
              <p:cNvSpPr/>
              <p:nvPr/>
            </p:nvSpPr>
            <p:spPr>
              <a:xfrm>
                <a:off x="6283125" y="288088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FFC3323-4C04-47B5-8347-38B1D614697B}"/>
                  </a:ext>
                </a:extLst>
              </p:cNvPr>
              <p:cNvSpPr/>
              <p:nvPr/>
            </p:nvSpPr>
            <p:spPr>
              <a:xfrm>
                <a:off x="4538813" y="2873632"/>
                <a:ext cx="993321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FB403AA4-5DB0-5D75-98B3-1DA76D0A2AB9}"/>
                  </a:ext>
                </a:extLst>
              </p:cNvPr>
              <p:cNvSpPr txBox="1"/>
              <p:nvPr/>
            </p:nvSpPr>
            <p:spPr>
              <a:xfrm>
                <a:off x="3832357" y="2643125"/>
                <a:ext cx="31266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i="1">
                    <a:solidFill>
                      <a:schemeClr val="accent2">
                        <a:lumMod val="75000"/>
                      </a:schemeClr>
                    </a:solidFill>
                  </a:rPr>
                  <a:t>Sliding window moves when retrievals are finished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D158E11F-451E-B776-44D9-A604DE5EA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9024" y="312037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800B2219-2B7F-4745-E2A9-D508552ED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307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Grafik 130" descr="Datenbank mit einfarbiger Füllung">
                <a:extLst>
                  <a:ext uri="{FF2B5EF4-FFF2-40B4-BE49-F238E27FC236}">
                    <a16:creationId xmlns:a16="http://schemas.microsoft.com/office/drawing/2014/main" id="{47D766EC-C807-27B4-28D9-735519A2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1524" y="3796650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2AF5879-D86E-E3DA-242C-8D046AB2AA19}"/>
                  </a:ext>
                </a:extLst>
              </p:cNvPr>
              <p:cNvSpPr/>
              <p:nvPr/>
            </p:nvSpPr>
            <p:spPr>
              <a:xfrm>
                <a:off x="4610179" y="347493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B96BDA4-F3D7-E5B7-519C-314878CE2FAC}"/>
                  </a:ext>
                </a:extLst>
              </p:cNvPr>
              <p:cNvSpPr/>
              <p:nvPr/>
            </p:nvSpPr>
            <p:spPr>
              <a:xfrm>
                <a:off x="4863807" y="347493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FBF4C327-84DE-ECBF-594F-47779F8606EE}"/>
                  </a:ext>
                </a:extLst>
              </p:cNvPr>
              <p:cNvSpPr/>
              <p:nvPr/>
            </p:nvSpPr>
            <p:spPr>
              <a:xfrm>
                <a:off x="4090801" y="3828078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254DFF5-8D20-7B7E-BAF8-1169D9E20DBD}"/>
                  </a:ext>
                </a:extLst>
              </p:cNvPr>
              <p:cNvSpPr/>
              <p:nvPr/>
            </p:nvSpPr>
            <p:spPr>
              <a:xfrm>
                <a:off x="4344429" y="382807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9452DEED-4291-744E-E868-DDDE12042976}"/>
                  </a:ext>
                </a:extLst>
              </p:cNvPr>
              <p:cNvSpPr/>
              <p:nvPr/>
            </p:nvSpPr>
            <p:spPr>
              <a:xfrm>
                <a:off x="4094986" y="3487719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D7766349-1A78-5254-7441-FD98DE069A2C}"/>
                  </a:ext>
                </a:extLst>
              </p:cNvPr>
              <p:cNvSpPr/>
              <p:nvPr/>
            </p:nvSpPr>
            <p:spPr>
              <a:xfrm>
                <a:off x="4348614" y="3487719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FAD0C423-2449-AEF6-DA33-34AC84696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677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D08F1470-E992-51FB-3D06-4A4BFE80C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656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ADFA9AE-DDCE-318B-683C-DD40BA446B47}"/>
                  </a:ext>
                </a:extLst>
              </p:cNvPr>
              <p:cNvSpPr txBox="1"/>
              <p:nvPr/>
            </p:nvSpPr>
            <p:spPr>
              <a:xfrm>
                <a:off x="4538813" y="3774073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3, 4: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5, 6: new</a:t>
                </a:r>
              </a:p>
            </p:txBody>
          </p:sp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4B3F9C82-ABEA-7266-F7F5-939D135A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565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8102FEBF-980D-6E44-2A84-D284B0C8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544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572CF3AC-80E6-768D-DA7B-E3DCEAF88CCA}"/>
                  </a:ext>
                </a:extLst>
              </p:cNvPr>
              <p:cNvSpPr/>
              <p:nvPr/>
            </p:nvSpPr>
            <p:spPr>
              <a:xfrm>
                <a:off x="5108720" y="347493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4B8C4E96-C326-3110-393F-C82217DB5E05}"/>
                  </a:ext>
                </a:extLst>
              </p:cNvPr>
              <p:cNvSpPr/>
              <p:nvPr/>
            </p:nvSpPr>
            <p:spPr>
              <a:xfrm>
                <a:off x="5362348" y="347493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02A8C770-AE92-733E-D18A-F2698AA11A3E}"/>
                </a:ext>
              </a:extLst>
            </p:cNvPr>
            <p:cNvGrpSpPr/>
            <p:nvPr/>
          </p:nvGrpSpPr>
          <p:grpSpPr>
            <a:xfrm>
              <a:off x="2270531" y="5679048"/>
              <a:ext cx="3389131" cy="1285667"/>
              <a:chOff x="6944714" y="2882206"/>
              <a:chExt cx="3389131" cy="1285667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0C059FE8-6F50-3D8F-4707-8350831C8678}"/>
                  </a:ext>
                </a:extLst>
              </p:cNvPr>
              <p:cNvSpPr/>
              <p:nvPr/>
            </p:nvSpPr>
            <p:spPr>
              <a:xfrm>
                <a:off x="7248138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9E46D610-6413-851B-C2F6-7551C97BD224}"/>
                  </a:ext>
                </a:extLst>
              </p:cNvPr>
              <p:cNvSpPr/>
              <p:nvPr/>
            </p:nvSpPr>
            <p:spPr>
              <a:xfrm>
                <a:off x="7501767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3D790175-2140-7868-0132-F089FE1EE7BA}"/>
                  </a:ext>
                </a:extLst>
              </p:cNvPr>
              <p:cNvSpPr/>
              <p:nvPr/>
            </p:nvSpPr>
            <p:spPr>
              <a:xfrm>
                <a:off x="7755396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480D0796-0365-8772-BA1A-145BF2B8761D}"/>
                  </a:ext>
                </a:extLst>
              </p:cNvPr>
              <p:cNvSpPr/>
              <p:nvPr/>
            </p:nvSpPr>
            <p:spPr>
              <a:xfrm>
                <a:off x="8009025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0CFD158A-8877-F613-1922-24262412BB72}"/>
                  </a:ext>
                </a:extLst>
              </p:cNvPr>
              <p:cNvSpPr/>
              <p:nvPr/>
            </p:nvSpPr>
            <p:spPr>
              <a:xfrm>
                <a:off x="8262654" y="2882206"/>
                <a:ext cx="253629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9C157F0A-0926-01D5-DB70-75429B10CFDC}"/>
                  </a:ext>
                </a:extLst>
              </p:cNvPr>
              <p:cNvSpPr/>
              <p:nvPr/>
            </p:nvSpPr>
            <p:spPr>
              <a:xfrm>
                <a:off x="8511488" y="2883148"/>
                <a:ext cx="223940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84F6BA71-F86B-E4D8-67AB-1467672A8C1E}"/>
                  </a:ext>
                </a:extLst>
              </p:cNvPr>
              <p:cNvSpPr/>
              <p:nvPr/>
            </p:nvSpPr>
            <p:spPr>
              <a:xfrm>
                <a:off x="8735428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F01DF85B-F999-59C2-F28C-63BA2586A270}"/>
                  </a:ext>
                </a:extLst>
              </p:cNvPr>
              <p:cNvSpPr/>
              <p:nvPr/>
            </p:nvSpPr>
            <p:spPr>
              <a:xfrm>
                <a:off x="8989057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0146D5EE-333C-D7BE-2640-7DC412486EC8}"/>
                  </a:ext>
                </a:extLst>
              </p:cNvPr>
              <p:cNvSpPr/>
              <p:nvPr/>
            </p:nvSpPr>
            <p:spPr>
              <a:xfrm>
                <a:off x="9242686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56E3692F-C8E1-D352-A2C2-25050FD13E47}"/>
                  </a:ext>
                </a:extLst>
              </p:cNvPr>
              <p:cNvSpPr/>
              <p:nvPr/>
            </p:nvSpPr>
            <p:spPr>
              <a:xfrm>
                <a:off x="9496315" y="2883147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66E46A1A-5FC1-38F3-0201-14F474EE8230}"/>
                  </a:ext>
                </a:extLst>
              </p:cNvPr>
              <p:cNvSpPr/>
              <p:nvPr/>
            </p:nvSpPr>
            <p:spPr>
              <a:xfrm>
                <a:off x="7995736" y="2882937"/>
                <a:ext cx="1231247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7" name="Gerade Verbindung mit Pfeil 156">
                <a:extLst>
                  <a:ext uri="{FF2B5EF4-FFF2-40B4-BE49-F238E27FC236}">
                    <a16:creationId xmlns:a16="http://schemas.microsoft.com/office/drawing/2014/main" id="{70CEBE6F-E04D-63AF-6900-A3E9689BF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214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mit Pfeil 157">
                <a:extLst>
                  <a:ext uri="{FF2B5EF4-FFF2-40B4-BE49-F238E27FC236}">
                    <a16:creationId xmlns:a16="http://schemas.microsoft.com/office/drawing/2014/main" id="{16593213-9E43-45E3-E0A2-9C3747259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93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Grafik 158" descr="Datenbank mit einfarbiger Füllung">
                <a:extLst>
                  <a:ext uri="{FF2B5EF4-FFF2-40B4-BE49-F238E27FC236}">
                    <a16:creationId xmlns:a16="http://schemas.microsoft.com/office/drawing/2014/main" id="{1E6DE8A9-8FF1-7BD9-4DB4-ADEB565C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44714" y="3798911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2B5F00FA-FD63-193B-19E6-8FFC48BB5451}"/>
                  </a:ext>
                </a:extLst>
              </p:cNvPr>
              <p:cNvSpPr/>
              <p:nvPr/>
            </p:nvSpPr>
            <p:spPr>
              <a:xfrm>
                <a:off x="7823369" y="3477197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3B6522D3-BC90-FC62-2B5C-2C6E066652A1}"/>
                  </a:ext>
                </a:extLst>
              </p:cNvPr>
              <p:cNvSpPr/>
              <p:nvPr/>
            </p:nvSpPr>
            <p:spPr>
              <a:xfrm>
                <a:off x="8075832" y="3485687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E94C1540-4438-C6E8-2D55-B370505C987B}"/>
                  </a:ext>
                </a:extLst>
              </p:cNvPr>
              <p:cNvSpPr/>
              <p:nvPr/>
            </p:nvSpPr>
            <p:spPr>
              <a:xfrm>
                <a:off x="7303991" y="3830339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533ECF8-5808-1FB5-186C-F8B3D66BB89B}"/>
                  </a:ext>
                </a:extLst>
              </p:cNvPr>
              <p:cNvSpPr/>
              <p:nvPr/>
            </p:nvSpPr>
            <p:spPr>
              <a:xfrm>
                <a:off x="7557619" y="3830339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DB257137-10CD-2A0F-A79B-579BD67CE2C4}"/>
                  </a:ext>
                </a:extLst>
              </p:cNvPr>
              <p:cNvSpPr/>
              <p:nvPr/>
            </p:nvSpPr>
            <p:spPr>
              <a:xfrm>
                <a:off x="7308176" y="3489980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3ED1551-3F0C-D3A1-7F2B-50F5B0A6E39E}"/>
                  </a:ext>
                </a:extLst>
              </p:cNvPr>
              <p:cNvSpPr/>
              <p:nvPr/>
            </p:nvSpPr>
            <p:spPr>
              <a:xfrm>
                <a:off x="7561804" y="3489980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4E960F4B-1EA0-017A-820A-D886D8F33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867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55608460-F9DC-0C5B-853F-E3F9DEB3E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846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4B67F191-3FDE-82EF-B1DB-C27CC8237C52}"/>
                  </a:ext>
                </a:extLst>
              </p:cNvPr>
              <p:cNvSpPr txBox="1"/>
              <p:nvPr/>
            </p:nvSpPr>
            <p:spPr>
              <a:xfrm>
                <a:off x="8536196" y="3752375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4, 6: still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7, 8: new</a:t>
                </a:r>
              </a:p>
            </p:txBody>
          </p:sp>
          <p:cxnSp>
            <p:nvCxnSpPr>
              <p:cNvPr id="169" name="Gerade Verbindung mit Pfeil 168">
                <a:extLst>
                  <a:ext uri="{FF2B5EF4-FFF2-40B4-BE49-F238E27FC236}">
                    <a16:creationId xmlns:a16="http://schemas.microsoft.com/office/drawing/2014/main" id="{2F49FE49-68B4-B6AE-19B9-8726D00F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51" y="3135414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D07454AF-CABB-DC6A-F091-B5278AA2F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430" y="313541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3045EAF-04B9-EB94-39DC-E0D8AB02BCEA}"/>
                  </a:ext>
                </a:extLst>
              </p:cNvPr>
              <p:cNvSpPr/>
              <p:nvPr/>
            </p:nvSpPr>
            <p:spPr>
              <a:xfrm>
                <a:off x="8309388" y="3477196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47917EB1-D343-C3EA-4B66-738728E1BFE9}"/>
                  </a:ext>
                </a:extLst>
              </p:cNvPr>
              <p:cNvSpPr/>
              <p:nvPr/>
            </p:nvSpPr>
            <p:spPr>
              <a:xfrm>
                <a:off x="8581933" y="347719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9EFAC2DE-819E-332E-50E1-B5E8857971B7}"/>
                  </a:ext>
                </a:extLst>
              </p:cNvPr>
              <p:cNvSpPr/>
              <p:nvPr/>
            </p:nvSpPr>
            <p:spPr>
              <a:xfrm>
                <a:off x="7817919" y="383033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A2273E1B-6F70-7F89-500F-4BA64CA7ECC7}"/>
                  </a:ext>
                </a:extLst>
              </p:cNvPr>
              <p:cNvSpPr/>
              <p:nvPr/>
            </p:nvSpPr>
            <p:spPr>
              <a:xfrm>
                <a:off x="8298986" y="3830337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D2365153-7606-D555-0478-30A311408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389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1174EAF5-F782-D2D0-C055-DEFF1940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7368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C38B4BF9-90BC-AE70-AECF-FE4A35FE490D}"/>
                  </a:ext>
                </a:extLst>
              </p:cNvPr>
              <p:cNvSpPr/>
              <p:nvPr/>
            </p:nvSpPr>
            <p:spPr>
              <a:xfrm>
                <a:off x="8831544" y="347911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3E41C92F-6B22-493F-F4A2-B036784B6CBA}"/>
                  </a:ext>
                </a:extLst>
              </p:cNvPr>
              <p:cNvSpPr/>
              <p:nvPr/>
            </p:nvSpPr>
            <p:spPr>
              <a:xfrm>
                <a:off x="9085172" y="347911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8733CF0-6839-18EA-037E-6C0B7A48295B}"/>
                </a:ext>
              </a:extLst>
            </p:cNvPr>
            <p:cNvSpPr/>
            <p:nvPr/>
          </p:nvSpPr>
          <p:spPr>
            <a:xfrm>
              <a:off x="5604232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8DDDF445-B797-9991-0B14-DB9A9216187E}"/>
                </a:ext>
              </a:extLst>
            </p:cNvPr>
            <p:cNvSpPr/>
            <p:nvPr/>
          </p:nvSpPr>
          <p:spPr>
            <a:xfrm>
              <a:off x="5857861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C6029BA6-2E1D-C4DE-225A-2671080A9851}"/>
                </a:ext>
              </a:extLst>
            </p:cNvPr>
            <p:cNvSpPr/>
            <p:nvPr/>
          </p:nvSpPr>
          <p:spPr>
            <a:xfrm>
              <a:off x="6111490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9703538-1626-46E0-B9EF-151329EEA04F}"/>
                </a:ext>
              </a:extLst>
            </p:cNvPr>
            <p:cNvSpPr/>
            <p:nvPr/>
          </p:nvSpPr>
          <p:spPr>
            <a:xfrm>
              <a:off x="6365119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AD592E0-723D-9CC6-515F-2485F3812435}"/>
                </a:ext>
              </a:extLst>
            </p:cNvPr>
            <p:cNvSpPr/>
            <p:nvPr/>
          </p:nvSpPr>
          <p:spPr>
            <a:xfrm>
              <a:off x="6618748" y="5675864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A6939D0-8C89-6412-3ED3-B9E9B6690AF9}"/>
                </a:ext>
              </a:extLst>
            </p:cNvPr>
            <p:cNvSpPr/>
            <p:nvPr/>
          </p:nvSpPr>
          <p:spPr>
            <a:xfrm>
              <a:off x="6867582" y="5676806"/>
              <a:ext cx="223940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5F012D8-B7C8-8C8A-503F-77E3AD47D09C}"/>
                </a:ext>
              </a:extLst>
            </p:cNvPr>
            <p:cNvSpPr/>
            <p:nvPr/>
          </p:nvSpPr>
          <p:spPr>
            <a:xfrm>
              <a:off x="7091522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6A44740E-AF98-0E20-9D95-2C76E458965E}"/>
                </a:ext>
              </a:extLst>
            </p:cNvPr>
            <p:cNvSpPr/>
            <p:nvPr/>
          </p:nvSpPr>
          <p:spPr>
            <a:xfrm>
              <a:off x="7345151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4F79856-E154-2D17-047F-D9DA8582C4DA}"/>
                </a:ext>
              </a:extLst>
            </p:cNvPr>
            <p:cNvSpPr/>
            <p:nvPr/>
          </p:nvSpPr>
          <p:spPr>
            <a:xfrm>
              <a:off x="7598780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596F7C8D-4936-5A51-2BC1-2B69B8026416}"/>
                </a:ext>
              </a:extLst>
            </p:cNvPr>
            <p:cNvSpPr/>
            <p:nvPr/>
          </p:nvSpPr>
          <p:spPr>
            <a:xfrm>
              <a:off x="7852409" y="5676805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59D22A8-103A-462E-D460-8DD5CF0362A7}"/>
                </a:ext>
              </a:extLst>
            </p:cNvPr>
            <p:cNvSpPr/>
            <p:nvPr/>
          </p:nvSpPr>
          <p:spPr>
            <a:xfrm flipH="1">
              <a:off x="7593985" y="5676595"/>
              <a:ext cx="593260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C7E7745D-387A-3282-26F2-0A04D11FAC21}"/>
                </a:ext>
              </a:extLst>
            </p:cNvPr>
            <p:cNvCxnSpPr>
              <a:cxnSpLocks/>
            </p:cNvCxnSpPr>
            <p:nvPr/>
          </p:nvCxnSpPr>
          <p:spPr>
            <a:xfrm>
              <a:off x="6238308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>
              <a:extLst>
                <a:ext uri="{FF2B5EF4-FFF2-40B4-BE49-F238E27FC236}">
                  <a16:creationId xmlns:a16="http://schemas.microsoft.com/office/drawing/2014/main" id="{72E53886-F4AB-2833-1047-2F16CA2C2E97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7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Grafik 191" descr="Datenbank mit einfarbiger Füllung">
              <a:extLst>
                <a:ext uri="{FF2B5EF4-FFF2-40B4-BE49-F238E27FC236}">
                  <a16:creationId xmlns:a16="http://schemas.microsoft.com/office/drawing/2014/main" id="{64511B41-2F5D-1D03-55C3-71A753F9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0808" y="6592569"/>
              <a:ext cx="293532" cy="293532"/>
            </a:xfrm>
            <a:prstGeom prst="rect">
              <a:avLst/>
            </a:prstGeom>
          </p:spPr>
        </p:pic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00C70DE-AD38-FA55-3786-E0F501E294C1}"/>
                </a:ext>
              </a:extLst>
            </p:cNvPr>
            <p:cNvSpPr/>
            <p:nvPr/>
          </p:nvSpPr>
          <p:spPr>
            <a:xfrm>
              <a:off x="6179463" y="6270855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5C2E3E25-9CA2-05D4-B17D-7428F1B8B2C9}"/>
                </a:ext>
              </a:extLst>
            </p:cNvPr>
            <p:cNvSpPr/>
            <p:nvPr/>
          </p:nvSpPr>
          <p:spPr>
            <a:xfrm>
              <a:off x="6431926" y="6279345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951DA1EC-03DC-4EEB-3BCD-D3C5883FBE31}"/>
                </a:ext>
              </a:extLst>
            </p:cNvPr>
            <p:cNvSpPr/>
            <p:nvPr/>
          </p:nvSpPr>
          <p:spPr>
            <a:xfrm>
              <a:off x="5660085" y="6623997"/>
              <a:ext cx="186880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4A6A6EC3-3BEF-26C0-8A49-B36951895A16}"/>
                </a:ext>
              </a:extLst>
            </p:cNvPr>
            <p:cNvSpPr/>
            <p:nvPr/>
          </p:nvSpPr>
          <p:spPr>
            <a:xfrm>
              <a:off x="5913713" y="6623997"/>
              <a:ext cx="186881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10291121-CE03-D491-B858-3F4B952AE568}"/>
                </a:ext>
              </a:extLst>
            </p:cNvPr>
            <p:cNvSpPr/>
            <p:nvPr/>
          </p:nvSpPr>
          <p:spPr>
            <a:xfrm>
              <a:off x="5664270" y="6283638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23766A51-6045-9AAB-37FB-C2FFE99CED7B}"/>
                </a:ext>
              </a:extLst>
            </p:cNvPr>
            <p:cNvSpPr/>
            <p:nvPr/>
          </p:nvSpPr>
          <p:spPr>
            <a:xfrm>
              <a:off x="5917898" y="6283638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31EFD394-43CB-48F5-336A-B8FEF48E54D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61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29A06FB-FE3D-76D3-34A8-B1C4C6782BF8}"/>
                </a:ext>
              </a:extLst>
            </p:cNvPr>
            <p:cNvCxnSpPr>
              <a:cxnSpLocks/>
            </p:cNvCxnSpPr>
            <p:nvPr/>
          </p:nvCxnSpPr>
          <p:spPr>
            <a:xfrm>
              <a:off x="6016940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125E3057-4C45-F417-3507-369EF7F95F0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45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053A8C76-5FBD-0EF5-4650-8E680248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524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ADD95765-AE2C-9E25-145D-DA14AAA1E21B}"/>
                </a:ext>
              </a:extLst>
            </p:cNvPr>
            <p:cNvSpPr/>
            <p:nvPr/>
          </p:nvSpPr>
          <p:spPr>
            <a:xfrm>
              <a:off x="6665482" y="627085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D561C8A-B8D2-A537-2F09-E78DACA18867}"/>
                </a:ext>
              </a:extLst>
            </p:cNvPr>
            <p:cNvSpPr/>
            <p:nvPr/>
          </p:nvSpPr>
          <p:spPr>
            <a:xfrm>
              <a:off x="6938027" y="6270853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3D04393E-53FF-EB56-70BB-3222E95032BE}"/>
                </a:ext>
              </a:extLst>
            </p:cNvPr>
            <p:cNvSpPr/>
            <p:nvPr/>
          </p:nvSpPr>
          <p:spPr>
            <a:xfrm>
              <a:off x="6174013" y="6623996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53CFF48-8A92-C4BF-A38D-D0FEE7BAAA01}"/>
                </a:ext>
              </a:extLst>
            </p:cNvPr>
            <p:cNvSpPr/>
            <p:nvPr/>
          </p:nvSpPr>
          <p:spPr>
            <a:xfrm>
              <a:off x="6655080" y="6623995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7333A242-9333-C14D-8053-C0D2C4C1A33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483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6446C49C-FAE0-C173-DD4D-97E522C36E8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62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403B7795-7F51-1A58-94A3-62D4E0016980}"/>
                </a:ext>
              </a:extLst>
            </p:cNvPr>
            <p:cNvSpPr/>
            <p:nvPr/>
          </p:nvSpPr>
          <p:spPr>
            <a:xfrm>
              <a:off x="7187638" y="627277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87C39AE5-83CA-3B8D-F6E5-CC85E933B7CD}"/>
                </a:ext>
              </a:extLst>
            </p:cNvPr>
            <p:cNvSpPr/>
            <p:nvPr/>
          </p:nvSpPr>
          <p:spPr>
            <a:xfrm>
              <a:off x="7441266" y="6272774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201F734-8360-3674-0C53-8004878E5CA2}"/>
                </a:ext>
              </a:extLst>
            </p:cNvPr>
            <p:cNvSpPr/>
            <p:nvPr/>
          </p:nvSpPr>
          <p:spPr>
            <a:xfrm>
              <a:off x="6427642" y="6623994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2A8FC53A-6963-0430-1376-FAF13671F6A8}"/>
                </a:ext>
              </a:extLst>
            </p:cNvPr>
            <p:cNvSpPr/>
            <p:nvPr/>
          </p:nvSpPr>
          <p:spPr>
            <a:xfrm>
              <a:off x="6939466" y="6623993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5E2A81A1-4A2E-3190-D8EA-2155A81B2DAE}"/>
                </a:ext>
              </a:extLst>
            </p:cNvPr>
            <p:cNvSpPr/>
            <p:nvPr/>
          </p:nvSpPr>
          <p:spPr>
            <a:xfrm>
              <a:off x="7187639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8E31C37D-364A-2CDE-3D93-3AC18A90E3F4}"/>
                </a:ext>
              </a:extLst>
            </p:cNvPr>
            <p:cNvSpPr/>
            <p:nvPr/>
          </p:nvSpPr>
          <p:spPr>
            <a:xfrm>
              <a:off x="7441268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76DF9915-69A3-49F7-2ED6-00073A4DBCCD}"/>
                </a:ext>
              </a:extLst>
            </p:cNvPr>
            <p:cNvCxnSpPr/>
            <p:nvPr/>
          </p:nvCxnSpPr>
          <p:spPr>
            <a:xfrm>
              <a:off x="7735907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5543D992-F1A4-AC26-B1D5-BF6CB5DB5C8D}"/>
                </a:ext>
              </a:extLst>
            </p:cNvPr>
            <p:cNvCxnSpPr/>
            <p:nvPr/>
          </p:nvCxnSpPr>
          <p:spPr>
            <a:xfrm>
              <a:off x="8002886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54762748-F3BD-97E9-4BC6-A35D2348F0E5}"/>
                </a:ext>
              </a:extLst>
            </p:cNvPr>
            <p:cNvSpPr/>
            <p:nvPr/>
          </p:nvSpPr>
          <p:spPr>
            <a:xfrm>
              <a:off x="7677062" y="627334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F12FD752-5211-BE65-9221-80070DA90380}"/>
                </a:ext>
              </a:extLst>
            </p:cNvPr>
            <p:cNvSpPr/>
            <p:nvPr/>
          </p:nvSpPr>
          <p:spPr>
            <a:xfrm>
              <a:off x="7930690" y="627334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3A964016-A07A-DF7F-A8A5-1F3831E1B892}"/>
                </a:ext>
              </a:extLst>
            </p:cNvPr>
            <p:cNvSpPr/>
            <p:nvPr/>
          </p:nvSpPr>
          <p:spPr>
            <a:xfrm flipH="1">
              <a:off x="5595715" y="5662372"/>
              <a:ext cx="515774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9C3F6657-6CD5-B0C4-6A81-684910837455}"/>
                </a:ext>
              </a:extLst>
            </p:cNvPr>
            <p:cNvSpPr txBox="1"/>
            <p:nvPr/>
          </p:nvSpPr>
          <p:spPr>
            <a:xfrm>
              <a:off x="5434946" y="5439714"/>
              <a:ext cx="1736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 at the beginning again</a:t>
              </a: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E61E4832-281C-BBD6-F8CF-CE8692A22EAE}"/>
                </a:ext>
              </a:extLst>
            </p:cNvPr>
            <p:cNvSpPr txBox="1"/>
            <p:nvPr/>
          </p:nvSpPr>
          <p:spPr>
            <a:xfrm>
              <a:off x="7641371" y="6575817"/>
              <a:ext cx="119992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1, 2 CC will get replaced</a:t>
              </a:r>
            </a:p>
          </p:txBody>
        </p:sp>
        <p:sp>
          <p:nvSpPr>
            <p:cNvPr id="222" name="Textfeld 221">
              <a:extLst>
                <a:ext uri="{FF2B5EF4-FFF2-40B4-BE49-F238E27FC236}">
                  <a16:creationId xmlns:a16="http://schemas.microsoft.com/office/drawing/2014/main" id="{2492258E-546E-C261-A1BA-DD3A57082694}"/>
                </a:ext>
              </a:extLst>
            </p:cNvPr>
            <p:cNvSpPr txBox="1"/>
            <p:nvPr/>
          </p:nvSpPr>
          <p:spPr>
            <a:xfrm>
              <a:off x="2142273" y="1718911"/>
              <a:ext cx="6520380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ControlConstruct Retrieval Example</a:t>
              </a:r>
            </a:p>
          </p:txBody>
        </p:sp>
      </p:grpSp>
      <p:sp>
        <p:nvSpPr>
          <p:cNvPr id="226" name="Textfeld 225">
            <a:extLst>
              <a:ext uri="{FF2B5EF4-FFF2-40B4-BE49-F238E27FC236}">
                <a16:creationId xmlns:a16="http://schemas.microsoft.com/office/drawing/2014/main" id="{254678C0-B6F4-25AC-B134-E580BF87CB47}"/>
              </a:ext>
            </a:extLst>
          </p:cNvPr>
          <p:cNvSpPr txBox="1"/>
          <p:nvPr/>
        </p:nvSpPr>
        <p:spPr>
          <a:xfrm rot="20451288">
            <a:off x="133350" y="750603"/>
            <a:ext cx="11635740" cy="1938992"/>
          </a:xfrm>
          <a:prstGeom prst="rect">
            <a:avLst/>
          </a:prstGeom>
          <a:solidFill>
            <a:srgbClr val="9A003E"/>
          </a:solidFill>
        </p:spPr>
        <p:txBody>
          <a:bodyPr wrap="square" rtlCol="0">
            <a:spAutoFit/>
          </a:bodyPr>
          <a:lstStyle/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r>
              <a:rPr lang="de-DE" sz="2400">
                <a:solidFill>
                  <a:schemeClr val="bg1"/>
                </a:solidFill>
              </a:rPr>
              <a:t>Old approach (up to MWDI 1.2.x), no longer valid with MWDI 1.3.x+</a:t>
            </a: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Breitbild</PresentationFormat>
  <Paragraphs>114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124</cp:revision>
  <dcterms:created xsi:type="dcterms:W3CDTF">2023-08-21T14:29:57Z</dcterms:created>
  <dcterms:modified xsi:type="dcterms:W3CDTF">2025-05-15T13:03:22Z</dcterms:modified>
</cp:coreProperties>
</file>