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4" r:id="rId4"/>
    <p:sldId id="265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9CE0"/>
    <a:srgbClr val="CAC2EC"/>
    <a:srgbClr val="E4CFF3"/>
    <a:srgbClr val="B7D9B1"/>
    <a:srgbClr val="CEE8CA"/>
    <a:srgbClr val="CEE7FA"/>
    <a:srgbClr val="DD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49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94588-8B2C-0887-AA89-4CDD0753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F96C47-D7DC-1433-0A39-B5FA98BE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FDED75-7C7B-71D4-771C-FBF54D25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006B9-29EE-3087-B7B9-0D0084C0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9A813-B915-302D-91AB-2320CF73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11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673F9-E605-E5DA-1471-A7E58C51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9041B4-DA78-CB07-59FA-EC865EB59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117EC-A4E0-4795-AF13-695D7D1C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E023A0-560E-30E8-90E7-E72E1C31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D4DD7-B97A-1AB6-B61D-50C256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28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91CF8E-B330-EBD5-D039-D60F47283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1D8263-DBE0-2717-EE33-2212C5389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38CB77-5F19-7BB8-BB42-48C59549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E8B8C-B688-CCFB-92E3-8BAD573C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3AE5F5-6664-2099-3738-D4694C94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6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C8EC1-F109-481A-E370-E55A2672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7E5C2-290F-1E85-BD11-0067F0BA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3DBE4-06C5-DA2B-71A1-00F913F4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E61B5-06DA-B8B8-7B36-C6216B2F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1664F-2509-BF7F-7DB4-072F324E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92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7A684-664F-AA78-70B2-AA111EBA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225C3-B5E1-1D0C-7D1F-79618C92C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0CA46E-8387-EF05-93A1-1DAF8766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305F0-2989-A14D-FCAD-55C55C0F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A576B8-605E-E498-A3E0-3F01855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29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B256D-3700-F7F7-52DD-10989C54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E1541-9BD1-1B27-C821-1E1D791C8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8554C-2D86-E963-9F93-1EFBF90FF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F0075-9777-4C95-DB58-17CFA28F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8D14D9-0EF3-7DAC-5788-241B91D2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719AB6-2647-24AB-D7E9-A8FF0CA3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5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4EB7E-9D80-B800-BB0B-F5D7DA8A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890479-EEEC-0C3B-0978-91DA03598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AA20FE-3943-D7C9-D887-C73AED1D0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745A66-C9D2-EA9E-75DB-E35368105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FF91E4-6A48-0FB9-986A-CFDC5233E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7FEE1B-4451-04D4-C954-EB9A7574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6C88A9-11E3-D4D9-3BD1-35D4775F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44DD7-1BAD-00FC-9D34-49C2B884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91B26-20CD-3F95-E641-353C38F5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7A36CD-F924-4B6F-907B-5F5D4BE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236C37-C9AB-2827-8836-AC59D942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0741B-6FD7-606F-3FB2-D408199B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77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9C408B-31C3-85A6-1982-06AC0C34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FC6CEC-738B-A0F4-9163-593CD6E8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258253-006C-4E91-45CD-B8BA5753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6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98154-C308-DFFE-C555-336552A4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3C5E1-7AB3-FCCD-DD8D-AF49B9148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8F0144-3A6E-D92B-F353-84C94975F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AD2EDF-0AAB-EEAC-26BA-9A4692B2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DB649-9362-CCFA-472B-E8746747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8FD99-B66A-8B6C-D9C8-9B4BA79E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77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AB860-F9FA-3F28-E8A2-1A84445B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7097C7-327A-3E76-1B05-B6A746B0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892B87-5C45-9E40-F34A-AE731BC5A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ABD93C-57B2-9980-9141-BC0BDAAC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51EAFF-2EDA-82A8-6FF6-26E97924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31F601-2E51-99F5-9208-3815BFA1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05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1E46FA-C060-8C5A-FC58-D1517173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0F323E-6FC9-BB17-6388-AB1749A3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CF260-A35B-D863-FAB7-840E8B9E5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AB217-A22B-45C9-B442-C9534E44A269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714DAE-BC5A-A636-660F-B328A1321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86BC0A-53DE-4DA5-94D2-11B9973E4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16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4D680-4073-36EC-D47A-A95C36D97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C78AFCD-B878-FEEF-78B4-D09EAB9FD89F}"/>
              </a:ext>
            </a:extLst>
          </p:cNvPr>
          <p:cNvSpPr/>
          <p:nvPr/>
        </p:nvSpPr>
        <p:spPr>
          <a:xfrm>
            <a:off x="203200" y="1"/>
            <a:ext cx="10147300" cy="7488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5984A71-F2C3-709E-00C5-40D85415C8AF}"/>
              </a:ext>
            </a:extLst>
          </p:cNvPr>
          <p:cNvSpPr/>
          <p:nvPr/>
        </p:nvSpPr>
        <p:spPr>
          <a:xfrm>
            <a:off x="332054" y="640747"/>
            <a:ext cx="9833026" cy="6666833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0AD26B1-47F2-DC35-92D1-BAD74F45797B}"/>
              </a:ext>
            </a:extLst>
          </p:cNvPr>
          <p:cNvSpPr/>
          <p:nvPr/>
        </p:nvSpPr>
        <p:spPr>
          <a:xfrm>
            <a:off x="203200" y="0"/>
            <a:ext cx="10147300" cy="32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deviceMetadataList with metadata and ControlConstruct updates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396D84-46F0-1709-BEB5-DDCE41EBFDF4}"/>
              </a:ext>
            </a:extLst>
          </p:cNvPr>
          <p:cNvSpPr txBox="1"/>
          <p:nvPr/>
        </p:nvSpPr>
        <p:spPr>
          <a:xfrm>
            <a:off x="377107" y="640747"/>
            <a:ext cx="5043732" cy="666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rgbClr val="002060"/>
                </a:solidFill>
              </a:rPr>
              <a:t>DeviceMetadataList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all devices </a:t>
            </a:r>
            <a:r>
              <a:rPr lang="de-DE" sz="1200"/>
              <a:t>added to MWDI in the past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Added due to periodic deviceMetadataList sync or notifications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no longer connected devices are kept until they expire (retention period: </a:t>
            </a:r>
            <a:r>
              <a:rPr lang="de-DE" sz="1200" i="1"/>
              <a:t>metadataTableRetentionPeriod</a:t>
            </a:r>
            <a:r>
              <a:rPr lang="de-DE" sz="12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stores </a:t>
            </a:r>
            <a:r>
              <a:rPr lang="de-DE" sz="1200" b="1"/>
              <a:t>metadata about devices and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ordered according to CC retrieval priority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MWDI</a:t>
            </a:r>
            <a:r>
              <a:rPr lang="de-DE" sz="1200"/>
              <a:t> </a:t>
            </a:r>
            <a:r>
              <a:rPr lang="de-DE" sz="1200" b="1"/>
              <a:t>stores</a:t>
            </a:r>
            <a:r>
              <a:rPr lang="de-DE" sz="1200"/>
              <a:t> the controlConstructs (</a:t>
            </a:r>
            <a:r>
              <a:rPr lang="de-DE" sz="1200" b="1"/>
              <a:t>CCs</a:t>
            </a:r>
            <a:r>
              <a:rPr lang="de-DE" sz="1200"/>
              <a:t>) </a:t>
            </a:r>
            <a:r>
              <a:rPr lang="de-DE" sz="1200" b="1"/>
              <a:t>of all connected devices in the deviceMetadataList</a:t>
            </a:r>
            <a:r>
              <a:rPr lang="de-DE" sz="1200"/>
              <a:t> in its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If a device changes into disconnected: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the CC is either deleted (default) or kept, due to </a:t>
            </a:r>
            <a:r>
              <a:rPr lang="de-DE" sz="1200" i="1"/>
              <a:t>historicalControlConstructPolicy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If it is kept, it will be deleted when the device is removed due to retention</a:t>
            </a:r>
          </a:p>
          <a:p>
            <a:endParaRPr lang="de-DE" sz="1200"/>
          </a:p>
          <a:p>
            <a:r>
              <a:rPr lang="de-DE" sz="1200" b="1" u="sng"/>
              <a:t>DeviceList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deviceList is </a:t>
            </a:r>
            <a:r>
              <a:rPr lang="de-DE" sz="1200" b="1"/>
              <a:t>periodically</a:t>
            </a:r>
            <a:r>
              <a:rPr lang="de-DE" sz="1200"/>
              <a:t> </a:t>
            </a:r>
            <a:r>
              <a:rPr lang="de-DE" sz="1200" b="1"/>
              <a:t>synced</a:t>
            </a:r>
            <a:r>
              <a:rPr lang="de-DE" sz="1200"/>
              <a:t> with Controller </a:t>
            </a:r>
            <a:r>
              <a:rPr lang="de-DE" sz="1200" b="1"/>
              <a:t>&amp;</a:t>
            </a:r>
            <a:r>
              <a:rPr lang="de-DE" sz="1200"/>
              <a:t> also </a:t>
            </a:r>
            <a:r>
              <a:rPr lang="de-DE" sz="1200" b="1"/>
              <a:t>updated by related notifications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Not yet included devices in connected state are added to MWDI deviceMetadataList (CCs will be queried with priority)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Devices no longer in connected state are not deleted from MWDI deviceMetadataList, but marked as disconnected; the related CC is deleted from the cache or kept due to policy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The periodic sync time period is set in integer profile </a:t>
            </a:r>
            <a:r>
              <a:rPr lang="de-DE" sz="1100" i="1"/>
              <a:t>deviceListSyncPeriod</a:t>
            </a:r>
            <a:r>
              <a:rPr lang="de-DE" sz="1100"/>
              <a:t> (in spec 24 hours)</a:t>
            </a:r>
            <a:endParaRPr lang="de-DE" sz="1200"/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list of connected devices within the deviceMetadataList can be retrieved via service </a:t>
            </a:r>
            <a:r>
              <a:rPr lang="de-DE" sz="1200" b="1"/>
              <a:t>/v1/provide-list-of-connected-devices</a:t>
            </a:r>
            <a:r>
              <a:rPr lang="de-DE" sz="1200"/>
              <a:t>, which only returns the list of mount-names without any additional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complementary service </a:t>
            </a:r>
            <a:r>
              <a:rPr lang="de-DE" sz="1200" b="1"/>
              <a:t>/v1/provide-list-of-all-mwdi-devices</a:t>
            </a:r>
            <a:r>
              <a:rPr lang="de-DE" sz="1200"/>
              <a:t> will return all devices which are currently found in the deviceMetadataList (i.e. disconnected ones as well)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0AE3B85-D0C7-FCA8-B87F-CC999A9AC266}"/>
              </a:ext>
            </a:extLst>
          </p:cNvPr>
          <p:cNvSpPr txBox="1"/>
          <p:nvPr/>
        </p:nvSpPr>
        <p:spPr>
          <a:xfrm>
            <a:off x="5846708" y="796044"/>
            <a:ext cx="43183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Stored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mount-name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connection-status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timestamps: change-to-disconnected-time, added-to-deviceList-time, last-complete-control-construct-update-time-attempt, last-successful-complete-control-construct-update-time, last-control-construct-notification-update-time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number-of-partial-updates-since-last-complete-update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schema-cache-directory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device-type, 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locked-status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1E9301A-5154-8EC7-6378-FBD757B0D67B}"/>
              </a:ext>
            </a:extLst>
          </p:cNvPr>
          <p:cNvSpPr/>
          <p:nvPr/>
        </p:nvSpPr>
        <p:spPr>
          <a:xfrm>
            <a:off x="10659100" y="2623060"/>
            <a:ext cx="1532899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v2.0.0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AAA6B89-3E82-8279-1513-38C3B2D27578}"/>
              </a:ext>
            </a:extLst>
          </p:cNvPr>
          <p:cNvSpPr txBox="1"/>
          <p:nvPr/>
        </p:nvSpPr>
        <p:spPr>
          <a:xfrm>
            <a:off x="5846708" y="3347661"/>
            <a:ext cx="4181212" cy="373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1" u="sng"/>
              <a:t>ControlConstruct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Cyclic process: sliding window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To retrieve the CCs of all devices, a </a:t>
            </a:r>
            <a:r>
              <a:rPr lang="de-DE" sz="1100" b="1"/>
              <a:t>sliding window </a:t>
            </a:r>
            <a:r>
              <a:rPr lang="de-DE" sz="1100"/>
              <a:t>is filled with devices fetched from deviceMetadataList which is sorted according to update priority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The device‘s </a:t>
            </a:r>
            <a:r>
              <a:rPr lang="de-DE" sz="1100" b="1"/>
              <a:t>CCs</a:t>
            </a:r>
            <a:r>
              <a:rPr lang="de-DE" sz="1100"/>
              <a:t> are</a:t>
            </a:r>
            <a:r>
              <a:rPr lang="de-DE" sz="1100" b="1"/>
              <a:t> updated completely by the periodic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Cyclic process: quality measurement</a:t>
            </a:r>
          </a:p>
          <a:p>
            <a:pPr marL="541338" indent="-180975">
              <a:buFont typeface="Arial" panose="020B0604020202020204" pitchFamily="34" charset="0"/>
              <a:buChar char="•"/>
            </a:pPr>
            <a:r>
              <a:rPr lang="de-DE" sz="1100"/>
              <a:t>Every x minutes the CC of a the next candidate device (fetch again from deviceMetadataList) is queried from the Controller for measuring the cache quality</a:t>
            </a:r>
          </a:p>
          <a:p>
            <a:pPr marL="541338" indent="-180975">
              <a:buFont typeface="Arial" panose="020B0604020202020204" pitchFamily="34" charset="0"/>
              <a:buChar char="•"/>
            </a:pPr>
            <a:r>
              <a:rPr lang="de-DE" sz="1100"/>
              <a:t>The </a:t>
            </a:r>
            <a:r>
              <a:rPr lang="de-DE" sz="1100" b="1"/>
              <a:t>device‘s CC is updated completely </a:t>
            </a:r>
            <a:r>
              <a:rPr lang="de-DE" sz="1100"/>
              <a:t>from that as well</a:t>
            </a: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Notifications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In addition the </a:t>
            </a:r>
            <a:r>
              <a:rPr lang="de-DE" sz="1100" b="1"/>
              <a:t>CCs are updated partially </a:t>
            </a:r>
            <a:r>
              <a:rPr lang="de-DE" sz="1100"/>
              <a:t>after related </a:t>
            </a:r>
            <a:r>
              <a:rPr lang="de-DE" sz="1100" b="1"/>
              <a:t>notifications</a:t>
            </a:r>
            <a:r>
              <a:rPr lang="de-DE" sz="1100"/>
              <a:t> are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Live-services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MWDI also offers domain=live ressource paths, which in rare cases may be called directly, these also lead to updates of cached data</a:t>
            </a:r>
          </a:p>
        </p:txBody>
      </p:sp>
    </p:spTree>
    <p:extLst>
      <p:ext uri="{BB962C8B-B14F-4D97-AF65-F5344CB8AC3E}">
        <p14:creationId xmlns:p14="http://schemas.microsoft.com/office/powerpoint/2010/main" val="21340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AF849-1A31-37D7-788C-9F6EE8902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C45DEBD-CCE1-E17A-6B44-D39856295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73831"/>
              </p:ext>
            </p:extLst>
          </p:nvPr>
        </p:nvGraphicFramePr>
        <p:xfrm>
          <a:off x="163987" y="483390"/>
          <a:ext cx="11516303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391">
                  <a:extLst>
                    <a:ext uri="{9D8B030D-6E8A-4147-A177-3AD203B41FA5}">
                      <a16:colId xmlns:a16="http://schemas.microsoft.com/office/drawing/2014/main" val="1973923140"/>
                    </a:ext>
                  </a:extLst>
                </a:gridCol>
                <a:gridCol w="800981">
                  <a:extLst>
                    <a:ext uri="{9D8B030D-6E8A-4147-A177-3AD203B41FA5}">
                      <a16:colId xmlns:a16="http://schemas.microsoft.com/office/drawing/2014/main" val="934169871"/>
                    </a:ext>
                  </a:extLst>
                </a:gridCol>
                <a:gridCol w="1641915">
                  <a:extLst>
                    <a:ext uri="{9D8B030D-6E8A-4147-A177-3AD203B41FA5}">
                      <a16:colId xmlns:a16="http://schemas.microsoft.com/office/drawing/2014/main" val="2420230584"/>
                    </a:ext>
                  </a:extLst>
                </a:gridCol>
                <a:gridCol w="1228100">
                  <a:extLst>
                    <a:ext uri="{9D8B030D-6E8A-4147-A177-3AD203B41FA5}">
                      <a16:colId xmlns:a16="http://schemas.microsoft.com/office/drawing/2014/main" val="1956454415"/>
                    </a:ext>
                  </a:extLst>
                </a:gridCol>
                <a:gridCol w="707492">
                  <a:extLst>
                    <a:ext uri="{9D8B030D-6E8A-4147-A177-3AD203B41FA5}">
                      <a16:colId xmlns:a16="http://schemas.microsoft.com/office/drawing/2014/main" val="2955241416"/>
                    </a:ext>
                  </a:extLst>
                </a:gridCol>
                <a:gridCol w="1047889">
                  <a:extLst>
                    <a:ext uri="{9D8B030D-6E8A-4147-A177-3AD203B41FA5}">
                      <a16:colId xmlns:a16="http://schemas.microsoft.com/office/drawing/2014/main" val="2109227897"/>
                    </a:ext>
                  </a:extLst>
                </a:gridCol>
                <a:gridCol w="1161354">
                  <a:extLst>
                    <a:ext uri="{9D8B030D-6E8A-4147-A177-3AD203B41FA5}">
                      <a16:colId xmlns:a16="http://schemas.microsoft.com/office/drawing/2014/main" val="2254465362"/>
                    </a:ext>
                  </a:extLst>
                </a:gridCol>
                <a:gridCol w="1595195">
                  <a:extLst>
                    <a:ext uri="{9D8B030D-6E8A-4147-A177-3AD203B41FA5}">
                      <a16:colId xmlns:a16="http://schemas.microsoft.com/office/drawing/2014/main" val="1237608973"/>
                    </a:ext>
                  </a:extLst>
                </a:gridCol>
                <a:gridCol w="2275986">
                  <a:extLst>
                    <a:ext uri="{9D8B030D-6E8A-4147-A177-3AD203B41FA5}">
                      <a16:colId xmlns:a16="http://schemas.microsoft.com/office/drawing/2014/main" val="368051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Column /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Update through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New device, periodic 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New device,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Disconnected device, periodic 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Disconnected device,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Completed CC update (slidingWindow, QM, call of live-service)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Partial CC update due </a:t>
                      </a:r>
                    </a:p>
                    <a:p>
                      <a:r>
                        <a:rPr lang="de-DE" sz="700"/>
                        <a:t>to 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2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mount-name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periodic sync,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36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connection-status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/>
                        <a:t>periodic sync, notification</a:t>
                      </a:r>
                    </a:p>
                    <a:p>
                      <a:endParaRPr lang="de-DE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connecting | unable-to-connect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connecting | unable-to-connect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80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changed-to-disconnected-time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/>
                        <a:t>periodic sync, notification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/>
                        <a:t>(is only the time when MWDI learns about the disconnect, not necessarily the acutal dc 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currentTime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currentTime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5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added-to-device-list-time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/>
                        <a:t>periodic sync, notification</a:t>
                      </a:r>
                    </a:p>
                    <a:p>
                      <a:endParaRPr lang="de-DE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currentTime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currentTime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3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last-complete-control-construct-update-time-attempt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periodic CC retrieval slidingWindow and QM, on-demand retrieval by call of live-services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null</a:t>
                      </a:r>
                    </a:p>
                    <a:p>
                      <a:endParaRPr lang="de-DE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currentTime</a:t>
                      </a:r>
                    </a:p>
                    <a:p>
                      <a:r>
                        <a:rPr lang="de-DE" sz="700"/>
                        <a:t>(also if not successful)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9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last-successful-complete-control-construct-update-time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periodic CC retrieval slidingWindow and QM, on-demand retrieval by call of live-services</a:t>
                      </a:r>
                    </a:p>
                    <a:p>
                      <a:r>
                        <a:rPr lang="de-DE" sz="700"/>
                        <a:t>Only in case of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currentTime</a:t>
                      </a:r>
                    </a:p>
                    <a:p>
                      <a:r>
                        <a:rPr lang="de-DE" sz="700"/>
                        <a:t>(only if successful)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42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last-control-construct-notification-update-time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currentTime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31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number-of-partial-updates-since-last-complete-update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Increase by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8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schema-cache-directory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only set during periodic 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schema-cache-directory from Controller deviceList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1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device-type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/>
                        <a:t>only set during periodic sync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/>
                        <a:t>(initialized with null, set once sync has retrieved 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unknown,</a:t>
                      </a:r>
                    </a:p>
                    <a:p>
                      <a:r>
                        <a:rPr lang="de-DE" sz="700"/>
                        <a:t>(set when sync has retrieved the device-type)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vendor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periodic sync</a:t>
                      </a:r>
                    </a:p>
                    <a:p>
                      <a:r>
                        <a:rPr lang="de-DE" sz="700"/>
                        <a:t>(same as device-type)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unknown,</a:t>
                      </a:r>
                    </a:p>
                    <a:p>
                      <a:r>
                        <a:rPr lang="de-DE" sz="700"/>
                        <a:t>(set along with device-type)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49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locked-status</a:t>
                      </a:r>
                    </a:p>
                    <a:p>
                      <a:r>
                        <a:rPr lang="de-DE" sz="700" i="1"/>
                        <a:t>(only used internally)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true (locked),</a:t>
                      </a:r>
                    </a:p>
                    <a:p>
                      <a:r>
                        <a:rPr lang="de-DE" sz="700"/>
                        <a:t>false (not locked)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locked by slidingWindow / QM while being processed; unlocked upon finished retrieval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5344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738D0D83-D4EF-1E16-0023-DA7FBC110FA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Table columns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E48A2A-4561-BD25-F7E1-BE0285FD17E2}"/>
              </a:ext>
            </a:extLst>
          </p:cNvPr>
          <p:cNvSpPr txBox="1"/>
          <p:nvPr/>
        </p:nvSpPr>
        <p:spPr>
          <a:xfrm>
            <a:off x="163987" y="6657945"/>
            <a:ext cx="68659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/>
              <a:t>Note: when device gets disconnected, it is not deleted from deviceList anymore, therefore added-to-device-list-time is also not set to null (in contrary to previous MWDI v1.2.x)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D2FCB8A-58CA-0561-CB4B-AEBD6AA04BED}"/>
              </a:ext>
            </a:extLst>
          </p:cNvPr>
          <p:cNvCxnSpPr/>
          <p:nvPr/>
        </p:nvCxnSpPr>
        <p:spPr>
          <a:xfrm>
            <a:off x="293676" y="694143"/>
            <a:ext cx="0" cy="1067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C8C0ADD-741B-3FF7-F917-B5D11E051E47}"/>
              </a:ext>
            </a:extLst>
          </p:cNvPr>
          <p:cNvCxnSpPr>
            <a:cxnSpLocks/>
          </p:cNvCxnSpPr>
          <p:nvPr/>
        </p:nvCxnSpPr>
        <p:spPr>
          <a:xfrm>
            <a:off x="933311" y="586240"/>
            <a:ext cx="20134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72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D4C15A49-87F2-6713-D242-2BE979C7ED67}"/>
              </a:ext>
            </a:extLst>
          </p:cNvPr>
          <p:cNvSpPr txBox="1"/>
          <p:nvPr/>
        </p:nvSpPr>
        <p:spPr>
          <a:xfrm>
            <a:off x="4667671" y="6092611"/>
            <a:ext cx="3781423" cy="778538"/>
          </a:xfrm>
          <a:prstGeom prst="rect">
            <a:avLst/>
          </a:prstGeom>
          <a:gradFill>
            <a:gsLst>
              <a:gs pos="26000">
                <a:srgbClr val="E4CFF3"/>
              </a:gs>
              <a:gs pos="89000">
                <a:srgbClr val="CAC2EC"/>
              </a:gs>
              <a:gs pos="100000">
                <a:srgbClr val="A99CE0"/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de-DE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2AC719-35CE-9944-3478-74712B9112BC}"/>
              </a:ext>
            </a:extLst>
          </p:cNvPr>
          <p:cNvSpPr/>
          <p:nvPr/>
        </p:nvSpPr>
        <p:spPr>
          <a:xfrm>
            <a:off x="0" y="0"/>
            <a:ext cx="10350500" cy="327048"/>
          </a:xfrm>
          <a:prstGeom prst="rect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DeviceMetadataList ordering and update order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EB4795E-8647-F9CD-CAB7-90FDAF73F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891569"/>
              </p:ext>
            </p:extLst>
          </p:nvPr>
        </p:nvGraphicFramePr>
        <p:xfrm>
          <a:off x="203200" y="447574"/>
          <a:ext cx="4464471" cy="42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97">
                  <a:extLst>
                    <a:ext uri="{9D8B030D-6E8A-4147-A177-3AD203B41FA5}">
                      <a16:colId xmlns:a16="http://schemas.microsoft.com/office/drawing/2014/main" val="1041723700"/>
                    </a:ext>
                  </a:extLst>
                </a:gridCol>
                <a:gridCol w="835742">
                  <a:extLst>
                    <a:ext uri="{9D8B030D-6E8A-4147-A177-3AD203B41FA5}">
                      <a16:colId xmlns:a16="http://schemas.microsoft.com/office/drawing/2014/main" val="4138862625"/>
                    </a:ext>
                  </a:extLst>
                </a:gridCol>
                <a:gridCol w="1039566">
                  <a:extLst>
                    <a:ext uri="{9D8B030D-6E8A-4147-A177-3AD203B41FA5}">
                      <a16:colId xmlns:a16="http://schemas.microsoft.com/office/drawing/2014/main" val="2629712541"/>
                    </a:ext>
                  </a:extLst>
                </a:gridCol>
                <a:gridCol w="1862733">
                  <a:extLst>
                    <a:ext uri="{9D8B030D-6E8A-4147-A177-3AD203B41FA5}">
                      <a16:colId xmlns:a16="http://schemas.microsoft.com/office/drawing/2014/main" val="1231056635"/>
                    </a:ext>
                  </a:extLst>
                </a:gridCol>
                <a:gridCol w="290533">
                  <a:extLst>
                    <a:ext uri="{9D8B030D-6E8A-4147-A177-3AD203B41FA5}">
                      <a16:colId xmlns:a16="http://schemas.microsoft.com/office/drawing/2014/main" val="3074369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mount-name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connection-status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last-complete-control-construct-update-time-attempt</a:t>
                      </a:r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…</a:t>
                      </a:r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59739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100250001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412506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300259999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1490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200250002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2025-05-05T01:00:00+01:00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11376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200250003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2025-05-05T01:02:00+01:00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25136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200254678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64880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500251234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2025-05-05T05:10:00+01:00</a:t>
                      </a:r>
                    </a:p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57960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500251111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2025-05-05T05:20:00+01:00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72689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…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822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100252222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connecting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16263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300251234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unable-to-connect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65291403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50C2F33E-ABA4-2F52-0C4E-E405C93978CB}"/>
              </a:ext>
            </a:extLst>
          </p:cNvPr>
          <p:cNvSpPr txBox="1"/>
          <p:nvPr/>
        </p:nvSpPr>
        <p:spPr>
          <a:xfrm>
            <a:off x="4794864" y="447573"/>
            <a:ext cx="5482611" cy="1851127"/>
          </a:xfrm>
          <a:prstGeom prst="rect">
            <a:avLst/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de-DE" sz="1100" b="1"/>
              <a:t>Ordering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Connected devices with timestamp == null are listed first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Connected devices with timestamp </a:t>
            </a:r>
            <a:r>
              <a:rPr lang="de-DE" sz="1100">
                <a:sym typeface="Symbol" panose="05050102010706020507" pitchFamily="18" charset="2"/>
              </a:rPr>
              <a:t> </a:t>
            </a:r>
            <a:r>
              <a:rPr lang="de-DE" sz="1100"/>
              <a:t>null are sorted from old to new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Not connected devices are at the end of the list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de-DE" sz="1100"/>
          </a:p>
          <a:p>
            <a:pPr algn="l"/>
            <a:r>
              <a:rPr lang="de-DE" sz="1100" b="1"/>
              <a:t>Order updates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Successful retrieval: move device to the position after the last connected device in the deviceMetadataList (i.e. right before the first not-connected device)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Retrieval fail: after allowed retries have failed, move also to right before the first not-connected device (or end of the list of only connected devices found)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78F0B88-9BBA-8235-3796-EDA6A1FCF2D9}"/>
              </a:ext>
            </a:extLst>
          </p:cNvPr>
          <p:cNvSpPr txBox="1"/>
          <p:nvPr/>
        </p:nvSpPr>
        <p:spPr>
          <a:xfrm>
            <a:off x="203199" y="5101085"/>
            <a:ext cx="900472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>
                    <a:lumMod val="95000"/>
                  </a:schemeClr>
                </a:solidFill>
              </a:rPr>
              <a:t>Device selection strategy for updates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1467DFF-00D6-AF65-E8AE-C95E1B1F28FE}"/>
              </a:ext>
            </a:extLst>
          </p:cNvPr>
          <p:cNvSpPr/>
          <p:nvPr/>
        </p:nvSpPr>
        <p:spPr>
          <a:xfrm>
            <a:off x="250824" y="6092613"/>
            <a:ext cx="4203187" cy="778538"/>
          </a:xfrm>
          <a:prstGeom prst="rect">
            <a:avLst/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0A83C0F-E5F8-5151-BE99-3F62B1BA522B}"/>
              </a:ext>
            </a:extLst>
          </p:cNvPr>
          <p:cNvSpPr txBox="1"/>
          <p:nvPr/>
        </p:nvSpPr>
        <p:spPr>
          <a:xfrm>
            <a:off x="250825" y="6101709"/>
            <a:ext cx="4203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u="sng"/>
              <a:t>slidingWindow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select 1st  not-locked device from list with timestamp == null,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If none found, select 1st  not-locked device from deviceMetadataList (i.e. the one with oldest timestamp)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B72CE72-48B2-E99F-B478-D7B542776371}"/>
              </a:ext>
            </a:extLst>
          </p:cNvPr>
          <p:cNvSpPr txBox="1"/>
          <p:nvPr/>
        </p:nvSpPr>
        <p:spPr>
          <a:xfrm>
            <a:off x="250824" y="5446280"/>
            <a:ext cx="9119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Select only connected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If device is currently selected by either of the two processes: lock it (cannot be selected until unlocked) until it has been processed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7EC2A0-EC61-4DCF-7BD2-C5C4C8ECB7C9}"/>
              </a:ext>
            </a:extLst>
          </p:cNvPr>
          <p:cNvSpPr txBox="1"/>
          <p:nvPr/>
        </p:nvSpPr>
        <p:spPr>
          <a:xfrm>
            <a:off x="4667669" y="6092612"/>
            <a:ext cx="37843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u="sng"/>
              <a:t>qualityMeasurement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select 1st not-locked device from deviceMetadataList with timestamp </a:t>
            </a:r>
            <a:r>
              <a:rPr lang="de-DE" sz="1100">
                <a:sym typeface="Symbol" panose="05050102010706020507" pitchFamily="18" charset="2"/>
              </a:rPr>
              <a:t></a:t>
            </a:r>
            <a:r>
              <a:rPr lang="de-DE" sz="1100"/>
              <a:t> null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D5EE1D-6960-CBBD-AA8B-B9103F807D85}"/>
              </a:ext>
            </a:extLst>
          </p:cNvPr>
          <p:cNvSpPr/>
          <p:nvPr/>
        </p:nvSpPr>
        <p:spPr>
          <a:xfrm>
            <a:off x="203200" y="5101085"/>
            <a:ext cx="9004722" cy="18404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1DDA1AB-082B-1DDB-605D-DBB0811C23EA}"/>
              </a:ext>
            </a:extLst>
          </p:cNvPr>
          <p:cNvSpPr/>
          <p:nvPr/>
        </p:nvSpPr>
        <p:spPr>
          <a:xfrm>
            <a:off x="0" y="-1"/>
            <a:ext cx="10350500" cy="485228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4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26E66-98D8-0ECD-F3AB-E39E3E647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100">
            <a:extLst>
              <a:ext uri="{FF2B5EF4-FFF2-40B4-BE49-F238E27FC236}">
                <a16:creationId xmlns:a16="http://schemas.microsoft.com/office/drawing/2014/main" id="{3D7923B2-C8C1-6864-6FF1-C2B359363C38}"/>
              </a:ext>
            </a:extLst>
          </p:cNvPr>
          <p:cNvSpPr/>
          <p:nvPr/>
        </p:nvSpPr>
        <p:spPr>
          <a:xfrm>
            <a:off x="84506" y="126721"/>
            <a:ext cx="10519993" cy="599644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Pfeil: nach rechts 92">
            <a:extLst>
              <a:ext uri="{FF2B5EF4-FFF2-40B4-BE49-F238E27FC236}">
                <a16:creationId xmlns:a16="http://schemas.microsoft.com/office/drawing/2014/main" id="{B53B69F2-73B7-63D8-C4E0-18771265D667}"/>
              </a:ext>
            </a:extLst>
          </p:cNvPr>
          <p:cNvSpPr/>
          <p:nvPr/>
        </p:nvSpPr>
        <p:spPr>
          <a:xfrm>
            <a:off x="402910" y="1948760"/>
            <a:ext cx="9947589" cy="86980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985722F-D707-51A5-DEAF-6A3898B17F1C}"/>
              </a:ext>
            </a:extLst>
          </p:cNvPr>
          <p:cNvSpPr/>
          <p:nvPr/>
        </p:nvSpPr>
        <p:spPr>
          <a:xfrm>
            <a:off x="203199" y="3948970"/>
            <a:ext cx="9055919" cy="1931130"/>
          </a:xfrm>
          <a:prstGeom prst="rect">
            <a:avLst/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100" b="1">
              <a:solidFill>
                <a:schemeClr val="dk1"/>
              </a:solidFill>
            </a:endParaRP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3519430-F855-5C9B-A82E-9E2DA8FF57A0}"/>
              </a:ext>
            </a:extLst>
          </p:cNvPr>
          <p:cNvCxnSpPr/>
          <p:nvPr/>
        </p:nvCxnSpPr>
        <p:spPr>
          <a:xfrm flipV="1">
            <a:off x="2421381" y="1511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722AADAF-B348-DDE7-2B81-A2937211B2D8}"/>
              </a:ext>
            </a:extLst>
          </p:cNvPr>
          <p:cNvSpPr/>
          <p:nvPr/>
        </p:nvSpPr>
        <p:spPr>
          <a:xfrm>
            <a:off x="84506" y="126721"/>
            <a:ext cx="10519993" cy="327048"/>
          </a:xfrm>
          <a:prstGeom prst="rect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DeviceMetadataList ordering and CC update order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F08142C-FAD9-EC88-5DFA-F972D8284F0C}"/>
              </a:ext>
            </a:extLst>
          </p:cNvPr>
          <p:cNvSpPr/>
          <p:nvPr/>
        </p:nvSpPr>
        <p:spPr>
          <a:xfrm>
            <a:off x="203200" y="734836"/>
            <a:ext cx="8908026" cy="226142"/>
          </a:xfrm>
          <a:prstGeom prst="rect">
            <a:avLst/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accent4">
                    <a:lumMod val="50000"/>
                  </a:schemeClr>
                </a:solidFill>
              </a:rPr>
              <a:t>slidingWindow process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9FD24F-C356-8A35-AB70-1A6D9723631F}"/>
              </a:ext>
            </a:extLst>
          </p:cNvPr>
          <p:cNvSpPr txBox="1"/>
          <p:nvPr/>
        </p:nvSpPr>
        <p:spPr>
          <a:xfrm>
            <a:off x="203200" y="3650642"/>
            <a:ext cx="9055919" cy="226142"/>
          </a:xfrm>
          <a:prstGeom prst="rect">
            <a:avLst/>
          </a:prstGeom>
          <a:gradFill>
            <a:gsLst>
              <a:gs pos="26000">
                <a:srgbClr val="E4CFF3"/>
              </a:gs>
              <a:gs pos="89000">
                <a:srgbClr val="CAC2EC"/>
              </a:gs>
              <a:gs pos="100000">
                <a:srgbClr val="A99CE0"/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b="1">
                <a:solidFill>
                  <a:schemeClr val="accent5">
                    <a:lumMod val="50000"/>
                  </a:schemeClr>
                </a:solidFill>
              </a:rPr>
              <a:t>qualityMeasurement process</a:t>
            </a:r>
            <a:endParaRPr lang="de-DE" sz="120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FB22F78-46F4-CE40-AFB5-813500156135}"/>
              </a:ext>
            </a:extLst>
          </p:cNvPr>
          <p:cNvCxnSpPr/>
          <p:nvPr/>
        </p:nvCxnSpPr>
        <p:spPr>
          <a:xfrm flipV="1">
            <a:off x="1092037" y="1560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FB39D4D-0B60-CAEF-B00B-9B9460DA5626}"/>
              </a:ext>
            </a:extLst>
          </p:cNvPr>
          <p:cNvSpPr txBox="1"/>
          <p:nvPr/>
        </p:nvSpPr>
        <p:spPr>
          <a:xfrm>
            <a:off x="89804" y="1125079"/>
            <a:ext cx="152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already selected for update:  A, B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83C3E2-BBB1-E6C6-46B7-22C85C4CC2F5}"/>
              </a:ext>
            </a:extLst>
          </p:cNvPr>
          <p:cNvSpPr txBox="1"/>
          <p:nvPr/>
        </p:nvSpPr>
        <p:spPr>
          <a:xfrm>
            <a:off x="90398" y="3216656"/>
            <a:ext cx="15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already selected: C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199B4CA-36D6-1F44-1ACD-517EF266F81B}"/>
              </a:ext>
            </a:extLst>
          </p:cNvPr>
          <p:cNvCxnSpPr>
            <a:cxnSpLocks/>
          </p:cNvCxnSpPr>
          <p:nvPr/>
        </p:nvCxnSpPr>
        <p:spPr>
          <a:xfrm>
            <a:off x="1122104" y="2697050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235CC739-3289-6AAF-E213-B7B32074A214}"/>
              </a:ext>
            </a:extLst>
          </p:cNvPr>
          <p:cNvSpPr txBox="1"/>
          <p:nvPr/>
        </p:nvSpPr>
        <p:spPr>
          <a:xfrm>
            <a:off x="2062737" y="1232018"/>
            <a:ext cx="735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D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0B50C5B-4085-97BC-7D32-706E000A3307}"/>
              </a:ext>
            </a:extLst>
          </p:cNvPr>
          <p:cNvSpPr txBox="1"/>
          <p:nvPr/>
        </p:nvSpPr>
        <p:spPr>
          <a:xfrm>
            <a:off x="2711383" y="3235172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E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03A179E-FCD5-09F8-EB89-D0D9269AF96B}"/>
              </a:ext>
            </a:extLst>
          </p:cNvPr>
          <p:cNvCxnSpPr/>
          <p:nvPr/>
        </p:nvCxnSpPr>
        <p:spPr>
          <a:xfrm>
            <a:off x="3393544" y="2657201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FA6200CA-02EA-CD57-BFCA-5AAFC7CF5C17}"/>
              </a:ext>
            </a:extLst>
          </p:cNvPr>
          <p:cNvCxnSpPr/>
          <p:nvPr/>
        </p:nvCxnSpPr>
        <p:spPr>
          <a:xfrm flipV="1">
            <a:off x="4380581" y="1511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57144B60-686B-A83F-4A04-A3E15D5E5590}"/>
              </a:ext>
            </a:extLst>
          </p:cNvPr>
          <p:cNvSpPr txBox="1"/>
          <p:nvPr/>
        </p:nvSpPr>
        <p:spPr>
          <a:xfrm>
            <a:off x="3575069" y="1233561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F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B836B62-EC51-A5F6-FFCC-DC35585AD6D7}"/>
              </a:ext>
            </a:extLst>
          </p:cNvPr>
          <p:cNvSpPr/>
          <p:nvPr/>
        </p:nvSpPr>
        <p:spPr>
          <a:xfrm>
            <a:off x="2145090" y="2030443"/>
            <a:ext cx="596972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A done, move to end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64ACF18-9D41-7397-1AD3-08AAF8112AC7}"/>
              </a:ext>
            </a:extLst>
          </p:cNvPr>
          <p:cNvSpPr/>
          <p:nvPr/>
        </p:nvSpPr>
        <p:spPr>
          <a:xfrm>
            <a:off x="3038795" y="20354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C done, move to end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248FDCF-73F1-C716-6183-C74EBFD28604}"/>
              </a:ext>
            </a:extLst>
          </p:cNvPr>
          <p:cNvSpPr/>
          <p:nvPr/>
        </p:nvSpPr>
        <p:spPr>
          <a:xfrm>
            <a:off x="4007006" y="2038519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D failed, move to end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A7B890F-CAAC-8F6B-58EA-0D38BC6E9466}"/>
              </a:ext>
            </a:extLst>
          </p:cNvPr>
          <p:cNvSpPr txBox="1"/>
          <p:nvPr/>
        </p:nvSpPr>
        <p:spPr>
          <a:xfrm>
            <a:off x="4606126" y="3235172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G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C3E0D11C-2A82-CEF3-6EE1-0D10A9D97C42}"/>
              </a:ext>
            </a:extLst>
          </p:cNvPr>
          <p:cNvCxnSpPr/>
          <p:nvPr/>
        </p:nvCxnSpPr>
        <p:spPr>
          <a:xfrm>
            <a:off x="5288287" y="2657201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C051BDBD-FD97-1495-84BC-50542A608C5F}"/>
              </a:ext>
            </a:extLst>
          </p:cNvPr>
          <p:cNvSpPr/>
          <p:nvPr/>
        </p:nvSpPr>
        <p:spPr>
          <a:xfrm>
            <a:off x="4933538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E done, move to end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918BD5D-F903-8116-26C4-ED2877D4D7E3}"/>
              </a:ext>
            </a:extLst>
          </p:cNvPr>
          <p:cNvSpPr/>
          <p:nvPr/>
        </p:nvSpPr>
        <p:spPr>
          <a:xfrm>
            <a:off x="5838355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G done, move to end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9172E93-D7E3-E0A7-FE1D-143F66E4099B}"/>
              </a:ext>
            </a:extLst>
          </p:cNvPr>
          <p:cNvSpPr/>
          <p:nvPr/>
        </p:nvSpPr>
        <p:spPr>
          <a:xfrm>
            <a:off x="6667439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B done, move to end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758DFAFD-A830-B491-F72D-C5B50BE94CCB}"/>
              </a:ext>
            </a:extLst>
          </p:cNvPr>
          <p:cNvSpPr txBox="1"/>
          <p:nvPr/>
        </p:nvSpPr>
        <p:spPr>
          <a:xfrm>
            <a:off x="1045191" y="3997336"/>
            <a:ext cx="4780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A: S</a:t>
            </a:r>
          </a:p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C: Q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B6462A5D-946C-F3A9-31EE-8916E04CA307}"/>
              </a:ext>
            </a:extLst>
          </p:cNvPr>
          <p:cNvSpPr txBox="1"/>
          <p:nvPr/>
        </p:nvSpPr>
        <p:spPr>
          <a:xfrm>
            <a:off x="2124198" y="3997336"/>
            <a:ext cx="4780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C: Q</a:t>
            </a:r>
          </a:p>
          <a:p>
            <a:r>
              <a:rPr lang="de-DE" sz="1200">
                <a:solidFill>
                  <a:srgbClr val="00B0F0"/>
                </a:solidFill>
              </a:rPr>
              <a:t>D: S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AB4C933D-E666-26E9-63E0-4D5237DE20F7}"/>
              </a:ext>
            </a:extLst>
          </p:cNvPr>
          <p:cNvSpPr txBox="1"/>
          <p:nvPr/>
        </p:nvSpPr>
        <p:spPr>
          <a:xfrm>
            <a:off x="3021199" y="3997336"/>
            <a:ext cx="45717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D: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E: Q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/>
              <a:t>A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C3671E0A-F932-3858-9067-D337C6B850E5}"/>
              </a:ext>
            </a:extLst>
          </p:cNvPr>
          <p:cNvSpPr txBox="1"/>
          <p:nvPr/>
        </p:nvSpPr>
        <p:spPr>
          <a:xfrm>
            <a:off x="3959784" y="3997336"/>
            <a:ext cx="45717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E: Q</a:t>
            </a: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/>
              <a:t>G</a:t>
            </a:r>
          </a:p>
          <a:p>
            <a:r>
              <a:rPr lang="de-DE" sz="1200"/>
              <a:t>A</a:t>
            </a:r>
          </a:p>
          <a:p>
            <a:r>
              <a:rPr lang="de-DE" sz="1200"/>
              <a:t>C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4DE64F5B-CE35-8A5A-ED60-B83850D81AA7}"/>
              </a:ext>
            </a:extLst>
          </p:cNvPr>
          <p:cNvSpPr txBox="1"/>
          <p:nvPr/>
        </p:nvSpPr>
        <p:spPr>
          <a:xfrm>
            <a:off x="5037169" y="3997336"/>
            <a:ext cx="48122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G: Q</a:t>
            </a:r>
            <a:endParaRPr lang="de-DE" sz="1200"/>
          </a:p>
          <a:p>
            <a:r>
              <a:rPr lang="de-DE" sz="1200"/>
              <a:t>A</a:t>
            </a:r>
          </a:p>
          <a:p>
            <a:r>
              <a:rPr lang="de-DE" sz="1200"/>
              <a:t>C</a:t>
            </a:r>
          </a:p>
          <a:p>
            <a:r>
              <a:rPr lang="de-DE" sz="1200"/>
              <a:t>D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E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90FA0682-E868-CE47-8838-BCBAD12BBBF4}"/>
              </a:ext>
            </a:extLst>
          </p:cNvPr>
          <p:cNvSpPr txBox="1"/>
          <p:nvPr/>
        </p:nvSpPr>
        <p:spPr>
          <a:xfrm>
            <a:off x="5981810" y="3997336"/>
            <a:ext cx="46358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A: Q</a:t>
            </a:r>
            <a:endParaRPr lang="de-DE" sz="1200"/>
          </a:p>
          <a:p>
            <a:r>
              <a:rPr lang="de-DE" sz="1200"/>
              <a:t>C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G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B2AF344-5C0A-3850-8436-BA3B6E6583B9}"/>
              </a:ext>
            </a:extLst>
          </p:cNvPr>
          <p:cNvSpPr txBox="1"/>
          <p:nvPr/>
        </p:nvSpPr>
        <p:spPr>
          <a:xfrm>
            <a:off x="5504535" y="3232567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A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44CB97A-2A3B-5F66-91AF-AA44BA06C280}"/>
              </a:ext>
            </a:extLst>
          </p:cNvPr>
          <p:cNvCxnSpPr/>
          <p:nvPr/>
        </p:nvCxnSpPr>
        <p:spPr>
          <a:xfrm>
            <a:off x="6186696" y="2667296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332F2A0F-5F15-8417-739C-5F253E639591}"/>
              </a:ext>
            </a:extLst>
          </p:cNvPr>
          <p:cNvSpPr/>
          <p:nvPr/>
        </p:nvSpPr>
        <p:spPr>
          <a:xfrm>
            <a:off x="1012160" y="2068124"/>
            <a:ext cx="166256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i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67C6F033-3883-F6D1-46C1-50875EC1349A}"/>
              </a:ext>
            </a:extLst>
          </p:cNvPr>
          <p:cNvSpPr txBox="1"/>
          <p:nvPr/>
        </p:nvSpPr>
        <p:spPr>
          <a:xfrm>
            <a:off x="9471312" y="2252856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time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5B7C4A35-131B-D3BB-2E92-8BBE11F95275}"/>
              </a:ext>
            </a:extLst>
          </p:cNvPr>
          <p:cNvSpPr txBox="1"/>
          <p:nvPr/>
        </p:nvSpPr>
        <p:spPr>
          <a:xfrm>
            <a:off x="6866365" y="3997336"/>
            <a:ext cx="46358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A: Q</a:t>
            </a:r>
            <a:endParaRPr lang="de-DE" sz="1200"/>
          </a:p>
          <a:p>
            <a:r>
              <a:rPr lang="de-DE" sz="1200">
                <a:solidFill>
                  <a:srgbClr val="00B0F0"/>
                </a:solidFill>
              </a:rPr>
              <a:t>C: S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FBFE03E2-9D3E-C634-66B6-18AB4798B738}"/>
              </a:ext>
            </a:extLst>
          </p:cNvPr>
          <p:cNvCxnSpPr/>
          <p:nvPr/>
        </p:nvCxnSpPr>
        <p:spPr>
          <a:xfrm flipV="1">
            <a:off x="7063596" y="1502063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006E14AA-1B32-9614-73D2-C905DFAC48DB}"/>
              </a:ext>
            </a:extLst>
          </p:cNvPr>
          <p:cNvSpPr txBox="1"/>
          <p:nvPr/>
        </p:nvSpPr>
        <p:spPr>
          <a:xfrm>
            <a:off x="6258084" y="1223753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2E71CD44-7533-F324-B5C6-A249B24634BB}"/>
              </a:ext>
            </a:extLst>
          </p:cNvPr>
          <p:cNvSpPr/>
          <p:nvPr/>
        </p:nvSpPr>
        <p:spPr>
          <a:xfrm>
            <a:off x="7606084" y="2022927"/>
            <a:ext cx="311783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B99E6C57-3EB1-440A-E33A-02B99CE06A7E}"/>
              </a:ext>
            </a:extLst>
          </p:cNvPr>
          <p:cNvSpPr txBox="1"/>
          <p:nvPr/>
        </p:nvSpPr>
        <p:spPr>
          <a:xfrm>
            <a:off x="7848601" y="3948970"/>
            <a:ext cx="15292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100" b="1"/>
              <a:t>deviceMetadataList</a:t>
            </a:r>
            <a:endParaRPr lang="de-DE" sz="110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DAA3C215-EF16-051F-663D-E869D3D8D81C}"/>
              </a:ext>
            </a:extLst>
          </p:cNvPr>
          <p:cNvSpPr txBox="1"/>
          <p:nvPr/>
        </p:nvSpPr>
        <p:spPr>
          <a:xfrm>
            <a:off x="7706743" y="971484"/>
            <a:ext cx="1468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>
                <a:solidFill>
                  <a:schemeClr val="accent4">
                    <a:lumMod val="50000"/>
                  </a:schemeClr>
                </a:solidFill>
              </a:rPr>
              <a:t>slidingWindowSize = 2</a:t>
            </a:r>
          </a:p>
        </p:txBody>
      </p: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8539A5C9-CD2A-7F04-759A-0C24B9604B30}"/>
              </a:ext>
            </a:extLst>
          </p:cNvPr>
          <p:cNvCxnSpPr/>
          <p:nvPr/>
        </p:nvCxnSpPr>
        <p:spPr>
          <a:xfrm>
            <a:off x="1887791" y="1125079"/>
            <a:ext cx="0" cy="485662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9997CCE8-BE2D-57CC-70EF-FBA1BB9A0AED}"/>
              </a:ext>
            </a:extLst>
          </p:cNvPr>
          <p:cNvSpPr/>
          <p:nvPr/>
        </p:nvSpPr>
        <p:spPr>
          <a:xfrm>
            <a:off x="213494" y="1948760"/>
            <a:ext cx="609260" cy="869803"/>
          </a:xfrm>
          <a:prstGeom prst="rightArrow">
            <a:avLst>
              <a:gd name="adj1" fmla="val 50000"/>
              <a:gd name="adj2" fmla="val 80348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55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AC39EAD1-2CCA-90CA-9E60-24701E5B9673}"/>
              </a:ext>
            </a:extLst>
          </p:cNvPr>
          <p:cNvSpPr/>
          <p:nvPr/>
        </p:nvSpPr>
        <p:spPr>
          <a:xfrm>
            <a:off x="30709" y="209480"/>
            <a:ext cx="13672592" cy="12706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D6CC62-4B66-AA09-C3E3-34F2DFEC26E5}"/>
              </a:ext>
            </a:extLst>
          </p:cNvPr>
          <p:cNvSpPr txBox="1"/>
          <p:nvPr/>
        </p:nvSpPr>
        <p:spPr>
          <a:xfrm>
            <a:off x="9946321" y="2219038"/>
            <a:ext cx="3583499" cy="835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Does device from controller exist in metadata table already?</a:t>
            </a: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no: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add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7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Yes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update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if necessary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is connected on controller, but not in table: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58775"/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device-type is „unknown“ for a connected device, try updating it again to a known device-type from CC data:</a:t>
            </a:r>
          </a:p>
          <a:p>
            <a:pPr marL="3587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809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!= connected anymore on controller, but in table still marked as connected: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809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A device from the metadata table does no longer exist in the controller: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still has status connected in the table: 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is already marked as connecting or unable-to-connect and the time between the current time and the dcTime is more than the allowed retention period: the device is deleted from the metadata table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The schema-cache-directory is only set by the periodic sync when device is added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Device-type is set when device is added, but also updated by periodic sync (if „unknown“ before and found later)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A7809BAD-B91B-B5BD-A083-49F253F582B0}"/>
              </a:ext>
            </a:extLst>
          </p:cNvPr>
          <p:cNvSpPr/>
          <p:nvPr/>
        </p:nvSpPr>
        <p:spPr>
          <a:xfrm>
            <a:off x="3885247" y="1137808"/>
            <a:ext cx="5337810" cy="1130396"/>
          </a:xfrm>
          <a:prstGeom prst="roundRect">
            <a:avLst>
              <a:gd name="adj" fmla="val 520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54929B9-DA4E-10CE-406B-9FE14E8001AB}"/>
              </a:ext>
            </a:extLst>
          </p:cNvPr>
          <p:cNvSpPr/>
          <p:nvPr/>
        </p:nvSpPr>
        <p:spPr>
          <a:xfrm>
            <a:off x="187648" y="274320"/>
            <a:ext cx="13395094" cy="627690"/>
          </a:xfrm>
          <a:prstGeom prst="roundRect">
            <a:avLst>
              <a:gd name="adj" fmla="val 520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6C6F322-DF5A-ECE2-ED40-9B90088D3999}"/>
              </a:ext>
            </a:extLst>
          </p:cNvPr>
          <p:cNvSpPr/>
          <p:nvPr/>
        </p:nvSpPr>
        <p:spPr>
          <a:xfrm>
            <a:off x="902017" y="900608"/>
            <a:ext cx="1866900" cy="3919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deviceList periodic sync with Controller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08CF8AB-79DF-E99C-DB12-520908773731}"/>
              </a:ext>
            </a:extLst>
          </p:cNvPr>
          <p:cNvSpPr/>
          <p:nvPr/>
        </p:nvSpPr>
        <p:spPr>
          <a:xfrm>
            <a:off x="9522144" y="918316"/>
            <a:ext cx="1866900" cy="373380"/>
          </a:xfrm>
          <a:prstGeom prst="roundRect">
            <a:avLst/>
          </a:prstGeom>
          <a:gradFill>
            <a:gsLst>
              <a:gs pos="37000">
                <a:srgbClr val="CEE8CA"/>
              </a:gs>
              <a:gs pos="73000">
                <a:srgbClr val="B7D9B1"/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metadata table periodic connection status sync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D5F327B-4F01-7F3E-4510-D6016CA3796D}"/>
              </a:ext>
            </a:extLst>
          </p:cNvPr>
          <p:cNvSpPr/>
          <p:nvPr/>
        </p:nvSpPr>
        <p:spPr>
          <a:xfrm>
            <a:off x="4068127" y="1808726"/>
            <a:ext cx="1988822" cy="373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controller-attribute-value-change notification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665C1A40-DA5A-EAE9-B546-EA68B305CABE}"/>
              </a:ext>
            </a:extLst>
          </p:cNvPr>
          <p:cNvSpPr/>
          <p:nvPr/>
        </p:nvSpPr>
        <p:spPr>
          <a:xfrm>
            <a:off x="6365559" y="1743956"/>
            <a:ext cx="2777490" cy="457200"/>
          </a:xfrm>
          <a:prstGeom prst="roundRect">
            <a:avLst>
              <a:gd name="adj" fmla="val 96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/>
              <a:t>device notifications: alarm, attribute-value-change, object creation/deletion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6DB5D31-77A2-8583-3960-58F8146F470E}"/>
              </a:ext>
            </a:extLst>
          </p:cNvPr>
          <p:cNvSpPr/>
          <p:nvPr/>
        </p:nvSpPr>
        <p:spPr>
          <a:xfrm>
            <a:off x="271288" y="2583847"/>
            <a:ext cx="2266943" cy="601313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DeviceList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A6FE85E-0183-7CBC-02A8-EF7BFC65A603}"/>
              </a:ext>
            </a:extLst>
          </p:cNvPr>
          <p:cNvCxnSpPr>
            <a:cxnSpLocks/>
          </p:cNvCxnSpPr>
          <p:nvPr/>
        </p:nvCxnSpPr>
        <p:spPr>
          <a:xfrm>
            <a:off x="1214437" y="1292513"/>
            <a:ext cx="0" cy="129133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66AA4E8-C9F8-78F5-5113-E5408E2B8EBB}"/>
              </a:ext>
            </a:extLst>
          </p:cNvPr>
          <p:cNvSpPr txBox="1"/>
          <p:nvPr/>
        </p:nvSpPr>
        <p:spPr>
          <a:xfrm>
            <a:off x="1214437" y="1892799"/>
            <a:ext cx="22669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Add (new) connected,</a:t>
            </a:r>
          </a:p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Delete disconnected devices &amp; their CCs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9060F0B-55D0-9057-0766-405CC55C7F15}"/>
              </a:ext>
            </a:extLst>
          </p:cNvPr>
          <p:cNvSpPr txBox="1"/>
          <p:nvPr/>
        </p:nvSpPr>
        <p:spPr>
          <a:xfrm>
            <a:off x="5402072" y="352718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4D8B3A6-C980-B5DA-610F-D5B1EACC6EC6}"/>
              </a:ext>
            </a:extLst>
          </p:cNvPr>
          <p:cNvSpPr txBox="1"/>
          <p:nvPr/>
        </p:nvSpPr>
        <p:spPr>
          <a:xfrm>
            <a:off x="3885247" y="1137808"/>
            <a:ext cx="1516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NotificationProxy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52310E9-AF02-C4A0-1F14-65A169D4F6F1}"/>
              </a:ext>
            </a:extLst>
          </p:cNvPr>
          <p:cNvCxnSpPr>
            <a:cxnSpLocks/>
          </p:cNvCxnSpPr>
          <p:nvPr/>
        </p:nvCxnSpPr>
        <p:spPr>
          <a:xfrm>
            <a:off x="4285297" y="900608"/>
            <a:ext cx="0" cy="237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220CFB55-ED34-7D2C-6C08-9B31057FF698}"/>
              </a:ext>
            </a:extLst>
          </p:cNvPr>
          <p:cNvSpPr/>
          <p:nvPr/>
        </p:nvSpPr>
        <p:spPr>
          <a:xfrm>
            <a:off x="2538231" y="2811780"/>
            <a:ext cx="939341" cy="373380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Cached CCs</a:t>
            </a:r>
            <a:endParaRPr lang="de-DE" sz="1200">
              <a:solidFill>
                <a:schemeClr val="dk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0B2E286-3B36-F5D8-272C-FD85B09666D7}"/>
              </a:ext>
            </a:extLst>
          </p:cNvPr>
          <p:cNvCxnSpPr/>
          <p:nvPr/>
        </p:nvCxnSpPr>
        <p:spPr>
          <a:xfrm flipH="1">
            <a:off x="2538231" y="1995416"/>
            <a:ext cx="1529896" cy="58843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447746-FD2B-7D42-6761-6C740296BD11}"/>
              </a:ext>
            </a:extLst>
          </p:cNvPr>
          <p:cNvCxnSpPr/>
          <p:nvPr/>
        </p:nvCxnSpPr>
        <p:spPr>
          <a:xfrm flipH="1">
            <a:off x="3477572" y="2181339"/>
            <a:ext cx="2887987" cy="63044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B04BCD5-C41E-4C81-2DF5-BC0F59D70982}"/>
              </a:ext>
            </a:extLst>
          </p:cNvPr>
          <p:cNvSpPr txBox="1"/>
          <p:nvPr/>
        </p:nvSpPr>
        <p:spPr>
          <a:xfrm>
            <a:off x="3648245" y="2339075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>
                <a:solidFill>
                  <a:schemeClr val="accent2">
                    <a:lumMod val="75000"/>
                  </a:schemeClr>
                </a:solidFill>
              </a:rPr>
              <a:t>Partial CC update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C4EC4989-EFA4-E541-05A8-83ABEF116EFE}"/>
              </a:ext>
            </a:extLst>
          </p:cNvPr>
          <p:cNvSpPr/>
          <p:nvPr/>
        </p:nvSpPr>
        <p:spPr>
          <a:xfrm>
            <a:off x="187648" y="10357286"/>
            <a:ext cx="13194696" cy="2411655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Metadata table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55696B1-7212-B858-7FDB-EBD3D22FD948}"/>
              </a:ext>
            </a:extLst>
          </p:cNvPr>
          <p:cNvCxnSpPr>
            <a:cxnSpLocks/>
          </p:cNvCxnSpPr>
          <p:nvPr/>
        </p:nvCxnSpPr>
        <p:spPr>
          <a:xfrm>
            <a:off x="9794557" y="1291696"/>
            <a:ext cx="0" cy="906559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D334F66-9D4D-8D8B-85A6-5C941147B310}"/>
              </a:ext>
            </a:extLst>
          </p:cNvPr>
          <p:cNvCxnSpPr>
            <a:cxnSpLocks/>
          </p:cNvCxnSpPr>
          <p:nvPr/>
        </p:nvCxnSpPr>
        <p:spPr>
          <a:xfrm flipH="1">
            <a:off x="271288" y="3185160"/>
            <a:ext cx="17144" cy="71304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86FC1E5-712C-20D6-E968-5A1CE049FBBC}"/>
              </a:ext>
            </a:extLst>
          </p:cNvPr>
          <p:cNvSpPr txBox="1"/>
          <p:nvPr/>
        </p:nvSpPr>
        <p:spPr>
          <a:xfrm>
            <a:off x="449499" y="3682770"/>
            <a:ext cx="282321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DeviceList Cases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added to deviceList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periodic update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notification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MetadataTable Cases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existing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not existing</a:t>
            </a: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Action depends on case: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4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(c1,c2): if the device is deleted due to notification receipt, then this is handled by the notification caused updates to the metadata table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2A143A4-E810-5295-46A7-2621FC635310}"/>
              </a:ext>
            </a:extLst>
          </p:cNvPr>
          <p:cNvCxnSpPr>
            <a:cxnSpLocks/>
          </p:cNvCxnSpPr>
          <p:nvPr/>
        </p:nvCxnSpPr>
        <p:spPr>
          <a:xfrm>
            <a:off x="5952162" y="2181339"/>
            <a:ext cx="0" cy="817594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5333171-2B32-EFAE-7612-158C1AAFF7C5}"/>
              </a:ext>
            </a:extLst>
          </p:cNvPr>
          <p:cNvSpPr txBox="1"/>
          <p:nvPr/>
        </p:nvSpPr>
        <p:spPr>
          <a:xfrm>
            <a:off x="6261137" y="3184393"/>
            <a:ext cx="30013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Does device exist in metadata table already?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no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add 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it to the table</a:t>
            </a:r>
            <a:r>
              <a:rPr lang="de-DE" sz="1050" i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!= connected:</a:t>
            </a:r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6BC88F7-50D2-2A5D-BF06-12D95D909862}"/>
              </a:ext>
            </a:extLst>
          </p:cNvPr>
          <p:cNvCxnSpPr>
            <a:cxnSpLocks/>
          </p:cNvCxnSpPr>
          <p:nvPr/>
        </p:nvCxnSpPr>
        <p:spPr>
          <a:xfrm>
            <a:off x="3427200" y="3185160"/>
            <a:ext cx="0" cy="717212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EBE9DB5A-C4EF-30A1-7FAA-C48591205AAB}"/>
              </a:ext>
            </a:extLst>
          </p:cNvPr>
          <p:cNvSpPr txBox="1"/>
          <p:nvPr/>
        </p:nvSpPr>
        <p:spPr>
          <a:xfrm>
            <a:off x="3530413" y="3743904"/>
            <a:ext cx="231019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50" b="1"/>
              <a:t>Upon completion of complete CC retrieval</a:t>
            </a: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950" b="1"/>
              <a:t>by </a:t>
            </a: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slidingWindow </a:t>
            </a:r>
            <a:r>
              <a:rPr lang="de-DE" sz="950" b="1"/>
              <a:t>or by </a:t>
            </a:r>
            <a:r>
              <a:rPr lang="de-DE" sz="950" b="1">
                <a:solidFill>
                  <a:schemeClr val="accent4">
                    <a:lumMod val="75000"/>
                  </a:schemeClr>
                </a:solidFill>
              </a:rPr>
              <a:t>qualityMeasurement process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de-DE" sz="950" b="1">
                <a:solidFill>
                  <a:schemeClr val="accent2">
                    <a:lumMod val="75000"/>
                  </a:schemeClr>
                </a:solidFill>
              </a:rPr>
              <a:t>Upon completion of partial CC update: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7388A9D-D2CB-5A6C-DA78-1823CA848FE2}"/>
              </a:ext>
            </a:extLst>
          </p:cNvPr>
          <p:cNvSpPr/>
          <p:nvPr/>
        </p:nvSpPr>
        <p:spPr>
          <a:xfrm>
            <a:off x="10990939" y="10431596"/>
            <a:ext cx="1942137" cy="8332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>
                <a:solidFill>
                  <a:schemeClr val="tx1"/>
                </a:solidFill>
              </a:rPr>
              <a:t>Initial/default values: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connection-status = unknown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timestamps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update counter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schema-cache-directory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device-type = unknown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46D5548-63C6-A3FB-46CB-C16406FD7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01779"/>
              </p:ext>
            </p:extLst>
          </p:nvPr>
        </p:nvGraphicFramePr>
        <p:xfrm>
          <a:off x="535216" y="10562913"/>
          <a:ext cx="42291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38760979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492777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800" b="1"/>
                        <a:t>Property 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Abbrebviation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2429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Connection-status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connStat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39078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Changed-to-disconnected-time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dcTime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3395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added-to-device-list-time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addDevListTime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36190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last-complete-control-construct-update-time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lastCompleteTime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1528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last-control-construct-notification-update-time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lastNotifUpdateTime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44469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number-of-partial-updates-since-last-complete-update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updateCt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73593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schema-cache-directory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schemaDir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7646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device-type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deviceType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055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257BBB6-2A6D-94D0-069D-0590FA325D96}"/>
              </a:ext>
            </a:extLst>
          </p:cNvPr>
          <p:cNvSpPr txBox="1"/>
          <p:nvPr/>
        </p:nvSpPr>
        <p:spPr>
          <a:xfrm>
            <a:off x="7295671" y="3748271"/>
            <a:ext cx="137569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510005-0E35-B290-977C-27861FF72024}"/>
              </a:ext>
            </a:extLst>
          </p:cNvPr>
          <p:cNvSpPr txBox="1"/>
          <p:nvPr/>
        </p:nvSpPr>
        <p:spPr>
          <a:xfrm>
            <a:off x="6300664" y="6059898"/>
            <a:ext cx="300133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yes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update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 the record in the table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!= connected: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D18B820-B14A-5917-E67F-AA0CB72C0A9B}"/>
              </a:ext>
            </a:extLst>
          </p:cNvPr>
          <p:cNvSpPr txBox="1"/>
          <p:nvPr/>
        </p:nvSpPr>
        <p:spPr>
          <a:xfrm>
            <a:off x="10230598" y="2877749"/>
            <a:ext cx="2992958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schema-cache-directory from controller info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deviceType = mapped from CC data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E82E923-350D-B352-4937-8BEA2940067A}"/>
              </a:ext>
            </a:extLst>
          </p:cNvPr>
          <p:cNvSpPr txBox="1"/>
          <p:nvPr/>
        </p:nvSpPr>
        <p:spPr>
          <a:xfrm>
            <a:off x="7295671" y="4982680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A517859-89EE-F855-CDA8-2CCDEDFED70C}"/>
              </a:ext>
            </a:extLst>
          </p:cNvPr>
          <p:cNvSpPr txBox="1"/>
          <p:nvPr/>
        </p:nvSpPr>
        <p:spPr>
          <a:xfrm>
            <a:off x="7308177" y="6486045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73BE658-32E1-BA7E-C685-B3319942F7E4}"/>
              </a:ext>
            </a:extLst>
          </p:cNvPr>
          <p:cNvSpPr txBox="1"/>
          <p:nvPr/>
        </p:nvSpPr>
        <p:spPr>
          <a:xfrm>
            <a:off x="7308177" y="7269063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003ED46-5195-39B6-0D7C-9727A827B544}"/>
              </a:ext>
            </a:extLst>
          </p:cNvPr>
          <p:cNvSpPr txBox="1"/>
          <p:nvPr/>
        </p:nvSpPr>
        <p:spPr>
          <a:xfrm>
            <a:off x="10566182" y="4411839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1785A8A-ADFD-FB0F-6F2F-8E7E29B809F0}"/>
              </a:ext>
            </a:extLst>
          </p:cNvPr>
          <p:cNvSpPr txBox="1"/>
          <p:nvPr/>
        </p:nvSpPr>
        <p:spPr>
          <a:xfrm>
            <a:off x="10516289" y="6206885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9F71CFE-8D74-B9FE-8668-F97EAE5368F0}"/>
              </a:ext>
            </a:extLst>
          </p:cNvPr>
          <p:cNvSpPr txBox="1"/>
          <p:nvPr/>
        </p:nvSpPr>
        <p:spPr>
          <a:xfrm>
            <a:off x="12258019" y="6192847"/>
            <a:ext cx="12579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not known, but is set to current timestamp for retention management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DB679D7-E52A-6259-89C9-9B8CA95A7943}"/>
              </a:ext>
            </a:extLst>
          </p:cNvPr>
          <p:cNvSpPr txBox="1"/>
          <p:nvPr/>
        </p:nvSpPr>
        <p:spPr>
          <a:xfrm>
            <a:off x="10523022" y="7903120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9FCC31B-6779-19FC-A86E-331BDE089D11}"/>
              </a:ext>
            </a:extLst>
          </p:cNvPr>
          <p:cNvSpPr txBox="1"/>
          <p:nvPr/>
        </p:nvSpPr>
        <p:spPr>
          <a:xfrm>
            <a:off x="6258178" y="2535359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controller attribute value change notifications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379C4E6-619E-7FD2-167B-E0AFF1A4509A}"/>
              </a:ext>
            </a:extLst>
          </p:cNvPr>
          <p:cNvSpPr txBox="1"/>
          <p:nvPr/>
        </p:nvSpPr>
        <p:spPr>
          <a:xfrm>
            <a:off x="3547732" y="3241981"/>
            <a:ext cx="2192237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CC updates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1F9B6A9-CA0F-6E25-C211-E9F078B79D87}"/>
              </a:ext>
            </a:extLst>
          </p:cNvPr>
          <p:cNvSpPr txBox="1"/>
          <p:nvPr/>
        </p:nvSpPr>
        <p:spPr>
          <a:xfrm>
            <a:off x="3957342" y="4314300"/>
            <a:ext cx="1649811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D0686-4E0B-E4CF-038C-5D139CAC034D}"/>
              </a:ext>
            </a:extLst>
          </p:cNvPr>
          <p:cNvSpPr txBox="1"/>
          <p:nvPr/>
        </p:nvSpPr>
        <p:spPr>
          <a:xfrm>
            <a:off x="3888115" y="5272465"/>
            <a:ext cx="175240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updateCt + 1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9163760-81CC-D7A0-BD7C-8B30AC6104B0}"/>
              </a:ext>
            </a:extLst>
          </p:cNvPr>
          <p:cNvSpPr txBox="1"/>
          <p:nvPr/>
        </p:nvSpPr>
        <p:spPr>
          <a:xfrm>
            <a:off x="398907" y="3241981"/>
            <a:ext cx="282321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deviceList updates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65B7BC0-FB97-364B-C07D-33A52C3B85AA}"/>
              </a:ext>
            </a:extLst>
          </p:cNvPr>
          <p:cNvSpPr txBox="1"/>
          <p:nvPr/>
        </p:nvSpPr>
        <p:spPr>
          <a:xfrm>
            <a:off x="1605712" y="5119078"/>
            <a:ext cx="1542410" cy="707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5CD8E84-F642-6DE6-EC7D-C870CDEB9944}"/>
              </a:ext>
            </a:extLst>
          </p:cNvPr>
          <p:cNvSpPr txBox="1"/>
          <p:nvPr/>
        </p:nvSpPr>
        <p:spPr>
          <a:xfrm>
            <a:off x="1599040" y="6077477"/>
            <a:ext cx="154241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BFCF8A0-A8A8-AC5B-62CA-A9617834AD02}"/>
              </a:ext>
            </a:extLst>
          </p:cNvPr>
          <p:cNvSpPr txBox="1"/>
          <p:nvPr/>
        </p:nvSpPr>
        <p:spPr>
          <a:xfrm>
            <a:off x="8469072" y="14749678"/>
            <a:ext cx="125793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7DC9D02-854D-50C3-BE00-58DF4B4F85C6}"/>
              </a:ext>
            </a:extLst>
          </p:cNvPr>
          <p:cNvSpPr txBox="1"/>
          <p:nvPr/>
        </p:nvSpPr>
        <p:spPr>
          <a:xfrm>
            <a:off x="846477" y="7233752"/>
            <a:ext cx="2302056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 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0556668-F443-585C-E309-EE70F5EED3AD}"/>
              </a:ext>
            </a:extLst>
          </p:cNvPr>
          <p:cNvSpPr txBox="1"/>
          <p:nvPr/>
        </p:nvSpPr>
        <p:spPr>
          <a:xfrm>
            <a:off x="3574679" y="6793012"/>
            <a:ext cx="10912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only approximated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1A247BC-E95A-383D-A984-BA57BFCC4366}"/>
              </a:ext>
            </a:extLst>
          </p:cNvPr>
          <p:cNvSpPr txBox="1"/>
          <p:nvPr/>
        </p:nvSpPr>
        <p:spPr>
          <a:xfrm>
            <a:off x="957362" y="8575638"/>
            <a:ext cx="218200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=current time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9D51AABB-7890-1D3C-38FE-6BC644DA1E49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40813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CE5EAEB-3F5C-E5DF-C233-068CD058695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145946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7ECC698-5DCE-39C1-9477-DD71481A86F5}"/>
              </a:ext>
            </a:extLst>
          </p:cNvPr>
          <p:cNvCxnSpPr>
            <a:cxnSpLocks/>
          </p:cNvCxnSpPr>
          <p:nvPr/>
        </p:nvCxnSpPr>
        <p:spPr>
          <a:xfrm flipV="1">
            <a:off x="3202280" y="4998360"/>
            <a:ext cx="3269389" cy="4757614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E27B2061-C6F8-A646-CB16-7E4023277313}"/>
              </a:ext>
            </a:extLst>
          </p:cNvPr>
          <p:cNvCxnSpPr>
            <a:cxnSpLocks/>
          </p:cNvCxnSpPr>
          <p:nvPr/>
        </p:nvCxnSpPr>
        <p:spPr>
          <a:xfrm flipV="1">
            <a:off x="4386360" y="7160992"/>
            <a:ext cx="2068924" cy="862906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F016A024-E1FE-1CB0-E2AD-277F342C4FB9}"/>
              </a:ext>
            </a:extLst>
          </p:cNvPr>
          <p:cNvSpPr txBox="1"/>
          <p:nvPr/>
        </p:nvSpPr>
        <p:spPr>
          <a:xfrm>
            <a:off x="9940188" y="1556050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periodic metadata table sync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FA6F17D8-7174-CE80-EC30-CD893D65C407}"/>
              </a:ext>
            </a:extLst>
          </p:cNvPr>
          <p:cNvCxnSpPr/>
          <p:nvPr/>
        </p:nvCxnSpPr>
        <p:spPr>
          <a:xfrm>
            <a:off x="3427200" y="3184393"/>
            <a:ext cx="0" cy="346412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E1D69767-7FF5-D705-649D-33C9E6F1EC03}"/>
              </a:ext>
            </a:extLst>
          </p:cNvPr>
          <p:cNvSpPr/>
          <p:nvPr/>
        </p:nvSpPr>
        <p:spPr>
          <a:xfrm>
            <a:off x="14117620" y="274320"/>
            <a:ext cx="1532899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v1.2.x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A46516-029A-487A-4E48-450302CE0F53}"/>
              </a:ext>
            </a:extLst>
          </p:cNvPr>
          <p:cNvSpPr txBox="1"/>
          <p:nvPr/>
        </p:nvSpPr>
        <p:spPr>
          <a:xfrm>
            <a:off x="10577175" y="5301950"/>
            <a:ext cx="1763624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property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deviceType = mapped from CC data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0E7AE75-0912-435F-B87C-AB25196D36EE}"/>
              </a:ext>
            </a:extLst>
          </p:cNvPr>
          <p:cNvSpPr/>
          <p:nvPr/>
        </p:nvSpPr>
        <p:spPr>
          <a:xfrm>
            <a:off x="1214437" y="5099796"/>
            <a:ext cx="10364635" cy="12381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No longer valid for MWDI 2.0.0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No metadata table anymore, just deviceList with metadata</a:t>
            </a:r>
          </a:p>
        </p:txBody>
      </p:sp>
    </p:spTree>
    <p:extLst>
      <p:ext uri="{BB962C8B-B14F-4D97-AF65-F5344CB8AC3E}">
        <p14:creationId xmlns:p14="http://schemas.microsoft.com/office/powerpoint/2010/main" val="421753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1908</Words>
  <Application>Microsoft Office PowerPoint</Application>
  <PresentationFormat>Breitbild</PresentationFormat>
  <Paragraphs>551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Katharina Mohr (External)</dc:creator>
  <cp:lastModifiedBy>Katharina Mohr (External)</cp:lastModifiedBy>
  <cp:revision>562</cp:revision>
  <dcterms:created xsi:type="dcterms:W3CDTF">2024-10-02T11:08:10Z</dcterms:created>
  <dcterms:modified xsi:type="dcterms:W3CDTF">2025-05-27T10:15:00Z</dcterms:modified>
</cp:coreProperties>
</file>