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64" r:id="rId5"/>
    <p:sldId id="265" r:id="rId6"/>
    <p:sldId id="258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CE0"/>
    <a:srgbClr val="CAC2EC"/>
    <a:srgbClr val="E4CFF3"/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-266700" y="-411480"/>
            <a:ext cx="11536680" cy="796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&amp; metadata table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3866BA8-CF2A-0E9E-5E00-C729AE275AC7}"/>
              </a:ext>
            </a:extLst>
          </p:cNvPr>
          <p:cNvSpPr/>
          <p:nvPr/>
        </p:nvSpPr>
        <p:spPr>
          <a:xfrm>
            <a:off x="347072" y="640746"/>
            <a:ext cx="4191556" cy="6678751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416152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deviceList; their CCs are retrieved with priority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runs over the deviceList (periodic retrieval)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certain device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5098170" y="640747"/>
            <a:ext cx="514711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172702" y="677275"/>
            <a:ext cx="50725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033A91-99C9-2A9C-8811-F479AB1B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58277"/>
              </p:ext>
            </p:extLst>
          </p:nvPr>
        </p:nvGraphicFramePr>
        <p:xfrm>
          <a:off x="317499" y="536786"/>
          <a:ext cx="1112918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174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1846224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4385789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Updates based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sync,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CC retrieval by slidingWindow,</a:t>
                      </a:r>
                    </a:p>
                    <a:p>
                      <a:r>
                        <a:rPr lang="de-DE" sz="1200"/>
                        <a:t>periodic CC retrieval by quality measurement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DD8C17A-8806-8ECF-BB5E-66DAB9EF3F1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</p:spTree>
    <p:extLst>
      <p:ext uri="{BB962C8B-B14F-4D97-AF65-F5344CB8AC3E}">
        <p14:creationId xmlns:p14="http://schemas.microsoft.com/office/powerpoint/2010/main" val="17953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D4C15A49-87F2-6713-D242-2BE979C7ED67}"/>
              </a:ext>
            </a:extLst>
          </p:cNvPr>
          <p:cNvSpPr txBox="1"/>
          <p:nvPr/>
        </p:nvSpPr>
        <p:spPr>
          <a:xfrm>
            <a:off x="4667671" y="6092611"/>
            <a:ext cx="3781423" cy="778538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2AC719-35CE-9944-3478-74712B9112BC}"/>
              </a:ext>
            </a:extLst>
          </p:cNvPr>
          <p:cNvSpPr/>
          <p:nvPr/>
        </p:nvSpPr>
        <p:spPr>
          <a:xfrm>
            <a:off x="0" y="0"/>
            <a:ext cx="10350500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Metadata table ordering and update order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EB4795E-8647-F9CD-CAB7-90FDAF73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5398"/>
              </p:ext>
            </p:extLst>
          </p:nvPr>
        </p:nvGraphicFramePr>
        <p:xfrm>
          <a:off x="203200" y="447574"/>
          <a:ext cx="4464471" cy="41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97">
                  <a:extLst>
                    <a:ext uri="{9D8B030D-6E8A-4147-A177-3AD203B41FA5}">
                      <a16:colId xmlns:a16="http://schemas.microsoft.com/office/drawing/2014/main" val="1041723700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138862625"/>
                    </a:ext>
                  </a:extLst>
                </a:gridCol>
                <a:gridCol w="1039566">
                  <a:extLst>
                    <a:ext uri="{9D8B030D-6E8A-4147-A177-3AD203B41FA5}">
                      <a16:colId xmlns:a16="http://schemas.microsoft.com/office/drawing/2014/main" val="2629712541"/>
                    </a:ext>
                  </a:extLst>
                </a:gridCol>
                <a:gridCol w="1862733">
                  <a:extLst>
                    <a:ext uri="{9D8B030D-6E8A-4147-A177-3AD203B41FA5}">
                      <a16:colId xmlns:a16="http://schemas.microsoft.com/office/drawing/2014/main" val="1231056635"/>
                    </a:ext>
                  </a:extLst>
                </a:gridCol>
                <a:gridCol w="290533">
                  <a:extLst>
                    <a:ext uri="{9D8B030D-6E8A-4147-A177-3AD203B41FA5}">
                      <a16:colId xmlns:a16="http://schemas.microsoft.com/office/drawing/2014/main" val="307436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mount-name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connection-status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last-complete-control-construct-update-time</a:t>
                      </a:r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5973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100250001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41250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300259999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149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2025-05-05T01:00:00+01:00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1137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200250003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2025-05-05T01:02:00+01:00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25136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200254678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488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2025-05-05T05:10:00+01:00</a:t>
                      </a:r>
                    </a:p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5796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500251111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2025-05-05T05:20:00+01:00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7268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82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100252222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connecting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1626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unable-to-connect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5291403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C2F33E-ABA4-2F52-0C4E-E405C93978CB}"/>
              </a:ext>
            </a:extLst>
          </p:cNvPr>
          <p:cNvSpPr txBox="1"/>
          <p:nvPr/>
        </p:nvSpPr>
        <p:spPr>
          <a:xfrm>
            <a:off x="4794864" y="447573"/>
            <a:ext cx="5482611" cy="1851127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sz="1100" b="1"/>
              <a:t>Ordering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== null are listed first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</a:t>
            </a:r>
            <a:r>
              <a:rPr lang="de-DE" sz="1100">
                <a:sym typeface="Symbol" panose="05050102010706020507" pitchFamily="18" charset="2"/>
              </a:rPr>
              <a:t> </a:t>
            </a:r>
            <a:r>
              <a:rPr lang="de-DE" sz="1100"/>
              <a:t>null are sorted from old to new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Not connected devices are at the end of the table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100"/>
          </a:p>
          <a:p>
            <a:pPr algn="l"/>
            <a:r>
              <a:rPr lang="de-DE" sz="1100" b="1"/>
              <a:t>Order updates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Successful retrieval: move device to the position after the last connected device in the table (i.e. right before the first not-connected device)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Retrieval fail: after allowed retries have failed, move also to right before the first not-connected device (or end of the list of only connected devices found)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8F0B88-9BBA-8235-3796-EDA6A1FCF2D9}"/>
              </a:ext>
            </a:extLst>
          </p:cNvPr>
          <p:cNvSpPr txBox="1"/>
          <p:nvPr/>
        </p:nvSpPr>
        <p:spPr>
          <a:xfrm>
            <a:off x="203199" y="5101085"/>
            <a:ext cx="900472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95000"/>
                  </a:schemeClr>
                </a:solidFill>
              </a:rPr>
              <a:t>Device selection strategy for updates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467DFF-00D6-AF65-E8AE-C95E1B1F28FE}"/>
              </a:ext>
            </a:extLst>
          </p:cNvPr>
          <p:cNvSpPr/>
          <p:nvPr/>
        </p:nvSpPr>
        <p:spPr>
          <a:xfrm>
            <a:off x="250824" y="6092613"/>
            <a:ext cx="4203187" cy="778538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A83C0F-E5F8-5151-BE99-3F62B1BA522B}"/>
              </a:ext>
            </a:extLst>
          </p:cNvPr>
          <p:cNvSpPr txBox="1"/>
          <p:nvPr/>
        </p:nvSpPr>
        <p:spPr>
          <a:xfrm>
            <a:off x="250825" y="6101709"/>
            <a:ext cx="420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slidingWindow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 not-locked device from table with timestamp == null,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If none found, select 1st  not-locked device from table (i.e. the one with oldest timestamp)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2CE72-48B2-E99F-B478-D7B542776371}"/>
              </a:ext>
            </a:extLst>
          </p:cNvPr>
          <p:cNvSpPr txBox="1"/>
          <p:nvPr/>
        </p:nvSpPr>
        <p:spPr>
          <a:xfrm>
            <a:off x="250824" y="5446280"/>
            <a:ext cx="91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Select only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If device is currently selected by either of the two processes: lock it (cannot be selected until unlocked) until it has been processed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7EC2A0-EC61-4DCF-7BD2-C5C4C8ECB7C9}"/>
              </a:ext>
            </a:extLst>
          </p:cNvPr>
          <p:cNvSpPr txBox="1"/>
          <p:nvPr/>
        </p:nvSpPr>
        <p:spPr>
          <a:xfrm>
            <a:off x="4667669" y="6092612"/>
            <a:ext cx="3784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qualityMeasurement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not-locked device from table with timestamp </a:t>
            </a:r>
            <a:r>
              <a:rPr lang="de-DE" sz="1100">
                <a:sym typeface="Symbol" panose="05050102010706020507" pitchFamily="18" charset="2"/>
              </a:rPr>
              <a:t></a:t>
            </a:r>
            <a:r>
              <a:rPr lang="de-DE" sz="1100"/>
              <a:t> null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D5EE1D-6960-CBBD-AA8B-B9103F807D85}"/>
              </a:ext>
            </a:extLst>
          </p:cNvPr>
          <p:cNvSpPr/>
          <p:nvPr/>
        </p:nvSpPr>
        <p:spPr>
          <a:xfrm>
            <a:off x="203200" y="5101085"/>
            <a:ext cx="9004722" cy="1840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DDA1AB-082B-1DDB-605D-DBB0811C23EA}"/>
              </a:ext>
            </a:extLst>
          </p:cNvPr>
          <p:cNvSpPr/>
          <p:nvPr/>
        </p:nvSpPr>
        <p:spPr>
          <a:xfrm>
            <a:off x="0" y="0"/>
            <a:ext cx="10350500" cy="4699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6E66-98D8-0ECD-F3AB-E39E3E64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3D7923B2-C8C1-6864-6FF1-C2B359363C38}"/>
              </a:ext>
            </a:extLst>
          </p:cNvPr>
          <p:cNvSpPr/>
          <p:nvPr/>
        </p:nvSpPr>
        <p:spPr>
          <a:xfrm>
            <a:off x="84506" y="126721"/>
            <a:ext cx="10519993" cy="59964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B53B69F2-73B7-63D8-C4E0-18771265D667}"/>
              </a:ext>
            </a:extLst>
          </p:cNvPr>
          <p:cNvSpPr/>
          <p:nvPr/>
        </p:nvSpPr>
        <p:spPr>
          <a:xfrm>
            <a:off x="402910" y="1948760"/>
            <a:ext cx="9947589" cy="8698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85722F-D707-51A5-DEAF-6A3898B17F1C}"/>
              </a:ext>
            </a:extLst>
          </p:cNvPr>
          <p:cNvSpPr/>
          <p:nvPr/>
        </p:nvSpPr>
        <p:spPr>
          <a:xfrm>
            <a:off x="203199" y="3948970"/>
            <a:ext cx="9055919" cy="1931130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100" b="1">
              <a:solidFill>
                <a:schemeClr val="dk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519430-F855-5C9B-A82E-9E2DA8FF57A0}"/>
              </a:ext>
            </a:extLst>
          </p:cNvPr>
          <p:cNvCxnSpPr/>
          <p:nvPr/>
        </p:nvCxnSpPr>
        <p:spPr>
          <a:xfrm flipV="1">
            <a:off x="24213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22AADAF-B348-DDE7-2B81-A2937211B2D8}"/>
              </a:ext>
            </a:extLst>
          </p:cNvPr>
          <p:cNvSpPr/>
          <p:nvPr/>
        </p:nvSpPr>
        <p:spPr>
          <a:xfrm>
            <a:off x="84506" y="126721"/>
            <a:ext cx="10519993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Metadata table ordering and CC update order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F08142C-FAD9-EC88-5DFA-F972D8284F0C}"/>
              </a:ext>
            </a:extLst>
          </p:cNvPr>
          <p:cNvSpPr/>
          <p:nvPr/>
        </p:nvSpPr>
        <p:spPr>
          <a:xfrm>
            <a:off x="203200" y="734836"/>
            <a:ext cx="8908026" cy="226142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accent4">
                    <a:lumMod val="50000"/>
                  </a:schemeClr>
                </a:solidFill>
              </a:rPr>
              <a:t>slidingWindow process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9FD24F-C356-8A35-AB70-1A6D9723631F}"/>
              </a:ext>
            </a:extLst>
          </p:cNvPr>
          <p:cNvSpPr txBox="1"/>
          <p:nvPr/>
        </p:nvSpPr>
        <p:spPr>
          <a:xfrm>
            <a:off x="203200" y="3650642"/>
            <a:ext cx="9055919" cy="226142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b="1">
                <a:solidFill>
                  <a:schemeClr val="accent5">
                    <a:lumMod val="50000"/>
                  </a:schemeClr>
                </a:solidFill>
              </a:rPr>
              <a:t>qualityMeasurement process</a:t>
            </a:r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B22F78-46F4-CE40-AFB5-813500156135}"/>
              </a:ext>
            </a:extLst>
          </p:cNvPr>
          <p:cNvCxnSpPr/>
          <p:nvPr/>
        </p:nvCxnSpPr>
        <p:spPr>
          <a:xfrm flipV="1">
            <a:off x="758313" y="1560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FB39D4D-0B60-CAEF-B00B-9B9460DA5626}"/>
              </a:ext>
            </a:extLst>
          </p:cNvPr>
          <p:cNvSpPr txBox="1"/>
          <p:nvPr/>
        </p:nvSpPr>
        <p:spPr>
          <a:xfrm>
            <a:off x="89804" y="1125079"/>
            <a:ext cx="9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A for update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7F2FFE-3A94-B2F2-9E02-732EF7A78F9B}"/>
              </a:ext>
            </a:extLst>
          </p:cNvPr>
          <p:cNvCxnSpPr>
            <a:cxnSpLocks/>
          </p:cNvCxnSpPr>
          <p:nvPr/>
        </p:nvCxnSpPr>
        <p:spPr>
          <a:xfrm>
            <a:off x="758313" y="1977838"/>
            <a:ext cx="0" cy="125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383C3E2-BBB1-E6C6-46B7-22C85C4CC2F5}"/>
              </a:ext>
            </a:extLst>
          </p:cNvPr>
          <p:cNvSpPr txBox="1"/>
          <p:nvPr/>
        </p:nvSpPr>
        <p:spPr>
          <a:xfrm>
            <a:off x="84506" y="3236179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C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EB74AE1-1C8E-EF78-3F43-9BD9318CD2D6}"/>
              </a:ext>
            </a:extLst>
          </p:cNvPr>
          <p:cNvCxnSpPr/>
          <p:nvPr/>
        </p:nvCxnSpPr>
        <p:spPr>
          <a:xfrm flipV="1">
            <a:off x="1343333" y="1560870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75C9D51-DA48-6BBB-0A50-458441DD9AEE}"/>
              </a:ext>
            </a:extLst>
          </p:cNvPr>
          <p:cNvSpPr txBox="1"/>
          <p:nvPr/>
        </p:nvSpPr>
        <p:spPr>
          <a:xfrm>
            <a:off x="1066083" y="1229263"/>
            <a:ext cx="8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B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199B4CA-36D6-1F44-1ACD-517EF266F81B}"/>
              </a:ext>
            </a:extLst>
          </p:cNvPr>
          <p:cNvCxnSpPr>
            <a:cxnSpLocks/>
          </p:cNvCxnSpPr>
          <p:nvPr/>
        </p:nvCxnSpPr>
        <p:spPr>
          <a:xfrm>
            <a:off x="788380" y="2697050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35CC739-3289-6AAF-E213-B7B32074A214}"/>
              </a:ext>
            </a:extLst>
          </p:cNvPr>
          <p:cNvSpPr txBox="1"/>
          <p:nvPr/>
        </p:nvSpPr>
        <p:spPr>
          <a:xfrm>
            <a:off x="2062737" y="1232018"/>
            <a:ext cx="7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0B50C5B-4085-97BC-7D32-706E000A3307}"/>
              </a:ext>
            </a:extLst>
          </p:cNvPr>
          <p:cNvSpPr txBox="1"/>
          <p:nvPr/>
        </p:nvSpPr>
        <p:spPr>
          <a:xfrm>
            <a:off x="2711383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03A179E-FCD5-09F8-EB89-D0D9269AF96B}"/>
              </a:ext>
            </a:extLst>
          </p:cNvPr>
          <p:cNvCxnSpPr/>
          <p:nvPr/>
        </p:nvCxnSpPr>
        <p:spPr>
          <a:xfrm>
            <a:off x="3393544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A6200CA-02EA-CD57-BFCA-5AAFC7CF5C17}"/>
              </a:ext>
            </a:extLst>
          </p:cNvPr>
          <p:cNvCxnSpPr/>
          <p:nvPr/>
        </p:nvCxnSpPr>
        <p:spPr>
          <a:xfrm flipV="1">
            <a:off x="43805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7144B60-686B-A83F-4A04-A3E15D5E5590}"/>
              </a:ext>
            </a:extLst>
          </p:cNvPr>
          <p:cNvSpPr txBox="1"/>
          <p:nvPr/>
        </p:nvSpPr>
        <p:spPr>
          <a:xfrm>
            <a:off x="3575069" y="1233561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F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836B62-EC51-A5F6-FFCC-DC35585AD6D7}"/>
              </a:ext>
            </a:extLst>
          </p:cNvPr>
          <p:cNvSpPr/>
          <p:nvPr/>
        </p:nvSpPr>
        <p:spPr>
          <a:xfrm>
            <a:off x="2145090" y="2030443"/>
            <a:ext cx="596972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A done, move to end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64ACF18-9D41-7397-1AD3-08AAF8112AC7}"/>
              </a:ext>
            </a:extLst>
          </p:cNvPr>
          <p:cNvSpPr/>
          <p:nvPr/>
        </p:nvSpPr>
        <p:spPr>
          <a:xfrm>
            <a:off x="3038795" y="20354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C done, move to end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48FDCF-73F1-C716-6183-C74EBFD28604}"/>
              </a:ext>
            </a:extLst>
          </p:cNvPr>
          <p:cNvSpPr/>
          <p:nvPr/>
        </p:nvSpPr>
        <p:spPr>
          <a:xfrm>
            <a:off x="4007006" y="2038519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D failed, move to end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A7B890F-CAAC-8F6B-58EA-0D38BC6E9466}"/>
              </a:ext>
            </a:extLst>
          </p:cNvPr>
          <p:cNvSpPr txBox="1"/>
          <p:nvPr/>
        </p:nvSpPr>
        <p:spPr>
          <a:xfrm>
            <a:off x="4606126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G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E0D11C-2A82-CEF3-6EE1-0D10A9D97C42}"/>
              </a:ext>
            </a:extLst>
          </p:cNvPr>
          <p:cNvCxnSpPr/>
          <p:nvPr/>
        </p:nvCxnSpPr>
        <p:spPr>
          <a:xfrm>
            <a:off x="5288287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051BDBD-FD97-1495-84BC-50542A608C5F}"/>
              </a:ext>
            </a:extLst>
          </p:cNvPr>
          <p:cNvSpPr/>
          <p:nvPr/>
        </p:nvSpPr>
        <p:spPr>
          <a:xfrm>
            <a:off x="4933538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E done, move to end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918BD5D-F903-8116-26C4-ED2877D4D7E3}"/>
              </a:ext>
            </a:extLst>
          </p:cNvPr>
          <p:cNvSpPr/>
          <p:nvPr/>
        </p:nvSpPr>
        <p:spPr>
          <a:xfrm>
            <a:off x="5838355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G done, move to end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9172E93-D7E3-E0A7-FE1D-143F66E4099B}"/>
              </a:ext>
            </a:extLst>
          </p:cNvPr>
          <p:cNvSpPr/>
          <p:nvPr/>
        </p:nvSpPr>
        <p:spPr>
          <a:xfrm>
            <a:off x="6667439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B done, move to end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58DFAFD-A830-B491-F72D-C5B50BE94CCB}"/>
              </a:ext>
            </a:extLst>
          </p:cNvPr>
          <p:cNvSpPr txBox="1"/>
          <p:nvPr/>
        </p:nvSpPr>
        <p:spPr>
          <a:xfrm>
            <a:off x="1045191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A: S</a:t>
            </a:r>
          </a:p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6462A5D-946C-F3A9-31EE-8916E04CA307}"/>
              </a:ext>
            </a:extLst>
          </p:cNvPr>
          <p:cNvSpPr txBox="1"/>
          <p:nvPr/>
        </p:nvSpPr>
        <p:spPr>
          <a:xfrm>
            <a:off x="2124198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4C933D-E666-26E9-63E0-4D5237DE20F7}"/>
              </a:ext>
            </a:extLst>
          </p:cNvPr>
          <p:cNvSpPr txBox="1"/>
          <p:nvPr/>
        </p:nvSpPr>
        <p:spPr>
          <a:xfrm>
            <a:off x="3021199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671E0A-F932-3858-9067-D337C6B850E5}"/>
              </a:ext>
            </a:extLst>
          </p:cNvPr>
          <p:cNvSpPr txBox="1"/>
          <p:nvPr/>
        </p:nvSpPr>
        <p:spPr>
          <a:xfrm>
            <a:off x="3959784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DE64F5B-CE35-8A5A-ED60-B83850D81AA7}"/>
              </a:ext>
            </a:extLst>
          </p:cNvPr>
          <p:cNvSpPr txBox="1"/>
          <p:nvPr/>
        </p:nvSpPr>
        <p:spPr>
          <a:xfrm>
            <a:off x="5037169" y="3997336"/>
            <a:ext cx="4812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G: Q</a:t>
            </a:r>
            <a:endParaRPr lang="de-DE" sz="1200"/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0FA0682-E868-CE47-8838-BCBAD12BBBF4}"/>
              </a:ext>
            </a:extLst>
          </p:cNvPr>
          <p:cNvSpPr txBox="1"/>
          <p:nvPr/>
        </p:nvSpPr>
        <p:spPr>
          <a:xfrm>
            <a:off x="5981810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B2AF344-5C0A-3850-8436-BA3B6E6583B9}"/>
              </a:ext>
            </a:extLst>
          </p:cNvPr>
          <p:cNvSpPr txBox="1"/>
          <p:nvPr/>
        </p:nvSpPr>
        <p:spPr>
          <a:xfrm>
            <a:off x="5504535" y="3232567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A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44CB97A-2A3B-5F66-91AF-AA44BA06C280}"/>
              </a:ext>
            </a:extLst>
          </p:cNvPr>
          <p:cNvCxnSpPr/>
          <p:nvPr/>
        </p:nvCxnSpPr>
        <p:spPr>
          <a:xfrm>
            <a:off x="6186696" y="2667296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332F2A0F-5F15-8417-739C-5F253E639591}"/>
              </a:ext>
            </a:extLst>
          </p:cNvPr>
          <p:cNvSpPr/>
          <p:nvPr/>
        </p:nvSpPr>
        <p:spPr>
          <a:xfrm>
            <a:off x="678436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E55FE21-B259-AB9A-772B-56711A020E15}"/>
              </a:ext>
            </a:extLst>
          </p:cNvPr>
          <p:cNvSpPr/>
          <p:nvPr/>
        </p:nvSpPr>
        <p:spPr>
          <a:xfrm>
            <a:off x="1287063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7C6F033-3883-F6D1-46C1-50875EC1349A}"/>
              </a:ext>
            </a:extLst>
          </p:cNvPr>
          <p:cNvSpPr txBox="1"/>
          <p:nvPr/>
        </p:nvSpPr>
        <p:spPr>
          <a:xfrm>
            <a:off x="9471312" y="225285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time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B7C4A35-131B-D3BB-2E92-8BBE11F95275}"/>
              </a:ext>
            </a:extLst>
          </p:cNvPr>
          <p:cNvSpPr txBox="1"/>
          <p:nvPr/>
        </p:nvSpPr>
        <p:spPr>
          <a:xfrm>
            <a:off x="6866365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>
                <a:solidFill>
                  <a:srgbClr val="00B0F0"/>
                </a:solidFill>
              </a:rPr>
              <a:t>C: S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BFE03E2-9D3E-C634-66B6-18AB4798B738}"/>
              </a:ext>
            </a:extLst>
          </p:cNvPr>
          <p:cNvCxnSpPr/>
          <p:nvPr/>
        </p:nvCxnSpPr>
        <p:spPr>
          <a:xfrm flipV="1">
            <a:off x="7063596" y="1502063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06E14AA-1B32-9614-73D2-C905DFAC48DB}"/>
              </a:ext>
            </a:extLst>
          </p:cNvPr>
          <p:cNvSpPr txBox="1"/>
          <p:nvPr/>
        </p:nvSpPr>
        <p:spPr>
          <a:xfrm>
            <a:off x="6258084" y="1223753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E71CD44-7533-F324-B5C6-A249B24634BB}"/>
              </a:ext>
            </a:extLst>
          </p:cNvPr>
          <p:cNvSpPr/>
          <p:nvPr/>
        </p:nvSpPr>
        <p:spPr>
          <a:xfrm>
            <a:off x="7606084" y="2022927"/>
            <a:ext cx="311783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99E6C57-3EB1-440A-E33A-02B99CE06A7E}"/>
              </a:ext>
            </a:extLst>
          </p:cNvPr>
          <p:cNvSpPr txBox="1"/>
          <p:nvPr/>
        </p:nvSpPr>
        <p:spPr>
          <a:xfrm>
            <a:off x="8150775" y="3948970"/>
            <a:ext cx="12270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1"/>
              <a:t>Metadata table</a:t>
            </a:r>
            <a:endParaRPr lang="de-DE" sz="110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AA3C215-EF16-051F-663D-E869D3D8D81C}"/>
              </a:ext>
            </a:extLst>
          </p:cNvPr>
          <p:cNvSpPr txBox="1"/>
          <p:nvPr/>
        </p:nvSpPr>
        <p:spPr>
          <a:xfrm>
            <a:off x="7706743" y="971484"/>
            <a:ext cx="1468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slidingWindowSize =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539A5C9-CD2A-7F04-759A-0C24B9604B30}"/>
              </a:ext>
            </a:extLst>
          </p:cNvPr>
          <p:cNvCxnSpPr/>
          <p:nvPr/>
        </p:nvCxnSpPr>
        <p:spPr>
          <a:xfrm>
            <a:off x="1887791" y="1125079"/>
            <a:ext cx="0" cy="485662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5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464661C-4935-14AE-EDCB-C40A7BCD2332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&amp; metadata table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2AA7FA5-C085-79F2-0107-E0EA0612820E}"/>
              </a:ext>
            </a:extLst>
          </p:cNvPr>
          <p:cNvSpPr/>
          <p:nvPr/>
        </p:nvSpPr>
        <p:spPr>
          <a:xfrm>
            <a:off x="347072" y="640747"/>
            <a:ext cx="419155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1CD519-2B66-00F3-C4CE-00F8A60F9D95}"/>
              </a:ext>
            </a:extLst>
          </p:cNvPr>
          <p:cNvSpPr txBox="1"/>
          <p:nvPr/>
        </p:nvSpPr>
        <p:spPr>
          <a:xfrm>
            <a:off x="347072" y="677275"/>
            <a:ext cx="41314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deviceList; their CCs are retrieved with priority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To retrieve the CCs of all devices, a </a:t>
            </a:r>
            <a:r>
              <a:rPr lang="de-DE" sz="1200" b="1"/>
              <a:t>sliding window </a:t>
            </a:r>
            <a:r>
              <a:rPr lang="de-DE" sz="1200"/>
              <a:t>runs over the deviceList (periodic retrieval)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device‘s </a:t>
            </a:r>
            <a:r>
              <a:rPr lang="de-DE" sz="1200" b="1"/>
              <a:t>CCs</a:t>
            </a:r>
            <a:r>
              <a:rPr lang="de-DE" sz="1200"/>
              <a:t> are</a:t>
            </a:r>
            <a:r>
              <a:rPr lang="de-DE" sz="12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In addition the </a:t>
            </a:r>
            <a:r>
              <a:rPr lang="de-DE" sz="1200" b="1"/>
              <a:t>CCs are updated partially </a:t>
            </a:r>
            <a:r>
              <a:rPr lang="de-DE" sz="1200"/>
              <a:t>after related </a:t>
            </a:r>
            <a:r>
              <a:rPr lang="de-DE" sz="1200" b="1"/>
              <a:t>notifications</a:t>
            </a:r>
            <a:r>
              <a:rPr lang="de-DE" sz="12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1F2F1E8-04E1-EB5A-C1CA-3AC3155C5ECC}"/>
              </a:ext>
            </a:extLst>
          </p:cNvPr>
          <p:cNvSpPr/>
          <p:nvPr/>
        </p:nvSpPr>
        <p:spPr>
          <a:xfrm>
            <a:off x="5098170" y="640747"/>
            <a:ext cx="514711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6064A0-3D33-468D-D66B-665A651E8387}"/>
              </a:ext>
            </a:extLst>
          </p:cNvPr>
          <p:cNvSpPr txBox="1"/>
          <p:nvPr/>
        </p:nvSpPr>
        <p:spPr>
          <a:xfrm>
            <a:off x="5172702" y="677275"/>
            <a:ext cx="50725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34C3E3B-A3C3-FD81-0FAA-3D589DB7FFF6}"/>
              </a:ext>
            </a:extLst>
          </p:cNvPr>
          <p:cNvSpPr/>
          <p:nvPr/>
        </p:nvSpPr>
        <p:spPr>
          <a:xfrm>
            <a:off x="0" y="2623060"/>
            <a:ext cx="12192000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09607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139B0-4B1C-1EF1-D2D0-7A0846BB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72F7733C-AEF2-D6FA-1641-FBD13D72F52A}"/>
              </a:ext>
            </a:extLst>
          </p:cNvPr>
          <p:cNvSpPr/>
          <p:nvPr/>
        </p:nvSpPr>
        <p:spPr>
          <a:xfrm>
            <a:off x="30709" y="209480"/>
            <a:ext cx="13672592" cy="1241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FCFAF5C-A6EA-4E29-D883-2D67E89FFA6D}"/>
              </a:ext>
            </a:extLst>
          </p:cNvPr>
          <p:cNvSpPr txBox="1"/>
          <p:nvPr/>
        </p:nvSpPr>
        <p:spPr>
          <a:xfrm>
            <a:off x="9946321" y="2219038"/>
            <a:ext cx="2266943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672FC20B-5DA9-02BE-11D9-8FF8C4130E91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53E8975-8C45-8E28-05A0-AA20B5E029C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6DC05D9-ACC7-246D-5E93-B45E6CADF035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9A59DD5-9D20-778F-3D4A-C8944FCBE433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05E23C1-9517-3B3F-DF44-CEADBD8BB6FF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AAC29CC-0A32-1979-EAB0-1D98C8057567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BBC3A39-1D2A-7E59-ED5B-006C89E24A11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518553-BEB1-2C00-B460-5E5CD3059638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5212BE8-7754-255E-FE8A-F69871C79867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0846948-F15F-AC38-AB39-1310C305C092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7E6766-ACD7-D7D5-0697-14BBA724050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67DD05-1323-DA20-9562-A998EFE7230C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7BF002E-0B17-C64E-2555-8E3D4A1FA11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B82D6F-9A0C-4C08-B84D-487623AB494E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95AC16-0892-9EE9-B3E8-DE9C57224E45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AD625DD-B2A6-3C6C-5957-78E3B934CC6D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8B4907C-82DC-D80A-206A-D8674B858857}"/>
              </a:ext>
            </a:extLst>
          </p:cNvPr>
          <p:cNvSpPr/>
          <p:nvPr/>
        </p:nvSpPr>
        <p:spPr>
          <a:xfrm>
            <a:off x="187648" y="10357287"/>
            <a:ext cx="13194696" cy="2117818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E21BDDE-63DD-88F7-9DF5-523363C88DAE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F21EAD-5D58-33C2-5338-128D86E3A487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90C0341-C01A-6F63-A439-C05A8B686D38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EE6FE33-D19F-1F6C-59F0-7D7CE753140E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01B7103-55B0-4F11-2687-1DB4AFAF21D2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E6DCD51-1F74-C4BE-692A-6723AE34C0E0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EF56F86-9A68-4AD3-136E-EF825AED7F4C}"/>
              </a:ext>
            </a:extLst>
          </p:cNvPr>
          <p:cNvSpPr txBox="1"/>
          <p:nvPr/>
        </p:nvSpPr>
        <p:spPr>
          <a:xfrm>
            <a:off x="3530413" y="3743904"/>
            <a:ext cx="2310196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Upon completion of complete CC retrieval: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3479AED-5C08-6CFD-1E54-6D1F1AE3BB1B}"/>
              </a:ext>
            </a:extLst>
          </p:cNvPr>
          <p:cNvSpPr/>
          <p:nvPr/>
        </p:nvSpPr>
        <p:spPr>
          <a:xfrm>
            <a:off x="10990939" y="10431596"/>
            <a:ext cx="1942137" cy="72668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F31DF31-A096-D5B9-359A-9E1F07E0317D}"/>
              </a:ext>
            </a:extLst>
          </p:cNvPr>
          <p:cNvGraphicFramePr>
            <a:graphicFrameLocks noGrp="1"/>
          </p:cNvGraphicFramePr>
          <p:nvPr/>
        </p:nvGraphicFramePr>
        <p:xfrm>
          <a:off x="535216" y="10562913"/>
          <a:ext cx="42291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A8A2610B-1E35-39E7-3D1A-84504AAA01EF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B40F43-D862-F5CA-3CD2-E17F6D5BCED7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4A27BC-20DF-EFBD-3194-0AB298D1E0AC}"/>
              </a:ext>
            </a:extLst>
          </p:cNvPr>
          <p:cNvSpPr txBox="1"/>
          <p:nvPr/>
        </p:nvSpPr>
        <p:spPr>
          <a:xfrm>
            <a:off x="10230598" y="2877749"/>
            <a:ext cx="1930694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from controller info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F314D0-9F1D-CD56-F739-C59D01A58E24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C4874FF-443D-C920-182C-A270954B5DA1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2FB1E51-27D2-EB7A-DBCB-C5DDF5D7B4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48B2C12-DCFF-CD9A-2B3E-DE38EB8EADA1}"/>
              </a:ext>
            </a:extLst>
          </p:cNvPr>
          <p:cNvSpPr txBox="1"/>
          <p:nvPr/>
        </p:nvSpPr>
        <p:spPr>
          <a:xfrm>
            <a:off x="10956489" y="4540817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2C7DB9-2BEE-E98A-5B37-78BB5B36C4EB}"/>
              </a:ext>
            </a:extLst>
          </p:cNvPr>
          <p:cNvSpPr txBox="1"/>
          <p:nvPr/>
        </p:nvSpPr>
        <p:spPr>
          <a:xfrm>
            <a:off x="10472382" y="5588332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35363B8-6B82-2748-D3D6-7AC0580F7D76}"/>
              </a:ext>
            </a:extLst>
          </p:cNvPr>
          <p:cNvSpPr txBox="1"/>
          <p:nvPr/>
        </p:nvSpPr>
        <p:spPr>
          <a:xfrm>
            <a:off x="12213264" y="5624411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D345202-D03C-9C13-8DBD-197BB1AED27F}"/>
              </a:ext>
            </a:extLst>
          </p:cNvPr>
          <p:cNvSpPr txBox="1"/>
          <p:nvPr/>
        </p:nvSpPr>
        <p:spPr>
          <a:xfrm>
            <a:off x="10514963" y="7563791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887770E-DF5A-A9C1-089D-E1BFF0C60A7D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596EEE4-7726-8E3D-4EC6-F7FC595BB651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319D2FD-3396-57E2-E4EF-2D73C32982B2}"/>
              </a:ext>
            </a:extLst>
          </p:cNvPr>
          <p:cNvSpPr txBox="1"/>
          <p:nvPr/>
        </p:nvSpPr>
        <p:spPr>
          <a:xfrm>
            <a:off x="3957342" y="41238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DC97465-146B-3261-70CA-B19694ED9D6A}"/>
              </a:ext>
            </a:extLst>
          </p:cNvPr>
          <p:cNvSpPr txBox="1"/>
          <p:nvPr/>
        </p:nvSpPr>
        <p:spPr>
          <a:xfrm>
            <a:off x="3888115" y="5148640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C52895-3A6A-C1E7-CCC2-21D221958027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DD0AF2-9932-91AA-70CA-1B6EFC003C1B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9906EA2-933B-19ED-7270-A2DACF33C94C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9081677-A30B-5C16-482E-815745ABFC1B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589E9A3-B7CC-4CE1-7259-64981A9383F5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E329066-D95C-CBE9-C96F-8011B148CB24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659A5C6-C15E-26A4-74A7-D061CD373BF3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2BEA8520-7153-8A41-197F-338428DA51F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222F8309-F45C-4F6D-D4F8-06CCE24766F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9F145D2-EBBA-9B1D-F2D6-8922B5B344EE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B20C607-8824-EA46-80B7-E57F5FC22C6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C179B311-6158-AB03-6042-21C23BE7F767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686FDA9-10BF-256A-5A18-CDD531DA36EA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D1016D45-84D6-88C6-A316-B3F43C8491C2}"/>
              </a:ext>
            </a:extLst>
          </p:cNvPr>
          <p:cNvSpPr/>
          <p:nvPr/>
        </p:nvSpPr>
        <p:spPr>
          <a:xfrm>
            <a:off x="0" y="2623060"/>
            <a:ext cx="13700766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58076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Microsoft Office PowerPoint</Application>
  <PresentationFormat>Breitbild</PresentationFormat>
  <Paragraphs>728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407</cp:revision>
  <dcterms:created xsi:type="dcterms:W3CDTF">2024-10-02T11:08:10Z</dcterms:created>
  <dcterms:modified xsi:type="dcterms:W3CDTF">2025-05-15T12:30:36Z</dcterms:modified>
</cp:coreProperties>
</file>