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57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61DDF-667A-9E84-FC8B-67AF7AF27E1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F2EAC80-ECAE-655E-E957-253434BAE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3D0FB0F-2265-F188-EA25-103D1EB8E547}"/>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5" name="Fußzeilenplatzhalter 4">
            <a:extLst>
              <a:ext uri="{FF2B5EF4-FFF2-40B4-BE49-F238E27FC236}">
                <a16:creationId xmlns:a16="http://schemas.microsoft.com/office/drawing/2014/main" id="{EAE9BB4F-D56E-4A4B-331E-36689F6101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2D5374-325C-D69B-3D57-1F89AD10A058}"/>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125748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E7E21-9CF1-2E26-7167-587DE28C9C8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1282277-2888-46CC-40D3-8FC5011690F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1BACB34-32A7-9287-8601-F23C341D3654}"/>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5" name="Fußzeilenplatzhalter 4">
            <a:extLst>
              <a:ext uri="{FF2B5EF4-FFF2-40B4-BE49-F238E27FC236}">
                <a16:creationId xmlns:a16="http://schemas.microsoft.com/office/drawing/2014/main" id="{31CD621F-5F77-C715-0652-84B302FE50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D1D7DE-D9CB-1CA3-195B-E2BDD0E4C9A6}"/>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675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253CFF8-4522-7C9C-24BE-6862BFD4B5A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1AB56A3-42A7-0095-9389-69337E641CC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2ED4B8-E583-629E-E73D-E3BBED1ECA9B}"/>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5" name="Fußzeilenplatzhalter 4">
            <a:extLst>
              <a:ext uri="{FF2B5EF4-FFF2-40B4-BE49-F238E27FC236}">
                <a16:creationId xmlns:a16="http://schemas.microsoft.com/office/drawing/2014/main" id="{D5602609-BFD1-73E1-5F10-6DEBEF4F46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021F64-10FB-C52D-89B3-D916A5157AB2}"/>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44908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29AE33-C055-3B27-1E4C-66878C6B317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B0DE1AE-1DD2-60A3-1B78-7D82FC9F974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79FCC4B-BF93-B60F-1013-3B4383B509CD}"/>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5" name="Fußzeilenplatzhalter 4">
            <a:extLst>
              <a:ext uri="{FF2B5EF4-FFF2-40B4-BE49-F238E27FC236}">
                <a16:creationId xmlns:a16="http://schemas.microsoft.com/office/drawing/2014/main" id="{27C984B3-3A0B-11E7-099E-8B2A2CC970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B38F61B-F497-FD96-9B7F-DC6EABC3414E}"/>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62520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EFBF58-CEF3-B551-50EC-829D2C1840B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AF263B-8B1A-82B0-6454-9731A41FF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F28562-EFE4-4E05-99BB-5B75713991FD}"/>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5" name="Fußzeilenplatzhalter 4">
            <a:extLst>
              <a:ext uri="{FF2B5EF4-FFF2-40B4-BE49-F238E27FC236}">
                <a16:creationId xmlns:a16="http://schemas.microsoft.com/office/drawing/2014/main" id="{1A6D08C7-81AF-35B1-5997-AABAE5D9303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E94298-F40F-EA0B-C8F3-D54DA887EA6E}"/>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260314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CEC67-8487-5801-F596-082C3A15B4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79AD85B-6087-3371-FE9E-350521718EC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D090FE8-ED27-FDDF-115B-2C720AA5311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C7AE4EE-8183-CBB8-C330-9DD4B0FA5654}"/>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6" name="Fußzeilenplatzhalter 5">
            <a:extLst>
              <a:ext uri="{FF2B5EF4-FFF2-40B4-BE49-F238E27FC236}">
                <a16:creationId xmlns:a16="http://schemas.microsoft.com/office/drawing/2014/main" id="{1830C002-2233-BEF0-45A0-2E3D8936ED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F12650A-9FCB-EDD9-E8F6-2DF958E2526A}"/>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47455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B4159-F2A4-20C5-66D2-968CA424AFE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70CAFEB-4314-53E6-16E1-5200AC495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E5FE5E1-32BF-4DAE-318B-911F5AF08E5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B3B2936-17C4-C054-8D7A-D06028FBA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8C4B13-1AE8-1ED2-49EB-5B40D3B711B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A9BA150-059C-DB6E-2B57-548E1C9E1EC1}"/>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8" name="Fußzeilenplatzhalter 7">
            <a:extLst>
              <a:ext uri="{FF2B5EF4-FFF2-40B4-BE49-F238E27FC236}">
                <a16:creationId xmlns:a16="http://schemas.microsoft.com/office/drawing/2014/main" id="{4113A27C-0401-3282-A2B0-91B06B04781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485AD17-1632-3937-FAA9-B86634B953A4}"/>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170996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064F53-3602-322B-9824-F4C5C3AB7A6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C759FA4-5757-7AA0-C097-090CAB834FCE}"/>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4" name="Fußzeilenplatzhalter 3">
            <a:extLst>
              <a:ext uri="{FF2B5EF4-FFF2-40B4-BE49-F238E27FC236}">
                <a16:creationId xmlns:a16="http://schemas.microsoft.com/office/drawing/2014/main" id="{B23C2F63-370C-206A-973A-AE89BCD1733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D533CF4-4C4F-54C9-B5D9-3F8A7DE69473}"/>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87329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E6A614B-EF80-822F-A02A-F6C78CCEDE61}"/>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3" name="Fußzeilenplatzhalter 2">
            <a:extLst>
              <a:ext uri="{FF2B5EF4-FFF2-40B4-BE49-F238E27FC236}">
                <a16:creationId xmlns:a16="http://schemas.microsoft.com/office/drawing/2014/main" id="{CF16DA08-8755-C00B-677F-35F86653FB5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50F1234-EAEE-A24B-DA3F-288A1DE29745}"/>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14664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CFCF-8738-1E24-7E0E-5647DBE6441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8EF0B75-0FD8-D3C2-9DC5-586C64278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5148111-4AF8-2BB3-B8B8-82B8EA8FF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6B8AEEC-1184-AF61-7A1A-BA4D5E9DF9AA}"/>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6" name="Fußzeilenplatzhalter 5">
            <a:extLst>
              <a:ext uri="{FF2B5EF4-FFF2-40B4-BE49-F238E27FC236}">
                <a16:creationId xmlns:a16="http://schemas.microsoft.com/office/drawing/2014/main" id="{DE2B6CE9-E7EA-6A18-A4B4-E5DA02388AA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EAC67EB-AC86-6C6E-18C2-030A08312D7C}"/>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29033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9A4F0C-E20B-1264-925A-D3A3A61035F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A108BE9-3120-050C-0DAA-1546B7EF2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DD805AD-D50E-3D39-A526-0454DB8D6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9BC714B-E63A-5D7F-348A-7CA9635960EA}"/>
              </a:ext>
            </a:extLst>
          </p:cNvPr>
          <p:cNvSpPr>
            <a:spLocks noGrp="1"/>
          </p:cNvSpPr>
          <p:nvPr>
            <p:ph type="dt" sz="half" idx="10"/>
          </p:nvPr>
        </p:nvSpPr>
        <p:spPr/>
        <p:txBody>
          <a:bodyPr/>
          <a:lstStyle/>
          <a:p>
            <a:fld id="{2122B19E-09EC-44A4-9188-1701461FF1B9}" type="datetimeFigureOut">
              <a:rPr lang="de-DE" smtClean="0"/>
              <a:t>02.08.2024</a:t>
            </a:fld>
            <a:endParaRPr lang="de-DE"/>
          </a:p>
        </p:txBody>
      </p:sp>
      <p:sp>
        <p:nvSpPr>
          <p:cNvPr id="6" name="Fußzeilenplatzhalter 5">
            <a:extLst>
              <a:ext uri="{FF2B5EF4-FFF2-40B4-BE49-F238E27FC236}">
                <a16:creationId xmlns:a16="http://schemas.microsoft.com/office/drawing/2014/main" id="{252F91BA-B50B-71DB-7E68-898F6AA86A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78A0115-405B-AAEA-F812-59EF00EC1538}"/>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29114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8704DA5-D99C-39F9-52EA-A0CD72FEF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3D82A7B-2AD2-031F-AA39-86DB5D136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BF9ED8-6D24-832B-012E-456566EC1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2B19E-09EC-44A4-9188-1701461FF1B9}" type="datetimeFigureOut">
              <a:rPr lang="de-DE" smtClean="0"/>
              <a:t>02.08.2024</a:t>
            </a:fld>
            <a:endParaRPr lang="de-DE"/>
          </a:p>
        </p:txBody>
      </p:sp>
      <p:sp>
        <p:nvSpPr>
          <p:cNvPr id="5" name="Fußzeilenplatzhalter 4">
            <a:extLst>
              <a:ext uri="{FF2B5EF4-FFF2-40B4-BE49-F238E27FC236}">
                <a16:creationId xmlns:a16="http://schemas.microsoft.com/office/drawing/2014/main" id="{80E15807-4F60-3CF5-A0A7-244BE0E7E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F88D48D-C813-5950-573C-A2BF28DF0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66E76-7FAE-448C-B15D-448A8223CC58}" type="slidenum">
              <a:rPr lang="de-DE" smtClean="0"/>
              <a:t>‹Nr.›</a:t>
            </a:fld>
            <a:endParaRPr lang="de-DE"/>
          </a:p>
        </p:txBody>
      </p:sp>
    </p:spTree>
    <p:extLst>
      <p:ext uri="{BB962C8B-B14F-4D97-AF65-F5344CB8AC3E}">
        <p14:creationId xmlns:p14="http://schemas.microsoft.com/office/powerpoint/2010/main" val="3082028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graphicFrame>
        <p:nvGraphicFramePr>
          <p:cNvPr id="5" name="Tabelle 5">
            <a:extLst>
              <a:ext uri="{FF2B5EF4-FFF2-40B4-BE49-F238E27FC236}">
                <a16:creationId xmlns:a16="http://schemas.microsoft.com/office/drawing/2014/main" id="{58DBA665-6545-B732-E084-DABD4D99C3CB}"/>
              </a:ext>
            </a:extLst>
          </p:cNvPr>
          <p:cNvGraphicFramePr>
            <a:graphicFrameLocks noGrp="1"/>
          </p:cNvGraphicFramePr>
          <p:nvPr>
            <p:extLst>
              <p:ext uri="{D42A27DB-BD31-4B8C-83A1-F6EECF244321}">
                <p14:modId xmlns:p14="http://schemas.microsoft.com/office/powerpoint/2010/main" val="4005527021"/>
              </p:ext>
            </p:extLst>
          </p:nvPr>
        </p:nvGraphicFramePr>
        <p:xfrm>
          <a:off x="570295" y="1650826"/>
          <a:ext cx="10889740" cy="2377440"/>
        </p:xfrm>
        <a:graphic>
          <a:graphicData uri="http://schemas.openxmlformats.org/drawingml/2006/table">
            <a:tbl>
              <a:tblPr firstRow="1" bandRow="1">
                <a:tableStyleId>{5C22544A-7EE6-4342-B048-85BDC9FD1C3A}</a:tableStyleId>
              </a:tblPr>
              <a:tblGrid>
                <a:gridCol w="2177948">
                  <a:extLst>
                    <a:ext uri="{9D8B030D-6E8A-4147-A177-3AD203B41FA5}">
                      <a16:colId xmlns:a16="http://schemas.microsoft.com/office/drawing/2014/main" val="3666746875"/>
                    </a:ext>
                  </a:extLst>
                </a:gridCol>
                <a:gridCol w="2177948">
                  <a:extLst>
                    <a:ext uri="{9D8B030D-6E8A-4147-A177-3AD203B41FA5}">
                      <a16:colId xmlns:a16="http://schemas.microsoft.com/office/drawing/2014/main" val="4257571136"/>
                    </a:ext>
                  </a:extLst>
                </a:gridCol>
                <a:gridCol w="2177948">
                  <a:extLst>
                    <a:ext uri="{9D8B030D-6E8A-4147-A177-3AD203B41FA5}">
                      <a16:colId xmlns:a16="http://schemas.microsoft.com/office/drawing/2014/main" val="1965016822"/>
                    </a:ext>
                  </a:extLst>
                </a:gridCol>
                <a:gridCol w="2177948">
                  <a:extLst>
                    <a:ext uri="{9D8B030D-6E8A-4147-A177-3AD203B41FA5}">
                      <a16:colId xmlns:a16="http://schemas.microsoft.com/office/drawing/2014/main" val="2808797744"/>
                    </a:ext>
                  </a:extLst>
                </a:gridCol>
                <a:gridCol w="2177948">
                  <a:extLst>
                    <a:ext uri="{9D8B030D-6E8A-4147-A177-3AD203B41FA5}">
                      <a16:colId xmlns:a16="http://schemas.microsoft.com/office/drawing/2014/main" val="3854052125"/>
                    </a:ext>
                  </a:extLst>
                </a:gridCol>
              </a:tblGrid>
              <a:tr h="0">
                <a:tc>
                  <a:txBody>
                    <a:bodyPr/>
                    <a:lstStyle/>
                    <a:p>
                      <a:r>
                        <a:rPr lang="de-DE" sz="1400"/>
                        <a:t>Case</a:t>
                      </a:r>
                    </a:p>
                  </a:txBody>
                  <a:tcPr/>
                </a:tc>
                <a:tc>
                  <a:txBody>
                    <a:bodyPr/>
                    <a:lstStyle/>
                    <a:p>
                      <a:r>
                        <a:rPr lang="de-DE" sz="1400"/>
                        <a:t>error cause</a:t>
                      </a:r>
                    </a:p>
                  </a:txBody>
                  <a:tcPr/>
                </a:tc>
                <a:tc>
                  <a:txBody>
                    <a:bodyPr/>
                    <a:lstStyle/>
                    <a:p>
                      <a:r>
                        <a:rPr lang="de-DE" sz="1400"/>
                        <a:t>ResponseCode</a:t>
                      </a:r>
                    </a:p>
                  </a:txBody>
                  <a:tcPr/>
                </a:tc>
                <a:tc>
                  <a:txBody>
                    <a:bodyPr/>
                    <a:lstStyle/>
                    <a:p>
                      <a:r>
                        <a:rPr lang="de-DE" sz="1400"/>
                        <a:t>Message</a:t>
                      </a:r>
                    </a:p>
                  </a:txBody>
                  <a:tcPr/>
                </a:tc>
                <a:tc>
                  <a:txBody>
                    <a:bodyPr/>
                    <a:lstStyle/>
                    <a:p>
                      <a:r>
                        <a:rPr lang="de-DE" sz="1400"/>
                        <a:t>Info</a:t>
                      </a:r>
                    </a:p>
                  </a:txBody>
                  <a:tcPr/>
                </a:tc>
                <a:extLst>
                  <a:ext uri="{0D108BD9-81ED-4DB2-BD59-A6C34878D82A}">
                    <a16:rowId xmlns:a16="http://schemas.microsoft.com/office/drawing/2014/main" val="1370945984"/>
                  </a:ext>
                </a:extLst>
              </a:tr>
              <a:tr h="370840">
                <a:tc>
                  <a:txBody>
                    <a:bodyPr/>
                    <a:lstStyle/>
                    <a:p>
                      <a:r>
                        <a:rPr lang="de-DE" sz="1400"/>
                        <a:t>Valid request (without requestBody), </a:t>
                      </a:r>
                      <a:r>
                        <a:rPr lang="de-DE" sz="1400">
                          <a:solidFill>
                            <a:schemeClr val="accent6">
                              <a:lumMod val="75000"/>
                            </a:schemeClr>
                          </a:solidFill>
                        </a:rPr>
                        <a:t>success</a:t>
                      </a:r>
                    </a:p>
                  </a:txBody>
                  <a:tcPr/>
                </a:tc>
                <a:tc>
                  <a:txBody>
                    <a:bodyPr/>
                    <a:lstStyle/>
                    <a:p>
                      <a:endParaRPr lang="de-DE" sz="1400"/>
                    </a:p>
                  </a:txBody>
                  <a:tcPr/>
                </a:tc>
                <a:tc>
                  <a:txBody>
                    <a:bodyPr/>
                    <a:lstStyle/>
                    <a:p>
                      <a:r>
                        <a:rPr lang="de-DE" sz="1400">
                          <a:solidFill>
                            <a:schemeClr val="accent6">
                              <a:lumMod val="75000"/>
                            </a:schemeClr>
                          </a:solidFill>
                        </a:rPr>
                        <a:t>200</a:t>
                      </a:r>
                    </a:p>
                  </a:txBody>
                  <a:tcPr/>
                </a:tc>
                <a:tc>
                  <a:txBody>
                    <a:bodyPr/>
                    <a:lstStyle/>
                    <a:p>
                      <a:r>
                        <a:rPr lang="de-DE" sz="1400"/>
                        <a:t>&lt;listOfConnectedDevices&gt;</a:t>
                      </a:r>
                    </a:p>
                  </a:txBody>
                  <a:tcPr/>
                </a:tc>
                <a:tc>
                  <a:txBody>
                    <a:bodyPr/>
                    <a:lstStyle/>
                    <a:p>
                      <a:endParaRPr lang="de-DE" sz="1400"/>
                    </a:p>
                  </a:txBody>
                  <a:tcPr/>
                </a:tc>
                <a:extLst>
                  <a:ext uri="{0D108BD9-81ED-4DB2-BD59-A6C34878D82A}">
                    <a16:rowId xmlns:a16="http://schemas.microsoft.com/office/drawing/2014/main" val="3613160815"/>
                  </a:ext>
                </a:extLst>
              </a:tr>
              <a:tr h="370840">
                <a:tc>
                  <a:txBody>
                    <a:bodyPr/>
                    <a:lstStyle/>
                    <a:p>
                      <a:r>
                        <a:rPr lang="de-DE" sz="1400"/>
                        <a:t>request with (unneeded) requestBody</a:t>
                      </a:r>
                      <a:endParaRPr lang="de-DE" sz="1400">
                        <a:solidFill>
                          <a:schemeClr val="accent6">
                            <a:lumMod val="75000"/>
                          </a:schemeClr>
                        </a:solidFill>
                      </a:endParaRPr>
                    </a:p>
                  </a:txBody>
                  <a:tcPr/>
                </a:tc>
                <a:tc>
                  <a:txBody>
                    <a:bodyPr/>
                    <a:lstStyle/>
                    <a:p>
                      <a:endParaRPr lang="de-DE" sz="1400"/>
                    </a:p>
                  </a:txBody>
                  <a:tcPr/>
                </a:tc>
                <a:tc>
                  <a:txBody>
                    <a:bodyPr/>
                    <a:lstStyle/>
                    <a:p>
                      <a:r>
                        <a:rPr lang="de-DE" sz="1400">
                          <a:solidFill>
                            <a:schemeClr val="accent6">
                              <a:lumMod val="75000"/>
                            </a:schemeClr>
                          </a:solidFill>
                        </a:rPr>
                        <a:t>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a:t>&lt;listOfConnectedDevices&gt;</a:t>
                      </a:r>
                    </a:p>
                  </a:txBody>
                  <a:tcPr/>
                </a:tc>
                <a:tc>
                  <a:txBody>
                    <a:bodyPr/>
                    <a:lstStyle/>
                    <a:p>
                      <a:r>
                        <a:rPr lang="de-DE" sz="1400"/>
                        <a:t>MWDI simply ignores any requestBody</a:t>
                      </a:r>
                    </a:p>
                  </a:txBody>
                  <a:tcPr/>
                </a:tc>
                <a:extLst>
                  <a:ext uri="{0D108BD9-81ED-4DB2-BD59-A6C34878D82A}">
                    <a16:rowId xmlns:a16="http://schemas.microsoft.com/office/drawing/2014/main" val="894366027"/>
                  </a:ext>
                </a:extLst>
              </a:tr>
              <a:tr h="370840">
                <a:tc>
                  <a:txBody>
                    <a:bodyPr/>
                    <a:lstStyle/>
                    <a:p>
                      <a:r>
                        <a:rPr lang="de-DE" sz="1400"/>
                        <a:t>Valid request, but </a:t>
                      </a:r>
                      <a:r>
                        <a:rPr lang="de-DE" sz="1400">
                          <a:solidFill>
                            <a:srgbClr val="C00000"/>
                          </a:solidFill>
                        </a:rPr>
                        <a:t>fail</a:t>
                      </a:r>
                    </a:p>
                  </a:txBody>
                  <a:tcPr/>
                </a:tc>
                <a:tc>
                  <a:txBody>
                    <a:bodyPr/>
                    <a:lstStyle/>
                    <a:p>
                      <a:r>
                        <a:rPr lang="de-DE" sz="1400"/>
                        <a:t>Internal NEP error</a:t>
                      </a:r>
                    </a:p>
                  </a:txBody>
                  <a:tcPr/>
                </a:tc>
                <a:tc>
                  <a:txBody>
                    <a:bodyPr/>
                    <a:lstStyle/>
                    <a:p>
                      <a:r>
                        <a:rPr lang="de-DE" sz="1400">
                          <a:solidFill>
                            <a:srgbClr val="C00000"/>
                          </a:solidFill>
                        </a:rPr>
                        <a:t>500</a:t>
                      </a:r>
                    </a:p>
                  </a:txBody>
                  <a:tcPr/>
                </a:tc>
                <a:tc>
                  <a:txBody>
                    <a:bodyPr/>
                    <a:lstStyle/>
                    <a:p>
                      <a:r>
                        <a:rPr lang="de-DE" sz="1400"/>
                        <a:t>Internal server error</a:t>
                      </a:r>
                    </a:p>
                  </a:txBody>
                  <a:tcPr/>
                </a:tc>
                <a:tc>
                  <a:txBody>
                    <a:bodyPr/>
                    <a:lstStyle/>
                    <a:p>
                      <a:r>
                        <a:rPr lang="de-DE" sz="1400"/>
                        <a:t>Some internal NEP error</a:t>
                      </a:r>
                    </a:p>
                    <a:p>
                      <a:r>
                        <a:rPr lang="de-DE" sz="1400"/>
                        <a:t>Client error</a:t>
                      </a:r>
                    </a:p>
                  </a:txBody>
                  <a:tcPr/>
                </a:tc>
                <a:extLst>
                  <a:ext uri="{0D108BD9-81ED-4DB2-BD59-A6C34878D82A}">
                    <a16:rowId xmlns:a16="http://schemas.microsoft.com/office/drawing/2014/main" val="210207737"/>
                  </a:ext>
                </a:extLst>
              </a:tr>
              <a:tr h="370840">
                <a:tc>
                  <a:txBody>
                    <a:bodyPr/>
                    <a:lstStyle/>
                    <a:p>
                      <a:r>
                        <a:rPr lang="de-DE" sz="1400"/>
                        <a:t>Valid request, but </a:t>
                      </a:r>
                      <a:r>
                        <a:rPr lang="de-DE" sz="1400">
                          <a:solidFill>
                            <a:srgbClr val="C00000"/>
                          </a:solidFill>
                        </a:rPr>
                        <a:t>fail</a:t>
                      </a:r>
                      <a:endParaRPr lang="de-DE" sz="1400"/>
                    </a:p>
                  </a:txBody>
                  <a:tcPr/>
                </a:tc>
                <a:tc>
                  <a:txBody>
                    <a:bodyPr/>
                    <a:lstStyle/>
                    <a:p>
                      <a:r>
                        <a:rPr lang="de-DE" sz="1400"/>
                        <a:t>Error caused by MWDI</a:t>
                      </a:r>
                    </a:p>
                  </a:txBody>
                  <a:tcPr/>
                </a:tc>
                <a:tc>
                  <a:txBody>
                    <a:bodyPr/>
                    <a:lstStyle/>
                    <a:p>
                      <a:r>
                        <a:rPr lang="de-DE" sz="1400">
                          <a:solidFill>
                            <a:srgbClr val="C00000"/>
                          </a:solidFill>
                        </a:rPr>
                        <a:t>502</a:t>
                      </a:r>
                    </a:p>
                  </a:txBody>
                  <a:tcPr/>
                </a:tc>
                <a:tc>
                  <a:txBody>
                    <a:bodyPr/>
                    <a:lstStyle/>
                    <a:p>
                      <a:r>
                        <a:rPr lang="de-DE" sz="1400"/>
                        <a:t>Bad gateway</a:t>
                      </a:r>
                    </a:p>
                  </a:txBody>
                  <a:tcPr/>
                </a:tc>
                <a:tc>
                  <a:txBody>
                    <a:bodyPr/>
                    <a:lstStyle/>
                    <a:p>
                      <a:r>
                        <a:rPr lang="de-DE" sz="1400"/>
                        <a:t>e.g. MWDI unavailable</a:t>
                      </a:r>
                    </a:p>
                    <a:p>
                      <a:r>
                        <a:rPr lang="de-DE" sz="1400"/>
                        <a:t>Server error</a:t>
                      </a:r>
                    </a:p>
                  </a:txBody>
                  <a:tcPr/>
                </a:tc>
                <a:extLst>
                  <a:ext uri="{0D108BD9-81ED-4DB2-BD59-A6C34878D82A}">
                    <a16:rowId xmlns:a16="http://schemas.microsoft.com/office/drawing/2014/main" val="2008256598"/>
                  </a:ext>
                </a:extLst>
              </a:tr>
            </a:tbl>
          </a:graphicData>
        </a:graphic>
      </p:graphicFrame>
      <p:sp>
        <p:nvSpPr>
          <p:cNvPr id="6" name="Textfeld 5">
            <a:extLst>
              <a:ext uri="{FF2B5EF4-FFF2-40B4-BE49-F238E27FC236}">
                <a16:creationId xmlns:a16="http://schemas.microsoft.com/office/drawing/2014/main" id="{902C0C43-6275-724D-6FCA-04AA982316F2}"/>
              </a:ext>
            </a:extLst>
          </p:cNvPr>
          <p:cNvSpPr txBox="1"/>
          <p:nvPr/>
        </p:nvSpPr>
        <p:spPr>
          <a:xfrm>
            <a:off x="476853" y="640747"/>
            <a:ext cx="3797835" cy="738664"/>
          </a:xfrm>
          <a:prstGeom prst="rect">
            <a:avLst/>
          </a:prstGeom>
          <a:noFill/>
        </p:spPr>
        <p:txBody>
          <a:bodyPr wrap="none" rtlCol="0">
            <a:spAutoFit/>
          </a:bodyPr>
          <a:lstStyle/>
          <a:p>
            <a:r>
              <a:rPr lang="de-DE" b="1"/>
              <a:t>/v1/provide-list-of-connected-devices</a:t>
            </a:r>
          </a:p>
          <a:p>
            <a:r>
              <a:rPr lang="de-DE" sz="1200"/>
              <a:t>- Input: none</a:t>
            </a:r>
          </a:p>
          <a:p>
            <a:r>
              <a:rPr lang="de-DE" sz="1200"/>
              <a:t>- dependency: MWDI</a:t>
            </a:r>
          </a:p>
        </p:txBody>
      </p:sp>
    </p:spTree>
    <p:extLst>
      <p:ext uri="{BB962C8B-B14F-4D97-AF65-F5344CB8AC3E}">
        <p14:creationId xmlns:p14="http://schemas.microsoft.com/office/powerpoint/2010/main" val="276208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graphicFrame>
        <p:nvGraphicFramePr>
          <p:cNvPr id="5" name="Tabelle 5">
            <a:extLst>
              <a:ext uri="{FF2B5EF4-FFF2-40B4-BE49-F238E27FC236}">
                <a16:creationId xmlns:a16="http://schemas.microsoft.com/office/drawing/2014/main" id="{58DBA665-6545-B732-E084-DABD4D99C3CB}"/>
              </a:ext>
            </a:extLst>
          </p:cNvPr>
          <p:cNvGraphicFramePr>
            <a:graphicFrameLocks noGrp="1"/>
          </p:cNvGraphicFramePr>
          <p:nvPr>
            <p:extLst>
              <p:ext uri="{D42A27DB-BD31-4B8C-83A1-F6EECF244321}">
                <p14:modId xmlns:p14="http://schemas.microsoft.com/office/powerpoint/2010/main" val="309118415"/>
              </p:ext>
            </p:extLst>
          </p:nvPr>
        </p:nvGraphicFramePr>
        <p:xfrm>
          <a:off x="570295" y="1650826"/>
          <a:ext cx="10889740" cy="2230120"/>
        </p:xfrm>
        <a:graphic>
          <a:graphicData uri="http://schemas.openxmlformats.org/drawingml/2006/table">
            <a:tbl>
              <a:tblPr firstRow="1" bandRow="1">
                <a:tableStyleId>{5C22544A-7EE6-4342-B048-85BDC9FD1C3A}</a:tableStyleId>
              </a:tblPr>
              <a:tblGrid>
                <a:gridCol w="2177948">
                  <a:extLst>
                    <a:ext uri="{9D8B030D-6E8A-4147-A177-3AD203B41FA5}">
                      <a16:colId xmlns:a16="http://schemas.microsoft.com/office/drawing/2014/main" val="3666746875"/>
                    </a:ext>
                  </a:extLst>
                </a:gridCol>
                <a:gridCol w="2177948">
                  <a:extLst>
                    <a:ext uri="{9D8B030D-6E8A-4147-A177-3AD203B41FA5}">
                      <a16:colId xmlns:a16="http://schemas.microsoft.com/office/drawing/2014/main" val="4257571136"/>
                    </a:ext>
                  </a:extLst>
                </a:gridCol>
                <a:gridCol w="2177948">
                  <a:extLst>
                    <a:ext uri="{9D8B030D-6E8A-4147-A177-3AD203B41FA5}">
                      <a16:colId xmlns:a16="http://schemas.microsoft.com/office/drawing/2014/main" val="1965016822"/>
                    </a:ext>
                  </a:extLst>
                </a:gridCol>
                <a:gridCol w="2177948">
                  <a:extLst>
                    <a:ext uri="{9D8B030D-6E8A-4147-A177-3AD203B41FA5}">
                      <a16:colId xmlns:a16="http://schemas.microsoft.com/office/drawing/2014/main" val="2808797744"/>
                    </a:ext>
                  </a:extLst>
                </a:gridCol>
                <a:gridCol w="2177948">
                  <a:extLst>
                    <a:ext uri="{9D8B030D-6E8A-4147-A177-3AD203B41FA5}">
                      <a16:colId xmlns:a16="http://schemas.microsoft.com/office/drawing/2014/main" val="3854052125"/>
                    </a:ext>
                  </a:extLst>
                </a:gridCol>
              </a:tblGrid>
              <a:tr h="0">
                <a:tc>
                  <a:txBody>
                    <a:bodyPr/>
                    <a:lstStyle/>
                    <a:p>
                      <a:r>
                        <a:rPr lang="de-DE" sz="1400"/>
                        <a:t>Case</a:t>
                      </a:r>
                    </a:p>
                  </a:txBody>
                  <a:tcPr/>
                </a:tc>
                <a:tc>
                  <a:txBody>
                    <a:bodyPr/>
                    <a:lstStyle/>
                    <a:p>
                      <a:r>
                        <a:rPr lang="de-DE" sz="1400"/>
                        <a:t>error cause</a:t>
                      </a:r>
                    </a:p>
                  </a:txBody>
                  <a:tcPr/>
                </a:tc>
                <a:tc>
                  <a:txBody>
                    <a:bodyPr/>
                    <a:lstStyle/>
                    <a:p>
                      <a:r>
                        <a:rPr lang="de-DE" sz="1400"/>
                        <a:t>ResponseCode</a:t>
                      </a:r>
                    </a:p>
                  </a:txBody>
                  <a:tcPr/>
                </a:tc>
                <a:tc>
                  <a:txBody>
                    <a:bodyPr/>
                    <a:lstStyle/>
                    <a:p>
                      <a:r>
                        <a:rPr lang="de-DE" sz="1400"/>
                        <a:t>Message</a:t>
                      </a:r>
                    </a:p>
                  </a:txBody>
                  <a:tcPr/>
                </a:tc>
                <a:tc>
                  <a:txBody>
                    <a:bodyPr/>
                    <a:lstStyle/>
                    <a:p>
                      <a:r>
                        <a:rPr lang="de-DE" sz="1400"/>
                        <a:t>Info</a:t>
                      </a:r>
                    </a:p>
                  </a:txBody>
                  <a:tcPr/>
                </a:tc>
                <a:extLst>
                  <a:ext uri="{0D108BD9-81ED-4DB2-BD59-A6C34878D82A}">
                    <a16:rowId xmlns:a16="http://schemas.microsoft.com/office/drawing/2014/main" val="1370945984"/>
                  </a:ext>
                </a:extLst>
              </a:tr>
              <a:tr h="370840">
                <a:tc>
                  <a:txBody>
                    <a:bodyPr/>
                    <a:lstStyle/>
                    <a:p>
                      <a:r>
                        <a:rPr lang="de-DE" sz="1400"/>
                        <a:t>Valid request</a:t>
                      </a:r>
                      <a:endParaRPr lang="de-DE" sz="1400">
                        <a:solidFill>
                          <a:schemeClr val="accent6">
                            <a:lumMod val="50000"/>
                          </a:schemeClr>
                        </a:solidFill>
                      </a:endParaRPr>
                    </a:p>
                  </a:txBody>
                  <a:tcPr/>
                </a:tc>
                <a:tc>
                  <a:txBody>
                    <a:bodyPr/>
                    <a:lstStyle/>
                    <a:p>
                      <a:endParaRPr lang="de-DE" sz="1400"/>
                    </a:p>
                  </a:txBody>
                  <a:tcPr/>
                </a:tc>
                <a:tc>
                  <a:txBody>
                    <a:bodyPr/>
                    <a:lstStyle/>
                    <a:p>
                      <a:r>
                        <a:rPr lang="de-DE" sz="1400">
                          <a:solidFill>
                            <a:schemeClr val="accent6">
                              <a:lumMod val="75000"/>
                            </a:schemeClr>
                          </a:solidFill>
                        </a:rPr>
                        <a:t>200</a:t>
                      </a:r>
                    </a:p>
                  </a:txBody>
                  <a:tcPr/>
                </a:tc>
                <a:tc>
                  <a:txBody>
                    <a:bodyPr/>
                    <a:lstStyle/>
                    <a:p>
                      <a:r>
                        <a:rPr lang="de-DE" sz="1400"/>
                        <a:t>&lt;macTables&gt;</a:t>
                      </a:r>
                    </a:p>
                  </a:txBody>
                  <a:tcPr/>
                </a:tc>
                <a:tc>
                  <a:txBody>
                    <a:bodyPr/>
                    <a:lstStyle/>
                    <a:p>
                      <a:endParaRPr lang="de-DE" sz="1400"/>
                    </a:p>
                  </a:txBody>
                  <a:tcPr/>
                </a:tc>
                <a:extLst>
                  <a:ext uri="{0D108BD9-81ED-4DB2-BD59-A6C34878D82A}">
                    <a16:rowId xmlns:a16="http://schemas.microsoft.com/office/drawing/2014/main" val="3613160815"/>
                  </a:ext>
                </a:extLst>
              </a:tr>
              <a:tr h="370840">
                <a:tc>
                  <a:txBody>
                    <a:bodyPr/>
                    <a:lstStyle/>
                    <a:p>
                      <a:r>
                        <a:rPr lang="de-DE" sz="1400"/>
                        <a:t>request with unneeded requestBody</a:t>
                      </a:r>
                      <a:endParaRPr lang="de-DE" sz="1400">
                        <a:solidFill>
                          <a:schemeClr val="accent6">
                            <a:lumMod val="50000"/>
                          </a:schemeClr>
                        </a:solidFill>
                      </a:endParaRPr>
                    </a:p>
                  </a:txBody>
                  <a:tcPr/>
                </a:tc>
                <a:tc>
                  <a:txBody>
                    <a:bodyPr/>
                    <a:lstStyle/>
                    <a:p>
                      <a:endParaRPr lang="de-DE" sz="1400"/>
                    </a:p>
                  </a:txBody>
                  <a:tcPr/>
                </a:tc>
                <a:tc>
                  <a:txBody>
                    <a:bodyPr/>
                    <a:lstStyle/>
                    <a:p>
                      <a:r>
                        <a:rPr lang="de-DE" sz="1400">
                          <a:solidFill>
                            <a:schemeClr val="accent6">
                              <a:lumMod val="75000"/>
                            </a:schemeClr>
                          </a:solidFill>
                        </a:rPr>
                        <a:t>200</a:t>
                      </a:r>
                    </a:p>
                  </a:txBody>
                  <a:tcPr/>
                </a:tc>
                <a:tc>
                  <a:txBody>
                    <a:bodyPr/>
                    <a:lstStyle/>
                    <a:p>
                      <a:r>
                        <a:rPr lang="de-DE" sz="1400"/>
                        <a:t>&lt;macTables&gt;</a:t>
                      </a:r>
                    </a:p>
                  </a:txBody>
                  <a:tcPr/>
                </a:tc>
                <a:tc>
                  <a:txBody>
                    <a:bodyPr/>
                    <a:lstStyle/>
                    <a:p>
                      <a:r>
                        <a:rPr lang="de-DE" sz="1400"/>
                        <a:t>MATR simply ignores any requestBody</a:t>
                      </a:r>
                    </a:p>
                  </a:txBody>
                  <a:tcPr/>
                </a:tc>
                <a:extLst>
                  <a:ext uri="{0D108BD9-81ED-4DB2-BD59-A6C34878D82A}">
                    <a16:rowId xmlns:a16="http://schemas.microsoft.com/office/drawing/2014/main" val="2104351514"/>
                  </a:ext>
                </a:extLst>
              </a:tr>
              <a:tr h="370840">
                <a:tc>
                  <a:txBody>
                    <a:bodyPr/>
                    <a:lstStyle/>
                    <a:p>
                      <a:r>
                        <a:rPr lang="de-DE" sz="1400"/>
                        <a:t>Valid request, but </a:t>
                      </a:r>
                      <a:r>
                        <a:rPr lang="de-DE" sz="1400">
                          <a:solidFill>
                            <a:srgbClr val="C00000"/>
                          </a:solidFill>
                        </a:rPr>
                        <a:t>fail</a:t>
                      </a:r>
                      <a:endParaRPr lang="de-DE" sz="1400"/>
                    </a:p>
                  </a:txBody>
                  <a:tcPr/>
                </a:tc>
                <a:tc>
                  <a:txBody>
                    <a:bodyPr/>
                    <a:lstStyle/>
                    <a:p>
                      <a:r>
                        <a:rPr lang="de-DE" sz="1400"/>
                        <a:t>Internal NEP error</a:t>
                      </a:r>
                    </a:p>
                  </a:txBody>
                  <a:tcPr/>
                </a:tc>
                <a:tc>
                  <a:txBody>
                    <a:bodyPr/>
                    <a:lstStyle/>
                    <a:p>
                      <a:r>
                        <a:rPr lang="de-DE" sz="1400">
                          <a:solidFill>
                            <a:srgbClr val="C00000"/>
                          </a:solidFill>
                        </a:rPr>
                        <a:t>500</a:t>
                      </a:r>
                    </a:p>
                  </a:txBody>
                  <a:tcPr/>
                </a:tc>
                <a:tc>
                  <a:txBody>
                    <a:bodyPr/>
                    <a:lstStyle/>
                    <a:p>
                      <a:r>
                        <a:rPr lang="de-DE" sz="1400"/>
                        <a:t>Internal server error</a:t>
                      </a:r>
                    </a:p>
                  </a:txBody>
                  <a:tcPr/>
                </a:tc>
                <a:tc>
                  <a:txBody>
                    <a:bodyPr/>
                    <a:lstStyle/>
                    <a:p>
                      <a:r>
                        <a:rPr lang="de-DE" sz="1400"/>
                        <a:t>Some internal NEP error</a:t>
                      </a:r>
                    </a:p>
                    <a:p>
                      <a:r>
                        <a:rPr lang="de-DE" sz="1400"/>
                        <a:t>Client error</a:t>
                      </a:r>
                    </a:p>
                  </a:txBody>
                  <a:tcPr/>
                </a:tc>
                <a:extLst>
                  <a:ext uri="{0D108BD9-81ED-4DB2-BD59-A6C34878D82A}">
                    <a16:rowId xmlns:a16="http://schemas.microsoft.com/office/drawing/2014/main" val="2055060330"/>
                  </a:ext>
                </a:extLst>
              </a:tr>
              <a:tr h="370840">
                <a:tc>
                  <a:txBody>
                    <a:bodyPr/>
                    <a:lstStyle/>
                    <a:p>
                      <a:r>
                        <a:rPr lang="de-DE" sz="1400"/>
                        <a:t>Valid request, but </a:t>
                      </a:r>
                      <a:r>
                        <a:rPr lang="de-DE" sz="1400">
                          <a:solidFill>
                            <a:srgbClr val="C00000"/>
                          </a:solidFill>
                        </a:rPr>
                        <a:t>fail</a:t>
                      </a:r>
                      <a:endParaRPr lang="de-DE" sz="1400"/>
                    </a:p>
                  </a:txBody>
                  <a:tcPr/>
                </a:tc>
                <a:tc>
                  <a:txBody>
                    <a:bodyPr/>
                    <a:lstStyle/>
                    <a:p>
                      <a:r>
                        <a:rPr lang="de-DE" sz="1400"/>
                        <a:t>Error caused by MATR</a:t>
                      </a:r>
                    </a:p>
                  </a:txBody>
                  <a:tcPr/>
                </a:tc>
                <a:tc>
                  <a:txBody>
                    <a:bodyPr/>
                    <a:lstStyle/>
                    <a:p>
                      <a:r>
                        <a:rPr lang="de-DE" sz="1400">
                          <a:solidFill>
                            <a:srgbClr val="C00000"/>
                          </a:solidFill>
                        </a:rPr>
                        <a:t>502</a:t>
                      </a:r>
                    </a:p>
                  </a:txBody>
                  <a:tcPr/>
                </a:tc>
                <a:tc>
                  <a:txBody>
                    <a:bodyPr/>
                    <a:lstStyle/>
                    <a:p>
                      <a:r>
                        <a:rPr lang="de-DE" sz="1400"/>
                        <a:t>Bad gateway</a:t>
                      </a:r>
                    </a:p>
                  </a:txBody>
                  <a:tcPr/>
                </a:tc>
                <a:tc>
                  <a:txBody>
                    <a:bodyPr/>
                    <a:lstStyle/>
                    <a:p>
                      <a:r>
                        <a:rPr lang="de-DE" sz="1400"/>
                        <a:t>e.g. MATR unavailable</a:t>
                      </a:r>
                    </a:p>
                    <a:p>
                      <a:r>
                        <a:rPr lang="de-DE" sz="1400"/>
                        <a:t>Server error</a:t>
                      </a:r>
                    </a:p>
                  </a:txBody>
                  <a:tcPr/>
                </a:tc>
                <a:extLst>
                  <a:ext uri="{0D108BD9-81ED-4DB2-BD59-A6C34878D82A}">
                    <a16:rowId xmlns:a16="http://schemas.microsoft.com/office/drawing/2014/main" val="816481573"/>
                  </a:ext>
                </a:extLst>
              </a:tr>
            </a:tbl>
          </a:graphicData>
        </a:graphic>
      </p:graphicFrame>
      <p:sp>
        <p:nvSpPr>
          <p:cNvPr id="6" name="Textfeld 5">
            <a:extLst>
              <a:ext uri="{FF2B5EF4-FFF2-40B4-BE49-F238E27FC236}">
                <a16:creationId xmlns:a16="http://schemas.microsoft.com/office/drawing/2014/main" id="{902C0C43-6275-724D-6FCA-04AA982316F2}"/>
              </a:ext>
            </a:extLst>
          </p:cNvPr>
          <p:cNvSpPr txBox="1"/>
          <p:nvPr/>
        </p:nvSpPr>
        <p:spPr>
          <a:xfrm>
            <a:off x="476853" y="640747"/>
            <a:ext cx="3704347" cy="738664"/>
          </a:xfrm>
          <a:prstGeom prst="rect">
            <a:avLst/>
          </a:prstGeom>
          <a:noFill/>
        </p:spPr>
        <p:txBody>
          <a:bodyPr wrap="none" rtlCol="0">
            <a:spAutoFit/>
          </a:bodyPr>
          <a:lstStyle/>
          <a:p>
            <a:r>
              <a:rPr lang="de-DE" b="1"/>
              <a:t>/v1/provide-mac-table-of-all-devices</a:t>
            </a:r>
          </a:p>
          <a:p>
            <a:r>
              <a:rPr lang="de-DE" sz="1200"/>
              <a:t>- Input: none</a:t>
            </a:r>
          </a:p>
          <a:p>
            <a:r>
              <a:rPr lang="de-DE" sz="1200"/>
              <a:t>- (direct) dependency: MATR</a:t>
            </a:r>
          </a:p>
        </p:txBody>
      </p:sp>
    </p:spTree>
    <p:extLst>
      <p:ext uri="{BB962C8B-B14F-4D97-AF65-F5344CB8AC3E}">
        <p14:creationId xmlns:p14="http://schemas.microsoft.com/office/powerpoint/2010/main" val="16173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graphicFrame>
        <p:nvGraphicFramePr>
          <p:cNvPr id="5" name="Tabelle 5">
            <a:extLst>
              <a:ext uri="{FF2B5EF4-FFF2-40B4-BE49-F238E27FC236}">
                <a16:creationId xmlns:a16="http://schemas.microsoft.com/office/drawing/2014/main" id="{58DBA665-6545-B732-E084-DABD4D99C3CB}"/>
              </a:ext>
            </a:extLst>
          </p:cNvPr>
          <p:cNvGraphicFramePr>
            <a:graphicFrameLocks noGrp="1"/>
          </p:cNvGraphicFramePr>
          <p:nvPr>
            <p:extLst>
              <p:ext uri="{D42A27DB-BD31-4B8C-83A1-F6EECF244321}">
                <p14:modId xmlns:p14="http://schemas.microsoft.com/office/powerpoint/2010/main" val="2857908399"/>
              </p:ext>
            </p:extLst>
          </p:nvPr>
        </p:nvGraphicFramePr>
        <p:xfrm>
          <a:off x="570295" y="1650826"/>
          <a:ext cx="10889741" cy="3637280"/>
        </p:xfrm>
        <a:graphic>
          <a:graphicData uri="http://schemas.openxmlformats.org/drawingml/2006/table">
            <a:tbl>
              <a:tblPr firstRow="1" bandRow="1">
                <a:tableStyleId>{5C22544A-7EE6-4342-B048-85BDC9FD1C3A}</a:tableStyleId>
              </a:tblPr>
              <a:tblGrid>
                <a:gridCol w="2395542">
                  <a:extLst>
                    <a:ext uri="{9D8B030D-6E8A-4147-A177-3AD203B41FA5}">
                      <a16:colId xmlns:a16="http://schemas.microsoft.com/office/drawing/2014/main" val="3666746875"/>
                    </a:ext>
                  </a:extLst>
                </a:gridCol>
                <a:gridCol w="1478942">
                  <a:extLst>
                    <a:ext uri="{9D8B030D-6E8A-4147-A177-3AD203B41FA5}">
                      <a16:colId xmlns:a16="http://schemas.microsoft.com/office/drawing/2014/main" val="4257571136"/>
                    </a:ext>
                  </a:extLst>
                </a:gridCol>
                <a:gridCol w="1057524">
                  <a:extLst>
                    <a:ext uri="{9D8B030D-6E8A-4147-A177-3AD203B41FA5}">
                      <a16:colId xmlns:a16="http://schemas.microsoft.com/office/drawing/2014/main" val="1965016822"/>
                    </a:ext>
                  </a:extLst>
                </a:gridCol>
                <a:gridCol w="2162754">
                  <a:extLst>
                    <a:ext uri="{9D8B030D-6E8A-4147-A177-3AD203B41FA5}">
                      <a16:colId xmlns:a16="http://schemas.microsoft.com/office/drawing/2014/main" val="2808797744"/>
                    </a:ext>
                  </a:extLst>
                </a:gridCol>
                <a:gridCol w="2480807">
                  <a:extLst>
                    <a:ext uri="{9D8B030D-6E8A-4147-A177-3AD203B41FA5}">
                      <a16:colId xmlns:a16="http://schemas.microsoft.com/office/drawing/2014/main" val="3854052125"/>
                    </a:ext>
                  </a:extLst>
                </a:gridCol>
                <a:gridCol w="1314172">
                  <a:extLst>
                    <a:ext uri="{9D8B030D-6E8A-4147-A177-3AD203B41FA5}">
                      <a16:colId xmlns:a16="http://schemas.microsoft.com/office/drawing/2014/main" val="3775549604"/>
                    </a:ext>
                  </a:extLst>
                </a:gridCol>
              </a:tblGrid>
              <a:tr h="0">
                <a:tc>
                  <a:txBody>
                    <a:bodyPr/>
                    <a:lstStyle/>
                    <a:p>
                      <a:r>
                        <a:rPr lang="de-DE" sz="1100"/>
                        <a:t>Case</a:t>
                      </a:r>
                    </a:p>
                  </a:txBody>
                  <a:tcPr/>
                </a:tc>
                <a:tc>
                  <a:txBody>
                    <a:bodyPr/>
                    <a:lstStyle/>
                    <a:p>
                      <a:r>
                        <a:rPr lang="de-DE" sz="1100"/>
                        <a:t>error cause</a:t>
                      </a:r>
                    </a:p>
                  </a:txBody>
                  <a:tcPr/>
                </a:tc>
                <a:tc>
                  <a:txBody>
                    <a:bodyPr/>
                    <a:lstStyle/>
                    <a:p>
                      <a:r>
                        <a:rPr lang="de-DE" sz="1100"/>
                        <a:t>ResponseCode</a:t>
                      </a:r>
                    </a:p>
                  </a:txBody>
                  <a:tcPr/>
                </a:tc>
                <a:tc>
                  <a:txBody>
                    <a:bodyPr/>
                    <a:lstStyle/>
                    <a:p>
                      <a:r>
                        <a:rPr lang="de-DE" sz="1100"/>
                        <a:t>Message</a:t>
                      </a:r>
                    </a:p>
                  </a:txBody>
                  <a:tcPr/>
                </a:tc>
                <a:tc>
                  <a:txBody>
                    <a:bodyPr/>
                    <a:lstStyle/>
                    <a:p>
                      <a:r>
                        <a:rPr lang="de-DE" sz="1100"/>
                        <a:t>Info</a:t>
                      </a:r>
                    </a:p>
                  </a:txBody>
                  <a:tcPr/>
                </a:tc>
                <a:tc>
                  <a:txBody>
                    <a:bodyPr/>
                    <a:lstStyle/>
                    <a:p>
                      <a:r>
                        <a:rPr lang="de-DE" sz="1100"/>
                        <a:t>Client / Server error</a:t>
                      </a:r>
                    </a:p>
                  </a:txBody>
                  <a:tcPr/>
                </a:tc>
                <a:extLst>
                  <a:ext uri="{0D108BD9-81ED-4DB2-BD59-A6C34878D82A}">
                    <a16:rowId xmlns:a16="http://schemas.microsoft.com/office/drawing/2014/main" val="1370945984"/>
                  </a:ext>
                </a:extLst>
              </a:tr>
              <a:tr h="370840">
                <a:tc>
                  <a:txBody>
                    <a:bodyPr/>
                    <a:lstStyle/>
                    <a:p>
                      <a:r>
                        <a:rPr lang="de-DE" sz="1100"/>
                        <a:t>Valid request</a:t>
                      </a:r>
                      <a:endParaRPr lang="de-DE" sz="1100">
                        <a:solidFill>
                          <a:schemeClr val="accent6">
                            <a:lumMod val="50000"/>
                          </a:schemeClr>
                        </a:solidFill>
                      </a:endParaRPr>
                    </a:p>
                  </a:txBody>
                  <a:tcPr/>
                </a:tc>
                <a:tc>
                  <a:txBody>
                    <a:bodyPr/>
                    <a:lstStyle/>
                    <a:p>
                      <a:endParaRPr lang="de-DE" sz="1100"/>
                    </a:p>
                  </a:txBody>
                  <a:tcPr/>
                </a:tc>
                <a:tc>
                  <a:txBody>
                    <a:bodyPr/>
                    <a:lstStyle/>
                    <a:p>
                      <a:r>
                        <a:rPr lang="de-DE" sz="1100">
                          <a:solidFill>
                            <a:schemeClr val="accent6">
                              <a:lumMod val="50000"/>
                            </a:schemeClr>
                          </a:solidFill>
                        </a:rPr>
                        <a:t>200</a:t>
                      </a:r>
                    </a:p>
                  </a:txBody>
                  <a:tcPr/>
                </a:tc>
                <a:tc>
                  <a:txBody>
                    <a:bodyPr/>
                    <a:lstStyle/>
                    <a:p>
                      <a:r>
                        <a:rPr lang="de-DE" sz="1100"/>
                        <a:t>&lt;macTableOfDevice&gt;</a:t>
                      </a:r>
                    </a:p>
                  </a:txBody>
                  <a:tcPr/>
                </a:tc>
                <a:tc>
                  <a:txBody>
                    <a:bodyPr/>
                    <a:lstStyle/>
                    <a:p>
                      <a:r>
                        <a:rPr lang="de-DE" sz="1100"/>
                        <a:t>mountName known by MATR, mountName given as string</a:t>
                      </a:r>
                    </a:p>
                  </a:txBody>
                  <a:tcPr/>
                </a:tc>
                <a:tc>
                  <a:txBody>
                    <a:bodyPr/>
                    <a:lstStyle/>
                    <a:p>
                      <a:endParaRPr lang="de-DE" sz="1100"/>
                    </a:p>
                  </a:txBody>
                  <a:tcPr/>
                </a:tc>
                <a:extLst>
                  <a:ext uri="{0D108BD9-81ED-4DB2-BD59-A6C34878D82A}">
                    <a16:rowId xmlns:a16="http://schemas.microsoft.com/office/drawing/2014/main" val="3613160815"/>
                  </a:ext>
                </a:extLst>
              </a:tr>
              <a:tr h="370840">
                <a:tc>
                  <a:txBody>
                    <a:bodyPr/>
                    <a:lstStyle/>
                    <a:p>
                      <a:r>
                        <a:rPr lang="de-DE" sz="1100">
                          <a:solidFill>
                            <a:schemeClr val="tx1"/>
                          </a:solidFill>
                        </a:rPr>
                        <a:t>requestBody containing valid mountName and unneeded additional attributes</a:t>
                      </a:r>
                      <a:endParaRPr lang="de-DE" sz="1100">
                        <a:solidFill>
                          <a:schemeClr val="accent6">
                            <a:lumMod val="50000"/>
                          </a:schemeClr>
                        </a:solidFill>
                      </a:endParaRPr>
                    </a:p>
                  </a:txBody>
                  <a:tcPr/>
                </a:tc>
                <a:tc>
                  <a:txBody>
                    <a:bodyPr/>
                    <a:lstStyle/>
                    <a:p>
                      <a:endParaRPr lang="de-DE" sz="1100"/>
                    </a:p>
                  </a:txBody>
                  <a:tcPr/>
                </a:tc>
                <a:tc>
                  <a:txBody>
                    <a:bodyPr/>
                    <a:lstStyle/>
                    <a:p>
                      <a:r>
                        <a:rPr lang="de-DE" sz="1100">
                          <a:solidFill>
                            <a:schemeClr val="accent6">
                              <a:lumMod val="50000"/>
                            </a:schemeClr>
                          </a:solidFill>
                        </a:rPr>
                        <a:t>200</a:t>
                      </a:r>
                    </a:p>
                  </a:txBody>
                  <a:tcPr/>
                </a:tc>
                <a:tc>
                  <a:txBody>
                    <a:bodyPr/>
                    <a:lstStyle/>
                    <a:p>
                      <a:r>
                        <a:rPr lang="de-DE" sz="1100"/>
                        <a:t>&lt;macTableOfDevice&gt;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MATR ignores additional attributes, NEP can do the same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a:solidFill>
                          <a:schemeClr val="dk1"/>
                        </a:solidFill>
                        <a:latin typeface="+mn-lt"/>
                        <a:ea typeface="+mn-ea"/>
                        <a:cs typeface="+mn-cs"/>
                      </a:endParaRPr>
                    </a:p>
                  </a:txBody>
                  <a:tcPr/>
                </a:tc>
                <a:extLst>
                  <a:ext uri="{0D108BD9-81ED-4DB2-BD59-A6C34878D82A}">
                    <a16:rowId xmlns:a16="http://schemas.microsoft.com/office/drawing/2014/main" val="3635168493"/>
                  </a:ext>
                </a:extLst>
              </a:tr>
              <a:tr h="370840">
                <a:tc>
                  <a:txBody>
                    <a:bodyPr/>
                    <a:lstStyle/>
                    <a:p>
                      <a:r>
                        <a:rPr lang="de-DE" sz="1100"/>
                        <a:t>requestBody missing, </a:t>
                      </a:r>
                      <a:r>
                        <a:rPr lang="de-DE" sz="1100">
                          <a:solidFill>
                            <a:srgbClr val="C00000"/>
                          </a:solidFill>
                        </a:rPr>
                        <a:t>fail</a:t>
                      </a:r>
                      <a:endParaRPr lang="de-DE" sz="1100"/>
                    </a:p>
                  </a:txBody>
                  <a:tcPr/>
                </a:tc>
                <a:tc>
                  <a:txBody>
                    <a:bodyPr/>
                    <a:lstStyle/>
                    <a:p>
                      <a:r>
                        <a:rPr lang="de-DE" sz="1100"/>
                        <a:t>Required requestBody is missing</a:t>
                      </a:r>
                    </a:p>
                  </a:txBody>
                  <a:tcPr/>
                </a:tc>
                <a:tc>
                  <a:txBody>
                    <a:bodyPr/>
                    <a:lstStyle/>
                    <a:p>
                      <a:r>
                        <a:rPr lang="de-DE" sz="1100">
                          <a:solidFill>
                            <a:srgbClr val="C00000"/>
                          </a:solidFill>
                        </a:rPr>
                        <a:t>400</a:t>
                      </a:r>
                    </a:p>
                  </a:txBody>
                  <a:tcPr/>
                </a:tc>
                <a:tc>
                  <a:txBody>
                    <a:bodyPr/>
                    <a:lstStyle/>
                    <a:p>
                      <a:r>
                        <a:rPr lang="de-DE" sz="1100"/>
                        <a:t>Bad request</a:t>
                      </a:r>
                    </a:p>
                  </a:txBody>
                  <a:tcPr/>
                </a:tc>
                <a:tc>
                  <a:txBody>
                    <a:bodyPr/>
                    <a:lstStyle/>
                    <a:p>
                      <a:r>
                        <a:rPr lang="de-DE" sz="1100"/>
                        <a:t>MATR returns a 415, unsupported media type, in NEP this should be 400 (see MATR issue #233)</a:t>
                      </a:r>
                    </a:p>
                  </a:txBody>
                  <a:tcPr/>
                </a:tc>
                <a:tc>
                  <a:txBody>
                    <a:bodyPr/>
                    <a:lstStyle/>
                    <a:p>
                      <a:r>
                        <a:rPr lang="de-DE" sz="1100"/>
                        <a:t>Client (NEP)</a:t>
                      </a:r>
                    </a:p>
                  </a:txBody>
                  <a:tcPr/>
                </a:tc>
                <a:extLst>
                  <a:ext uri="{0D108BD9-81ED-4DB2-BD59-A6C34878D82A}">
                    <a16:rowId xmlns:a16="http://schemas.microsoft.com/office/drawing/2014/main" val="1492686443"/>
                  </a:ext>
                </a:extLst>
              </a:tr>
              <a:tr h="370840">
                <a:tc>
                  <a:txBody>
                    <a:bodyPr/>
                    <a:lstStyle/>
                    <a:p>
                      <a:r>
                        <a:rPr lang="de-DE" sz="1100">
                          <a:solidFill>
                            <a:schemeClr val="tx1"/>
                          </a:solidFill>
                        </a:rPr>
                        <a:t>requestBody with missing mountName attribute, </a:t>
                      </a:r>
                      <a:r>
                        <a:rPr lang="de-DE" sz="1100">
                          <a:solidFill>
                            <a:srgbClr val="C00000"/>
                          </a:solidFill>
                        </a:rPr>
                        <a:t>fail</a:t>
                      </a:r>
                      <a:endParaRPr lang="de-DE" sz="1100">
                        <a:solidFill>
                          <a:schemeClr val="tx1"/>
                        </a:solidFill>
                      </a:endParaRPr>
                    </a:p>
                  </a:txBody>
                  <a:tcPr/>
                </a:tc>
                <a:tc>
                  <a:txBody>
                    <a:bodyPr/>
                    <a:lstStyle/>
                    <a:p>
                      <a:r>
                        <a:rPr lang="de-DE" sz="1100"/>
                        <a:t>Missing required parameter</a:t>
                      </a:r>
                    </a:p>
                  </a:txBody>
                  <a:tcPr/>
                </a:tc>
                <a:tc>
                  <a:txBody>
                    <a:bodyPr/>
                    <a:lstStyle/>
                    <a:p>
                      <a:r>
                        <a:rPr lang="de-DE" sz="1100">
                          <a:solidFill>
                            <a:srgbClr val="C00000"/>
                          </a:solidFill>
                        </a:rPr>
                        <a:t>400</a:t>
                      </a:r>
                    </a:p>
                  </a:txBody>
                  <a:tcPr/>
                </a:tc>
                <a:tc>
                  <a:txBody>
                    <a:bodyPr/>
                    <a:lstStyle/>
                    <a:p>
                      <a:r>
                        <a:rPr lang="de-DE" sz="1100"/>
                        <a:t>Bad request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0" kern="1200">
                          <a:solidFill>
                            <a:schemeClr val="dk1"/>
                          </a:solidFill>
                          <a:latin typeface="+mn-lt"/>
                          <a:ea typeface="+mn-ea"/>
                          <a:cs typeface="+mn-cs"/>
                        </a:rPr>
                        <a:t>MATR also returns 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0" kern="1200">
                          <a:solidFill>
                            <a:schemeClr val="dk1"/>
                          </a:solidFill>
                          <a:latin typeface="+mn-lt"/>
                          <a:ea typeface="+mn-ea"/>
                          <a:cs typeface="+mn-cs"/>
                        </a:rPr>
                        <a:t>Client (NEP)</a:t>
                      </a:r>
                    </a:p>
                  </a:txBody>
                  <a:tcPr/>
                </a:tc>
                <a:extLst>
                  <a:ext uri="{0D108BD9-81ED-4DB2-BD59-A6C34878D82A}">
                    <a16:rowId xmlns:a16="http://schemas.microsoft.com/office/drawing/2014/main" val="4092892697"/>
                  </a:ext>
                </a:extLst>
              </a:tr>
              <a:tr h="370840">
                <a:tc>
                  <a:txBody>
                    <a:bodyPr/>
                    <a:lstStyle/>
                    <a:p>
                      <a:r>
                        <a:rPr lang="de-DE" sz="1100"/>
                        <a:t>requestBody with unknown/invalid mountName, </a:t>
                      </a:r>
                      <a:r>
                        <a:rPr lang="de-DE" sz="1100">
                          <a:solidFill>
                            <a:srgbClr val="C00000"/>
                          </a:solidFill>
                        </a:rPr>
                        <a:t>fail</a:t>
                      </a:r>
                      <a:endParaRPr lang="de-DE" sz="1100"/>
                    </a:p>
                  </a:txBody>
                  <a:tcPr/>
                </a:tc>
                <a:tc>
                  <a:txBody>
                    <a:bodyPr/>
                    <a:lstStyle/>
                    <a:p>
                      <a:r>
                        <a:rPr lang="de-DE" sz="1100"/>
                        <a:t>Device not known at MATR</a:t>
                      </a:r>
                    </a:p>
                  </a:txBody>
                  <a:tcPr/>
                </a:tc>
                <a:tc>
                  <a:txBody>
                    <a:bodyPr/>
                    <a:lstStyle/>
                    <a:p>
                      <a:r>
                        <a:rPr lang="de-DE" sz="1100">
                          <a:solidFill>
                            <a:srgbClr val="C00000"/>
                          </a:solidFill>
                        </a:rPr>
                        <a:t>404</a:t>
                      </a:r>
                    </a:p>
                  </a:txBody>
                  <a:tcPr/>
                </a:tc>
                <a:tc>
                  <a:txBody>
                    <a:bodyPr/>
                    <a:lstStyle/>
                    <a:p>
                      <a:r>
                        <a:rPr lang="de-DE" sz="1100"/>
                        <a:t>Not found</a:t>
                      </a:r>
                      <a:br>
                        <a:rPr lang="de-DE" sz="1100"/>
                      </a:br>
                      <a:endParaRPr lang="de-DE" sz="1100"/>
                    </a:p>
                  </a:txBody>
                  <a:tcPr/>
                </a:tc>
                <a:tc>
                  <a:txBody>
                    <a:bodyPr/>
                    <a:lstStyle/>
                    <a:p>
                      <a:r>
                        <a:rPr lang="de-DE" sz="1100"/>
                        <a:t>MATR currently returns a 500, there‘s an open issue to change it to 404</a:t>
                      </a:r>
                    </a:p>
                  </a:txBody>
                  <a:tcPr/>
                </a:tc>
                <a:tc>
                  <a:txBody>
                    <a:bodyPr/>
                    <a:lstStyle/>
                    <a:p>
                      <a:r>
                        <a:rPr lang="de-DE" sz="1100"/>
                        <a:t>Server (MATR)</a:t>
                      </a:r>
                    </a:p>
                  </a:txBody>
                  <a:tcPr/>
                </a:tc>
                <a:extLst>
                  <a:ext uri="{0D108BD9-81ED-4DB2-BD59-A6C34878D82A}">
                    <a16:rowId xmlns:a16="http://schemas.microsoft.com/office/drawing/2014/main" val="348824758"/>
                  </a:ext>
                </a:extLst>
              </a:tr>
              <a:tr h="370840">
                <a:tc>
                  <a:txBody>
                    <a:bodyPr/>
                    <a:lstStyle/>
                    <a:p>
                      <a:r>
                        <a:rPr lang="de-DE" sz="1100"/>
                        <a:t>Valid request, but </a:t>
                      </a:r>
                      <a:r>
                        <a:rPr lang="de-DE" sz="1100">
                          <a:solidFill>
                            <a:srgbClr val="C00000"/>
                          </a:solidFill>
                        </a:rPr>
                        <a:t>fail</a:t>
                      </a:r>
                      <a:endParaRPr lang="de-DE" sz="1100"/>
                    </a:p>
                  </a:txBody>
                  <a:tcPr/>
                </a:tc>
                <a:tc>
                  <a:txBody>
                    <a:bodyPr/>
                    <a:lstStyle/>
                    <a:p>
                      <a:r>
                        <a:rPr lang="de-DE" sz="1100"/>
                        <a:t>Internal NEP error</a:t>
                      </a:r>
                    </a:p>
                  </a:txBody>
                  <a:tcPr/>
                </a:tc>
                <a:tc>
                  <a:txBody>
                    <a:bodyPr/>
                    <a:lstStyle/>
                    <a:p>
                      <a:r>
                        <a:rPr lang="de-DE" sz="1100">
                          <a:solidFill>
                            <a:srgbClr val="C00000"/>
                          </a:solidFill>
                        </a:rPr>
                        <a:t>500</a:t>
                      </a:r>
                    </a:p>
                  </a:txBody>
                  <a:tcPr/>
                </a:tc>
                <a:tc>
                  <a:txBody>
                    <a:bodyPr/>
                    <a:lstStyle/>
                    <a:p>
                      <a:r>
                        <a:rPr lang="de-DE" sz="1100"/>
                        <a:t>Internal server error</a:t>
                      </a:r>
                    </a:p>
                  </a:txBody>
                  <a:tcPr/>
                </a:tc>
                <a:tc>
                  <a:txBody>
                    <a:bodyPr/>
                    <a:lstStyle/>
                    <a:p>
                      <a:r>
                        <a:rPr lang="de-DE" sz="1100"/>
                        <a:t>Some internal NEP error</a:t>
                      </a:r>
                    </a:p>
                  </a:txBody>
                  <a:tcPr/>
                </a:tc>
                <a:tc>
                  <a:txBody>
                    <a:bodyPr/>
                    <a:lstStyle/>
                    <a:p>
                      <a:r>
                        <a:rPr lang="de-DE" sz="1100"/>
                        <a:t>Client (NEP)</a:t>
                      </a:r>
                    </a:p>
                  </a:txBody>
                  <a:tcPr/>
                </a:tc>
                <a:extLst>
                  <a:ext uri="{0D108BD9-81ED-4DB2-BD59-A6C34878D82A}">
                    <a16:rowId xmlns:a16="http://schemas.microsoft.com/office/drawing/2014/main" val="4107805488"/>
                  </a:ext>
                </a:extLst>
              </a:tr>
              <a:tr h="370840">
                <a:tc>
                  <a:txBody>
                    <a:bodyPr/>
                    <a:lstStyle/>
                    <a:p>
                      <a:r>
                        <a:rPr lang="de-DE" sz="1100"/>
                        <a:t>Valid request, but </a:t>
                      </a:r>
                      <a:r>
                        <a:rPr lang="de-DE" sz="1100">
                          <a:solidFill>
                            <a:srgbClr val="C00000"/>
                          </a:solidFill>
                        </a:rPr>
                        <a:t>fail</a:t>
                      </a:r>
                      <a:endParaRPr lang="de-DE" sz="1100"/>
                    </a:p>
                  </a:txBody>
                  <a:tcPr/>
                </a:tc>
                <a:tc>
                  <a:txBody>
                    <a:bodyPr/>
                    <a:lstStyle/>
                    <a:p>
                      <a:r>
                        <a:rPr lang="de-DE" sz="1100"/>
                        <a:t>Error caused by MATR</a:t>
                      </a:r>
                    </a:p>
                  </a:txBody>
                  <a:tcPr/>
                </a:tc>
                <a:tc>
                  <a:txBody>
                    <a:bodyPr/>
                    <a:lstStyle/>
                    <a:p>
                      <a:r>
                        <a:rPr lang="de-DE" sz="1100">
                          <a:solidFill>
                            <a:srgbClr val="C00000"/>
                          </a:solidFill>
                        </a:rPr>
                        <a:t>502</a:t>
                      </a:r>
                    </a:p>
                  </a:txBody>
                  <a:tcPr/>
                </a:tc>
                <a:tc>
                  <a:txBody>
                    <a:bodyPr/>
                    <a:lstStyle/>
                    <a:p>
                      <a:r>
                        <a:rPr lang="de-DE" sz="1100"/>
                        <a:t>Bad gateway</a:t>
                      </a:r>
                    </a:p>
                  </a:txBody>
                  <a:tcPr/>
                </a:tc>
                <a:tc>
                  <a:txBody>
                    <a:bodyPr/>
                    <a:lstStyle/>
                    <a:p>
                      <a:r>
                        <a:rPr lang="de-DE" sz="1100"/>
                        <a:t>e.g. MATR unavailable</a:t>
                      </a:r>
                    </a:p>
                  </a:txBody>
                  <a:tcPr/>
                </a:tc>
                <a:tc>
                  <a:txBody>
                    <a:bodyPr/>
                    <a:lstStyle/>
                    <a:p>
                      <a:r>
                        <a:rPr lang="de-DE" sz="1100"/>
                        <a:t>Server (MATR)</a:t>
                      </a:r>
                    </a:p>
                  </a:txBody>
                  <a:tcPr/>
                </a:tc>
                <a:extLst>
                  <a:ext uri="{0D108BD9-81ED-4DB2-BD59-A6C34878D82A}">
                    <a16:rowId xmlns:a16="http://schemas.microsoft.com/office/drawing/2014/main" val="2461037042"/>
                  </a:ext>
                </a:extLst>
              </a:tr>
            </a:tbl>
          </a:graphicData>
        </a:graphic>
      </p:graphicFrame>
      <p:sp>
        <p:nvSpPr>
          <p:cNvPr id="6" name="Textfeld 5">
            <a:extLst>
              <a:ext uri="{FF2B5EF4-FFF2-40B4-BE49-F238E27FC236}">
                <a16:creationId xmlns:a16="http://schemas.microsoft.com/office/drawing/2014/main" id="{902C0C43-6275-724D-6FCA-04AA982316F2}"/>
              </a:ext>
            </a:extLst>
          </p:cNvPr>
          <p:cNvSpPr txBox="1"/>
          <p:nvPr/>
        </p:nvSpPr>
        <p:spPr>
          <a:xfrm>
            <a:off x="476853" y="640747"/>
            <a:ext cx="4186852" cy="738664"/>
          </a:xfrm>
          <a:prstGeom prst="rect">
            <a:avLst/>
          </a:prstGeom>
          <a:noFill/>
        </p:spPr>
        <p:txBody>
          <a:bodyPr wrap="none" rtlCol="0">
            <a:spAutoFit/>
          </a:bodyPr>
          <a:lstStyle/>
          <a:p>
            <a:r>
              <a:rPr lang="de-DE" b="1"/>
              <a:t>/v1/provide-mac-table-of-specific-device</a:t>
            </a:r>
          </a:p>
          <a:p>
            <a:r>
              <a:rPr lang="de-DE" sz="1200"/>
              <a:t>- Input: mount-name     (= device)</a:t>
            </a:r>
          </a:p>
          <a:p>
            <a:r>
              <a:rPr lang="de-DE" sz="1200"/>
              <a:t>- (direct) dependency: MATR</a:t>
            </a:r>
          </a:p>
        </p:txBody>
      </p:sp>
      <p:sp>
        <p:nvSpPr>
          <p:cNvPr id="2" name="Textfeld 1">
            <a:extLst>
              <a:ext uri="{FF2B5EF4-FFF2-40B4-BE49-F238E27FC236}">
                <a16:creationId xmlns:a16="http://schemas.microsoft.com/office/drawing/2014/main" id="{167439D3-026A-00A6-DAEE-24D2092C722E}"/>
              </a:ext>
            </a:extLst>
          </p:cNvPr>
          <p:cNvSpPr txBox="1"/>
          <p:nvPr/>
        </p:nvSpPr>
        <p:spPr>
          <a:xfrm>
            <a:off x="476853" y="5656041"/>
            <a:ext cx="5546469" cy="707886"/>
          </a:xfrm>
          <a:prstGeom prst="rect">
            <a:avLst/>
          </a:prstGeom>
          <a:noFill/>
        </p:spPr>
        <p:txBody>
          <a:bodyPr wrap="square" rtlCol="0">
            <a:spAutoFit/>
          </a:bodyPr>
          <a:lstStyle/>
          <a:p>
            <a:r>
              <a:rPr lang="de-DE" sz="1000" i="1"/>
              <a:t>400: </a:t>
            </a:r>
          </a:p>
          <a:p>
            <a:r>
              <a:rPr lang="en-US" sz="1000" i="1"/>
              <a:t>When an HTTP request is made that requires a request body as per the specification, but the request body is missing, the appropriate HTTP response code to return is 400 Bad Request. This status code indicates that the server cannot process the request due to a client error, such as a missing request body</a:t>
            </a:r>
            <a:endParaRPr lang="de-DE" sz="1000" i="1"/>
          </a:p>
        </p:txBody>
      </p:sp>
    </p:spTree>
    <p:extLst>
      <p:ext uri="{BB962C8B-B14F-4D97-AF65-F5344CB8AC3E}">
        <p14:creationId xmlns:p14="http://schemas.microsoft.com/office/powerpoint/2010/main" val="54934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graphicFrame>
        <p:nvGraphicFramePr>
          <p:cNvPr id="5" name="Tabelle 5">
            <a:extLst>
              <a:ext uri="{FF2B5EF4-FFF2-40B4-BE49-F238E27FC236}">
                <a16:creationId xmlns:a16="http://schemas.microsoft.com/office/drawing/2014/main" id="{58DBA665-6545-B732-E084-DABD4D99C3CB}"/>
              </a:ext>
            </a:extLst>
          </p:cNvPr>
          <p:cNvGraphicFramePr>
            <a:graphicFrameLocks noGrp="1"/>
          </p:cNvGraphicFramePr>
          <p:nvPr>
            <p:extLst>
              <p:ext uri="{D42A27DB-BD31-4B8C-83A1-F6EECF244321}">
                <p14:modId xmlns:p14="http://schemas.microsoft.com/office/powerpoint/2010/main" val="3443442910"/>
              </p:ext>
            </p:extLst>
          </p:nvPr>
        </p:nvGraphicFramePr>
        <p:xfrm>
          <a:off x="583644" y="1944502"/>
          <a:ext cx="10889739" cy="4500880"/>
        </p:xfrm>
        <a:graphic>
          <a:graphicData uri="http://schemas.openxmlformats.org/drawingml/2006/table">
            <a:tbl>
              <a:tblPr firstRow="1" bandRow="1">
                <a:tableStyleId>{5C22544A-7EE6-4342-B048-85BDC9FD1C3A}</a:tableStyleId>
              </a:tblPr>
              <a:tblGrid>
                <a:gridCol w="1656651">
                  <a:extLst>
                    <a:ext uri="{9D8B030D-6E8A-4147-A177-3AD203B41FA5}">
                      <a16:colId xmlns:a16="http://schemas.microsoft.com/office/drawing/2014/main" val="3666746875"/>
                    </a:ext>
                  </a:extLst>
                </a:gridCol>
                <a:gridCol w="2124971">
                  <a:extLst>
                    <a:ext uri="{9D8B030D-6E8A-4147-A177-3AD203B41FA5}">
                      <a16:colId xmlns:a16="http://schemas.microsoft.com/office/drawing/2014/main" val="4257571136"/>
                    </a:ext>
                  </a:extLst>
                </a:gridCol>
                <a:gridCol w="1335819">
                  <a:extLst>
                    <a:ext uri="{9D8B030D-6E8A-4147-A177-3AD203B41FA5}">
                      <a16:colId xmlns:a16="http://schemas.microsoft.com/office/drawing/2014/main" val="1965016822"/>
                    </a:ext>
                  </a:extLst>
                </a:gridCol>
                <a:gridCol w="1820849">
                  <a:extLst>
                    <a:ext uri="{9D8B030D-6E8A-4147-A177-3AD203B41FA5}">
                      <a16:colId xmlns:a16="http://schemas.microsoft.com/office/drawing/2014/main" val="2808797744"/>
                    </a:ext>
                  </a:extLst>
                </a:gridCol>
                <a:gridCol w="2552369">
                  <a:extLst>
                    <a:ext uri="{9D8B030D-6E8A-4147-A177-3AD203B41FA5}">
                      <a16:colId xmlns:a16="http://schemas.microsoft.com/office/drawing/2014/main" val="3854052125"/>
                    </a:ext>
                  </a:extLst>
                </a:gridCol>
                <a:gridCol w="1399080">
                  <a:extLst>
                    <a:ext uri="{9D8B030D-6E8A-4147-A177-3AD203B41FA5}">
                      <a16:colId xmlns:a16="http://schemas.microsoft.com/office/drawing/2014/main" val="3190374473"/>
                    </a:ext>
                  </a:extLst>
                </a:gridCol>
              </a:tblGrid>
              <a:tr h="0">
                <a:tc>
                  <a:txBody>
                    <a:bodyPr/>
                    <a:lstStyle/>
                    <a:p>
                      <a:r>
                        <a:rPr lang="de-DE" sz="1200"/>
                        <a:t>Case</a:t>
                      </a:r>
                    </a:p>
                  </a:txBody>
                  <a:tcPr/>
                </a:tc>
                <a:tc>
                  <a:txBody>
                    <a:bodyPr/>
                    <a:lstStyle/>
                    <a:p>
                      <a:r>
                        <a:rPr lang="de-DE" sz="1200"/>
                        <a:t>error cause</a:t>
                      </a:r>
                    </a:p>
                  </a:txBody>
                  <a:tcPr/>
                </a:tc>
                <a:tc>
                  <a:txBody>
                    <a:bodyPr/>
                    <a:lstStyle/>
                    <a:p>
                      <a:r>
                        <a:rPr lang="de-DE" sz="1200"/>
                        <a:t>ResponseCode</a:t>
                      </a:r>
                    </a:p>
                  </a:txBody>
                  <a:tcPr/>
                </a:tc>
                <a:tc>
                  <a:txBody>
                    <a:bodyPr/>
                    <a:lstStyle/>
                    <a:p>
                      <a:r>
                        <a:rPr lang="de-DE" sz="1200"/>
                        <a:t>Message</a:t>
                      </a:r>
                    </a:p>
                  </a:txBody>
                  <a:tcPr/>
                </a:tc>
                <a:tc>
                  <a:txBody>
                    <a:bodyPr/>
                    <a:lstStyle/>
                    <a:p>
                      <a:r>
                        <a:rPr lang="de-DE" sz="1200"/>
                        <a:t>Info</a:t>
                      </a:r>
                    </a:p>
                  </a:txBody>
                  <a:tcPr/>
                </a:tc>
                <a:tc>
                  <a:txBody>
                    <a:bodyPr/>
                    <a:lstStyle/>
                    <a:p>
                      <a:r>
                        <a:rPr lang="de-DE" sz="1200"/>
                        <a:t>Client / Server error</a:t>
                      </a:r>
                    </a:p>
                  </a:txBody>
                  <a:tcPr/>
                </a:tc>
                <a:extLst>
                  <a:ext uri="{0D108BD9-81ED-4DB2-BD59-A6C34878D82A}">
                    <a16:rowId xmlns:a16="http://schemas.microsoft.com/office/drawing/2014/main" val="1370945984"/>
                  </a:ext>
                </a:extLst>
              </a:tr>
              <a:tr h="370840">
                <a:tc>
                  <a:txBody>
                    <a:bodyPr/>
                    <a:lstStyle/>
                    <a:p>
                      <a:r>
                        <a:rPr lang="de-DE" sz="900">
                          <a:solidFill>
                            <a:schemeClr val="tx1"/>
                          </a:solidFill>
                        </a:rPr>
                        <a:t>Valid request</a:t>
                      </a:r>
                    </a:p>
                  </a:txBody>
                  <a:tcPr/>
                </a:tc>
                <a:tc>
                  <a:txBody>
                    <a:bodyPr/>
                    <a:lstStyle/>
                    <a:p>
                      <a:endParaRPr lang="de-DE" sz="900">
                        <a:solidFill>
                          <a:schemeClr val="tx1"/>
                        </a:solidFill>
                      </a:endParaRPr>
                    </a:p>
                  </a:txBody>
                  <a:tcPr/>
                </a:tc>
                <a:tc>
                  <a:txBody>
                    <a:bodyPr/>
                    <a:lstStyle/>
                    <a:p>
                      <a:r>
                        <a:rPr lang="de-DE" sz="900">
                          <a:solidFill>
                            <a:schemeClr val="accent6">
                              <a:lumMod val="50000"/>
                            </a:schemeClr>
                          </a:solidFill>
                        </a:rPr>
                        <a:t>200</a:t>
                      </a:r>
                    </a:p>
                  </a:txBody>
                  <a:tcPr/>
                </a:tc>
                <a:tc>
                  <a:txBody>
                    <a:bodyPr/>
                    <a:lstStyle/>
                    <a:p>
                      <a:r>
                        <a:rPr lang="de-DE" sz="900">
                          <a:solidFill>
                            <a:schemeClr val="tx1"/>
                          </a:solidFill>
                        </a:rPr>
                        <a:t>requestId</a:t>
                      </a:r>
                    </a:p>
                  </a:txBody>
                  <a:tcPr/>
                </a:tc>
                <a:tc>
                  <a:txBody>
                    <a:bodyPr/>
                    <a:lstStyle/>
                    <a:p>
                      <a:r>
                        <a:rPr lang="de-DE" sz="900">
                          <a:solidFill>
                            <a:schemeClr val="tx1"/>
                          </a:solidFill>
                        </a:rPr>
                        <a:t>MATR returns only requestId (processing can take a while)</a:t>
                      </a:r>
                    </a:p>
                  </a:txBody>
                  <a:tcPr/>
                </a:tc>
                <a:tc>
                  <a:txBody>
                    <a:bodyPr/>
                    <a:lstStyle/>
                    <a:p>
                      <a:endParaRPr lang="de-DE" sz="900">
                        <a:solidFill>
                          <a:schemeClr val="tx1"/>
                        </a:solidFill>
                      </a:endParaRPr>
                    </a:p>
                  </a:txBody>
                  <a:tcPr/>
                </a:tc>
                <a:extLst>
                  <a:ext uri="{0D108BD9-81ED-4DB2-BD59-A6C34878D82A}">
                    <a16:rowId xmlns:a16="http://schemas.microsoft.com/office/drawing/2014/main" val="3613160815"/>
                  </a:ext>
                </a:extLst>
              </a:tr>
              <a:tr h="370840">
                <a:tc>
                  <a:txBody>
                    <a:bodyPr/>
                    <a:lstStyle/>
                    <a:p>
                      <a:r>
                        <a:rPr lang="de-DE" sz="900">
                          <a:solidFill>
                            <a:schemeClr val="tx1"/>
                          </a:solidFill>
                        </a:rPr>
                        <a:t>Complete requestBody with valid attributes plus additional unneeded attributes</a:t>
                      </a:r>
                    </a:p>
                  </a:txBody>
                  <a:tcPr/>
                </a:tc>
                <a:tc>
                  <a:txBody>
                    <a:bodyPr/>
                    <a:lstStyle/>
                    <a:p>
                      <a:endParaRPr lang="de-DE" sz="900">
                        <a:solidFill>
                          <a:schemeClr val="tx1"/>
                        </a:solidFill>
                      </a:endParaRPr>
                    </a:p>
                  </a:txBody>
                  <a:tcPr/>
                </a:tc>
                <a:tc>
                  <a:txBody>
                    <a:bodyPr/>
                    <a:lstStyle/>
                    <a:p>
                      <a:r>
                        <a:rPr lang="de-DE" sz="900">
                          <a:solidFill>
                            <a:schemeClr val="accent6">
                              <a:lumMod val="50000"/>
                            </a:schemeClr>
                          </a:solidFill>
                        </a:rPr>
                        <a:t>200</a:t>
                      </a:r>
                    </a:p>
                  </a:txBody>
                  <a:tcPr/>
                </a:tc>
                <a:tc>
                  <a:txBody>
                    <a:bodyPr/>
                    <a:lstStyle/>
                    <a:p>
                      <a:r>
                        <a:rPr lang="de-DE" sz="900">
                          <a:solidFill>
                            <a:schemeClr val="tx1"/>
                          </a:solidFill>
                        </a:rPr>
                        <a:t>requestId</a:t>
                      </a:r>
                    </a:p>
                  </a:txBody>
                  <a:tcPr/>
                </a:tc>
                <a:tc>
                  <a:txBody>
                    <a:bodyPr/>
                    <a:lstStyle/>
                    <a:p>
                      <a:r>
                        <a:rPr lang="de-DE" sz="900">
                          <a:solidFill>
                            <a:schemeClr val="tx1"/>
                          </a:solidFill>
                        </a:rPr>
                        <a:t>MATR ignores additional unneeded attributes, NEP can do the same</a:t>
                      </a:r>
                    </a:p>
                  </a:txBody>
                  <a:tcPr/>
                </a:tc>
                <a:tc>
                  <a:txBody>
                    <a:bodyPr/>
                    <a:lstStyle/>
                    <a:p>
                      <a:endParaRPr lang="de-DE" sz="900">
                        <a:solidFill>
                          <a:schemeClr val="tx1"/>
                        </a:solidFill>
                      </a:endParaRPr>
                    </a:p>
                  </a:txBody>
                  <a:tcPr/>
                </a:tc>
                <a:extLst>
                  <a:ext uri="{0D108BD9-81ED-4DB2-BD59-A6C34878D82A}">
                    <a16:rowId xmlns:a16="http://schemas.microsoft.com/office/drawing/2014/main" val="972904395"/>
                  </a:ext>
                </a:extLst>
              </a:tr>
              <a:tr h="370840">
                <a:tc>
                  <a:txBody>
                    <a:bodyPr/>
                    <a:lstStyle/>
                    <a:p>
                      <a:r>
                        <a:rPr lang="de-DE" sz="900">
                          <a:solidFill>
                            <a:schemeClr val="tx1"/>
                          </a:solidFill>
                        </a:rPr>
                        <a:t>requestBody missing</a:t>
                      </a:r>
                    </a:p>
                  </a:txBody>
                  <a:tcPr/>
                </a:tc>
                <a:tc>
                  <a:txBody>
                    <a:bodyPr/>
                    <a:lstStyle/>
                    <a:p>
                      <a:r>
                        <a:rPr lang="de-DE" sz="900">
                          <a:solidFill>
                            <a:schemeClr val="tx1"/>
                          </a:solidFill>
                        </a:rPr>
                        <a:t>requestBody required, but missing</a:t>
                      </a:r>
                    </a:p>
                  </a:txBody>
                  <a:tcPr/>
                </a:tc>
                <a:tc>
                  <a:txBody>
                    <a:bodyPr/>
                    <a:lstStyle/>
                    <a:p>
                      <a:r>
                        <a:rPr lang="de-DE" sz="900">
                          <a:solidFill>
                            <a:srgbClr val="C00000"/>
                          </a:solidFill>
                        </a:rPr>
                        <a:t>400</a:t>
                      </a:r>
                    </a:p>
                  </a:txBody>
                  <a:tcPr/>
                </a:tc>
                <a:tc>
                  <a:txBody>
                    <a:bodyPr/>
                    <a:lstStyle/>
                    <a:p>
                      <a:r>
                        <a:rPr lang="de-DE" sz="900">
                          <a:solidFill>
                            <a:schemeClr val="tx1"/>
                          </a:solidFill>
                        </a:rPr>
                        <a:t>Bad request</a:t>
                      </a:r>
                    </a:p>
                    <a:p>
                      <a:r>
                        <a:rPr lang="de-DE" sz="900">
                          <a:solidFill>
                            <a:schemeClr val="tx1"/>
                          </a:solidFill>
                        </a:rPr>
                        <a:t>„missing requestBody“</a:t>
                      </a:r>
                    </a:p>
                  </a:txBody>
                  <a:tcPr/>
                </a:tc>
                <a:tc>
                  <a:txBody>
                    <a:bodyPr/>
                    <a:lstStyle/>
                    <a:p>
                      <a:r>
                        <a:rPr lang="de-DE" sz="900">
                          <a:solidFill>
                            <a:schemeClr val="tx1"/>
                          </a:solidFill>
                        </a:rPr>
                        <a:t>MATR returns a 415, unsupported media type, in NEP this should be 400</a:t>
                      </a:r>
                    </a:p>
                  </a:txBody>
                  <a:tcPr/>
                </a:tc>
                <a:tc>
                  <a:txBody>
                    <a:bodyPr/>
                    <a:lstStyle/>
                    <a:p>
                      <a:r>
                        <a:rPr lang="de-DE" sz="900">
                          <a:solidFill>
                            <a:schemeClr val="tx1"/>
                          </a:solidFill>
                        </a:rPr>
                        <a:t>Client (NEP)</a:t>
                      </a:r>
                    </a:p>
                  </a:txBody>
                  <a:tcPr/>
                </a:tc>
                <a:extLst>
                  <a:ext uri="{0D108BD9-81ED-4DB2-BD59-A6C34878D82A}">
                    <a16:rowId xmlns:a16="http://schemas.microsoft.com/office/drawing/2014/main" val="1492686443"/>
                  </a:ext>
                </a:extLst>
              </a:tr>
              <a:tr h="370840">
                <a:tc>
                  <a:txBody>
                    <a:bodyPr/>
                    <a:lstStyle/>
                    <a:p>
                      <a:r>
                        <a:rPr lang="de-DE" sz="900">
                          <a:solidFill>
                            <a:schemeClr val="tx1"/>
                          </a:solidFill>
                        </a:rPr>
                        <a:t>Invalid requestBody</a:t>
                      </a:r>
                    </a:p>
                  </a:txBody>
                  <a:tcPr/>
                </a:tc>
                <a:tc>
                  <a:txBody>
                    <a:bodyPr/>
                    <a:lstStyle/>
                    <a:p>
                      <a:pPr marL="171450" indent="-171450">
                        <a:buFont typeface="Arial" panose="020B0604020202020204" pitchFamily="34" charset="0"/>
                        <a:buChar char="•"/>
                      </a:pPr>
                      <a:r>
                        <a:rPr lang="de-DE" sz="900">
                          <a:solidFill>
                            <a:schemeClr val="tx1"/>
                          </a:solidFill>
                        </a:rPr>
                        <a:t>requestorProtocol not „HTTP“ or „HTTPS“</a:t>
                      </a:r>
                    </a:p>
                    <a:p>
                      <a:pPr marL="171450" indent="-171450">
                        <a:buFont typeface="Arial" panose="020B0604020202020204" pitchFamily="34" charset="0"/>
                        <a:buChar char="•"/>
                      </a:pPr>
                      <a:r>
                        <a:rPr lang="de-DE" sz="900">
                          <a:solidFill>
                            <a:schemeClr val="tx1"/>
                          </a:solidFill>
                        </a:rPr>
                        <a:t>Invalid IP address format</a:t>
                      </a:r>
                    </a:p>
                    <a:p>
                      <a:pPr marL="171450" indent="-171450">
                        <a:buFont typeface="Arial" panose="020B0604020202020204" pitchFamily="34" charset="0"/>
                        <a:buChar char="•"/>
                      </a:pPr>
                      <a:r>
                        <a:rPr lang="de-DE" sz="900">
                          <a:solidFill>
                            <a:schemeClr val="tx1"/>
                          </a:solidFill>
                        </a:rPr>
                        <a:t>wrong attribute value types</a:t>
                      </a:r>
                    </a:p>
                    <a:p>
                      <a:pPr marL="171450" indent="-171450">
                        <a:buFont typeface="Arial" panose="020B0604020202020204" pitchFamily="34" charset="0"/>
                        <a:buChar char="•"/>
                      </a:pPr>
                      <a:r>
                        <a:rPr lang="de-DE" sz="900">
                          <a:solidFill>
                            <a:schemeClr val="tx1"/>
                          </a:solidFill>
                        </a:rPr>
                        <a:t>Incomplete: required attribute missing</a:t>
                      </a:r>
                    </a:p>
                  </a:txBody>
                  <a:tcPr/>
                </a:tc>
                <a:tc>
                  <a:txBody>
                    <a:bodyPr/>
                    <a:lstStyle/>
                    <a:p>
                      <a:r>
                        <a:rPr lang="de-DE" sz="900">
                          <a:solidFill>
                            <a:srgbClr val="C00000"/>
                          </a:solidFill>
                        </a:rPr>
                        <a:t>400</a:t>
                      </a:r>
                    </a:p>
                  </a:txBody>
                  <a:tcPr/>
                </a:tc>
                <a:tc>
                  <a:txBody>
                    <a:bodyPr/>
                    <a:lstStyle/>
                    <a:p>
                      <a:r>
                        <a:rPr lang="de-DE" sz="900">
                          <a:solidFill>
                            <a:schemeClr val="tx1"/>
                          </a:solidFill>
                        </a:rPr>
                        <a:t>Bad request</a:t>
                      </a:r>
                    </a:p>
                  </a:txBody>
                  <a:tcPr/>
                </a:tc>
                <a:tc>
                  <a:txBody>
                    <a:bodyPr/>
                    <a:lstStyle/>
                    <a:p>
                      <a:endParaRPr lang="de-DE" sz="900">
                        <a:solidFill>
                          <a:schemeClr val="tx1"/>
                        </a:solidFill>
                      </a:endParaRPr>
                    </a:p>
                  </a:txBody>
                  <a:tcPr/>
                </a:tc>
                <a:tc>
                  <a:txBody>
                    <a:bodyPr/>
                    <a:lstStyle/>
                    <a:p>
                      <a:r>
                        <a:rPr lang="de-DE" sz="900">
                          <a:solidFill>
                            <a:schemeClr val="tx1"/>
                          </a:solidFill>
                        </a:rPr>
                        <a:t>Client (NEP)</a:t>
                      </a:r>
                    </a:p>
                  </a:txBody>
                  <a:tcPr/>
                </a:tc>
                <a:extLst>
                  <a:ext uri="{0D108BD9-81ED-4DB2-BD59-A6C34878D82A}">
                    <a16:rowId xmlns:a16="http://schemas.microsoft.com/office/drawing/2014/main" val="3623724939"/>
                  </a:ext>
                </a:extLst>
              </a:tr>
              <a:tr h="370840">
                <a:tc>
                  <a:txBody>
                    <a:bodyPr/>
                    <a:lstStyle/>
                    <a:p>
                      <a:r>
                        <a:rPr lang="de-DE" sz="900">
                          <a:solidFill>
                            <a:schemeClr val="tx1"/>
                          </a:solidFill>
                        </a:rPr>
                        <a:t>requestBody with unknown/invalid mountName</a:t>
                      </a:r>
                    </a:p>
                  </a:txBody>
                  <a:tcPr/>
                </a:tc>
                <a:tc>
                  <a:txBody>
                    <a:bodyPr/>
                    <a:lstStyle/>
                    <a:p>
                      <a:r>
                        <a:rPr lang="de-DE" sz="900">
                          <a:solidFill>
                            <a:schemeClr val="tx1"/>
                          </a:solidFill>
                        </a:rPr>
                        <a:t>unknown device</a:t>
                      </a:r>
                    </a:p>
                  </a:txBody>
                  <a:tcPr/>
                </a:tc>
                <a:tc>
                  <a:txBody>
                    <a:bodyPr/>
                    <a:lstStyle/>
                    <a:p>
                      <a:r>
                        <a:rPr lang="de-DE" sz="900">
                          <a:solidFill>
                            <a:srgbClr val="C00000"/>
                          </a:solidFill>
                        </a:rPr>
                        <a:t>404</a:t>
                      </a:r>
                    </a:p>
                  </a:txBody>
                  <a:tcPr/>
                </a:tc>
                <a:tc>
                  <a:txBody>
                    <a:bodyPr/>
                    <a:lstStyle/>
                    <a:p>
                      <a:r>
                        <a:rPr lang="de-DE" sz="900">
                          <a:solidFill>
                            <a:schemeClr val="tx1"/>
                          </a:solidFill>
                        </a:rPr>
                        <a:t>Not found</a:t>
                      </a:r>
                      <a:br>
                        <a:rPr lang="de-DE" sz="900">
                          <a:solidFill>
                            <a:schemeClr val="tx1"/>
                          </a:solidFill>
                        </a:rPr>
                      </a:br>
                      <a:r>
                        <a:rPr lang="de-DE" sz="900">
                          <a:solidFill>
                            <a:schemeClr val="tx1"/>
                          </a:solidFill>
                        </a:rPr>
                        <a:t>(message might be modified)</a:t>
                      </a:r>
                    </a:p>
                  </a:txBody>
                  <a:tcPr/>
                </a:tc>
                <a:tc>
                  <a:txBody>
                    <a:bodyPr/>
                    <a:lstStyle/>
                    <a:p>
                      <a:r>
                        <a:rPr lang="de-DE" sz="900">
                          <a:solidFill>
                            <a:schemeClr val="tx1"/>
                          </a:solidFill>
                        </a:rPr>
                        <a:t>MATR currently returns a 500, there‘s an open issue to change it to 404</a:t>
                      </a:r>
                    </a:p>
                    <a:p>
                      <a:r>
                        <a:rPr lang="de-DE" sz="900">
                          <a:solidFill>
                            <a:schemeClr val="tx1"/>
                          </a:solidFill>
                        </a:rPr>
                        <a:t>Server (MATR) error</a:t>
                      </a:r>
                    </a:p>
                  </a:txBody>
                  <a:tcPr/>
                </a:tc>
                <a:tc>
                  <a:txBody>
                    <a:bodyPr/>
                    <a:lstStyle/>
                    <a:p>
                      <a:r>
                        <a:rPr lang="de-DE" sz="900">
                          <a:solidFill>
                            <a:schemeClr val="tx1"/>
                          </a:solidFill>
                        </a:rPr>
                        <a:t>Server (MATR)</a:t>
                      </a:r>
                    </a:p>
                  </a:txBody>
                  <a:tcPr/>
                </a:tc>
                <a:extLst>
                  <a:ext uri="{0D108BD9-81ED-4DB2-BD59-A6C34878D82A}">
                    <a16:rowId xmlns:a16="http://schemas.microsoft.com/office/drawing/2014/main" val="4246884549"/>
                  </a:ext>
                </a:extLst>
              </a:tr>
              <a:tr h="370840">
                <a:tc>
                  <a:txBody>
                    <a:bodyPr/>
                    <a:lstStyle/>
                    <a:p>
                      <a:r>
                        <a:rPr lang="de-DE" sz="900">
                          <a:solidFill>
                            <a:schemeClr val="tx1"/>
                          </a:solidFill>
                        </a:rPr>
                        <a:t>Too many parallel requests / too many requests within 1 min</a:t>
                      </a:r>
                    </a:p>
                  </a:txBody>
                  <a:tcPr/>
                </a:tc>
                <a:tc>
                  <a:txBody>
                    <a:bodyPr/>
                    <a:lstStyle/>
                    <a:p>
                      <a:endParaRPr lang="de-DE" sz="900">
                        <a:solidFill>
                          <a:schemeClr val="tx1"/>
                        </a:solidFill>
                      </a:endParaRPr>
                    </a:p>
                  </a:txBody>
                  <a:tcPr/>
                </a:tc>
                <a:tc>
                  <a:txBody>
                    <a:bodyPr/>
                    <a:lstStyle/>
                    <a:p>
                      <a:r>
                        <a:rPr lang="de-DE" sz="900">
                          <a:solidFill>
                            <a:srgbClr val="C00000"/>
                          </a:solidFill>
                        </a:rPr>
                        <a:t>429</a:t>
                      </a:r>
                    </a:p>
                  </a:txBody>
                  <a:tcPr/>
                </a:tc>
                <a:tc>
                  <a:txBody>
                    <a:bodyPr/>
                    <a:lstStyle/>
                    <a:p>
                      <a:r>
                        <a:rPr lang="de-DE" sz="900">
                          <a:solidFill>
                            <a:schemeClr val="tx1"/>
                          </a:solidFill>
                        </a:rPr>
                        <a:t>Too many requests</a:t>
                      </a:r>
                    </a:p>
                  </a:txBody>
                  <a:tcPr/>
                </a:tc>
                <a:tc>
                  <a:txBody>
                    <a:bodyPr/>
                    <a:lstStyle/>
                    <a:p>
                      <a:r>
                        <a:rPr lang="de-DE" sz="900">
                          <a:solidFill>
                            <a:schemeClr val="tx1"/>
                          </a:solidFill>
                        </a:rPr>
                        <a:t>In case of incoming requests, # of currently parallel requests and # of already send requests within last minute are compared to integer profiles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a:solidFill>
                            <a:schemeClr val="tx1"/>
                          </a:solidFill>
                        </a:rPr>
                        <a:t>Client (NEP)</a:t>
                      </a:r>
                    </a:p>
                    <a:p>
                      <a:endParaRPr lang="de-DE" sz="900">
                        <a:solidFill>
                          <a:schemeClr val="tx1"/>
                        </a:solidFill>
                      </a:endParaRPr>
                    </a:p>
                  </a:txBody>
                  <a:tcPr/>
                </a:tc>
                <a:extLst>
                  <a:ext uri="{0D108BD9-81ED-4DB2-BD59-A6C34878D82A}">
                    <a16:rowId xmlns:a16="http://schemas.microsoft.com/office/drawing/2014/main" val="1212950679"/>
                  </a:ext>
                </a:extLst>
              </a:tr>
              <a:tr h="370840">
                <a:tc>
                  <a:txBody>
                    <a:bodyPr/>
                    <a:lstStyle/>
                    <a:p>
                      <a:r>
                        <a:rPr lang="de-DE" sz="900">
                          <a:solidFill>
                            <a:schemeClr val="tx1"/>
                          </a:solidFill>
                        </a:rPr>
                        <a:t>Valid request, but </a:t>
                      </a:r>
                      <a:r>
                        <a:rPr lang="de-DE" sz="900">
                          <a:solidFill>
                            <a:srgbClr val="C00000"/>
                          </a:solidFill>
                        </a:rPr>
                        <a:t>fail</a:t>
                      </a:r>
                    </a:p>
                  </a:txBody>
                  <a:tcPr/>
                </a:tc>
                <a:tc>
                  <a:txBody>
                    <a:bodyPr/>
                    <a:lstStyle/>
                    <a:p>
                      <a:r>
                        <a:rPr lang="de-DE" sz="900">
                          <a:solidFill>
                            <a:schemeClr val="tx1"/>
                          </a:solidFill>
                        </a:rPr>
                        <a:t>Internal NEP error</a:t>
                      </a:r>
                    </a:p>
                  </a:txBody>
                  <a:tcPr/>
                </a:tc>
                <a:tc>
                  <a:txBody>
                    <a:bodyPr/>
                    <a:lstStyle/>
                    <a:p>
                      <a:r>
                        <a:rPr lang="de-DE" sz="900">
                          <a:solidFill>
                            <a:srgbClr val="C00000"/>
                          </a:solidFill>
                        </a:rPr>
                        <a:t>500</a:t>
                      </a:r>
                    </a:p>
                  </a:txBody>
                  <a:tcPr/>
                </a:tc>
                <a:tc>
                  <a:txBody>
                    <a:bodyPr/>
                    <a:lstStyle/>
                    <a:p>
                      <a:r>
                        <a:rPr lang="de-DE" sz="900">
                          <a:solidFill>
                            <a:schemeClr val="tx1"/>
                          </a:solidFill>
                        </a:rPr>
                        <a:t>Internal server error</a:t>
                      </a:r>
                    </a:p>
                  </a:txBody>
                  <a:tcPr/>
                </a:tc>
                <a:tc>
                  <a:txBody>
                    <a:bodyPr/>
                    <a:lstStyle/>
                    <a:p>
                      <a:r>
                        <a:rPr lang="de-DE" sz="900">
                          <a:solidFill>
                            <a:schemeClr val="tx1"/>
                          </a:solidFill>
                        </a:rPr>
                        <a:t>Some internal NEP error</a:t>
                      </a:r>
                    </a:p>
                  </a:txBody>
                  <a:tcPr/>
                </a:tc>
                <a:tc>
                  <a:txBody>
                    <a:bodyPr/>
                    <a:lstStyle/>
                    <a:p>
                      <a:r>
                        <a:rPr lang="de-DE" sz="900">
                          <a:solidFill>
                            <a:schemeClr val="tx1"/>
                          </a:solidFill>
                        </a:rPr>
                        <a:t>Client (NEP)</a:t>
                      </a:r>
                    </a:p>
                  </a:txBody>
                  <a:tcPr/>
                </a:tc>
                <a:extLst>
                  <a:ext uri="{0D108BD9-81ED-4DB2-BD59-A6C34878D82A}">
                    <a16:rowId xmlns:a16="http://schemas.microsoft.com/office/drawing/2014/main" val="3622473364"/>
                  </a:ext>
                </a:extLst>
              </a:tr>
              <a:tr h="370840">
                <a:tc>
                  <a:txBody>
                    <a:bodyPr/>
                    <a:lstStyle/>
                    <a:p>
                      <a:r>
                        <a:rPr lang="de-DE" sz="900">
                          <a:solidFill>
                            <a:schemeClr val="tx1"/>
                          </a:solidFill>
                        </a:rPr>
                        <a:t>Valid request, but </a:t>
                      </a:r>
                      <a:r>
                        <a:rPr lang="de-DE" sz="900">
                          <a:solidFill>
                            <a:srgbClr val="C00000"/>
                          </a:solidFill>
                        </a:rPr>
                        <a:t>fail</a:t>
                      </a:r>
                    </a:p>
                  </a:txBody>
                  <a:tcPr/>
                </a:tc>
                <a:tc>
                  <a:txBody>
                    <a:bodyPr/>
                    <a:lstStyle/>
                    <a:p>
                      <a:r>
                        <a:rPr lang="de-DE" sz="900">
                          <a:solidFill>
                            <a:schemeClr val="tx1"/>
                          </a:solidFill>
                        </a:rPr>
                        <a:t>Error caused by MATR</a:t>
                      </a:r>
                    </a:p>
                  </a:txBody>
                  <a:tcPr/>
                </a:tc>
                <a:tc>
                  <a:txBody>
                    <a:bodyPr/>
                    <a:lstStyle/>
                    <a:p>
                      <a:r>
                        <a:rPr lang="de-DE" sz="900">
                          <a:solidFill>
                            <a:srgbClr val="C00000"/>
                          </a:solidFill>
                        </a:rPr>
                        <a:t>502</a:t>
                      </a:r>
                    </a:p>
                  </a:txBody>
                  <a:tcPr/>
                </a:tc>
                <a:tc>
                  <a:txBody>
                    <a:bodyPr/>
                    <a:lstStyle/>
                    <a:p>
                      <a:r>
                        <a:rPr lang="de-DE" sz="900">
                          <a:solidFill>
                            <a:schemeClr val="tx1"/>
                          </a:solidFill>
                        </a:rPr>
                        <a:t>Bad gateway</a:t>
                      </a:r>
                    </a:p>
                  </a:txBody>
                  <a:tcPr/>
                </a:tc>
                <a:tc>
                  <a:txBody>
                    <a:bodyPr/>
                    <a:lstStyle/>
                    <a:p>
                      <a:r>
                        <a:rPr lang="de-DE" sz="900">
                          <a:solidFill>
                            <a:schemeClr val="tx1"/>
                          </a:solidFill>
                        </a:rPr>
                        <a:t>e.g. MATR unavailable</a:t>
                      </a:r>
                    </a:p>
                  </a:txBody>
                  <a:tcPr/>
                </a:tc>
                <a:tc>
                  <a:txBody>
                    <a:bodyPr/>
                    <a:lstStyle/>
                    <a:p>
                      <a:r>
                        <a:rPr lang="de-DE" sz="900">
                          <a:solidFill>
                            <a:schemeClr val="tx1"/>
                          </a:solidFill>
                        </a:rPr>
                        <a:t>Server (MATR)</a:t>
                      </a:r>
                    </a:p>
                  </a:txBody>
                  <a:tcPr/>
                </a:tc>
                <a:extLst>
                  <a:ext uri="{0D108BD9-81ED-4DB2-BD59-A6C34878D82A}">
                    <a16:rowId xmlns:a16="http://schemas.microsoft.com/office/drawing/2014/main" val="3898456060"/>
                  </a:ext>
                </a:extLst>
              </a:tr>
            </a:tbl>
          </a:graphicData>
        </a:graphic>
      </p:graphicFrame>
      <p:sp>
        <p:nvSpPr>
          <p:cNvPr id="6" name="Textfeld 5">
            <a:extLst>
              <a:ext uri="{FF2B5EF4-FFF2-40B4-BE49-F238E27FC236}">
                <a16:creationId xmlns:a16="http://schemas.microsoft.com/office/drawing/2014/main" id="{902C0C43-6275-724D-6FCA-04AA982316F2}"/>
              </a:ext>
            </a:extLst>
          </p:cNvPr>
          <p:cNvSpPr txBox="1"/>
          <p:nvPr/>
        </p:nvSpPr>
        <p:spPr>
          <a:xfrm>
            <a:off x="476852" y="660770"/>
            <a:ext cx="6431205" cy="1107996"/>
          </a:xfrm>
          <a:prstGeom prst="rect">
            <a:avLst/>
          </a:prstGeom>
          <a:noFill/>
        </p:spPr>
        <p:txBody>
          <a:bodyPr wrap="square" rtlCol="0">
            <a:spAutoFit/>
          </a:bodyPr>
          <a:lstStyle/>
          <a:p>
            <a:r>
              <a:rPr lang="de-DE" b="1"/>
              <a:t>/v1/read-current-mac-table-from-device</a:t>
            </a:r>
          </a:p>
          <a:p>
            <a:pPr marL="171450" indent="-171450">
              <a:buFont typeface="Arial" panose="020B0604020202020204" pitchFamily="34" charset="0"/>
              <a:buChar char="•"/>
            </a:pPr>
            <a:r>
              <a:rPr lang="de-DE" sz="1200"/>
              <a:t>Input: </a:t>
            </a:r>
          </a:p>
          <a:p>
            <a:pPr marL="628650" lvl="1" indent="-171450">
              <a:buFont typeface="Arial" panose="020B0604020202020204" pitchFamily="34" charset="0"/>
              <a:buChar char="•"/>
            </a:pPr>
            <a:r>
              <a:rPr lang="de-DE" sz="1100"/>
              <a:t>mount-name     (= device)</a:t>
            </a:r>
          </a:p>
          <a:p>
            <a:pPr marL="628650" lvl="1" indent="-171450">
              <a:buFont typeface="Arial" panose="020B0604020202020204" pitchFamily="34" charset="0"/>
              <a:buChar char="•"/>
            </a:pPr>
            <a:r>
              <a:rPr lang="de-DE" sz="1100"/>
              <a:t>requestor-protocol, requestor-address, requestor-port, requestor-receive-operation</a:t>
            </a:r>
          </a:p>
          <a:p>
            <a:pPr marL="171450" indent="-171450">
              <a:buFont typeface="Arial" panose="020B0604020202020204" pitchFamily="34" charset="0"/>
              <a:buChar char="•"/>
            </a:pPr>
            <a:r>
              <a:rPr lang="de-DE" sz="1200"/>
              <a:t>(direct) dependency: MATR</a:t>
            </a:r>
          </a:p>
        </p:txBody>
      </p:sp>
      <p:sp>
        <p:nvSpPr>
          <p:cNvPr id="3" name="Rechteck 2">
            <a:extLst>
              <a:ext uri="{FF2B5EF4-FFF2-40B4-BE49-F238E27FC236}">
                <a16:creationId xmlns:a16="http://schemas.microsoft.com/office/drawing/2014/main" id="{6273F55F-806B-9315-C8F4-70C1096C5347}"/>
              </a:ext>
            </a:extLst>
          </p:cNvPr>
          <p:cNvSpPr/>
          <p:nvPr/>
        </p:nvSpPr>
        <p:spPr>
          <a:xfrm>
            <a:off x="7970655" y="968990"/>
            <a:ext cx="3395066" cy="7248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de-DE" sz="1000" i="1"/>
              <a:t>Note on requestor-address:</a:t>
            </a:r>
          </a:p>
          <a:p>
            <a:pPr marL="171450" indent="-171450">
              <a:buFont typeface="Arial" panose="020B0604020202020204" pitchFamily="34" charset="0"/>
              <a:buChar char="•"/>
            </a:pPr>
            <a:r>
              <a:rPr lang="de-DE" sz="1000" i="1"/>
              <a:t>MATR either accepts a domain-name or an IP address </a:t>
            </a:r>
          </a:p>
          <a:p>
            <a:pPr marL="171450" indent="-171450">
              <a:buFont typeface="Arial" panose="020B0604020202020204" pitchFamily="34" charset="0"/>
              <a:buChar char="•"/>
            </a:pPr>
            <a:r>
              <a:rPr lang="de-DE" sz="1000" i="1"/>
              <a:t>In NEP only IP address is to be used (i.e. Netexplorer must always call the service with the IP address)</a:t>
            </a:r>
          </a:p>
        </p:txBody>
      </p:sp>
    </p:spTree>
    <p:extLst>
      <p:ext uri="{BB962C8B-B14F-4D97-AF65-F5344CB8AC3E}">
        <p14:creationId xmlns:p14="http://schemas.microsoft.com/office/powerpoint/2010/main" val="201944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sp>
        <p:nvSpPr>
          <p:cNvPr id="6" name="Textfeld 5">
            <a:extLst>
              <a:ext uri="{FF2B5EF4-FFF2-40B4-BE49-F238E27FC236}">
                <a16:creationId xmlns:a16="http://schemas.microsoft.com/office/drawing/2014/main" id="{902C0C43-6275-724D-6FCA-04AA982316F2}"/>
              </a:ext>
            </a:extLst>
          </p:cNvPr>
          <p:cNvSpPr txBox="1"/>
          <p:nvPr/>
        </p:nvSpPr>
        <p:spPr>
          <a:xfrm>
            <a:off x="456829" y="474231"/>
            <a:ext cx="4388823" cy="1246495"/>
          </a:xfrm>
          <a:prstGeom prst="rect">
            <a:avLst/>
          </a:prstGeom>
          <a:solidFill>
            <a:schemeClr val="bg1"/>
          </a:solidFill>
        </p:spPr>
        <p:txBody>
          <a:bodyPr wrap="square" rtlCol="0">
            <a:spAutoFit/>
          </a:bodyPr>
          <a:lstStyle/>
          <a:p>
            <a:r>
              <a:rPr lang="de-DE" b="1"/>
              <a:t>/v1/receive-current-mac-table-of-device</a:t>
            </a:r>
          </a:p>
          <a:p>
            <a:pPr marL="171450" indent="-171450">
              <a:buFont typeface="Arial" panose="020B0604020202020204" pitchFamily="34" charset="0"/>
              <a:buChar char="•"/>
            </a:pPr>
            <a:r>
              <a:rPr lang="de-DE" sz="1200"/>
              <a:t>Input: </a:t>
            </a:r>
          </a:p>
          <a:p>
            <a:pPr marL="628650" lvl="1" indent="-171450">
              <a:buFont typeface="Arial" panose="020B0604020202020204" pitchFamily="34" charset="0"/>
              <a:buChar char="•"/>
            </a:pPr>
            <a:r>
              <a:rPr lang="de-DE" sz="1100"/>
              <a:t>requestId</a:t>
            </a:r>
          </a:p>
          <a:p>
            <a:pPr marL="628650" lvl="1" indent="-171450">
              <a:buFont typeface="Arial" panose="020B0604020202020204" pitchFamily="34" charset="0"/>
              <a:buChar char="•"/>
            </a:pPr>
            <a:r>
              <a:rPr lang="de-DE" sz="1100"/>
              <a:t>mount-name     (= device)</a:t>
            </a:r>
          </a:p>
          <a:p>
            <a:pPr marL="628650" lvl="1" indent="-171450">
              <a:buFont typeface="Arial" panose="020B0604020202020204" pitchFamily="34" charset="0"/>
              <a:buChar char="•"/>
            </a:pPr>
            <a:r>
              <a:rPr lang="de-DE" sz="1100"/>
              <a:t>MAC address info</a:t>
            </a:r>
          </a:p>
          <a:p>
            <a:pPr marL="171450" indent="-171450">
              <a:buFont typeface="Arial" panose="020B0604020202020204" pitchFamily="34" charset="0"/>
              <a:buChar char="•"/>
            </a:pPr>
            <a:r>
              <a:rPr lang="de-DE" sz="1200"/>
              <a:t>(direct) dependency: MATR  (called by MATR)</a:t>
            </a:r>
          </a:p>
        </p:txBody>
      </p:sp>
      <p:graphicFrame>
        <p:nvGraphicFramePr>
          <p:cNvPr id="2" name="Tabelle 1">
            <a:extLst>
              <a:ext uri="{FF2B5EF4-FFF2-40B4-BE49-F238E27FC236}">
                <a16:creationId xmlns:a16="http://schemas.microsoft.com/office/drawing/2014/main" id="{ED5AEE58-AB51-57D1-50CB-3D753BBBF883}"/>
              </a:ext>
            </a:extLst>
          </p:cNvPr>
          <p:cNvGraphicFramePr>
            <a:graphicFrameLocks noGrp="1"/>
          </p:cNvGraphicFramePr>
          <p:nvPr>
            <p:extLst>
              <p:ext uri="{D42A27DB-BD31-4B8C-83A1-F6EECF244321}">
                <p14:modId xmlns:p14="http://schemas.microsoft.com/office/powerpoint/2010/main" val="3052514573"/>
              </p:ext>
            </p:extLst>
          </p:nvPr>
        </p:nvGraphicFramePr>
        <p:xfrm>
          <a:off x="456829" y="1905138"/>
          <a:ext cx="10889742" cy="4150360"/>
        </p:xfrm>
        <a:graphic>
          <a:graphicData uri="http://schemas.openxmlformats.org/drawingml/2006/table">
            <a:tbl>
              <a:tblPr firstRow="1" bandRow="1">
                <a:tableStyleId>{5C22544A-7EE6-4342-B048-85BDC9FD1C3A}</a:tableStyleId>
              </a:tblPr>
              <a:tblGrid>
                <a:gridCol w="1814957">
                  <a:extLst>
                    <a:ext uri="{9D8B030D-6E8A-4147-A177-3AD203B41FA5}">
                      <a16:colId xmlns:a16="http://schemas.microsoft.com/office/drawing/2014/main" val="3889186880"/>
                    </a:ext>
                  </a:extLst>
                </a:gridCol>
                <a:gridCol w="1814957">
                  <a:extLst>
                    <a:ext uri="{9D8B030D-6E8A-4147-A177-3AD203B41FA5}">
                      <a16:colId xmlns:a16="http://schemas.microsoft.com/office/drawing/2014/main" val="3012673204"/>
                    </a:ext>
                  </a:extLst>
                </a:gridCol>
                <a:gridCol w="1814957">
                  <a:extLst>
                    <a:ext uri="{9D8B030D-6E8A-4147-A177-3AD203B41FA5}">
                      <a16:colId xmlns:a16="http://schemas.microsoft.com/office/drawing/2014/main" val="304318035"/>
                    </a:ext>
                  </a:extLst>
                </a:gridCol>
                <a:gridCol w="1814957">
                  <a:extLst>
                    <a:ext uri="{9D8B030D-6E8A-4147-A177-3AD203B41FA5}">
                      <a16:colId xmlns:a16="http://schemas.microsoft.com/office/drawing/2014/main" val="603620899"/>
                    </a:ext>
                  </a:extLst>
                </a:gridCol>
                <a:gridCol w="1814957">
                  <a:extLst>
                    <a:ext uri="{9D8B030D-6E8A-4147-A177-3AD203B41FA5}">
                      <a16:colId xmlns:a16="http://schemas.microsoft.com/office/drawing/2014/main" val="241882064"/>
                    </a:ext>
                  </a:extLst>
                </a:gridCol>
                <a:gridCol w="1814957">
                  <a:extLst>
                    <a:ext uri="{9D8B030D-6E8A-4147-A177-3AD203B41FA5}">
                      <a16:colId xmlns:a16="http://schemas.microsoft.com/office/drawing/2014/main" val="464889822"/>
                    </a:ext>
                  </a:extLst>
                </a:gridCol>
              </a:tblGrid>
              <a:tr h="0">
                <a:tc>
                  <a:txBody>
                    <a:bodyPr/>
                    <a:lstStyle/>
                    <a:p>
                      <a:r>
                        <a:rPr lang="de-DE" sz="1400"/>
                        <a:t>Case</a:t>
                      </a:r>
                    </a:p>
                  </a:txBody>
                  <a:tcPr/>
                </a:tc>
                <a:tc>
                  <a:txBody>
                    <a:bodyPr/>
                    <a:lstStyle/>
                    <a:p>
                      <a:r>
                        <a:rPr lang="de-DE" sz="1400"/>
                        <a:t>error cause</a:t>
                      </a:r>
                    </a:p>
                  </a:txBody>
                  <a:tcPr/>
                </a:tc>
                <a:tc>
                  <a:txBody>
                    <a:bodyPr/>
                    <a:lstStyle/>
                    <a:p>
                      <a:r>
                        <a:rPr lang="de-DE" sz="1400"/>
                        <a:t>ResponseCode</a:t>
                      </a:r>
                    </a:p>
                  </a:txBody>
                  <a:tcPr/>
                </a:tc>
                <a:tc>
                  <a:txBody>
                    <a:bodyPr/>
                    <a:lstStyle/>
                    <a:p>
                      <a:r>
                        <a:rPr lang="de-DE" sz="1400"/>
                        <a:t>Message</a:t>
                      </a:r>
                    </a:p>
                  </a:txBody>
                  <a:tcPr/>
                </a:tc>
                <a:tc>
                  <a:txBody>
                    <a:bodyPr/>
                    <a:lstStyle/>
                    <a:p>
                      <a:r>
                        <a:rPr lang="de-DE" sz="1400"/>
                        <a:t>Info</a:t>
                      </a:r>
                    </a:p>
                  </a:txBody>
                  <a:tcPr/>
                </a:tc>
                <a:tc>
                  <a:txBody>
                    <a:bodyPr/>
                    <a:lstStyle/>
                    <a:p>
                      <a:r>
                        <a:rPr lang="de-DE" sz="1400"/>
                        <a:t>Client / Server error</a:t>
                      </a:r>
                    </a:p>
                  </a:txBody>
                  <a:tcPr/>
                </a:tc>
                <a:extLst>
                  <a:ext uri="{0D108BD9-81ED-4DB2-BD59-A6C34878D82A}">
                    <a16:rowId xmlns:a16="http://schemas.microsoft.com/office/drawing/2014/main" val="2815976007"/>
                  </a:ext>
                </a:extLst>
              </a:tr>
              <a:tr h="370840">
                <a:tc>
                  <a:txBody>
                    <a:bodyPr/>
                    <a:lstStyle/>
                    <a:p>
                      <a:r>
                        <a:rPr lang="de-DE" sz="1200">
                          <a:solidFill>
                            <a:schemeClr val="tx1"/>
                          </a:solidFill>
                        </a:rPr>
                        <a:t>Valid request</a:t>
                      </a:r>
                    </a:p>
                  </a:txBody>
                  <a:tcPr/>
                </a:tc>
                <a:tc>
                  <a:txBody>
                    <a:bodyPr/>
                    <a:lstStyle/>
                    <a:p>
                      <a:endParaRPr lang="de-DE" sz="1200">
                        <a:solidFill>
                          <a:schemeClr val="tx1"/>
                        </a:solidFill>
                      </a:endParaRPr>
                    </a:p>
                  </a:txBody>
                  <a:tcPr/>
                </a:tc>
                <a:tc>
                  <a:txBody>
                    <a:bodyPr/>
                    <a:lstStyle/>
                    <a:p>
                      <a:r>
                        <a:rPr lang="de-DE" sz="1200">
                          <a:solidFill>
                            <a:schemeClr val="accent6">
                              <a:lumMod val="50000"/>
                            </a:schemeClr>
                          </a:solidFill>
                        </a:rPr>
                        <a:t>204</a:t>
                      </a:r>
                    </a:p>
                  </a:txBody>
                  <a:tcPr/>
                </a:tc>
                <a:tc>
                  <a:txBody>
                    <a:bodyPr/>
                    <a:lstStyle/>
                    <a:p>
                      <a:endParaRPr lang="de-DE" sz="1200">
                        <a:solidFill>
                          <a:schemeClr val="tx1"/>
                        </a:solidFill>
                      </a:endParaRPr>
                    </a:p>
                  </a:txBody>
                  <a:tcPr/>
                </a:tc>
                <a:tc>
                  <a:txBody>
                    <a:bodyPr/>
                    <a:lstStyle/>
                    <a:p>
                      <a:r>
                        <a:rPr lang="de-DE" sz="1200" i="1">
                          <a:solidFill>
                            <a:schemeClr val="tx1"/>
                          </a:solidFill>
                        </a:rPr>
                        <a:t>Requestor-operation will be called via callback</a:t>
                      </a:r>
                    </a:p>
                  </a:txBody>
                  <a:tcPr/>
                </a:tc>
                <a:tc>
                  <a:txBody>
                    <a:bodyPr/>
                    <a:lstStyle/>
                    <a:p>
                      <a:endParaRPr lang="de-DE" sz="1200" i="1">
                        <a:solidFill>
                          <a:schemeClr val="tx1"/>
                        </a:solidFill>
                      </a:endParaRPr>
                    </a:p>
                  </a:txBody>
                  <a:tcPr/>
                </a:tc>
                <a:extLst>
                  <a:ext uri="{0D108BD9-81ED-4DB2-BD59-A6C34878D82A}">
                    <a16:rowId xmlns:a16="http://schemas.microsoft.com/office/drawing/2014/main" val="1558608163"/>
                  </a:ext>
                </a:extLst>
              </a:tr>
              <a:tr h="370840">
                <a:tc>
                  <a:txBody>
                    <a:bodyPr/>
                    <a:lstStyle/>
                    <a:p>
                      <a:r>
                        <a:rPr lang="de-DE" sz="1200">
                          <a:solidFill>
                            <a:schemeClr val="tx1"/>
                          </a:solidFill>
                        </a:rPr>
                        <a:t>Complete requestBody with valid attributes plus additional unneeded attributes</a:t>
                      </a:r>
                    </a:p>
                  </a:txBody>
                  <a:tcPr/>
                </a:tc>
                <a:tc>
                  <a:txBody>
                    <a:bodyPr/>
                    <a:lstStyle/>
                    <a:p>
                      <a:endParaRPr lang="de-DE" sz="1200">
                        <a:solidFill>
                          <a:schemeClr val="tx1"/>
                        </a:solidFill>
                      </a:endParaRPr>
                    </a:p>
                  </a:txBody>
                  <a:tcPr/>
                </a:tc>
                <a:tc>
                  <a:txBody>
                    <a:bodyPr/>
                    <a:lstStyle/>
                    <a:p>
                      <a:r>
                        <a:rPr lang="de-DE" sz="1200">
                          <a:solidFill>
                            <a:schemeClr val="accent6">
                              <a:lumMod val="50000"/>
                            </a:schemeClr>
                          </a:solidFill>
                        </a:rPr>
                        <a:t>204</a:t>
                      </a:r>
                    </a:p>
                  </a:txBody>
                  <a:tcPr/>
                </a:tc>
                <a:tc>
                  <a:txBody>
                    <a:bodyPr/>
                    <a:lstStyle/>
                    <a:p>
                      <a:endParaRPr lang="de-DE" sz="1200">
                        <a:solidFill>
                          <a:schemeClr val="tx1"/>
                        </a:solidFill>
                      </a:endParaRPr>
                    </a:p>
                  </a:txBody>
                  <a:tcPr/>
                </a:tc>
                <a:tc>
                  <a:txBody>
                    <a:bodyPr/>
                    <a:lstStyle/>
                    <a:p>
                      <a:r>
                        <a:rPr lang="de-DE" sz="1200">
                          <a:solidFill>
                            <a:schemeClr val="tx1"/>
                          </a:solidFill>
                        </a:rPr>
                        <a:t>MATR ignores additional unneeded attributes, NEP can do the same (*)</a:t>
                      </a:r>
                      <a:endParaRPr lang="de-DE" sz="1200" i="1">
                        <a:solidFill>
                          <a:schemeClr val="tx1"/>
                        </a:solidFill>
                      </a:endParaRPr>
                    </a:p>
                  </a:txBody>
                  <a:tcPr/>
                </a:tc>
                <a:tc>
                  <a:txBody>
                    <a:bodyPr/>
                    <a:lstStyle/>
                    <a:p>
                      <a:endParaRPr lang="de-DE" sz="1200" i="1">
                        <a:solidFill>
                          <a:schemeClr val="tx1"/>
                        </a:solidFill>
                      </a:endParaRPr>
                    </a:p>
                  </a:txBody>
                  <a:tcPr/>
                </a:tc>
                <a:extLst>
                  <a:ext uri="{0D108BD9-81ED-4DB2-BD59-A6C34878D82A}">
                    <a16:rowId xmlns:a16="http://schemas.microsoft.com/office/drawing/2014/main" val="483862774"/>
                  </a:ext>
                </a:extLst>
              </a:tr>
              <a:tr h="370840">
                <a:tc>
                  <a:txBody>
                    <a:bodyPr/>
                    <a:lstStyle/>
                    <a:p>
                      <a:r>
                        <a:rPr lang="de-DE" sz="1200">
                          <a:solidFill>
                            <a:schemeClr val="tx1"/>
                          </a:solidFill>
                        </a:rPr>
                        <a:t>Incomplete requestBody</a:t>
                      </a:r>
                    </a:p>
                  </a:txBody>
                  <a:tcPr/>
                </a:tc>
                <a:tc>
                  <a:txBody>
                    <a:bodyPr/>
                    <a:lstStyle/>
                    <a:p>
                      <a:r>
                        <a:rPr lang="de-DE" sz="1200">
                          <a:solidFill>
                            <a:schemeClr val="tx1"/>
                          </a:solidFill>
                        </a:rPr>
                        <a:t>Required attributes missing from requestBody</a:t>
                      </a:r>
                    </a:p>
                  </a:txBody>
                  <a:tcPr/>
                </a:tc>
                <a:tc>
                  <a:txBody>
                    <a:bodyPr/>
                    <a:lstStyle/>
                    <a:p>
                      <a:r>
                        <a:rPr lang="de-DE" sz="1200">
                          <a:solidFill>
                            <a:srgbClr val="C00000"/>
                          </a:solidFill>
                        </a:rPr>
                        <a:t>400</a:t>
                      </a:r>
                    </a:p>
                  </a:txBody>
                  <a:tcPr/>
                </a:tc>
                <a:tc>
                  <a:txBody>
                    <a:bodyPr/>
                    <a:lstStyle/>
                    <a:p>
                      <a:r>
                        <a:rPr lang="de-DE" sz="1200">
                          <a:solidFill>
                            <a:schemeClr val="tx1"/>
                          </a:solidFill>
                        </a:rPr>
                        <a:t>Bad request</a:t>
                      </a:r>
                    </a:p>
                    <a:p>
                      <a:r>
                        <a:rPr lang="de-DE" sz="1200">
                          <a:solidFill>
                            <a:schemeClr val="tx1"/>
                          </a:solidFill>
                        </a:rPr>
                        <a:t>„incomplete requestBody“</a:t>
                      </a:r>
                    </a:p>
                  </a:txBody>
                  <a:tcPr/>
                </a:tc>
                <a:tc>
                  <a:txBody>
                    <a:bodyPr/>
                    <a:lstStyle/>
                    <a:p>
                      <a:r>
                        <a:rPr lang="de-DE" sz="1200">
                          <a:solidFill>
                            <a:schemeClr val="tx1"/>
                          </a:solidFill>
                        </a:rPr>
                        <a:t>(*)</a:t>
                      </a:r>
                    </a:p>
                  </a:txBody>
                  <a:tcPr/>
                </a:tc>
                <a:tc>
                  <a:txBody>
                    <a:bodyPr/>
                    <a:lstStyle/>
                    <a:p>
                      <a:r>
                        <a:rPr lang="de-DE" sz="1200">
                          <a:solidFill>
                            <a:schemeClr val="tx1"/>
                          </a:solidFill>
                        </a:rPr>
                        <a:t>Client (NEP)</a:t>
                      </a:r>
                    </a:p>
                  </a:txBody>
                  <a:tcPr/>
                </a:tc>
                <a:extLst>
                  <a:ext uri="{0D108BD9-81ED-4DB2-BD59-A6C34878D82A}">
                    <a16:rowId xmlns:a16="http://schemas.microsoft.com/office/drawing/2014/main" val="72784300"/>
                  </a:ext>
                </a:extLst>
              </a:tr>
              <a:tr h="370840">
                <a:tc>
                  <a:txBody>
                    <a:bodyPr/>
                    <a:lstStyle/>
                    <a:p>
                      <a:r>
                        <a:rPr lang="de-DE" sz="1200">
                          <a:solidFill>
                            <a:schemeClr val="tx1"/>
                          </a:solidFill>
                        </a:rPr>
                        <a:t>requestBody missing</a:t>
                      </a:r>
                    </a:p>
                  </a:txBody>
                  <a:tcPr/>
                </a:tc>
                <a:tc>
                  <a:txBody>
                    <a:bodyPr/>
                    <a:lstStyle/>
                    <a:p>
                      <a:r>
                        <a:rPr lang="de-DE" sz="1200">
                          <a:solidFill>
                            <a:schemeClr val="tx1"/>
                          </a:solidFill>
                        </a:rPr>
                        <a:t>requestBody required, but missing</a:t>
                      </a:r>
                    </a:p>
                  </a:txBody>
                  <a:tcPr/>
                </a:tc>
                <a:tc>
                  <a:txBody>
                    <a:bodyPr/>
                    <a:lstStyle/>
                    <a:p>
                      <a:r>
                        <a:rPr lang="de-DE" sz="1200">
                          <a:solidFill>
                            <a:srgbClr val="C00000"/>
                          </a:solidFill>
                        </a:rPr>
                        <a:t>400</a:t>
                      </a:r>
                    </a:p>
                  </a:txBody>
                  <a:tcPr/>
                </a:tc>
                <a:tc>
                  <a:txBody>
                    <a:bodyPr/>
                    <a:lstStyle/>
                    <a:p>
                      <a:r>
                        <a:rPr lang="de-DE" sz="1200">
                          <a:solidFill>
                            <a:schemeClr val="tx1"/>
                          </a:solidFill>
                        </a:rPr>
                        <a:t>Bad request</a:t>
                      </a:r>
                    </a:p>
                    <a:p>
                      <a:r>
                        <a:rPr lang="de-DE" sz="1200">
                          <a:solidFill>
                            <a:schemeClr val="tx1"/>
                          </a:solidFill>
                        </a:rPr>
                        <a:t>„missing requestBody“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chemeClr val="tx1"/>
                          </a:solidFill>
                        </a:rPr>
                        <a:t>Client (NEP)</a:t>
                      </a:r>
                    </a:p>
                  </a:txBody>
                  <a:tcPr/>
                </a:tc>
                <a:extLst>
                  <a:ext uri="{0D108BD9-81ED-4DB2-BD59-A6C34878D82A}">
                    <a16:rowId xmlns:a16="http://schemas.microsoft.com/office/drawing/2014/main" val="1711514898"/>
                  </a:ext>
                </a:extLst>
              </a:tr>
              <a:tr h="370840">
                <a:tc>
                  <a:txBody>
                    <a:bodyPr/>
                    <a:lstStyle/>
                    <a:p>
                      <a:r>
                        <a:rPr lang="de-DE" sz="1200">
                          <a:solidFill>
                            <a:schemeClr val="tx1"/>
                          </a:solidFill>
                        </a:rPr>
                        <a:t>requestBody with unknown requestId</a:t>
                      </a:r>
                    </a:p>
                  </a:txBody>
                  <a:tcPr/>
                </a:tc>
                <a:tc>
                  <a:txBody>
                    <a:bodyPr/>
                    <a:lstStyle/>
                    <a:p>
                      <a:r>
                        <a:rPr lang="de-DE" sz="1200">
                          <a:solidFill>
                            <a:schemeClr val="tx1"/>
                          </a:solidFill>
                        </a:rPr>
                        <a:t>requestId not found in lookup table</a:t>
                      </a:r>
                    </a:p>
                  </a:txBody>
                  <a:tcPr/>
                </a:tc>
                <a:tc>
                  <a:txBody>
                    <a:bodyPr/>
                    <a:lstStyle/>
                    <a:p>
                      <a:r>
                        <a:rPr lang="de-DE" sz="1200">
                          <a:solidFill>
                            <a:srgbClr val="C00000"/>
                          </a:solidFill>
                        </a:rPr>
                        <a:t>500</a:t>
                      </a:r>
                    </a:p>
                  </a:txBody>
                  <a:tcPr/>
                </a:tc>
                <a:tc>
                  <a:txBody>
                    <a:bodyPr/>
                    <a:lstStyle/>
                    <a:p>
                      <a:r>
                        <a:rPr lang="de-DE" sz="1200">
                          <a:solidFill>
                            <a:schemeClr val="tx1"/>
                          </a:solidFill>
                        </a:rPr>
                        <a:t>Internal server error</a:t>
                      </a:r>
                    </a:p>
                    <a:p>
                      <a:r>
                        <a:rPr lang="de-DE" sz="1200">
                          <a:solidFill>
                            <a:schemeClr val="tx1"/>
                          </a:solidFill>
                        </a:rPr>
                        <a:t>„requestor info not found“</a:t>
                      </a:r>
                    </a:p>
                  </a:txBody>
                  <a:tcPr/>
                </a:tc>
                <a:tc>
                  <a:txBody>
                    <a:bodyPr/>
                    <a:lstStyle/>
                    <a:p>
                      <a:r>
                        <a:rPr lang="de-DE" sz="1200">
                          <a:solidFill>
                            <a:schemeClr val="tx1"/>
                          </a:solidFill>
                        </a:rPr>
                        <a:t>NEP cannot find out the requestor information</a:t>
                      </a:r>
                    </a:p>
                  </a:txBody>
                  <a:tcPr/>
                </a:tc>
                <a:tc>
                  <a:txBody>
                    <a:bodyPr/>
                    <a:lstStyle/>
                    <a:p>
                      <a:r>
                        <a:rPr lang="de-DE" sz="1200">
                          <a:solidFill>
                            <a:schemeClr val="tx1"/>
                          </a:solidFill>
                        </a:rPr>
                        <a:t>Server (MATR)</a:t>
                      </a:r>
                    </a:p>
                  </a:txBody>
                  <a:tcPr/>
                </a:tc>
                <a:extLst>
                  <a:ext uri="{0D108BD9-81ED-4DB2-BD59-A6C34878D82A}">
                    <a16:rowId xmlns:a16="http://schemas.microsoft.com/office/drawing/2014/main" val="1851629258"/>
                  </a:ext>
                </a:extLst>
              </a:tr>
              <a:tr h="370840">
                <a:tc>
                  <a:txBody>
                    <a:bodyPr/>
                    <a:lstStyle/>
                    <a:p>
                      <a:r>
                        <a:rPr lang="de-DE" sz="1200">
                          <a:solidFill>
                            <a:schemeClr val="tx1"/>
                          </a:solidFill>
                        </a:rPr>
                        <a:t>Valid request, but </a:t>
                      </a:r>
                      <a:r>
                        <a:rPr lang="de-DE" sz="1200">
                          <a:solidFill>
                            <a:srgbClr val="C00000"/>
                          </a:solidFill>
                        </a:rPr>
                        <a:t>fail</a:t>
                      </a:r>
                    </a:p>
                  </a:txBody>
                  <a:tcPr/>
                </a:tc>
                <a:tc>
                  <a:txBody>
                    <a:bodyPr/>
                    <a:lstStyle/>
                    <a:p>
                      <a:r>
                        <a:rPr lang="de-DE" sz="1200">
                          <a:solidFill>
                            <a:schemeClr val="tx1"/>
                          </a:solidFill>
                        </a:rPr>
                        <a:t>Other internal NEP error</a:t>
                      </a:r>
                    </a:p>
                  </a:txBody>
                  <a:tcPr/>
                </a:tc>
                <a:tc>
                  <a:txBody>
                    <a:bodyPr/>
                    <a:lstStyle/>
                    <a:p>
                      <a:r>
                        <a:rPr lang="de-DE" sz="1200">
                          <a:solidFill>
                            <a:srgbClr val="C00000"/>
                          </a:solidFill>
                        </a:rPr>
                        <a:t>500</a:t>
                      </a:r>
                    </a:p>
                  </a:txBody>
                  <a:tcPr/>
                </a:tc>
                <a:tc>
                  <a:txBody>
                    <a:bodyPr/>
                    <a:lstStyle/>
                    <a:p>
                      <a:r>
                        <a:rPr lang="de-DE" sz="1200">
                          <a:solidFill>
                            <a:schemeClr val="tx1"/>
                          </a:solidFill>
                        </a:rPr>
                        <a:t>Internal server error</a:t>
                      </a:r>
                    </a:p>
                  </a:txBody>
                  <a:tcPr/>
                </a:tc>
                <a:tc>
                  <a:txBody>
                    <a:bodyPr/>
                    <a:lstStyle/>
                    <a:p>
                      <a:r>
                        <a:rPr lang="de-DE" sz="1200">
                          <a:solidFill>
                            <a:schemeClr val="tx1"/>
                          </a:solidFill>
                        </a:rPr>
                        <a:t>Some other internal NEP error</a:t>
                      </a:r>
                    </a:p>
                  </a:txBody>
                  <a:tcPr/>
                </a:tc>
                <a:tc>
                  <a:txBody>
                    <a:bodyPr/>
                    <a:lstStyle/>
                    <a:p>
                      <a:r>
                        <a:rPr lang="de-DE" sz="1200">
                          <a:solidFill>
                            <a:schemeClr val="tx1"/>
                          </a:solidFill>
                        </a:rPr>
                        <a:t>Client (NEP)</a:t>
                      </a:r>
                    </a:p>
                  </a:txBody>
                  <a:tcPr/>
                </a:tc>
                <a:extLst>
                  <a:ext uri="{0D108BD9-81ED-4DB2-BD59-A6C34878D82A}">
                    <a16:rowId xmlns:a16="http://schemas.microsoft.com/office/drawing/2014/main" val="3776332936"/>
                  </a:ext>
                </a:extLst>
              </a:tr>
              <a:tr h="370840">
                <a:tc>
                  <a:txBody>
                    <a:bodyPr/>
                    <a:lstStyle/>
                    <a:p>
                      <a:r>
                        <a:rPr lang="de-DE" sz="1200">
                          <a:solidFill>
                            <a:schemeClr val="tx1"/>
                          </a:solidFill>
                        </a:rPr>
                        <a:t>Valid request, but </a:t>
                      </a:r>
                      <a:r>
                        <a:rPr lang="de-DE" sz="1200">
                          <a:solidFill>
                            <a:srgbClr val="C00000"/>
                          </a:solidFill>
                        </a:rPr>
                        <a:t>fail</a:t>
                      </a:r>
                    </a:p>
                  </a:txBody>
                  <a:tcPr/>
                </a:tc>
                <a:tc>
                  <a:txBody>
                    <a:bodyPr/>
                    <a:lstStyle/>
                    <a:p>
                      <a:r>
                        <a:rPr lang="de-DE" sz="1200">
                          <a:solidFill>
                            <a:schemeClr val="tx1"/>
                          </a:solidFill>
                        </a:rPr>
                        <a:t>Error caused by MATR</a:t>
                      </a:r>
                    </a:p>
                  </a:txBody>
                  <a:tcPr/>
                </a:tc>
                <a:tc>
                  <a:txBody>
                    <a:bodyPr/>
                    <a:lstStyle/>
                    <a:p>
                      <a:r>
                        <a:rPr lang="de-DE" sz="1200">
                          <a:solidFill>
                            <a:srgbClr val="C00000"/>
                          </a:solidFill>
                        </a:rPr>
                        <a:t>502</a:t>
                      </a:r>
                    </a:p>
                  </a:txBody>
                  <a:tcPr/>
                </a:tc>
                <a:tc>
                  <a:txBody>
                    <a:bodyPr/>
                    <a:lstStyle/>
                    <a:p>
                      <a:r>
                        <a:rPr lang="de-DE" sz="1200">
                          <a:solidFill>
                            <a:schemeClr val="tx1"/>
                          </a:solidFill>
                        </a:rPr>
                        <a:t>Bad gateway</a:t>
                      </a:r>
                    </a:p>
                  </a:txBody>
                  <a:tcPr/>
                </a:tc>
                <a:tc>
                  <a:txBody>
                    <a:bodyPr/>
                    <a:lstStyle/>
                    <a:p>
                      <a:r>
                        <a:rPr lang="de-DE" sz="1200">
                          <a:solidFill>
                            <a:schemeClr val="tx1"/>
                          </a:solidFill>
                        </a:rPr>
                        <a:t>e.g. MATR unavailable</a:t>
                      </a:r>
                    </a:p>
                  </a:txBody>
                  <a:tcPr/>
                </a:tc>
                <a:tc>
                  <a:txBody>
                    <a:bodyPr/>
                    <a:lstStyle/>
                    <a:p>
                      <a:r>
                        <a:rPr lang="de-DE" sz="1200">
                          <a:solidFill>
                            <a:schemeClr val="tx1"/>
                          </a:solidFill>
                        </a:rPr>
                        <a:t>Server (MATR)</a:t>
                      </a:r>
                    </a:p>
                  </a:txBody>
                  <a:tcPr/>
                </a:tc>
                <a:extLst>
                  <a:ext uri="{0D108BD9-81ED-4DB2-BD59-A6C34878D82A}">
                    <a16:rowId xmlns:a16="http://schemas.microsoft.com/office/drawing/2014/main" val="3664541086"/>
                  </a:ext>
                </a:extLst>
              </a:tr>
            </a:tbl>
          </a:graphicData>
        </a:graphic>
      </p:graphicFrame>
      <p:sp>
        <p:nvSpPr>
          <p:cNvPr id="3" name="Textfeld 2">
            <a:extLst>
              <a:ext uri="{FF2B5EF4-FFF2-40B4-BE49-F238E27FC236}">
                <a16:creationId xmlns:a16="http://schemas.microsoft.com/office/drawing/2014/main" id="{D24EE83E-CE97-AF46-3C7C-B71DAA786DF3}"/>
              </a:ext>
            </a:extLst>
          </p:cNvPr>
          <p:cNvSpPr txBox="1"/>
          <p:nvPr/>
        </p:nvSpPr>
        <p:spPr>
          <a:xfrm>
            <a:off x="5388137" y="858952"/>
            <a:ext cx="6031851" cy="861774"/>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de-DE" sz="1000"/>
              <a:t>Matches the received requestId against the NEP internal lookup table to find the appropriate requestor-address information</a:t>
            </a:r>
          </a:p>
          <a:p>
            <a:pPr marL="171450" indent="-171450">
              <a:buFont typeface="Arial" panose="020B0604020202020204" pitchFamily="34" charset="0"/>
              <a:buChar char="•"/>
            </a:pPr>
            <a:r>
              <a:rPr lang="de-DE" sz="1000"/>
              <a:t>Then calls the related Netexplorer receive-operation and hands over the MAC address data</a:t>
            </a:r>
          </a:p>
          <a:p>
            <a:pPr marL="171450" indent="-171450">
              <a:buFont typeface="Arial" panose="020B0604020202020204" pitchFamily="34" charset="0"/>
              <a:buChar char="•"/>
            </a:pPr>
            <a:r>
              <a:rPr lang="de-DE" sz="1000"/>
              <a:t>As service is called by MATR and not some outside caller, incomplete or missing requestBodies as well as additional attributes should not occur (*)</a:t>
            </a:r>
          </a:p>
        </p:txBody>
      </p:sp>
    </p:spTree>
    <p:extLst>
      <p:ext uri="{BB962C8B-B14F-4D97-AF65-F5344CB8AC3E}">
        <p14:creationId xmlns:p14="http://schemas.microsoft.com/office/powerpoint/2010/main" val="18186100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Breitbild</PresentationFormat>
  <Paragraphs>223</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vector>
  </TitlesOfParts>
  <Company>Telefónica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Katharina Mohr (External)</dc:creator>
  <cp:lastModifiedBy>Katharina Mohr (External)</cp:lastModifiedBy>
  <cp:revision>218</cp:revision>
  <dcterms:created xsi:type="dcterms:W3CDTF">2024-07-15T11:45:18Z</dcterms:created>
  <dcterms:modified xsi:type="dcterms:W3CDTF">2024-08-02T08:47:15Z</dcterms:modified>
</cp:coreProperties>
</file>