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6" r:id="rId4"/>
    <p:sldId id="275" r:id="rId5"/>
    <p:sldId id="263" r:id="rId6"/>
    <p:sldId id="264" r:id="rId7"/>
    <p:sldId id="259" r:id="rId8"/>
    <p:sldId id="273" r:id="rId9"/>
    <p:sldId id="261" r:id="rId10"/>
    <p:sldId id="262" r:id="rId11"/>
    <p:sldId id="266" r:id="rId12"/>
    <p:sldId id="267" r:id="rId13"/>
    <p:sldId id="269" r:id="rId14"/>
    <p:sldId id="277" r:id="rId15"/>
    <p:sldId id="272" r:id="rId16"/>
    <p:sldId id="271" r:id="rId17"/>
    <p:sldId id="270" r:id="rId18"/>
    <p:sldId id="268" r:id="rId19"/>
    <p:sldId id="26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99"/>
    <a:srgbClr val="FFFF66"/>
    <a:srgbClr val="B0DD7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585" y="1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40769"/>
            <a:ext cx="8212112" cy="4955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2633E4-D08F-45BC-8069-1CEF4516D73F}" type="datetimeFigureOut">
              <a:rPr lang="en-US"/>
              <a:pPr>
                <a:defRPr/>
              </a:pPr>
              <a:t>1/30/2017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960240-C77E-40BA-9441-6D16FD956C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0370-989B-4ABA-8A4B-40E0440E5CA2}" type="datetimeFigureOut">
              <a:rPr lang="en-GB" smtClean="0"/>
              <a:pPr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openEHR Ecosystem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912085" y="5085184"/>
            <a:ext cx="1363771" cy="648072"/>
            <a:chOff x="2344133" y="4941168"/>
            <a:chExt cx="1363771" cy="648072"/>
          </a:xfrm>
        </p:grpSpPr>
        <p:sp>
          <p:nvSpPr>
            <p:cNvPr id="9" name="Can 8"/>
            <p:cNvSpPr/>
            <p:nvPr/>
          </p:nvSpPr>
          <p:spPr>
            <a:xfrm>
              <a:off x="2411760" y="4941168"/>
              <a:ext cx="1224136" cy="6480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b="1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4133" y="5085184"/>
              <a:ext cx="13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Terminology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23528" y="2706520"/>
            <a:ext cx="1152128" cy="6144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843808" y="384395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2056101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Ref</a:t>
            </a:r>
          </a:p>
        </p:txBody>
      </p:sp>
      <p:sp>
        <p:nvSpPr>
          <p:cNvPr id="11" name="Can 10"/>
          <p:cNvSpPr/>
          <p:nvPr/>
        </p:nvSpPr>
        <p:spPr>
          <a:xfrm>
            <a:off x="2632165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5476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2733395">
            <a:off x="1164466" y="344234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7973330">
            <a:off x="1811702" y="344288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890574" y="445143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1933342" y="2636912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762820" y="2636912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1187624" y="378904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3478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2733395">
            <a:off x="1956554" y="447609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2733395">
            <a:off x="2892658" y="34423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539894" y="344288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5779044" y="7647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779044" y="14847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79044" y="22048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5251831" y="207418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251830" y="121009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5274988" y="162880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6200000">
            <a:off x="4258791" y="22412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3762820" y="141277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779044" y="29249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380312" y="1916832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Def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380312" y="2564904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Document Def</a:t>
            </a:r>
          </a:p>
        </p:txBody>
      </p:sp>
      <p:sp>
        <p:nvSpPr>
          <p:cNvPr id="36" name="Right Arrow 35"/>
          <p:cNvSpPr/>
          <p:nvPr/>
        </p:nvSpPr>
        <p:spPr>
          <a:xfrm rot="2733395">
            <a:off x="6925105" y="257824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18866605" flipV="1">
            <a:off x="6925107" y="214619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797152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2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29614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3789040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1844824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2348880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293883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2420888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1052736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3140968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365171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14986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4046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11247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184482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171414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85005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12687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105273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25649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195283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332098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235556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3219663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22907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932040" y="3933056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740352" y="3284984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>
            <a:off x="7308304" y="3717032"/>
            <a:ext cx="1224136" cy="64807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Software</a:t>
            </a:r>
          </a:p>
        </p:txBody>
      </p:sp>
      <p:sp>
        <p:nvSpPr>
          <p:cNvPr id="36" name="Can 35"/>
          <p:cNvSpPr/>
          <p:nvPr/>
        </p:nvSpPr>
        <p:spPr>
          <a:xfrm>
            <a:off x="7308304" y="5013176"/>
            <a:ext cx="1296144" cy="79208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System</a:t>
            </a: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740352" y="4581128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Bent Arrow 37"/>
          <p:cNvSpPr/>
          <p:nvPr/>
        </p:nvSpPr>
        <p:spPr>
          <a:xfrm flipV="1">
            <a:off x="2699792" y="3861048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5219310" y="678992"/>
            <a:ext cx="3817185" cy="4236961"/>
          </a:xfrm>
          <a:prstGeom prst="roundRect">
            <a:avLst>
              <a:gd name="adj" fmla="val 5763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7" name="Cube 46"/>
          <p:cNvSpPr/>
          <p:nvPr/>
        </p:nvSpPr>
        <p:spPr>
          <a:xfrm>
            <a:off x="7595205" y="4077072"/>
            <a:ext cx="1224136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Back-end</a:t>
            </a:r>
          </a:p>
        </p:txBody>
      </p:sp>
      <p:sp>
        <p:nvSpPr>
          <p:cNvPr id="53" name="Cube 52"/>
          <p:cNvSpPr/>
          <p:nvPr/>
        </p:nvSpPr>
        <p:spPr>
          <a:xfrm>
            <a:off x="7595205" y="3242196"/>
            <a:ext cx="1224136" cy="877918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Custom software</a:t>
            </a:r>
          </a:p>
        </p:txBody>
      </p:sp>
      <p:sp>
        <p:nvSpPr>
          <p:cNvPr id="68" name="Cube 67"/>
          <p:cNvSpPr/>
          <p:nvPr/>
        </p:nvSpPr>
        <p:spPr>
          <a:xfrm>
            <a:off x="7595205" y="2671333"/>
            <a:ext cx="1224136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data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210145" y="5020640"/>
            <a:ext cx="3817185" cy="1705435"/>
          </a:xfrm>
          <a:prstGeom prst="roundRect">
            <a:avLst>
              <a:gd name="adj" fmla="val 57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1979712" y="262788"/>
            <a:ext cx="5625882" cy="884461"/>
          </a:xfrm>
          <a:prstGeom prst="bentArrow">
            <a:avLst>
              <a:gd name="adj1" fmla="val 14250"/>
              <a:gd name="adj2" fmla="val 11685"/>
              <a:gd name="adj3" fmla="val 16123"/>
              <a:gd name="adj4" fmla="val 43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1520" y="1196752"/>
            <a:ext cx="3456384" cy="3816424"/>
          </a:xfrm>
          <a:prstGeom prst="roundRect">
            <a:avLst>
              <a:gd name="adj" fmla="val 789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 anchorCtr="0"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57" name="Can 56"/>
          <p:cNvSpPr/>
          <p:nvPr/>
        </p:nvSpPr>
        <p:spPr>
          <a:xfrm>
            <a:off x="7588918" y="6198955"/>
            <a:ext cx="1224136" cy="33675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rgbClr val="002060"/>
                </a:solidFill>
              </a:rPr>
              <a:t>Comms</a:t>
            </a:r>
            <a:r>
              <a:rPr lang="en-GB" sz="1600" dirty="0">
                <a:solidFill>
                  <a:srgbClr val="002060"/>
                </a:solidFill>
              </a:rPr>
              <a:t> </a:t>
            </a:r>
            <a:r>
              <a:rPr lang="en-GB" sz="1600" dirty="0" err="1">
                <a:solidFill>
                  <a:srgbClr val="002060"/>
                </a:solidFill>
              </a:rPr>
              <a:t>i</a:t>
            </a:r>
            <a:r>
              <a:rPr lang="en-GB" sz="1600" dirty="0">
                <a:solidFill>
                  <a:srgbClr val="002060"/>
                </a:solidFill>
              </a:rPr>
              <a:t>/f</a:t>
            </a:r>
          </a:p>
        </p:txBody>
      </p:sp>
      <p:sp>
        <p:nvSpPr>
          <p:cNvPr id="54" name="Can 53"/>
          <p:cNvSpPr/>
          <p:nvPr/>
        </p:nvSpPr>
        <p:spPr>
          <a:xfrm>
            <a:off x="7585635" y="5900559"/>
            <a:ext cx="1224136" cy="33675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rgbClr val="002060"/>
                </a:solidFill>
              </a:rPr>
              <a:t>Comms</a:t>
            </a:r>
            <a:r>
              <a:rPr lang="en-GB" sz="1600" dirty="0">
                <a:solidFill>
                  <a:srgbClr val="002060"/>
                </a:solidFill>
              </a:rPr>
              <a:t> </a:t>
            </a:r>
            <a:r>
              <a:rPr lang="en-GB" sz="1600" dirty="0" err="1">
                <a:solidFill>
                  <a:srgbClr val="002060"/>
                </a:solidFill>
              </a:rPr>
              <a:t>i</a:t>
            </a:r>
            <a:r>
              <a:rPr lang="en-GB" sz="1600" dirty="0">
                <a:solidFill>
                  <a:srgbClr val="002060"/>
                </a:solidFill>
              </a:rPr>
              <a:t>/f</a:t>
            </a:r>
          </a:p>
        </p:txBody>
      </p:sp>
      <p:sp>
        <p:nvSpPr>
          <p:cNvPr id="49" name="Cube 48"/>
          <p:cNvSpPr/>
          <p:nvPr/>
        </p:nvSpPr>
        <p:spPr>
          <a:xfrm>
            <a:off x="7595205" y="2060848"/>
            <a:ext cx="1224136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clinical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45" name="Cube 44"/>
          <p:cNvSpPr/>
          <p:nvPr/>
        </p:nvSpPr>
        <p:spPr>
          <a:xfrm>
            <a:off x="7595205" y="1414618"/>
            <a:ext cx="1224136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REST APIs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91362" y="4149080"/>
            <a:ext cx="128810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9" name="Can 8"/>
          <p:cNvSpPr/>
          <p:nvPr/>
        </p:nvSpPr>
        <p:spPr>
          <a:xfrm>
            <a:off x="346037" y="2331637"/>
            <a:ext cx="1224136" cy="1341470"/>
          </a:xfrm>
          <a:prstGeom prst="ca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Terminology</a:t>
            </a:r>
          </a:p>
        </p:txBody>
      </p:sp>
      <p:sp>
        <p:nvSpPr>
          <p:cNvPr id="10" name="Can 9"/>
          <p:cNvSpPr/>
          <p:nvPr/>
        </p:nvSpPr>
        <p:spPr>
          <a:xfrm>
            <a:off x="422426" y="1584875"/>
            <a:ext cx="504056" cy="93610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Sub</a:t>
            </a:r>
          </a:p>
        </p:txBody>
      </p:sp>
      <p:sp>
        <p:nvSpPr>
          <p:cNvPr id="11" name="Can 10"/>
          <p:cNvSpPr/>
          <p:nvPr/>
        </p:nvSpPr>
        <p:spPr>
          <a:xfrm>
            <a:off x="998490" y="1584875"/>
            <a:ext cx="504056" cy="93610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2081087" y="2648811"/>
            <a:ext cx="1368152" cy="1053439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2091361" y="1542010"/>
            <a:ext cx="1296144" cy="792088"/>
          </a:xfrm>
          <a:prstGeom prst="flowChartMultidocument">
            <a:avLst/>
          </a:prstGeom>
          <a:solidFill>
            <a:srgbClr val="AFEC34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7664435" y="116632"/>
            <a:ext cx="1130197" cy="553929"/>
          </a:xfrm>
          <a:prstGeom prst="ca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6000" rIns="0" rtlCol="0" anchor="b" anchorCtr="0"/>
          <a:lstStyle/>
          <a:p>
            <a:pPr algn="ctr"/>
            <a:r>
              <a:rPr lang="en-GB" sz="1600" b="1" dirty="0">
                <a:solidFill>
                  <a:srgbClr val="002060"/>
                </a:solidFill>
              </a:rPr>
              <a:t>Portable</a:t>
            </a:r>
            <a:br>
              <a:rPr lang="en-GB" sz="1600" b="1" dirty="0">
                <a:solidFill>
                  <a:srgbClr val="002060"/>
                </a:solidFill>
              </a:rPr>
            </a:br>
            <a:r>
              <a:rPr lang="en-GB" sz="1600" b="1" dirty="0">
                <a:solidFill>
                  <a:srgbClr val="002060"/>
                </a:solidFill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411228" y="1746261"/>
            <a:ext cx="7669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compile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50975" y="2132856"/>
            <a:ext cx="1080120" cy="576064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APIs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(C#, Java, …)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59645" y="58052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Msg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Defs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(XSD </a:t>
            </a:r>
            <a:r>
              <a:rPr lang="en-GB" sz="1600" dirty="0" err="1">
                <a:solidFill>
                  <a:schemeClr val="tx1"/>
                </a:solidFill>
              </a:rPr>
              <a:t>etc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5546705" y="2115866"/>
            <a:ext cx="468054" cy="288032"/>
          </a:xfrm>
          <a:prstGeom prst="rightArrow">
            <a:avLst/>
          </a:prstGeom>
          <a:solidFill>
            <a:srgbClr val="FFFFCC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544007" y="1168234"/>
            <a:ext cx="486039" cy="288032"/>
          </a:xfrm>
          <a:prstGeom prst="rightArrow">
            <a:avLst/>
          </a:prstGeom>
          <a:solidFill>
            <a:srgbClr val="FFFFCC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5667486" y="1631920"/>
            <a:ext cx="368078" cy="288032"/>
          </a:xfrm>
          <a:prstGeom prst="rightArrow">
            <a:avLst/>
          </a:prstGeom>
          <a:solidFill>
            <a:srgbClr val="FFFFCC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4210370" y="1545130"/>
            <a:ext cx="1396962" cy="792088"/>
          </a:xfrm>
          <a:prstGeom prst="flowChartMultidocument">
            <a:avLst/>
          </a:prstGeom>
          <a:solidFill>
            <a:srgbClr val="FFC000"/>
          </a:solidFill>
          <a:ln w="6350"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47418" y="848828"/>
            <a:ext cx="1080120" cy="576064"/>
          </a:xfrm>
          <a:prstGeom prst="roundRect">
            <a:avLst/>
          </a:prstGeom>
          <a:solidFill>
            <a:srgbClr val="FF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2618080" y="2311435"/>
            <a:ext cx="24270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2560377" y="3753036"/>
            <a:ext cx="360039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3419872" y="4342371"/>
            <a:ext cx="4072897" cy="3406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5" name="Cube 34"/>
          <p:cNvSpPr/>
          <p:nvPr/>
        </p:nvSpPr>
        <p:spPr>
          <a:xfrm>
            <a:off x="7595205" y="764704"/>
            <a:ext cx="1224136" cy="648072"/>
          </a:xfrm>
          <a:prstGeom prst="cub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anose="020B0606020202030204" pitchFamily="34" charset="0"/>
              </a:rPr>
              <a:t>applications</a:t>
            </a:r>
          </a:p>
        </p:txBody>
      </p:sp>
      <p:sp>
        <p:nvSpPr>
          <p:cNvPr id="36" name="Can 35"/>
          <p:cNvSpPr/>
          <p:nvPr/>
        </p:nvSpPr>
        <p:spPr>
          <a:xfrm>
            <a:off x="7585635" y="5157192"/>
            <a:ext cx="1224136" cy="79208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Deployed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b="1" dirty="0">
                <a:solidFill>
                  <a:srgbClr val="002060"/>
                </a:solidFill>
              </a:rPr>
              <a:t>System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1568221" y="1781659"/>
            <a:ext cx="451131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1602343" y="2916817"/>
            <a:ext cx="417009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4750" y="841363"/>
            <a:ext cx="81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convert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7183698" y="1013612"/>
            <a:ext cx="368078" cy="2880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/>
          <p:cNvSpPr/>
          <p:nvPr/>
        </p:nvSpPr>
        <p:spPr>
          <a:xfrm>
            <a:off x="6058703" y="1493564"/>
            <a:ext cx="1080120" cy="576064"/>
          </a:xfrm>
          <a:prstGeom prst="roundRect">
            <a:avLst/>
          </a:prstGeom>
          <a:solidFill>
            <a:srgbClr val="FF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REST APIs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(JSON, …)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7183698" y="1700808"/>
            <a:ext cx="368078" cy="2880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/>
          <p:cNvSpPr/>
          <p:nvPr/>
        </p:nvSpPr>
        <p:spPr>
          <a:xfrm>
            <a:off x="7183698" y="2276872"/>
            <a:ext cx="368078" cy="2880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973568" y="668664"/>
            <a:ext cx="76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develop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7177595" y="5936698"/>
            <a:ext cx="368078" cy="23800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6053684" y="59576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Msg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Defs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(XSD </a:t>
            </a:r>
            <a:r>
              <a:rPr lang="en-GB" sz="1600" dirty="0" err="1">
                <a:solidFill>
                  <a:schemeClr val="tx1"/>
                </a:solidFill>
              </a:rPr>
              <a:t>etc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935821" y="4804564"/>
            <a:ext cx="504056" cy="48923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7180878" y="6276343"/>
            <a:ext cx="368078" cy="23800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956056" y="5017589"/>
            <a:ext cx="14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Deployment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28896" y="5881871"/>
            <a:ext cx="81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convert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79529" y="3325503"/>
            <a:ext cx="149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</a:t>
            </a:r>
            <a:b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development</a:t>
            </a:r>
          </a:p>
        </p:txBody>
      </p:sp>
      <p:sp>
        <p:nvSpPr>
          <p:cNvPr id="69" name="Bent Arrow 68"/>
          <p:cNvSpPr/>
          <p:nvPr/>
        </p:nvSpPr>
        <p:spPr>
          <a:xfrm rot="10800000">
            <a:off x="3414342" y="3645024"/>
            <a:ext cx="1820403" cy="738938"/>
          </a:xfrm>
          <a:prstGeom prst="bentArrow">
            <a:avLst>
              <a:gd name="adj1" fmla="val 25193"/>
              <a:gd name="adj2" fmla="val 13537"/>
              <a:gd name="adj3" fmla="val 0"/>
              <a:gd name="adj4" fmla="val 43750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Bent Arrow 66"/>
          <p:cNvSpPr/>
          <p:nvPr/>
        </p:nvSpPr>
        <p:spPr>
          <a:xfrm>
            <a:off x="5048363" y="2958477"/>
            <a:ext cx="2503041" cy="884461"/>
          </a:xfrm>
          <a:prstGeom prst="bentArrow">
            <a:avLst>
              <a:gd name="adj1" fmla="val 19822"/>
              <a:gd name="adj2" fmla="val 16328"/>
              <a:gd name="adj3" fmla="val 16123"/>
              <a:gd name="adj4" fmla="val 43750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flipV="1">
            <a:off x="4412514" y="2348879"/>
            <a:ext cx="1509030" cy="3850075"/>
          </a:xfrm>
          <a:prstGeom prst="bentArrow">
            <a:avLst>
              <a:gd name="adj1" fmla="val 9621"/>
              <a:gd name="adj2" fmla="val 9704"/>
              <a:gd name="adj3" fmla="val 6750"/>
              <a:gd name="adj4" fmla="val 43750"/>
            </a:avLst>
          </a:prstGeom>
          <a:solidFill>
            <a:srgbClr val="FFFFCC"/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 flipV="1">
            <a:off x="4733148" y="2338722"/>
            <a:ext cx="2823783" cy="3350275"/>
          </a:xfrm>
          <a:prstGeom prst="bentArrow">
            <a:avLst>
              <a:gd name="adj1" fmla="val 5196"/>
              <a:gd name="adj2" fmla="val 5619"/>
              <a:gd name="adj3" fmla="val 7431"/>
              <a:gd name="adj4" fmla="val 43750"/>
            </a:avLst>
          </a:prstGeom>
          <a:solidFill>
            <a:srgbClr val="FFC000"/>
          </a:solidFill>
          <a:ln w="6350">
            <a:solidFill>
              <a:srgbClr val="FFC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7957" y="5325571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172047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/>
          <p:cNvSpPr/>
          <p:nvPr/>
        </p:nvSpPr>
        <p:spPr>
          <a:xfrm>
            <a:off x="4762146" y="2017718"/>
            <a:ext cx="449300" cy="288032"/>
          </a:xfrm>
          <a:prstGeom prst="rightArrow">
            <a:avLst/>
          </a:prstGeom>
          <a:solidFill>
            <a:srgbClr val="FFC000"/>
          </a:solidFill>
          <a:ln w="635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236296" y="11247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236296" y="184482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36296" y="25649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781091" y="2434229"/>
            <a:ext cx="360040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798342" y="1570132"/>
            <a:ext cx="360040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804248" y="1988840"/>
            <a:ext cx="360040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292080" y="177281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FFFF99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6296" y="32849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716016" y="4725144"/>
            <a:ext cx="2160240" cy="1440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24328" y="4077072"/>
            <a:ext cx="432048" cy="144016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0070C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>
            <a:off x="7092280" y="4437112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6" name="Can 35"/>
          <p:cNvSpPr/>
          <p:nvPr/>
        </p:nvSpPr>
        <p:spPr>
          <a:xfrm>
            <a:off x="7092280" y="5733256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632340" y="5417846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Bent Arrow 37"/>
          <p:cNvSpPr/>
          <p:nvPr/>
        </p:nvSpPr>
        <p:spPr>
          <a:xfrm flipV="1">
            <a:off x="2483768" y="4653136"/>
            <a:ext cx="4536504" cy="1584176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19872" y="4581128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953834" y="263691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6" name="Group 37"/>
          <p:cNvGrpSpPr/>
          <p:nvPr/>
        </p:nvGrpSpPr>
        <p:grpSpPr>
          <a:xfrm>
            <a:off x="323528" y="3140968"/>
            <a:ext cx="1363771" cy="936104"/>
            <a:chOff x="1912085" y="4797152"/>
            <a:chExt cx="1363771" cy="936104"/>
          </a:xfrm>
          <a:solidFill>
            <a:schemeClr val="bg1">
              <a:lumMod val="85000"/>
            </a:schemeClr>
          </a:solidFill>
        </p:grpSpPr>
        <p:grpSp>
          <p:nvGrpSpPr>
            <p:cNvPr id="47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  <a:grpFill/>
          </p:grpSpPr>
          <p:sp>
            <p:nvSpPr>
              <p:cNvPr id="50" name="Can 49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8" name="Can 47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</a:t>
              </a:r>
            </a:p>
          </p:txBody>
        </p:sp>
        <p:sp>
          <p:nvSpPr>
            <p:cNvPr id="49" name="Can 48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53" name="Flowchart: Multidocument 4"/>
          <p:cNvSpPr/>
          <p:nvPr/>
        </p:nvSpPr>
        <p:spPr>
          <a:xfrm>
            <a:off x="3347864" y="321297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5" name="Can 54"/>
          <p:cNvSpPr/>
          <p:nvPr/>
        </p:nvSpPr>
        <p:spPr>
          <a:xfrm>
            <a:off x="1979712" y="393305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56" name="Right Arrow 55"/>
          <p:cNvSpPr/>
          <p:nvPr/>
        </p:nvSpPr>
        <p:spPr>
          <a:xfrm rot="12982020">
            <a:off x="3005460" y="4489472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16200000">
            <a:off x="3743908" y="2796680"/>
            <a:ext cx="504056" cy="1440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6200000">
            <a:off x="3743908" y="4185084"/>
            <a:ext cx="504056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Flowchart: Multidocument 62"/>
          <p:cNvSpPr/>
          <p:nvPr/>
        </p:nvSpPr>
        <p:spPr>
          <a:xfrm>
            <a:off x="3365116" y="1815946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668344" y="5373216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7668344" y="5292582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7668344" y="521194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7116205" y="5229200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68" name="Right Arrow 67"/>
          <p:cNvSpPr/>
          <p:nvPr/>
        </p:nvSpPr>
        <p:spPr>
          <a:xfrm rot="12982020">
            <a:off x="1620055" y="3950483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12982020">
            <a:off x="3005459" y="3086387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8466000">
            <a:off x="2969208" y="3882379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8466000">
            <a:off x="1580803" y="3217053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 rot="8466000">
            <a:off x="2977833" y="2399090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12160" y="5741882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retrieval</a:t>
            </a:r>
          </a:p>
        </p:txBody>
      </p:sp>
      <p:sp>
        <p:nvSpPr>
          <p:cNvPr id="74" name="Right Arrow 73"/>
          <p:cNvSpPr/>
          <p:nvPr/>
        </p:nvSpPr>
        <p:spPr>
          <a:xfrm rot="3492385">
            <a:off x="6725075" y="3017083"/>
            <a:ext cx="526906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4511291" y="1434262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00192" y="1218238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Single-source modelling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1879" y="3861048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788024" y="141277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6" name="Can 35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797152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002060"/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Bindings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  <a:solidFill>
            <a:schemeClr val="bg1">
              <a:lumMod val="85000"/>
            </a:schemeClr>
          </a:solidFill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  <a:grpFill/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Java API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C# API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1262026" y="2010326"/>
            <a:ext cx="1152128" cy="2664296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remote</a:t>
            </a:r>
            <a:b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4" name="Can 3"/>
          <p:cNvSpPr/>
          <p:nvPr/>
        </p:nvSpPr>
        <p:spPr>
          <a:xfrm>
            <a:off x="2558170" y="1578278"/>
            <a:ext cx="48965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28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GB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3278250" y="4386590"/>
            <a:ext cx="576064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3998330" y="3234462"/>
            <a:ext cx="864096" cy="576064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OPT</a:t>
            </a:r>
            <a:endParaRPr lang="en-GB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4" idx="1"/>
            <a:endCxn id="56" idx="3"/>
          </p:cNvCxnSpPr>
          <p:nvPr/>
        </p:nvCxnSpPr>
        <p:spPr>
          <a:xfrm flipV="1">
            <a:off x="3566282" y="3738518"/>
            <a:ext cx="36004" cy="648072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2702186" y="4962654"/>
            <a:ext cx="1152128" cy="36004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Terminology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3" idx="2"/>
            <a:endCxn id="101" idx="1"/>
          </p:cNvCxnSpPr>
          <p:nvPr/>
        </p:nvCxnSpPr>
        <p:spPr>
          <a:xfrm>
            <a:off x="5366483" y="3522494"/>
            <a:ext cx="305486" cy="36004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4034" y="1991162"/>
            <a:ext cx="100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Reusable</a:t>
            </a:r>
            <a:br>
              <a:rPr lang="en-GB" sz="1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archetypes</a:t>
            </a:r>
          </a:p>
        </p:txBody>
      </p:sp>
      <p:sp>
        <p:nvSpPr>
          <p:cNvPr id="35" name="Folded Corner 34"/>
          <p:cNvSpPr/>
          <p:nvPr/>
        </p:nvSpPr>
        <p:spPr>
          <a:xfrm>
            <a:off x="5671969" y="3162454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TDS 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(XSD)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253" idx="2"/>
            <a:endCxn id="35" idx="1"/>
          </p:cNvCxnSpPr>
          <p:nvPr/>
        </p:nvCxnSpPr>
        <p:spPr>
          <a:xfrm flipV="1">
            <a:off x="5366483" y="3378478"/>
            <a:ext cx="305486" cy="14401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2702186" y="4386590"/>
            <a:ext cx="504056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ref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1" idx="1"/>
            <a:endCxn id="47" idx="3"/>
          </p:cNvCxnSpPr>
          <p:nvPr/>
        </p:nvCxnSpPr>
        <p:spPr>
          <a:xfrm flipH="1" flipV="1">
            <a:off x="2846202" y="4124743"/>
            <a:ext cx="108012" cy="261847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2630178" y="2730406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2630178" y="381052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2630178" y="3378478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278250" y="2874422"/>
            <a:ext cx="87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Template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3350258" y="3306470"/>
            <a:ext cx="504056" cy="43204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46" idx="4"/>
            <a:endCxn id="56" idx="1"/>
          </p:cNvCxnSpPr>
          <p:nvPr/>
        </p:nvCxnSpPr>
        <p:spPr>
          <a:xfrm>
            <a:off x="3062226" y="3044623"/>
            <a:ext cx="414046" cy="47787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56" idx="1"/>
          </p:cNvCxnSpPr>
          <p:nvPr/>
        </p:nvCxnSpPr>
        <p:spPr>
          <a:xfrm flipV="1">
            <a:off x="2954214" y="3522494"/>
            <a:ext cx="522058" cy="44514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86162" y="2350621"/>
            <a:ext cx="102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Archetypes</a:t>
            </a:r>
          </a:p>
        </p:txBody>
      </p:sp>
      <p:sp>
        <p:nvSpPr>
          <p:cNvPr id="101" name="Folded Corner 100"/>
          <p:cNvSpPr/>
          <p:nvPr/>
        </p:nvSpPr>
        <p:spPr>
          <a:xfrm>
            <a:off x="5671969" y="3666510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TDO </a:t>
            </a:r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(C#)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Folded Corner 102"/>
          <p:cNvSpPr/>
          <p:nvPr/>
        </p:nvSpPr>
        <p:spPr>
          <a:xfrm>
            <a:off x="5671969" y="2730406"/>
            <a:ext cx="558609" cy="360040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</a:rPr>
              <a:t>HTML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16813" y="2711242"/>
            <a:ext cx="107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Operational</a:t>
            </a:r>
            <a:br>
              <a:rPr lang="en-GB" sz="1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Template</a:t>
            </a:r>
          </a:p>
        </p:txBody>
      </p:sp>
      <p:sp>
        <p:nvSpPr>
          <p:cNvPr id="119" name="Folded Corner 118"/>
          <p:cNvSpPr/>
          <p:nvPr/>
        </p:nvSpPr>
        <p:spPr>
          <a:xfrm>
            <a:off x="5671969" y="4170566"/>
            <a:ext cx="558609" cy="360040"/>
          </a:xfrm>
          <a:prstGeom prst="foldedCorner">
            <a:avLst/>
          </a:prstGeom>
          <a:solidFill>
            <a:schemeClr val="bg2"/>
          </a:solidFill>
          <a:ln w="12700">
            <a:solidFill>
              <a:schemeClr val="bg2">
                <a:lumMod val="90000"/>
              </a:schemeClr>
            </a:solidFill>
            <a:prstDash val="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etc</a:t>
            </a:r>
          </a:p>
        </p:txBody>
      </p:sp>
      <p:sp>
        <p:nvSpPr>
          <p:cNvPr id="141" name="Isosceles Triangle 140"/>
          <p:cNvSpPr/>
          <p:nvPr/>
        </p:nvSpPr>
        <p:spPr>
          <a:xfrm>
            <a:off x="1535657" y="2591929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Isosceles Triangle 141"/>
          <p:cNvSpPr/>
          <p:nvPr/>
        </p:nvSpPr>
        <p:spPr>
          <a:xfrm>
            <a:off x="1895697" y="289657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Isosceles Triangle 142"/>
          <p:cNvSpPr/>
          <p:nvPr/>
        </p:nvSpPr>
        <p:spPr>
          <a:xfrm>
            <a:off x="1334035" y="301843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Isosceles Triangle 143"/>
          <p:cNvSpPr/>
          <p:nvPr/>
        </p:nvSpPr>
        <p:spPr>
          <a:xfrm>
            <a:off x="1646069" y="314029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Isosceles Triangle 144"/>
          <p:cNvSpPr/>
          <p:nvPr/>
        </p:nvSpPr>
        <p:spPr>
          <a:xfrm>
            <a:off x="1895696" y="338401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Isosceles Triangle 145"/>
          <p:cNvSpPr/>
          <p:nvPr/>
        </p:nvSpPr>
        <p:spPr>
          <a:xfrm>
            <a:off x="1396442" y="344494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Isosceles Triangle 146"/>
          <p:cNvSpPr/>
          <p:nvPr/>
        </p:nvSpPr>
        <p:spPr>
          <a:xfrm>
            <a:off x="1646069" y="3688666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/>
          <p:cNvCxnSpPr>
            <a:stCxn id="48" idx="5"/>
            <a:endCxn id="56" idx="1"/>
          </p:cNvCxnSpPr>
          <p:nvPr/>
        </p:nvCxnSpPr>
        <p:spPr>
          <a:xfrm flipV="1">
            <a:off x="2954214" y="3522494"/>
            <a:ext cx="522058" cy="1309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66482" y="2226350"/>
            <a:ext cx="11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Downstream </a:t>
            </a:r>
            <a:br>
              <a:rPr lang="en-GB" sz="1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artefacts</a:t>
            </a:r>
          </a:p>
        </p:txBody>
      </p:sp>
      <p:cxnSp>
        <p:nvCxnSpPr>
          <p:cNvPr id="160" name="Straight Arrow Connector 159"/>
          <p:cNvCxnSpPr>
            <a:stCxn id="25" idx="1"/>
            <a:endCxn id="41" idx="3"/>
          </p:cNvCxnSpPr>
          <p:nvPr/>
        </p:nvCxnSpPr>
        <p:spPr>
          <a:xfrm flipH="1" flipV="1">
            <a:off x="2954214" y="4602614"/>
            <a:ext cx="324036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5" idx="1"/>
            <a:endCxn id="14" idx="3"/>
          </p:cNvCxnSpPr>
          <p:nvPr/>
        </p:nvCxnSpPr>
        <p:spPr>
          <a:xfrm flipV="1">
            <a:off x="3278250" y="4602614"/>
            <a:ext cx="288032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990014" y="1775138"/>
            <a:ext cx="130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Related </a:t>
            </a:r>
            <a:br>
              <a:rPr lang="en-GB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documentation</a:t>
            </a:r>
          </a:p>
        </p:txBody>
      </p:sp>
      <p:cxnSp>
        <p:nvCxnSpPr>
          <p:cNvPr id="193" name="Straight Arrow Connector 192"/>
          <p:cNvCxnSpPr>
            <a:stCxn id="142" idx="5"/>
          </p:cNvCxnSpPr>
          <p:nvPr/>
        </p:nvCxnSpPr>
        <p:spPr>
          <a:xfrm>
            <a:off x="2176528" y="3029516"/>
            <a:ext cx="1317746" cy="49297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585559" y="311686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re-used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558170" y="3332892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changed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630178" y="381052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new</a:t>
            </a:r>
          </a:p>
        </p:txBody>
      </p:sp>
      <p:cxnSp>
        <p:nvCxnSpPr>
          <p:cNvPr id="216" name="Straight Arrow Connector 215"/>
          <p:cNvCxnSpPr>
            <a:stCxn id="318" idx="2"/>
          </p:cNvCxnSpPr>
          <p:nvPr/>
        </p:nvCxnSpPr>
        <p:spPr>
          <a:xfrm>
            <a:off x="6855930" y="4261648"/>
            <a:ext cx="22720" cy="77301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230578" y="5034662"/>
            <a:ext cx="1365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Dissemination</a:t>
            </a:r>
          </a:p>
        </p:txBody>
      </p:sp>
      <p:cxnSp>
        <p:nvCxnSpPr>
          <p:cNvPr id="13" name="Straight Arrow Connector 12"/>
          <p:cNvCxnSpPr>
            <a:stCxn id="56" idx="5"/>
            <a:endCxn id="12" idx="1"/>
          </p:cNvCxnSpPr>
          <p:nvPr/>
        </p:nvCxnSpPr>
        <p:spPr>
          <a:xfrm>
            <a:off x="3728300" y="3522494"/>
            <a:ext cx="500891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 rot="16200000">
            <a:off x="4574394" y="3378478"/>
            <a:ext cx="1296145" cy="28803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Transform Engine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358370" y="438659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your CKM</a:t>
            </a:r>
            <a:endParaRPr lang="en-GB" sz="1600" dirty="0">
              <a:solidFill>
                <a:schemeClr val="accent3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59" name="Straight Arrow Connector 258"/>
          <p:cNvCxnSpPr>
            <a:stCxn id="253" idx="2"/>
            <a:endCxn id="119" idx="1"/>
          </p:cNvCxnSpPr>
          <p:nvPr/>
        </p:nvCxnSpPr>
        <p:spPr>
          <a:xfrm>
            <a:off x="5366483" y="3522494"/>
            <a:ext cx="305486" cy="8280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3" idx="2"/>
            <a:endCxn id="103" idx="1"/>
          </p:cNvCxnSpPr>
          <p:nvPr/>
        </p:nvCxnSpPr>
        <p:spPr>
          <a:xfrm flipV="1">
            <a:off x="5366483" y="2910426"/>
            <a:ext cx="305486" cy="61206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5"/>
            <a:endCxn id="253" idx="0"/>
          </p:cNvCxnSpPr>
          <p:nvPr/>
        </p:nvCxnSpPr>
        <p:spPr>
          <a:xfrm>
            <a:off x="4661239" y="3522494"/>
            <a:ext cx="41721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5" idx="5"/>
          </p:cNvCxnSpPr>
          <p:nvPr/>
        </p:nvCxnSpPr>
        <p:spPr>
          <a:xfrm>
            <a:off x="2176527" y="3516955"/>
            <a:ext cx="597667" cy="554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1" idx="5"/>
            <a:endCxn id="46" idx="1"/>
          </p:cNvCxnSpPr>
          <p:nvPr/>
        </p:nvCxnSpPr>
        <p:spPr>
          <a:xfrm>
            <a:off x="1816488" y="2724867"/>
            <a:ext cx="921702" cy="16264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558170" y="273040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changed</a:t>
            </a:r>
          </a:p>
        </p:txBody>
      </p:sp>
      <p:pic>
        <p:nvPicPr>
          <p:cNvPr id="312" name="Picture 311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8210" y="1866310"/>
            <a:ext cx="306916" cy="310902"/>
          </a:xfrm>
          <a:prstGeom prst="rect">
            <a:avLst/>
          </a:prstGeom>
        </p:spPr>
      </p:pic>
      <p:pic>
        <p:nvPicPr>
          <p:cNvPr id="313" name="Picture 312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0258" y="1722294"/>
            <a:ext cx="306916" cy="310902"/>
          </a:xfrm>
          <a:prstGeom prst="rect">
            <a:avLst/>
          </a:prstGeom>
        </p:spPr>
      </p:pic>
      <p:pic>
        <p:nvPicPr>
          <p:cNvPr id="314" name="Picture 313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298" y="1650286"/>
            <a:ext cx="321712" cy="327670"/>
          </a:xfrm>
          <a:prstGeom prst="rect">
            <a:avLst/>
          </a:prstGeom>
        </p:spPr>
      </p:pic>
      <p:pic>
        <p:nvPicPr>
          <p:cNvPr id="315" name="Picture 314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8250" y="1938318"/>
            <a:ext cx="321712" cy="327670"/>
          </a:xfrm>
          <a:prstGeom prst="rect">
            <a:avLst/>
          </a:prstGeom>
        </p:spPr>
      </p:pic>
      <p:pic>
        <p:nvPicPr>
          <p:cNvPr id="316" name="Picture 315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0298" y="2010326"/>
            <a:ext cx="306916" cy="310902"/>
          </a:xfrm>
          <a:prstGeom prst="rect">
            <a:avLst/>
          </a:prstGeom>
        </p:spPr>
      </p:pic>
      <p:pic>
        <p:nvPicPr>
          <p:cNvPr id="318" name="Picture 317" descr="zipfile2-green-sli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9154" y="2946429"/>
            <a:ext cx="1053552" cy="1315219"/>
          </a:xfrm>
          <a:prstGeom prst="rect">
            <a:avLst/>
          </a:prstGeom>
        </p:spPr>
      </p:pic>
      <p:sp>
        <p:nvSpPr>
          <p:cNvPr id="319" name="Folded Corner 318"/>
          <p:cNvSpPr/>
          <p:nvPr/>
        </p:nvSpPr>
        <p:spPr>
          <a:xfrm>
            <a:off x="6518609" y="3162454"/>
            <a:ext cx="432049" cy="288032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000" dirty="0">
                <a:solidFill>
                  <a:schemeClr val="bg2">
                    <a:lumMod val="25000"/>
                  </a:schemeClr>
                </a:solidFill>
              </a:rPr>
              <a:t>TDS</a:t>
            </a:r>
            <a:endParaRPr lang="en-GB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0" name="Picture 319" descr="word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8803" y="3522494"/>
            <a:ext cx="284339" cy="288032"/>
          </a:xfrm>
          <a:prstGeom prst="rect">
            <a:avLst/>
          </a:prstGeom>
        </p:spPr>
      </p:pic>
      <p:sp>
        <p:nvSpPr>
          <p:cNvPr id="321" name="Isosceles Triangle 320"/>
          <p:cNvSpPr/>
          <p:nvPr/>
        </p:nvSpPr>
        <p:spPr>
          <a:xfrm>
            <a:off x="6590618" y="3786523"/>
            <a:ext cx="360040" cy="240027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>
                <a:solidFill>
                  <a:schemeClr val="bg1"/>
                </a:solidFill>
              </a:rPr>
              <a:t>OPT</a:t>
            </a:r>
            <a:endParaRPr lang="en-GB" sz="500" b="1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374594" y="2586390"/>
            <a:ext cx="1020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Release set</a:t>
            </a:r>
          </a:p>
        </p:txBody>
      </p:sp>
      <p:cxnSp>
        <p:nvCxnSpPr>
          <p:cNvPr id="323" name="Straight Arrow Connector 322"/>
          <p:cNvCxnSpPr>
            <a:stCxn id="35" idx="3"/>
            <a:endCxn id="319" idx="1"/>
          </p:cNvCxnSpPr>
          <p:nvPr/>
        </p:nvCxnSpPr>
        <p:spPr>
          <a:xfrm flipV="1">
            <a:off x="6230578" y="3306470"/>
            <a:ext cx="288031" cy="7200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Picture 325" descr="acrobat_pdf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8650" y="3666510"/>
            <a:ext cx="288032" cy="293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GB" dirty="0"/>
              <a:t>openEHR development ecosystem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99592" y="3068960"/>
            <a:ext cx="2952328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6600"/>
                </a:solidFill>
              </a:rPr>
              <a:t>Model </a:t>
            </a:r>
            <a:br>
              <a:rPr lang="en-GB" dirty="0">
                <a:solidFill>
                  <a:srgbClr val="006600"/>
                </a:solidFill>
              </a:rPr>
            </a:br>
            <a:r>
              <a:rPr lang="en-GB" dirty="0">
                <a:solidFill>
                  <a:srgbClr val="006600"/>
                </a:solidFill>
              </a:rPr>
              <a:t>tool platform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99592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Modelling Tool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907704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Modelling Tool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15816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Modelling Tool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2267744" y="386104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8417" y="3789040"/>
            <a:ext cx="128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Ref-sets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076056" y="3068960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076056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084168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092280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73" name="Down Arrow 72"/>
          <p:cNvSpPr/>
          <p:nvPr/>
        </p:nvSpPr>
        <p:spPr>
          <a:xfrm rot="16200000">
            <a:off x="4513009" y="284787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148064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156176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164288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82" name="Down Arrow 81"/>
          <p:cNvSpPr/>
          <p:nvPr/>
        </p:nvSpPr>
        <p:spPr>
          <a:xfrm>
            <a:off x="6372200" y="3861048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16200000">
            <a:off x="4283968" y="494290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148064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94015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380312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66023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148064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7961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75963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020272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372200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32240" y="3975348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56" name="Can 55"/>
          <p:cNvSpPr/>
          <p:nvPr/>
        </p:nvSpPr>
        <p:spPr>
          <a:xfrm>
            <a:off x="971600" y="5373216"/>
            <a:ext cx="2880320" cy="792088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5148064" y="5517232"/>
            <a:ext cx="2952328" cy="72008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1600" y="4869160"/>
            <a:ext cx="2880320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006600"/>
                </a:solidFill>
              </a:rPr>
              <a:t>Governance Tools</a:t>
            </a:r>
          </a:p>
        </p:txBody>
      </p:sp>
      <p:sp>
        <p:nvSpPr>
          <p:cNvPr id="40" name="Freeform 39"/>
          <p:cNvSpPr/>
          <p:nvPr/>
        </p:nvSpPr>
        <p:spPr>
          <a:xfrm>
            <a:off x="4080123" y="295198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4503907" y="2968680"/>
            <a:ext cx="0" cy="14401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83688" y="5241568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7904" y="5263851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108144" y="5281328"/>
            <a:ext cx="1440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35896" y="3718773"/>
            <a:ext cx="150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2079178" y="1412776"/>
            <a:ext cx="332582" cy="759911"/>
            <a:chOff x="1547664" y="1268760"/>
            <a:chExt cx="395612" cy="903927"/>
          </a:xfrm>
        </p:grpSpPr>
        <p:sp>
          <p:nvSpPr>
            <p:cNvPr id="102" name="Freeform 101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799258" y="1412776"/>
            <a:ext cx="332582" cy="759911"/>
            <a:chOff x="1547664" y="1268760"/>
            <a:chExt cx="395612" cy="903927"/>
          </a:xfrm>
        </p:grpSpPr>
        <p:sp>
          <p:nvSpPr>
            <p:cNvPr id="153" name="Freeform 152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439218" y="1412776"/>
            <a:ext cx="332582" cy="759911"/>
            <a:chOff x="1547664" y="1268760"/>
            <a:chExt cx="395612" cy="903927"/>
          </a:xfrm>
        </p:grpSpPr>
        <p:sp>
          <p:nvSpPr>
            <p:cNvPr id="160" name="Freeform 159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6048376" y="1385614"/>
            <a:ext cx="395832" cy="791663"/>
            <a:chOff x="5796136" y="1385614"/>
            <a:chExt cx="395832" cy="791663"/>
          </a:xfrm>
        </p:grpSpPr>
        <p:grpSp>
          <p:nvGrpSpPr>
            <p:cNvPr id="202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Freeform 348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2" name="Group 351"/>
          <p:cNvGrpSpPr/>
          <p:nvPr/>
        </p:nvGrpSpPr>
        <p:grpSpPr>
          <a:xfrm>
            <a:off x="6480424" y="1385614"/>
            <a:ext cx="395832" cy="791663"/>
            <a:chOff x="5796136" y="1385614"/>
            <a:chExt cx="395832" cy="791663"/>
          </a:xfrm>
        </p:grpSpPr>
        <p:grpSp>
          <p:nvGrpSpPr>
            <p:cNvPr id="35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Freeform 36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Freeform 36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Freeform 35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Freeform 35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Freeform 35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Freeform 35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Freeform 36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Freeform 36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Freeform 36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Freeform 36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2" name="Group 371"/>
          <p:cNvGrpSpPr/>
          <p:nvPr/>
        </p:nvGrpSpPr>
        <p:grpSpPr>
          <a:xfrm>
            <a:off x="6912472" y="1385614"/>
            <a:ext cx="395832" cy="791663"/>
            <a:chOff x="5796136" y="1385614"/>
            <a:chExt cx="395832" cy="791663"/>
          </a:xfrm>
        </p:grpSpPr>
        <p:grpSp>
          <p:nvGrpSpPr>
            <p:cNvPr id="37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86" name="Freeform 38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Freeform 38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Freeform 38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Freeform 38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Freeform 38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Freeform 39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reeform 37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reeform 37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reeform 37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Freeform 38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Freeform 38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Freeform 38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Freeform 38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Freeform 38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2" name="TextBox 391"/>
          <p:cNvSpPr txBox="1"/>
          <p:nvPr/>
        </p:nvSpPr>
        <p:spPr>
          <a:xfrm>
            <a:off x="1064545" y="155679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898382" y="155679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Software </a:t>
            </a:r>
            <a:br>
              <a:rPr lang="en-GB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3883308" y="5445224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4572000" y="1412776"/>
            <a:ext cx="3672408" cy="3888432"/>
          </a:xfrm>
          <a:prstGeom prst="roundRect">
            <a:avLst>
              <a:gd name="adj" fmla="val 757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ounded Rectangle 141"/>
          <p:cNvSpPr/>
          <p:nvPr/>
        </p:nvSpPr>
        <p:spPr>
          <a:xfrm>
            <a:off x="323528" y="2852936"/>
            <a:ext cx="1800200" cy="2448272"/>
          </a:xfrm>
          <a:prstGeom prst="roundRect">
            <a:avLst>
              <a:gd name="adj" fmla="val 757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ounded Rectangle 140"/>
          <p:cNvSpPr/>
          <p:nvPr/>
        </p:nvSpPr>
        <p:spPr>
          <a:xfrm>
            <a:off x="2195736" y="1412776"/>
            <a:ext cx="2304256" cy="3888432"/>
          </a:xfrm>
          <a:prstGeom prst="roundRect">
            <a:avLst>
              <a:gd name="adj" fmla="val 757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From models to software to data</a:t>
            </a:r>
          </a:p>
        </p:txBody>
      </p:sp>
      <p:sp>
        <p:nvSpPr>
          <p:cNvPr id="65" name="Can 64"/>
          <p:cNvSpPr/>
          <p:nvPr/>
        </p:nvSpPr>
        <p:spPr>
          <a:xfrm>
            <a:off x="568430" y="5589240"/>
            <a:ext cx="1224136" cy="64807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8055" y="5723964"/>
            <a:ext cx="134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Terminology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Can 62"/>
          <p:cNvSpPr/>
          <p:nvPr/>
        </p:nvSpPr>
        <p:spPr>
          <a:xfrm>
            <a:off x="649064" y="4635884"/>
            <a:ext cx="504056" cy="36004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Ref</a:t>
            </a:r>
          </a:p>
        </p:txBody>
      </p:sp>
      <p:sp>
        <p:nvSpPr>
          <p:cNvPr id="64" name="Can 63"/>
          <p:cNvSpPr/>
          <p:nvPr/>
        </p:nvSpPr>
        <p:spPr>
          <a:xfrm>
            <a:off x="1225128" y="4635884"/>
            <a:ext cx="504056" cy="36004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68" name="Flowchart: Multidocument 4"/>
          <p:cNvSpPr/>
          <p:nvPr/>
        </p:nvSpPr>
        <p:spPr>
          <a:xfrm>
            <a:off x="539552" y="3356992"/>
            <a:ext cx="1368152" cy="936104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t" anchorCtr="0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9" name="Flowchart: Multidocument 68"/>
          <p:cNvSpPr/>
          <p:nvPr/>
        </p:nvSpPr>
        <p:spPr>
          <a:xfrm>
            <a:off x="2417573" y="2708920"/>
            <a:ext cx="1296144" cy="792088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0" name="Can 69"/>
          <p:cNvSpPr/>
          <p:nvPr/>
        </p:nvSpPr>
        <p:spPr>
          <a:xfrm>
            <a:off x="2453577" y="4365104"/>
            <a:ext cx="1224136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80" name="Right Arrow 79"/>
          <p:cNvSpPr/>
          <p:nvPr/>
        </p:nvSpPr>
        <p:spPr>
          <a:xfrm rot="2306915">
            <a:off x="1779316" y="4142695"/>
            <a:ext cx="68184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ight Arrow 102"/>
          <p:cNvSpPr/>
          <p:nvPr/>
        </p:nvSpPr>
        <p:spPr>
          <a:xfrm rot="5400000">
            <a:off x="935596" y="4257092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ight Arrow 108"/>
          <p:cNvSpPr/>
          <p:nvPr/>
        </p:nvSpPr>
        <p:spPr>
          <a:xfrm rot="16200000" flipH="1">
            <a:off x="6804248" y="4653136"/>
            <a:ext cx="115212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Cube 110"/>
          <p:cNvSpPr/>
          <p:nvPr/>
        </p:nvSpPr>
        <p:spPr>
          <a:xfrm>
            <a:off x="6804248" y="3501008"/>
            <a:ext cx="1224136" cy="648072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112" name="Can 111"/>
          <p:cNvSpPr/>
          <p:nvPr/>
        </p:nvSpPr>
        <p:spPr>
          <a:xfrm>
            <a:off x="6732240" y="5445224"/>
            <a:ext cx="1296144" cy="792088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114" name="Bent Arrow 113"/>
          <p:cNvSpPr/>
          <p:nvPr/>
        </p:nvSpPr>
        <p:spPr>
          <a:xfrm flipV="1">
            <a:off x="3059832" y="5157192"/>
            <a:ext cx="3600400" cy="792088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Round Diagonal Corner Rectangle 57"/>
          <p:cNvSpPr/>
          <p:nvPr/>
        </p:nvSpPr>
        <p:spPr>
          <a:xfrm>
            <a:off x="827584" y="3861048"/>
            <a:ext cx="720080" cy="288032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2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18" name="Right Arrow 117"/>
          <p:cNvSpPr/>
          <p:nvPr/>
        </p:nvSpPr>
        <p:spPr>
          <a:xfrm rot="5400000">
            <a:off x="647564" y="5193196"/>
            <a:ext cx="432048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ight Arrow 118"/>
          <p:cNvSpPr/>
          <p:nvPr/>
        </p:nvSpPr>
        <p:spPr>
          <a:xfrm rot="5400000">
            <a:off x="1295636" y="5193196"/>
            <a:ext cx="432048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>
            <a:off x="344114" y="2852936"/>
            <a:ext cx="18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Clinical Modelling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759146" y="1844824"/>
            <a:ext cx="1080120" cy="5760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Java API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759146" y="2564904"/>
            <a:ext cx="1080120" cy="5760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C# API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759146" y="3284984"/>
            <a:ext cx="1080120" cy="5760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Message XSD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759146" y="4005063"/>
            <a:ext cx="1080120" cy="108012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Forms</a:t>
            </a:r>
          </a:p>
        </p:txBody>
      </p:sp>
      <p:sp>
        <p:nvSpPr>
          <p:cNvPr id="123" name="Right Arrow 122"/>
          <p:cNvSpPr/>
          <p:nvPr/>
        </p:nvSpPr>
        <p:spPr>
          <a:xfrm>
            <a:off x="3733782" y="2852936"/>
            <a:ext cx="36866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 rot="16200000">
            <a:off x="2951820" y="3104964"/>
            <a:ext cx="2664296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Generate</a:t>
            </a:r>
          </a:p>
        </p:txBody>
      </p:sp>
      <p:sp>
        <p:nvSpPr>
          <p:cNvPr id="125" name="Right Arrow 124"/>
          <p:cNvSpPr/>
          <p:nvPr/>
        </p:nvSpPr>
        <p:spPr>
          <a:xfrm>
            <a:off x="4436610" y="198884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ight Arrow 125"/>
          <p:cNvSpPr/>
          <p:nvPr/>
        </p:nvSpPr>
        <p:spPr>
          <a:xfrm>
            <a:off x="4436610" y="270892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ight Arrow 126"/>
          <p:cNvSpPr/>
          <p:nvPr/>
        </p:nvSpPr>
        <p:spPr>
          <a:xfrm>
            <a:off x="4436610" y="342900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ight Arrow 129"/>
          <p:cNvSpPr/>
          <p:nvPr/>
        </p:nvSpPr>
        <p:spPr>
          <a:xfrm>
            <a:off x="4436610" y="414908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ight Arrow 131"/>
          <p:cNvSpPr/>
          <p:nvPr/>
        </p:nvSpPr>
        <p:spPr>
          <a:xfrm>
            <a:off x="3690652" y="4581128"/>
            <a:ext cx="100811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 rot="16200000">
            <a:off x="5002547" y="3104965"/>
            <a:ext cx="2664296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Build</a:t>
            </a:r>
          </a:p>
        </p:txBody>
      </p:sp>
      <p:sp>
        <p:nvSpPr>
          <p:cNvPr id="134" name="Right Arrow 133"/>
          <p:cNvSpPr/>
          <p:nvPr/>
        </p:nvSpPr>
        <p:spPr>
          <a:xfrm>
            <a:off x="5865144" y="1988841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ight Arrow 134"/>
          <p:cNvSpPr/>
          <p:nvPr/>
        </p:nvSpPr>
        <p:spPr>
          <a:xfrm>
            <a:off x="5865144" y="2708921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ight Arrow 135"/>
          <p:cNvSpPr/>
          <p:nvPr/>
        </p:nvSpPr>
        <p:spPr>
          <a:xfrm>
            <a:off x="5865144" y="3429001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ight Arrow 137"/>
          <p:cNvSpPr/>
          <p:nvPr/>
        </p:nvSpPr>
        <p:spPr>
          <a:xfrm>
            <a:off x="5865144" y="4149081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ight Arrow 138"/>
          <p:cNvSpPr/>
          <p:nvPr/>
        </p:nvSpPr>
        <p:spPr>
          <a:xfrm>
            <a:off x="6513216" y="3699780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/>
          <p:cNvSpPr txBox="1"/>
          <p:nvPr/>
        </p:nvSpPr>
        <p:spPr>
          <a:xfrm>
            <a:off x="2339752" y="1412776"/>
            <a:ext cx="19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Set Modelling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292080" y="1412776"/>
            <a:ext cx="21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Software Engineering</a:t>
            </a:r>
          </a:p>
        </p:txBody>
      </p:sp>
      <p:cxnSp>
        <p:nvCxnSpPr>
          <p:cNvPr id="148" name="Straight Arrow Connector 147"/>
          <p:cNvCxnSpPr>
            <a:stCxn id="65" idx="4"/>
          </p:cNvCxnSpPr>
          <p:nvPr/>
        </p:nvCxnSpPr>
        <p:spPr>
          <a:xfrm flipV="1">
            <a:off x="1792566" y="5906150"/>
            <a:ext cx="1555298" cy="712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ight Arrow 156"/>
          <p:cNvSpPr/>
          <p:nvPr/>
        </p:nvSpPr>
        <p:spPr>
          <a:xfrm rot="19618445">
            <a:off x="1890446" y="3351040"/>
            <a:ext cx="507413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Folded Corner 159"/>
          <p:cNvSpPr/>
          <p:nvPr/>
        </p:nvSpPr>
        <p:spPr>
          <a:xfrm>
            <a:off x="5940152" y="5949280"/>
            <a:ext cx="1080120" cy="720080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openEHR Information Model</a:t>
            </a:r>
          </a:p>
        </p:txBody>
      </p:sp>
      <p:sp>
        <p:nvSpPr>
          <p:cNvPr id="161" name="Folded Corner 160"/>
          <p:cNvSpPr/>
          <p:nvPr/>
        </p:nvSpPr>
        <p:spPr>
          <a:xfrm>
            <a:off x="107504" y="4149080"/>
            <a:ext cx="899592" cy="432048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ADL /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AOM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(ISO)</a:t>
            </a:r>
          </a:p>
        </p:txBody>
      </p:sp>
      <p:sp>
        <p:nvSpPr>
          <p:cNvPr id="162" name="Folded Corner 161"/>
          <p:cNvSpPr/>
          <p:nvPr/>
        </p:nvSpPr>
        <p:spPr>
          <a:xfrm>
            <a:off x="1331640" y="4077072"/>
            <a:ext cx="755576" cy="576064"/>
          </a:xfrm>
          <a:prstGeom prst="foldedCorner">
            <a:avLst/>
          </a:prstGeom>
          <a:solidFill>
            <a:srgbClr val="FFFF99"/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AML</a:t>
            </a:r>
          </a:p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(OMG)</a:t>
            </a:r>
          </a:p>
        </p:txBody>
      </p:sp>
      <p:sp>
        <p:nvSpPr>
          <p:cNvPr id="163" name="Folded Corner 162"/>
          <p:cNvSpPr/>
          <p:nvPr/>
        </p:nvSpPr>
        <p:spPr>
          <a:xfrm>
            <a:off x="3347864" y="4941168"/>
            <a:ext cx="576064" cy="360040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AQL</a:t>
            </a:r>
          </a:p>
        </p:txBody>
      </p:sp>
      <p:sp>
        <p:nvSpPr>
          <p:cNvPr id="164" name="Folded Corner 163"/>
          <p:cNvSpPr/>
          <p:nvPr/>
        </p:nvSpPr>
        <p:spPr>
          <a:xfrm>
            <a:off x="2267744" y="2348880"/>
            <a:ext cx="576064" cy="432048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ADL</a:t>
            </a:r>
          </a:p>
        </p:txBody>
      </p:sp>
      <p:sp>
        <p:nvSpPr>
          <p:cNvPr id="165" name="Folded Corner 164"/>
          <p:cNvSpPr/>
          <p:nvPr/>
        </p:nvSpPr>
        <p:spPr>
          <a:xfrm>
            <a:off x="251520" y="6021288"/>
            <a:ext cx="971600" cy="576064"/>
          </a:xfrm>
          <a:prstGeom prst="foldedCorner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SNOMED CT</a:t>
            </a:r>
          </a:p>
          <a:p>
            <a:pPr algn="ctr"/>
            <a:r>
              <a:rPr lang="en-GB" sz="1200" dirty="0" err="1">
                <a:solidFill>
                  <a:schemeClr val="accent6">
                    <a:lumMod val="50000"/>
                  </a:schemeClr>
                </a:solidFill>
              </a:rPr>
              <a:t>ICDx</a:t>
            </a: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</p:txBody>
      </p:sp>
      <p:sp>
        <p:nvSpPr>
          <p:cNvPr id="166" name="Right Arrow 165"/>
          <p:cNvSpPr/>
          <p:nvPr/>
        </p:nvSpPr>
        <p:spPr>
          <a:xfrm rot="10800000">
            <a:off x="8100392" y="2204864"/>
            <a:ext cx="28803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Can 166"/>
          <p:cNvSpPr/>
          <p:nvPr/>
        </p:nvSpPr>
        <p:spPr>
          <a:xfrm>
            <a:off x="8388424" y="1628800"/>
            <a:ext cx="648072" cy="50405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2060"/>
                </a:solidFill>
              </a:rPr>
              <a:t>HL7</a:t>
            </a:r>
          </a:p>
        </p:txBody>
      </p:sp>
      <p:sp>
        <p:nvSpPr>
          <p:cNvPr id="168" name="Cube 167"/>
          <p:cNvSpPr/>
          <p:nvPr/>
        </p:nvSpPr>
        <p:spPr>
          <a:xfrm>
            <a:off x="6804248" y="2060848"/>
            <a:ext cx="1296144" cy="648072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itchFamily="34" charset="0"/>
              </a:rPr>
              <a:t>Integration</a:t>
            </a:r>
          </a:p>
        </p:txBody>
      </p:sp>
      <p:sp>
        <p:nvSpPr>
          <p:cNvPr id="169" name="Can 168"/>
          <p:cNvSpPr/>
          <p:nvPr/>
        </p:nvSpPr>
        <p:spPr>
          <a:xfrm>
            <a:off x="8388424" y="2132856"/>
            <a:ext cx="648072" cy="50405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2060"/>
                </a:solidFill>
              </a:rPr>
              <a:t>CDA</a:t>
            </a:r>
          </a:p>
        </p:txBody>
      </p:sp>
      <p:sp>
        <p:nvSpPr>
          <p:cNvPr id="170" name="Right Arrow 169"/>
          <p:cNvSpPr/>
          <p:nvPr/>
        </p:nvSpPr>
        <p:spPr>
          <a:xfrm>
            <a:off x="6516216" y="2276872"/>
            <a:ext cx="28803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ight Arrow 171"/>
          <p:cNvSpPr/>
          <p:nvPr/>
        </p:nvSpPr>
        <p:spPr>
          <a:xfrm rot="16200000" flipH="1">
            <a:off x="7056276" y="2960948"/>
            <a:ext cx="648072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Can 172"/>
          <p:cNvSpPr/>
          <p:nvPr/>
        </p:nvSpPr>
        <p:spPr>
          <a:xfrm>
            <a:off x="8388424" y="2636912"/>
            <a:ext cx="648072" cy="50405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2060"/>
                </a:solidFill>
              </a:rPr>
              <a:t>PDF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7544" y="1916832"/>
            <a:ext cx="148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Single Source </a:t>
            </a:r>
            <a:br>
              <a:rPr lang="en-GB" dirty="0"/>
            </a:br>
            <a:r>
              <a:rPr lang="en-GB" dirty="0"/>
              <a:t>Models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68112" y="90872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Vendor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58" y="71711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GB" dirty="0"/>
              <a:t>openEHR development ecosystem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80701" y="2929102"/>
            <a:ext cx="2952328" cy="35588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6600"/>
                </a:solidFill>
              </a:rPr>
              <a:t>ADL/AOM tool platform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980701" y="1988840"/>
            <a:ext cx="936104" cy="5592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Archetype Editor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988813" y="1988840"/>
            <a:ext cx="818122" cy="5592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Template Editor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54794" y="1988840"/>
            <a:ext cx="1078235" cy="5592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Terminology </a:t>
            </a:r>
            <a:r>
              <a:rPr lang="en-GB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Query-builder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4570478" y="3413845"/>
            <a:ext cx="347186" cy="934364"/>
          </a:xfrm>
          <a:prstGeom prst="downArrow">
            <a:avLst>
              <a:gd name="adj1" fmla="val 40061"/>
              <a:gd name="adj2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15694" y="3413845"/>
            <a:ext cx="920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2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2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bg1">
                    <a:lumMod val="50000"/>
                  </a:schemeClr>
                </a:solidFill>
              </a:rPr>
              <a:t>Ref-sets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916933" y="2224028"/>
            <a:ext cx="2047555" cy="64807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Application &amp; system 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development tools</a:t>
            </a:r>
          </a:p>
        </p:txBody>
      </p:sp>
      <p:sp>
        <p:nvSpPr>
          <p:cNvPr id="82" name="Down Arrow 81"/>
          <p:cNvSpPr/>
          <p:nvPr/>
        </p:nvSpPr>
        <p:spPr>
          <a:xfrm>
            <a:off x="7764352" y="2989029"/>
            <a:ext cx="330205" cy="1414508"/>
          </a:xfrm>
          <a:prstGeom prst="downArrow">
            <a:avLst>
              <a:gd name="adj1" fmla="val 30832"/>
              <a:gd name="adj2" fmla="val 5536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916933" y="4811551"/>
            <a:ext cx="648072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637013" y="4811551"/>
            <a:ext cx="648072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357093" y="4811551"/>
            <a:ext cx="607395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916933" y="4523519"/>
            <a:ext cx="46337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7435068" y="4523519"/>
            <a:ext cx="44435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452651" y="4523519"/>
            <a:ext cx="48295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974359" y="3557783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56" name="Can 55"/>
          <p:cNvSpPr/>
          <p:nvPr/>
        </p:nvSpPr>
        <p:spPr>
          <a:xfrm>
            <a:off x="3052709" y="5013176"/>
            <a:ext cx="2880320" cy="665512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CKM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6916933" y="5085184"/>
            <a:ext cx="2047555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Health Information System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052710" y="4509120"/>
            <a:ext cx="673950" cy="504056"/>
          </a:xfrm>
          <a:prstGeom prst="roundRect">
            <a:avLst/>
          </a:prstGeom>
          <a:solidFill>
            <a:srgbClr val="B0DD7F"/>
          </a:solidFill>
          <a:ln w="6350"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Review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3215302" y="1519813"/>
            <a:ext cx="102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7106081" y="1628800"/>
            <a:ext cx="98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Software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developers</a:t>
            </a:r>
            <a:endParaRPr lang="en-GB" sz="14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785372" y="4509120"/>
            <a:ext cx="1154780" cy="504056"/>
          </a:xfrm>
          <a:prstGeom prst="roundRect">
            <a:avLst/>
          </a:prstGeom>
          <a:solidFill>
            <a:srgbClr val="B0DD7F"/>
          </a:solidFill>
          <a:ln w="6350"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Transformation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3764163" y="4509120"/>
            <a:ext cx="993188" cy="504056"/>
          </a:xfrm>
          <a:prstGeom prst="roundRect">
            <a:avLst/>
          </a:prstGeom>
          <a:solidFill>
            <a:srgbClr val="B0DD7F"/>
          </a:solidFill>
          <a:ln w="6350"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Publication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76" y="1358467"/>
            <a:ext cx="558365" cy="558365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98" y="1628800"/>
            <a:ext cx="528358" cy="528358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893386" y="3954542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Editors,</a:t>
            </a:r>
          </a:p>
          <a:p>
            <a:pPr algn="ctr"/>
            <a:r>
              <a:rPr lang="en-GB" sz="1400" b="0" dirty="0">
                <a:solidFill>
                  <a:schemeClr val="accent3">
                    <a:lumMod val="50000"/>
                  </a:schemeClr>
                </a:solidFill>
              </a:rPr>
              <a:t>Reviewers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37" y="3875180"/>
            <a:ext cx="528358" cy="528358"/>
          </a:xfrm>
          <a:prstGeom prst="rect">
            <a:avLst/>
          </a:prstGeom>
        </p:spPr>
      </p:pic>
      <p:sp>
        <p:nvSpPr>
          <p:cNvPr id="132" name="Can 131"/>
          <p:cNvSpPr/>
          <p:nvPr/>
        </p:nvSpPr>
        <p:spPr>
          <a:xfrm>
            <a:off x="1259632" y="5017338"/>
            <a:ext cx="1330648" cy="83875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Service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259632" y="4511497"/>
            <a:ext cx="1330648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CTS2</a:t>
            </a:r>
          </a:p>
        </p:txBody>
      </p:sp>
      <p:cxnSp>
        <p:nvCxnSpPr>
          <p:cNvPr id="13" name="Elbow Connector 12"/>
          <p:cNvCxnSpPr>
            <a:stCxn id="134" idx="3"/>
            <a:endCxn id="169" idx="1"/>
          </p:cNvCxnSpPr>
          <p:nvPr/>
        </p:nvCxnSpPr>
        <p:spPr>
          <a:xfrm flipV="1">
            <a:off x="2590280" y="2745661"/>
            <a:ext cx="390421" cy="20178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34" idx="3"/>
            <a:endCxn id="56" idx="2"/>
          </p:cNvCxnSpPr>
          <p:nvPr/>
        </p:nvCxnSpPr>
        <p:spPr>
          <a:xfrm>
            <a:off x="2590280" y="4763525"/>
            <a:ext cx="462429" cy="582407"/>
          </a:xfrm>
          <a:prstGeom prst="bentConnector3">
            <a:avLst>
              <a:gd name="adj1" fmla="val 42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7939124" y="4523519"/>
            <a:ext cx="48295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18" name="Elbow Connector 17"/>
          <p:cNvCxnSpPr>
            <a:stCxn id="124" idx="3"/>
            <a:endCxn id="69" idx="1"/>
          </p:cNvCxnSpPr>
          <p:nvPr/>
        </p:nvCxnSpPr>
        <p:spPr>
          <a:xfrm flipV="1">
            <a:off x="5940152" y="2548064"/>
            <a:ext cx="976781" cy="2213084"/>
          </a:xfrm>
          <a:prstGeom prst="bentConnector3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24" idx="3"/>
            <a:endCxn id="61" idx="2"/>
          </p:cNvCxnSpPr>
          <p:nvPr/>
        </p:nvCxnSpPr>
        <p:spPr>
          <a:xfrm>
            <a:off x="5940152" y="4761148"/>
            <a:ext cx="976781" cy="684076"/>
          </a:xfrm>
          <a:prstGeom prst="bentConnector3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043566" y="3421809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  <a:t>Programming</a:t>
            </a:r>
            <a:b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  <a:t>artefacts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19441" y="5409586"/>
            <a:ext cx="73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  <a:t>Runtime</a:t>
            </a:r>
            <a:b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accent3">
                    <a:lumMod val="50000"/>
                  </a:schemeClr>
                </a:solidFill>
              </a:rPr>
              <a:t>artefacts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056949" y="3611353"/>
            <a:ext cx="796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Querying,</a:t>
            </a:r>
          </a:p>
          <a:p>
            <a:pPr algn="ctr"/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Subsets,</a:t>
            </a:r>
          </a:p>
          <a:p>
            <a:pPr algn="ctr"/>
            <a:r>
              <a:rPr lang="en-GB" sz="12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etc</a:t>
            </a:r>
            <a:endParaRPr lang="en-GB" sz="12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980701" y="2600713"/>
            <a:ext cx="2952328" cy="289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6600"/>
                </a:solidFill>
              </a:rPr>
              <a:t>Terminology Binding</a:t>
            </a:r>
          </a:p>
        </p:txBody>
      </p:sp>
      <p:sp>
        <p:nvSpPr>
          <p:cNvPr id="31" name="Folded Corner 30"/>
          <p:cNvSpPr/>
          <p:nvPr/>
        </p:nvSpPr>
        <p:spPr>
          <a:xfrm>
            <a:off x="3265049" y="5163785"/>
            <a:ext cx="711532" cy="44084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CIMI models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052708" y="5701897"/>
            <a:ext cx="2887444" cy="376143"/>
          </a:xfrm>
          <a:prstGeom prst="roundRect">
            <a:avLst/>
          </a:prstGeom>
          <a:solidFill>
            <a:srgbClr val="B0DD7F"/>
          </a:solidFill>
          <a:ln w="6350"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006600"/>
                </a:solidFill>
              </a:rPr>
              <a:t>Import / Export</a:t>
            </a:r>
          </a:p>
        </p:txBody>
      </p:sp>
    </p:spTree>
    <p:extLst>
      <p:ext uri="{BB962C8B-B14F-4D97-AF65-F5344CB8AC3E}">
        <p14:creationId xmlns:p14="http://schemas.microsoft.com/office/powerpoint/2010/main" val="23064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611560" y="2366132"/>
            <a:ext cx="2880320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Model tool platform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11560" y="1698182"/>
            <a:ext cx="864096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Content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547664" y="1698182"/>
            <a:ext cx="936104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Modelling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555776" y="1698182"/>
            <a:ext cx="936104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Tools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15616" y="348242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Archetypes</a:t>
            </a:r>
            <a:b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Templates</a:t>
            </a:r>
            <a:b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Ref-sets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292080" y="2348880"/>
            <a:ext cx="295232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App development framework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292080" y="1870702"/>
            <a:ext cx="93610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300192" y="1870702"/>
            <a:ext cx="93610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Dev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308304" y="1870702"/>
            <a:ext cx="93610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Tools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292080" y="4886412"/>
            <a:ext cx="93610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Health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300192" y="4886412"/>
            <a:ext cx="93610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308304" y="4886412"/>
            <a:ext cx="93610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92080" y="4327600"/>
            <a:ext cx="720080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084168" y="4327600"/>
            <a:ext cx="648072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524328" y="4327600"/>
            <a:ext cx="720080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804248" y="4327600"/>
            <a:ext cx="648072" cy="2160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292080" y="3751536"/>
            <a:ext cx="432048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User app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76256" y="3140968"/>
            <a:ext cx="69420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Deploy 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incrementally</a:t>
            </a:r>
          </a:p>
        </p:txBody>
      </p:sp>
      <p:sp>
        <p:nvSpPr>
          <p:cNvPr id="56" name="Can 55"/>
          <p:cNvSpPr/>
          <p:nvPr/>
        </p:nvSpPr>
        <p:spPr>
          <a:xfrm>
            <a:off x="611560" y="4941168"/>
            <a:ext cx="2880320" cy="72008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Model Repository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5292080" y="5102436"/>
            <a:ext cx="2952328" cy="72008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openEHR Health Data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11560" y="4581128"/>
            <a:ext cx="2880320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Governance Tools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91880" y="119675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Programming  artefacts,</a:t>
            </a:r>
          </a:p>
          <a:p>
            <a:pPr algn="ctr"/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Message Schemas,</a:t>
            </a:r>
          </a:p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Document Schemas,</a:t>
            </a:r>
            <a:br>
              <a:rPr lang="en-GB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UI Forms &amp; Components</a:t>
            </a:r>
            <a:endParaRPr lang="en-GB" sz="12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Group 136"/>
          <p:cNvGrpSpPr/>
          <p:nvPr/>
        </p:nvGrpSpPr>
        <p:grpSpPr>
          <a:xfrm>
            <a:off x="1187624" y="844299"/>
            <a:ext cx="332582" cy="759911"/>
            <a:chOff x="1547664" y="1268760"/>
            <a:chExt cx="395612" cy="903927"/>
          </a:xfrm>
        </p:grpSpPr>
        <p:sp>
          <p:nvSpPr>
            <p:cNvPr id="102" name="Freeform 101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151"/>
          <p:cNvGrpSpPr/>
          <p:nvPr/>
        </p:nvGrpSpPr>
        <p:grpSpPr>
          <a:xfrm>
            <a:off x="1907704" y="844299"/>
            <a:ext cx="332582" cy="759911"/>
            <a:chOff x="1547664" y="1268760"/>
            <a:chExt cx="395612" cy="903927"/>
          </a:xfrm>
        </p:grpSpPr>
        <p:sp>
          <p:nvSpPr>
            <p:cNvPr id="153" name="Freeform 152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158"/>
          <p:cNvGrpSpPr/>
          <p:nvPr/>
        </p:nvGrpSpPr>
        <p:grpSpPr>
          <a:xfrm>
            <a:off x="1547664" y="844299"/>
            <a:ext cx="332582" cy="759911"/>
            <a:chOff x="1547664" y="1268760"/>
            <a:chExt cx="395612" cy="903927"/>
          </a:xfrm>
        </p:grpSpPr>
        <p:sp>
          <p:nvSpPr>
            <p:cNvPr id="160" name="Freeform 159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350"/>
          <p:cNvGrpSpPr/>
          <p:nvPr/>
        </p:nvGrpSpPr>
        <p:grpSpPr>
          <a:xfrm>
            <a:off x="5796136" y="923309"/>
            <a:ext cx="395832" cy="791663"/>
            <a:chOff x="5796136" y="1385614"/>
            <a:chExt cx="395832" cy="791663"/>
          </a:xfrm>
        </p:grpSpPr>
        <p:grpSp>
          <p:nvGrpSpPr>
            <p:cNvPr id="7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Freeform 348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" name="Group 351"/>
          <p:cNvGrpSpPr/>
          <p:nvPr/>
        </p:nvGrpSpPr>
        <p:grpSpPr>
          <a:xfrm>
            <a:off x="6228184" y="923309"/>
            <a:ext cx="395832" cy="791663"/>
            <a:chOff x="5796136" y="1385614"/>
            <a:chExt cx="395832" cy="791663"/>
          </a:xfrm>
        </p:grpSpPr>
        <p:grpSp>
          <p:nvGrpSpPr>
            <p:cNvPr id="10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Freeform 36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Freeform 36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Freeform 35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Freeform 35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Freeform 35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Freeform 35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Freeform 36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Freeform 36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Freeform 36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Freeform 36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" name="Group 371"/>
          <p:cNvGrpSpPr/>
          <p:nvPr/>
        </p:nvGrpSpPr>
        <p:grpSpPr>
          <a:xfrm>
            <a:off x="6660232" y="923309"/>
            <a:ext cx="395832" cy="791663"/>
            <a:chOff x="5796136" y="1385614"/>
            <a:chExt cx="395832" cy="791663"/>
          </a:xfrm>
        </p:grpSpPr>
        <p:grpSp>
          <p:nvGrpSpPr>
            <p:cNvPr id="1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86" name="Freeform 38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Freeform 38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Freeform 38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Freeform 38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Freeform 38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Freeform 39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reeform 37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reeform 37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reeform 37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Freeform 38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Freeform 38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Freeform 38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Freeform 38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Freeform 38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2" name="TextBox 391"/>
          <p:cNvSpPr txBox="1"/>
          <p:nvPr/>
        </p:nvSpPr>
        <p:spPr>
          <a:xfrm>
            <a:off x="971600" y="4046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Domain  modelling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5497436" y="404664"/>
            <a:ext cx="245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Software  development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3923928" y="4653136"/>
            <a:ext cx="88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solidFill>
                  <a:schemeClr val="accent6">
                    <a:lumMod val="50000"/>
                  </a:schemeClr>
                </a:solidFill>
              </a:rPr>
              <a:t>Templated</a:t>
            </a:r>
            <a:br>
              <a:rPr lang="en-GB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Archetypes</a:t>
            </a:r>
            <a:endParaRPr lang="en-GB" sz="12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051720" y="2780928"/>
            <a:ext cx="0" cy="172819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824500" y="2780928"/>
            <a:ext cx="0" cy="90894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635896" y="5127575"/>
            <a:ext cx="1512168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635896" y="2049222"/>
            <a:ext cx="1512168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635896" y="2276872"/>
            <a:ext cx="1512168" cy="237626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491880" y="3068960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Portable Queries</a:t>
            </a:r>
          </a:p>
        </p:txBody>
      </p:sp>
      <p:sp>
        <p:nvSpPr>
          <p:cNvPr id="150" name="Can 149"/>
          <p:cNvSpPr/>
          <p:nvPr/>
        </p:nvSpPr>
        <p:spPr>
          <a:xfrm>
            <a:off x="3615644" y="5733256"/>
            <a:ext cx="1512168" cy="432048"/>
          </a:xfrm>
          <a:prstGeom prst="can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Terminology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394" idx="2"/>
          </p:cNvCxnSpPr>
          <p:nvPr/>
        </p:nvCxnSpPr>
        <p:spPr>
          <a:xfrm flipH="1" flipV="1">
            <a:off x="4366581" y="5114801"/>
            <a:ext cx="5147" cy="61845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339752" y="1070366"/>
            <a:ext cx="6480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Model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incrementally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164288" y="1165252"/>
            <a:ext cx="6480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Develop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incrementally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278912" y="5003266"/>
            <a:ext cx="54156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</a:t>
            </a:r>
            <a:r>
              <a:rPr lang="en-GB" sz="800" b="0" dirty="0">
                <a:solidFill>
                  <a:srgbClr val="FF0000"/>
                </a:solidFill>
              </a:rPr>
              <a:t>Deploy 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once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292080" y="4598380"/>
            <a:ext cx="2952328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OMG, IHE standard APIs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292080" y="4169985"/>
            <a:ext cx="2952328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openEHR Healthcare Enterprise APIs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281912" y="3725658"/>
            <a:ext cx="4320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</a:t>
            </a:r>
            <a:r>
              <a:rPr lang="en-GB" sz="800" b="0" dirty="0">
                <a:solidFill>
                  <a:srgbClr val="FF0000"/>
                </a:solidFill>
              </a:rPr>
              <a:t>No vendor lock-in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588224" y="5713511"/>
            <a:ext cx="162068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Future-proof, technology independent health records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067944" y="2078100"/>
            <a:ext cx="576064" cy="126764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TDS, TDO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427984" y="5186070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Bindings 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to  managed 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ref-sets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059832" y="5877272"/>
            <a:ext cx="64807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IHTSDO, WHO, LOINC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131840" y="3212976"/>
            <a:ext cx="360040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AQL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923928" y="5373216"/>
            <a:ext cx="360040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CTS2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067944" y="2247995"/>
            <a:ext cx="576064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CDA, HL7v2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813388" y="3751536"/>
            <a:ext cx="449300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User app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7380312" y="3751536"/>
            <a:ext cx="852470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Integration app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6334696" y="3751536"/>
            <a:ext cx="449300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User app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6861630" y="3751536"/>
            <a:ext cx="449300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User app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923928" y="980728"/>
            <a:ext cx="93610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Save time using generated</a:t>
            </a:r>
            <a:r>
              <a:rPr lang="en-GB" sz="800" b="0" dirty="0">
                <a:solidFill>
                  <a:srgbClr val="FF0000"/>
                </a:solidFill>
              </a:rPr>
              <a:t>  artefacts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292080" y="4725144"/>
            <a:ext cx="2952328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openEHR native APIs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139952" y="3140968"/>
            <a:ext cx="72008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Enable CDS, BI tools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611560" y="2034970"/>
            <a:ext cx="864096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209" name="Rounded Rectangle 208"/>
          <p:cNvSpPr/>
          <p:nvPr/>
        </p:nvSpPr>
        <p:spPr>
          <a:xfrm>
            <a:off x="1547664" y="2034970"/>
            <a:ext cx="936104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err="1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Transform’n</a:t>
            </a:r>
            <a:endParaRPr lang="en-GB" sz="14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2555776" y="2034970"/>
            <a:ext cx="936104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Tools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18072" y="3616146"/>
            <a:ext cx="504056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ADL, </a:t>
            </a:r>
            <a:br>
              <a:rPr lang="en-GB" sz="800" b="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 AOM 1.5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508104" y="5733256"/>
            <a:ext cx="64807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openEHR standard RM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18072" y="3904178"/>
            <a:ext cx="504056" cy="123111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b="0" dirty="0">
                <a:solidFill>
                  <a:schemeClr val="tx2">
                    <a:lumMod val="75000"/>
                  </a:schemeClr>
                </a:solidFill>
              </a:rPr>
              <a:t>OMG AML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2123728" y="3573016"/>
            <a:ext cx="720080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Technology-independent single-source</a:t>
            </a:r>
            <a:br>
              <a:rPr lang="en-GB" sz="800" b="0" dirty="0">
                <a:solidFill>
                  <a:srgbClr val="FF0000"/>
                </a:solidFill>
              </a:rPr>
            </a:br>
            <a:r>
              <a:rPr lang="en-GB" sz="800" b="0" dirty="0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771800" y="4859868"/>
            <a:ext cx="79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sym typeface="Wingdings"/>
              </a:rPr>
              <a:t>  </a:t>
            </a:r>
            <a:r>
              <a:rPr lang="en-GB" sz="800" b="0" dirty="0">
                <a:solidFill>
                  <a:srgbClr val="FF0000"/>
                </a:solidFill>
              </a:rPr>
              <a:t>International sharing &amp; development</a:t>
            </a:r>
          </a:p>
        </p:txBody>
      </p:sp>
      <p:grpSp>
        <p:nvGrpSpPr>
          <p:cNvPr id="216" name="Group 136"/>
          <p:cNvGrpSpPr/>
          <p:nvPr/>
        </p:nvGrpSpPr>
        <p:grpSpPr>
          <a:xfrm>
            <a:off x="5364088" y="3247480"/>
            <a:ext cx="206522" cy="471879"/>
            <a:chOff x="1547664" y="1268760"/>
            <a:chExt cx="395612" cy="903927"/>
          </a:xfrm>
        </p:grpSpPr>
        <p:sp>
          <p:nvSpPr>
            <p:cNvPr id="217" name="Freeform 216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Freeform 217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Freeform 220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3" name="Group 136"/>
          <p:cNvGrpSpPr/>
          <p:nvPr/>
        </p:nvGrpSpPr>
        <p:grpSpPr>
          <a:xfrm>
            <a:off x="5652120" y="3247480"/>
            <a:ext cx="206522" cy="471879"/>
            <a:chOff x="1547664" y="1268760"/>
            <a:chExt cx="395612" cy="903927"/>
          </a:xfrm>
        </p:grpSpPr>
        <p:sp>
          <p:nvSpPr>
            <p:cNvPr id="224" name="Freeform 223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0" name="Group 136"/>
          <p:cNvGrpSpPr/>
          <p:nvPr/>
        </p:nvGrpSpPr>
        <p:grpSpPr>
          <a:xfrm>
            <a:off x="5940152" y="3247480"/>
            <a:ext cx="206522" cy="471879"/>
            <a:chOff x="1547664" y="1268760"/>
            <a:chExt cx="395612" cy="903927"/>
          </a:xfrm>
        </p:grpSpPr>
        <p:sp>
          <p:nvSpPr>
            <p:cNvPr id="231" name="Freeform 230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Freeform 231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Freeform 232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Freeform 233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Freeform 234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Freeform 235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" name="Oval Callout 236"/>
          <p:cNvSpPr/>
          <p:nvPr/>
        </p:nvSpPr>
        <p:spPr>
          <a:xfrm>
            <a:off x="5364088" y="2852936"/>
            <a:ext cx="936104" cy="288032"/>
          </a:xfrm>
          <a:prstGeom prst="wedgeEllipseCallout">
            <a:avLst>
              <a:gd name="adj1" fmla="val 12618"/>
              <a:gd name="adj2" fmla="val 8646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</a:rPr>
              <a:t>Wow! I see my data!</a:t>
            </a:r>
          </a:p>
        </p:txBody>
      </p:sp>
      <p:sp>
        <p:nvSpPr>
          <p:cNvPr id="243" name="Oval Callout 242"/>
          <p:cNvSpPr/>
          <p:nvPr/>
        </p:nvSpPr>
        <p:spPr>
          <a:xfrm>
            <a:off x="395536" y="692696"/>
            <a:ext cx="792088" cy="360040"/>
          </a:xfrm>
          <a:prstGeom prst="wedgeEllipseCallout">
            <a:avLst>
              <a:gd name="adj1" fmla="val 46714"/>
              <a:gd name="adj2" fmla="val 6549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</a:rPr>
              <a:t>I want my data...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580112" y="6093296"/>
            <a:ext cx="245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Deployed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Platform (logo / icon size)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25386" y="1844824"/>
            <a:ext cx="2952328" cy="1368152"/>
            <a:chOff x="1225386" y="1844824"/>
            <a:chExt cx="2952328" cy="1368152"/>
          </a:xfrm>
        </p:grpSpPr>
        <p:sp>
          <p:nvSpPr>
            <p:cNvPr id="55" name="Rounded Rectangle 54"/>
            <p:cNvSpPr/>
            <p:nvPr/>
          </p:nvSpPr>
          <p:spPr>
            <a:xfrm>
              <a:off x="1225386" y="2564904"/>
              <a:ext cx="2952328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6600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225386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33498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41610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4499992" y="2564904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499992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508104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516216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1297394" y="3861048"/>
            <a:ext cx="2880320" cy="108012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Model Repository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3573016"/>
            <a:ext cx="2952328" cy="1728192"/>
            <a:chOff x="4572000" y="4005064"/>
            <a:chExt cx="2952328" cy="1728192"/>
          </a:xfrm>
        </p:grpSpPr>
        <p:sp>
          <p:nvSpPr>
            <p:cNvPr id="78" name="Rounded Rectangle 77"/>
            <p:cNvSpPr/>
            <p:nvPr/>
          </p:nvSpPr>
          <p:spPr>
            <a:xfrm>
              <a:off x="4572000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580112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588224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57200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64088" y="4005064"/>
              <a:ext cx="576064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04248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01216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Can 60"/>
            <p:cNvSpPr/>
            <p:nvPr/>
          </p:nvSpPr>
          <p:spPr>
            <a:xfrm>
              <a:off x="4572000" y="4869160"/>
              <a:ext cx="2952328" cy="864096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tx1"/>
                  </a:solidFill>
                </a:rPr>
                <a:t>Persistence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0460" y="1921738"/>
            <a:ext cx="3213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Clinical Modelling</a:t>
            </a:r>
          </a:p>
          <a:p>
            <a:pPr algn="ctr"/>
            <a:r>
              <a:rPr lang="en-GB" sz="3200" b="1" dirty="0"/>
              <a:t>Tools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58776" y="1916832"/>
            <a:ext cx="2351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App Building</a:t>
            </a:r>
          </a:p>
          <a:p>
            <a:pPr algn="ctr"/>
            <a:r>
              <a:rPr lang="en-GB" sz="3200" b="1" dirty="0"/>
              <a:t>Tools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80112" y="3429000"/>
            <a:ext cx="82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Apps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34126" y="3857069"/>
            <a:ext cx="12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Platform (logo / icon size)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187624" y="3573016"/>
            <a:ext cx="2237340" cy="1156922"/>
            <a:chOff x="840118" y="1844824"/>
            <a:chExt cx="6684210" cy="3456384"/>
          </a:xfrm>
        </p:grpSpPr>
        <p:grpSp>
          <p:nvGrpSpPr>
            <p:cNvPr id="29" name="Group 28"/>
            <p:cNvGrpSpPr/>
            <p:nvPr/>
          </p:nvGrpSpPr>
          <p:grpSpPr>
            <a:xfrm>
              <a:off x="1225386" y="1844824"/>
              <a:ext cx="2952328" cy="1368152"/>
              <a:chOff x="1225386" y="1844824"/>
              <a:chExt cx="2952328" cy="136815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225386" y="2564904"/>
                <a:ext cx="2952328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225386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233498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241610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4499992" y="2564904"/>
              <a:ext cx="2952328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99992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508104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516216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1297394" y="3861048"/>
              <a:ext cx="2880320" cy="108012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tx1"/>
                  </a:solidFill>
                </a:rPr>
                <a:t>Model Repository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572000" y="3573016"/>
              <a:ext cx="2952328" cy="1728192"/>
              <a:chOff x="4572000" y="4005064"/>
              <a:chExt cx="2952328" cy="172819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572000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580112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6588224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364088" y="4005064"/>
                <a:ext cx="576064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04248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01216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Can 50"/>
              <p:cNvSpPr/>
              <p:nvPr/>
            </p:nvSpPr>
            <p:spPr>
              <a:xfrm>
                <a:off x="4572000" y="4869160"/>
                <a:ext cx="2952328" cy="864096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>
                    <a:solidFill>
                      <a:schemeClr val="tx1"/>
                    </a:solidFill>
                  </a:rPr>
                  <a:t>Persistence</a:t>
                </a:r>
                <a:endParaRPr lang="en-GB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40118" y="1921739"/>
              <a:ext cx="3674185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/>
                <a:t>Clinical Modelling</a:t>
              </a:r>
            </a:p>
            <a:p>
              <a:pPr algn="ctr"/>
              <a:r>
                <a:rPr lang="en-GB" sz="1100" b="1" dirty="0"/>
                <a:t>Tools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422" y="1916833"/>
              <a:ext cx="2778628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/>
                <a:t>App Building</a:t>
              </a:r>
            </a:p>
            <a:p>
              <a:pPr algn="ctr"/>
              <a:r>
                <a:rPr lang="en-GB" sz="1100" b="1" dirty="0"/>
                <a:t>Tools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18160" y="3263256"/>
              <a:ext cx="1346689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/>
                <a:t>Apps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7191" y="3729409"/>
              <a:ext cx="1839967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/>
                <a:t>Services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/>
          <p:nvPr/>
        </p:nvCxnSpPr>
        <p:spPr>
          <a:xfrm>
            <a:off x="6948264" y="5445224"/>
            <a:ext cx="0" cy="3600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1619672" y="1700808"/>
            <a:ext cx="12961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openEHR</a:t>
            </a:r>
            <a:b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82" name="Can 81"/>
          <p:cNvSpPr/>
          <p:nvPr/>
        </p:nvSpPr>
        <p:spPr>
          <a:xfrm>
            <a:off x="2987824" y="1700808"/>
            <a:ext cx="453650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National </a:t>
            </a:r>
            <a:b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  <a:endParaRPr lang="en-GB" sz="24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From models to software to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1520" y="2861647"/>
            <a:ext cx="1296144" cy="576064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Reference Model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1835696" y="1988840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1835696" y="2420888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1835696" y="2852936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1835696" y="3284984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1835696" y="3717032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127"/>
          <p:cNvGrpSpPr/>
          <p:nvPr/>
        </p:nvGrpSpPr>
        <p:grpSpPr>
          <a:xfrm>
            <a:off x="4445986" y="2276872"/>
            <a:ext cx="1566174" cy="1224136"/>
            <a:chOff x="4445986" y="2276872"/>
            <a:chExt cx="1566174" cy="1224136"/>
          </a:xfrm>
        </p:grpSpPr>
        <p:sp>
          <p:nvSpPr>
            <p:cNvPr id="20" name="Isosceles Triangle 19"/>
            <p:cNvSpPr/>
            <p:nvPr/>
          </p:nvSpPr>
          <p:spPr>
            <a:xfrm>
              <a:off x="4788024" y="2276872"/>
              <a:ext cx="1224136" cy="1224136"/>
            </a:xfrm>
            <a:prstGeom prst="triangle">
              <a:avLst>
                <a:gd name="adj" fmla="val 53434"/>
              </a:avLst>
            </a:prstGeom>
            <a:solidFill>
              <a:srgbClr val="FF000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OPT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6" idx="5"/>
              <a:endCxn id="20" idx="1"/>
            </p:cNvCxnSpPr>
            <p:nvPr/>
          </p:nvCxnSpPr>
          <p:spPr>
            <a:xfrm>
              <a:off x="4445986" y="2852936"/>
              <a:ext cx="669090" cy="3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n 72"/>
          <p:cNvSpPr/>
          <p:nvPr/>
        </p:nvSpPr>
        <p:spPr>
          <a:xfrm>
            <a:off x="3995936" y="4653136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4" name="Can 73"/>
          <p:cNvSpPr/>
          <p:nvPr/>
        </p:nvSpPr>
        <p:spPr>
          <a:xfrm>
            <a:off x="4427984" y="4725144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Can 74"/>
          <p:cNvSpPr/>
          <p:nvPr/>
        </p:nvSpPr>
        <p:spPr>
          <a:xfrm>
            <a:off x="4860032" y="4725144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73" idx="1"/>
            <a:endCxn id="16" idx="3"/>
          </p:cNvCxnSpPr>
          <p:nvPr/>
        </p:nvCxnSpPr>
        <p:spPr>
          <a:xfrm flipV="1">
            <a:off x="4175956" y="3068960"/>
            <a:ext cx="144016" cy="15841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1"/>
            <a:endCxn id="16" idx="3"/>
          </p:cNvCxnSpPr>
          <p:nvPr/>
        </p:nvCxnSpPr>
        <p:spPr>
          <a:xfrm flipH="1" flipV="1">
            <a:off x="4319972" y="3068960"/>
            <a:ext cx="288032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1"/>
            <a:endCxn id="16" idx="3"/>
          </p:cNvCxnSpPr>
          <p:nvPr/>
        </p:nvCxnSpPr>
        <p:spPr>
          <a:xfrm flipH="1" flipV="1">
            <a:off x="4319972" y="3068960"/>
            <a:ext cx="756084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0"/>
          <p:cNvGrpSpPr/>
          <p:nvPr/>
        </p:nvGrpSpPr>
        <p:grpSpPr>
          <a:xfrm>
            <a:off x="2429762" y="2591089"/>
            <a:ext cx="2142238" cy="706988"/>
            <a:chOff x="2429762" y="2591089"/>
            <a:chExt cx="2142238" cy="706988"/>
          </a:xfrm>
        </p:grpSpPr>
        <p:sp>
          <p:nvSpPr>
            <p:cNvPr id="16" name="Isosceles Triangle 15"/>
            <p:cNvSpPr/>
            <p:nvPr/>
          </p:nvSpPr>
          <p:spPr>
            <a:xfrm>
              <a:off x="4067944" y="2636912"/>
              <a:ext cx="504056" cy="43204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/>
            <p:cNvCxnSpPr>
              <a:stCxn id="12" idx="4"/>
              <a:endCxn id="16" idx="1"/>
            </p:cNvCxnSpPr>
            <p:nvPr/>
          </p:nvCxnSpPr>
          <p:spPr>
            <a:xfrm>
              <a:off x="3491880" y="2591089"/>
              <a:ext cx="702078" cy="26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4" idx="5"/>
              <a:endCxn id="16" idx="1"/>
            </p:cNvCxnSpPr>
            <p:nvPr/>
          </p:nvCxnSpPr>
          <p:spPr>
            <a:xfrm flipV="1">
              <a:off x="3671900" y="2852936"/>
              <a:ext cx="522058" cy="445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5"/>
              <a:endCxn id="16" idx="1"/>
            </p:cNvCxnSpPr>
            <p:nvPr/>
          </p:nvCxnSpPr>
          <p:spPr>
            <a:xfrm>
              <a:off x="2429762" y="2708920"/>
              <a:ext cx="1764196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n 70"/>
          <p:cNvSpPr/>
          <p:nvPr/>
        </p:nvSpPr>
        <p:spPr>
          <a:xfrm>
            <a:off x="2051720" y="5157192"/>
            <a:ext cx="3096344" cy="432048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Terminology</a:t>
            </a:r>
          </a:p>
        </p:txBody>
      </p:sp>
      <p:sp>
        <p:nvSpPr>
          <p:cNvPr id="59" name="Parallelogram 58"/>
          <p:cNvSpPr/>
          <p:nvPr/>
        </p:nvSpPr>
        <p:spPr>
          <a:xfrm>
            <a:off x="6516216" y="400506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GUI XML</a:t>
            </a:r>
          </a:p>
        </p:txBody>
      </p:sp>
      <p:cxnSp>
        <p:nvCxnSpPr>
          <p:cNvPr id="60" name="Straight Arrow Connector 59"/>
          <p:cNvCxnSpPr>
            <a:stCxn id="20" idx="5"/>
          </p:cNvCxnSpPr>
          <p:nvPr/>
        </p:nvCxnSpPr>
        <p:spPr>
          <a:xfrm>
            <a:off x="5727144" y="2888940"/>
            <a:ext cx="933088" cy="140415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6444208" y="328498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Msg XSD</a:t>
            </a:r>
          </a:p>
        </p:txBody>
      </p:sp>
      <p:cxnSp>
        <p:nvCxnSpPr>
          <p:cNvPr id="55" name="Straight Arrow Connector 54"/>
          <p:cNvCxnSpPr>
            <a:stCxn id="20" idx="5"/>
          </p:cNvCxnSpPr>
          <p:nvPr/>
        </p:nvCxnSpPr>
        <p:spPr>
          <a:xfrm>
            <a:off x="5727144" y="2888940"/>
            <a:ext cx="861080" cy="68407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3" idx="2"/>
            <a:endCxn id="101" idx="2"/>
          </p:cNvCxnSpPr>
          <p:nvPr/>
        </p:nvCxnSpPr>
        <p:spPr>
          <a:xfrm rot="16200000" flipH="1">
            <a:off x="1763688" y="2573615"/>
            <a:ext cx="2592288" cy="4320480"/>
          </a:xfrm>
          <a:prstGeom prst="bentConnector2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5220072" y="5813975"/>
            <a:ext cx="2304256" cy="432048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open</a:t>
            </a:r>
            <a:r>
              <a:rPr lang="en-GB" dirty="0">
                <a:solidFill>
                  <a:schemeClr val="bg1"/>
                </a:solidFill>
              </a:rPr>
              <a:t>EHR Data</a:t>
            </a:r>
          </a:p>
        </p:txBody>
      </p:sp>
      <p:cxnSp>
        <p:nvCxnSpPr>
          <p:cNvPr id="110" name="Elbow Connector 109"/>
          <p:cNvCxnSpPr>
            <a:stCxn id="20" idx="3"/>
          </p:cNvCxnSpPr>
          <p:nvPr/>
        </p:nvCxnSpPr>
        <p:spPr>
          <a:xfrm rot="5400000">
            <a:off x="4250981" y="4686126"/>
            <a:ext cx="2376266" cy="6031"/>
          </a:xfrm>
          <a:prstGeom prst="bentConnector3">
            <a:avLst>
              <a:gd name="adj1" fmla="val 50000"/>
            </a:avLst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91680" y="162880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Archetypes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6660232" y="1988840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Java TDO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6660232" y="2636912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C# TDO</a:t>
            </a:r>
          </a:p>
        </p:txBody>
      </p:sp>
      <p:cxnSp>
        <p:nvCxnSpPr>
          <p:cNvPr id="46" name="Straight Arrow Connector 45"/>
          <p:cNvCxnSpPr>
            <a:stCxn id="20" idx="5"/>
            <a:endCxn id="21" idx="1"/>
          </p:cNvCxnSpPr>
          <p:nvPr/>
        </p:nvCxnSpPr>
        <p:spPr>
          <a:xfrm flipV="1">
            <a:off x="5727144" y="2240868"/>
            <a:ext cx="933088" cy="64807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  <a:endCxn id="24" idx="1"/>
          </p:cNvCxnSpPr>
          <p:nvPr/>
        </p:nvCxnSpPr>
        <p:spPr>
          <a:xfrm>
            <a:off x="5727144" y="2888940"/>
            <a:ext cx="933088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732240" y="5085184"/>
            <a:ext cx="432048" cy="50405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/>
          <p:cNvCxnSpPr>
            <a:endCxn id="122" idx="0"/>
          </p:cNvCxnSpPr>
          <p:nvPr/>
        </p:nvCxnSpPr>
        <p:spPr>
          <a:xfrm>
            <a:off x="6948264" y="4509120"/>
            <a:ext cx="0" cy="5760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3563888" y="4581128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7" name="Can 76"/>
          <p:cNvSpPr/>
          <p:nvPr/>
        </p:nvSpPr>
        <p:spPr>
          <a:xfrm>
            <a:off x="3059832" y="4509120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</a:t>
            </a:r>
          </a:p>
        </p:txBody>
      </p:sp>
      <p:cxnSp>
        <p:nvCxnSpPr>
          <p:cNvPr id="88" name="Straight Arrow Connector 87"/>
          <p:cNvCxnSpPr>
            <a:stCxn id="72" idx="1"/>
            <a:endCxn id="14" idx="3"/>
          </p:cNvCxnSpPr>
          <p:nvPr/>
        </p:nvCxnSpPr>
        <p:spPr>
          <a:xfrm flipH="1" flipV="1">
            <a:off x="3563888" y="3455185"/>
            <a:ext cx="180020" cy="11259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1"/>
          </p:cNvCxnSpPr>
          <p:nvPr/>
        </p:nvCxnSpPr>
        <p:spPr>
          <a:xfrm flipH="1" flipV="1">
            <a:off x="3203848" y="4212377"/>
            <a:ext cx="72008" cy="2967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" idx="5"/>
            <a:endCxn id="14" idx="1"/>
          </p:cNvCxnSpPr>
          <p:nvPr/>
        </p:nvCxnSpPr>
        <p:spPr>
          <a:xfrm>
            <a:off x="2429762" y="3140968"/>
            <a:ext cx="1026114" cy="1571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3059832" y="2276872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3347864" y="314096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2987824" y="393305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2987824" y="350100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/>
          <p:cNvCxnSpPr>
            <a:endCxn id="12" idx="1"/>
          </p:cNvCxnSpPr>
          <p:nvPr/>
        </p:nvCxnSpPr>
        <p:spPr>
          <a:xfrm flipV="1">
            <a:off x="2699792" y="2433981"/>
            <a:ext cx="468052" cy="130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5"/>
            <a:endCxn id="13" idx="1"/>
          </p:cNvCxnSpPr>
          <p:nvPr/>
        </p:nvCxnSpPr>
        <p:spPr>
          <a:xfrm>
            <a:off x="2429762" y="3573016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5"/>
            <a:endCxn id="15" idx="1"/>
          </p:cNvCxnSpPr>
          <p:nvPr/>
        </p:nvCxnSpPr>
        <p:spPr>
          <a:xfrm>
            <a:off x="2429762" y="4005064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547664" y="2564904"/>
            <a:ext cx="432048" cy="4145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547664" y="3356992"/>
            <a:ext cx="504056" cy="7920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07904" y="2204864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Templates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339752" y="5949280"/>
            <a:ext cx="128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conformance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2" grpId="0" animBg="1"/>
      <p:bldP spid="3" grpId="0" build="allAtOnce" animBg="1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/>
          <p:nvPr/>
        </p:nvCxnSpPr>
        <p:spPr>
          <a:xfrm>
            <a:off x="6948264" y="5445224"/>
            <a:ext cx="0" cy="3600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1619672" y="1700808"/>
            <a:ext cx="12961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  <a:p>
            <a:pPr algn="ctr"/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openEHR</a:t>
            </a:r>
            <a:b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Repository</a:t>
            </a:r>
          </a:p>
        </p:txBody>
      </p:sp>
      <p:sp>
        <p:nvSpPr>
          <p:cNvPr id="82" name="Can 81"/>
          <p:cNvSpPr/>
          <p:nvPr/>
        </p:nvSpPr>
        <p:spPr>
          <a:xfrm>
            <a:off x="2987824" y="1700808"/>
            <a:ext cx="4608512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National </a:t>
            </a:r>
            <a:b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Repository</a:t>
            </a:r>
            <a:endParaRPr lang="en-GB" sz="24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From models to software to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1520" y="2861647"/>
            <a:ext cx="1296144" cy="576064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Reference Model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1835696" y="1988840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1835696" y="2420888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1835696" y="2852936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1835696" y="3284984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1835696" y="3717032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127"/>
          <p:cNvGrpSpPr/>
          <p:nvPr/>
        </p:nvGrpSpPr>
        <p:grpSpPr>
          <a:xfrm>
            <a:off x="4445986" y="2276872"/>
            <a:ext cx="1566174" cy="1224136"/>
            <a:chOff x="4445986" y="2276872"/>
            <a:chExt cx="1566174" cy="1224136"/>
          </a:xfrm>
        </p:grpSpPr>
        <p:sp>
          <p:nvSpPr>
            <p:cNvPr id="20" name="Isosceles Triangle 19"/>
            <p:cNvSpPr/>
            <p:nvPr/>
          </p:nvSpPr>
          <p:spPr>
            <a:xfrm>
              <a:off x="4788024" y="2276872"/>
              <a:ext cx="1224136" cy="1224136"/>
            </a:xfrm>
            <a:prstGeom prst="triangle">
              <a:avLst>
                <a:gd name="adj" fmla="val 53434"/>
              </a:avLst>
            </a:prstGeom>
            <a:solidFill>
              <a:srgbClr val="FF000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OPT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6" idx="5"/>
              <a:endCxn id="20" idx="1"/>
            </p:cNvCxnSpPr>
            <p:nvPr/>
          </p:nvCxnSpPr>
          <p:spPr>
            <a:xfrm>
              <a:off x="4445986" y="2852936"/>
              <a:ext cx="669090" cy="3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n 72"/>
          <p:cNvSpPr/>
          <p:nvPr/>
        </p:nvSpPr>
        <p:spPr>
          <a:xfrm>
            <a:off x="3995936" y="4653136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4" name="Can 73"/>
          <p:cNvSpPr/>
          <p:nvPr/>
        </p:nvSpPr>
        <p:spPr>
          <a:xfrm>
            <a:off x="4427984" y="4725144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Can 74"/>
          <p:cNvSpPr/>
          <p:nvPr/>
        </p:nvSpPr>
        <p:spPr>
          <a:xfrm>
            <a:off x="4860032" y="4725144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73" idx="1"/>
            <a:endCxn id="16" idx="3"/>
          </p:cNvCxnSpPr>
          <p:nvPr/>
        </p:nvCxnSpPr>
        <p:spPr>
          <a:xfrm flipV="1">
            <a:off x="4175956" y="3068960"/>
            <a:ext cx="144016" cy="15841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1"/>
            <a:endCxn id="16" idx="3"/>
          </p:cNvCxnSpPr>
          <p:nvPr/>
        </p:nvCxnSpPr>
        <p:spPr>
          <a:xfrm flipH="1" flipV="1">
            <a:off x="4319972" y="3068960"/>
            <a:ext cx="288032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1"/>
            <a:endCxn id="16" idx="3"/>
          </p:cNvCxnSpPr>
          <p:nvPr/>
        </p:nvCxnSpPr>
        <p:spPr>
          <a:xfrm flipH="1" flipV="1">
            <a:off x="4319972" y="3068960"/>
            <a:ext cx="756084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90"/>
          <p:cNvGrpSpPr/>
          <p:nvPr/>
        </p:nvGrpSpPr>
        <p:grpSpPr>
          <a:xfrm>
            <a:off x="2429762" y="2591089"/>
            <a:ext cx="2142238" cy="706988"/>
            <a:chOff x="2429762" y="2591089"/>
            <a:chExt cx="2142238" cy="706988"/>
          </a:xfrm>
        </p:grpSpPr>
        <p:sp>
          <p:nvSpPr>
            <p:cNvPr id="16" name="Isosceles Triangle 15"/>
            <p:cNvSpPr/>
            <p:nvPr/>
          </p:nvSpPr>
          <p:spPr>
            <a:xfrm>
              <a:off x="4067944" y="2636912"/>
              <a:ext cx="504056" cy="43204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/>
            <p:cNvCxnSpPr>
              <a:stCxn id="12" idx="4"/>
              <a:endCxn id="16" idx="1"/>
            </p:cNvCxnSpPr>
            <p:nvPr/>
          </p:nvCxnSpPr>
          <p:spPr>
            <a:xfrm>
              <a:off x="3491880" y="2591089"/>
              <a:ext cx="702078" cy="26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4" idx="5"/>
              <a:endCxn id="16" idx="1"/>
            </p:cNvCxnSpPr>
            <p:nvPr/>
          </p:nvCxnSpPr>
          <p:spPr>
            <a:xfrm flipV="1">
              <a:off x="3671900" y="2852936"/>
              <a:ext cx="522058" cy="445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5"/>
              <a:endCxn id="16" idx="1"/>
            </p:cNvCxnSpPr>
            <p:nvPr/>
          </p:nvCxnSpPr>
          <p:spPr>
            <a:xfrm>
              <a:off x="2429762" y="2708920"/>
              <a:ext cx="1764196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n 70"/>
          <p:cNvSpPr/>
          <p:nvPr/>
        </p:nvSpPr>
        <p:spPr>
          <a:xfrm>
            <a:off x="2051720" y="5157192"/>
            <a:ext cx="3096344" cy="432048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Terminology</a:t>
            </a:r>
          </a:p>
        </p:txBody>
      </p:sp>
      <p:sp>
        <p:nvSpPr>
          <p:cNvPr id="59" name="Parallelogram 58"/>
          <p:cNvSpPr/>
          <p:nvPr/>
        </p:nvSpPr>
        <p:spPr>
          <a:xfrm>
            <a:off x="6516216" y="400506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GUI XML</a:t>
            </a:r>
          </a:p>
        </p:txBody>
      </p:sp>
      <p:cxnSp>
        <p:nvCxnSpPr>
          <p:cNvPr id="60" name="Straight Arrow Connector 59"/>
          <p:cNvCxnSpPr>
            <a:stCxn id="20" idx="5"/>
          </p:cNvCxnSpPr>
          <p:nvPr/>
        </p:nvCxnSpPr>
        <p:spPr>
          <a:xfrm>
            <a:off x="5727144" y="2888940"/>
            <a:ext cx="933088" cy="140415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6444208" y="328498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Msg XSD</a:t>
            </a:r>
          </a:p>
        </p:txBody>
      </p:sp>
      <p:cxnSp>
        <p:nvCxnSpPr>
          <p:cNvPr id="55" name="Straight Arrow Connector 54"/>
          <p:cNvCxnSpPr>
            <a:stCxn id="20" idx="5"/>
          </p:cNvCxnSpPr>
          <p:nvPr/>
        </p:nvCxnSpPr>
        <p:spPr>
          <a:xfrm>
            <a:off x="5727144" y="2888940"/>
            <a:ext cx="861080" cy="68407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3" idx="2"/>
            <a:endCxn id="101" idx="2"/>
          </p:cNvCxnSpPr>
          <p:nvPr/>
        </p:nvCxnSpPr>
        <p:spPr>
          <a:xfrm rot="16200000" flipH="1">
            <a:off x="1763688" y="2573615"/>
            <a:ext cx="2592288" cy="4320480"/>
          </a:xfrm>
          <a:prstGeom prst="bentConnector2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5220072" y="5813975"/>
            <a:ext cx="2304256" cy="432048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open</a:t>
            </a:r>
            <a:r>
              <a:rPr lang="en-GB" dirty="0">
                <a:solidFill>
                  <a:schemeClr val="bg1"/>
                </a:solidFill>
              </a:rPr>
              <a:t>EHR Data</a:t>
            </a:r>
          </a:p>
        </p:txBody>
      </p:sp>
      <p:cxnSp>
        <p:nvCxnSpPr>
          <p:cNvPr id="110" name="Elbow Connector 109"/>
          <p:cNvCxnSpPr>
            <a:stCxn id="20" idx="3"/>
          </p:cNvCxnSpPr>
          <p:nvPr/>
        </p:nvCxnSpPr>
        <p:spPr>
          <a:xfrm rot="5400000">
            <a:off x="4250981" y="4686126"/>
            <a:ext cx="2376266" cy="6031"/>
          </a:xfrm>
          <a:prstGeom prst="bentConnector3">
            <a:avLst>
              <a:gd name="adj1" fmla="val 50000"/>
            </a:avLst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91680" y="162880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Archetypes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6660232" y="1988840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Java TDO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6660232" y="2636912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C# TDO</a:t>
            </a:r>
          </a:p>
        </p:txBody>
      </p:sp>
      <p:cxnSp>
        <p:nvCxnSpPr>
          <p:cNvPr id="46" name="Straight Arrow Connector 45"/>
          <p:cNvCxnSpPr>
            <a:stCxn id="20" idx="5"/>
            <a:endCxn id="21" idx="1"/>
          </p:cNvCxnSpPr>
          <p:nvPr/>
        </p:nvCxnSpPr>
        <p:spPr>
          <a:xfrm flipV="1">
            <a:off x="5727144" y="2240868"/>
            <a:ext cx="933088" cy="64807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  <a:endCxn id="24" idx="1"/>
          </p:cNvCxnSpPr>
          <p:nvPr/>
        </p:nvCxnSpPr>
        <p:spPr>
          <a:xfrm>
            <a:off x="5727144" y="2888940"/>
            <a:ext cx="933088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732240" y="5085184"/>
            <a:ext cx="432048" cy="50405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/>
          <p:cNvCxnSpPr>
            <a:endCxn id="122" idx="0"/>
          </p:cNvCxnSpPr>
          <p:nvPr/>
        </p:nvCxnSpPr>
        <p:spPr>
          <a:xfrm>
            <a:off x="6948264" y="4509120"/>
            <a:ext cx="0" cy="5760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3563888" y="4581128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7" name="Can 76"/>
          <p:cNvSpPr/>
          <p:nvPr/>
        </p:nvSpPr>
        <p:spPr>
          <a:xfrm>
            <a:off x="3059832" y="4509120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</a:t>
            </a:r>
          </a:p>
        </p:txBody>
      </p:sp>
      <p:cxnSp>
        <p:nvCxnSpPr>
          <p:cNvPr id="88" name="Straight Arrow Connector 87"/>
          <p:cNvCxnSpPr>
            <a:stCxn id="72" idx="1"/>
            <a:endCxn id="14" idx="3"/>
          </p:cNvCxnSpPr>
          <p:nvPr/>
        </p:nvCxnSpPr>
        <p:spPr>
          <a:xfrm flipH="1" flipV="1">
            <a:off x="3563888" y="3455185"/>
            <a:ext cx="180020" cy="11259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1"/>
          </p:cNvCxnSpPr>
          <p:nvPr/>
        </p:nvCxnSpPr>
        <p:spPr>
          <a:xfrm flipH="1" flipV="1">
            <a:off x="3203848" y="4212377"/>
            <a:ext cx="72008" cy="2967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" idx="5"/>
            <a:endCxn id="14" idx="1"/>
          </p:cNvCxnSpPr>
          <p:nvPr/>
        </p:nvCxnSpPr>
        <p:spPr>
          <a:xfrm>
            <a:off x="2429762" y="3140968"/>
            <a:ext cx="1026114" cy="1571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3059832" y="2276872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3347864" y="314096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2987824" y="393305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2987824" y="350100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/>
          <p:cNvCxnSpPr>
            <a:endCxn id="12" idx="1"/>
          </p:cNvCxnSpPr>
          <p:nvPr/>
        </p:nvCxnSpPr>
        <p:spPr>
          <a:xfrm flipV="1">
            <a:off x="2699792" y="2433981"/>
            <a:ext cx="468052" cy="130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5"/>
            <a:endCxn id="13" idx="1"/>
          </p:cNvCxnSpPr>
          <p:nvPr/>
        </p:nvCxnSpPr>
        <p:spPr>
          <a:xfrm>
            <a:off x="2429762" y="3573016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5"/>
            <a:endCxn id="15" idx="1"/>
          </p:cNvCxnSpPr>
          <p:nvPr/>
        </p:nvCxnSpPr>
        <p:spPr>
          <a:xfrm>
            <a:off x="2429762" y="4005064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547664" y="2564904"/>
            <a:ext cx="432048" cy="4145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547664" y="3356992"/>
            <a:ext cx="504056" cy="7920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07904" y="2204864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Templates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339752" y="5949280"/>
            <a:ext cx="128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conformance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2" grpId="0" animBg="1"/>
      <p:bldP spid="3" grpId="0" build="allAtOnce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569" y="2780928"/>
            <a:ext cx="1215135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2411760" y="2708920"/>
            <a:ext cx="1296144" cy="792088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4122860" y="2060848"/>
            <a:ext cx="1296144" cy="792088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7" name="Can 6"/>
          <p:cNvSpPr/>
          <p:nvPr/>
        </p:nvSpPr>
        <p:spPr>
          <a:xfrm>
            <a:off x="4067944" y="3356992"/>
            <a:ext cx="1008112" cy="648072"/>
          </a:xfrm>
          <a:prstGeom prst="can">
            <a:avLst/>
          </a:prstGeom>
          <a:solidFill>
            <a:srgbClr val="FFFF66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Queries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423946" y="3976416"/>
            <a:ext cx="1033750" cy="504056"/>
          </a:xfrm>
          <a:prstGeom prst="round2DiagRect">
            <a:avLst/>
          </a:prstGeom>
          <a:solidFill>
            <a:srgbClr val="B2CB7F"/>
          </a:solidFill>
          <a:ln>
            <a:solidFill>
              <a:srgbClr val="B2CB7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Bindings</a:t>
            </a:r>
          </a:p>
        </p:txBody>
      </p:sp>
      <p:sp>
        <p:nvSpPr>
          <p:cNvPr id="9" name="Can 8"/>
          <p:cNvSpPr/>
          <p:nvPr/>
        </p:nvSpPr>
        <p:spPr>
          <a:xfrm>
            <a:off x="1450018" y="4941168"/>
            <a:ext cx="1224136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Arial Narrow" pitchFamily="34" charset="0"/>
              </a:rPr>
              <a:t>Terminology</a:t>
            </a:r>
            <a:endParaRPr lang="en-GB" sz="1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3178210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Ref</a:t>
            </a:r>
          </a:p>
        </p:txBody>
      </p:sp>
      <p:sp>
        <p:nvSpPr>
          <p:cNvPr id="11" name="Can 10"/>
          <p:cNvSpPr/>
          <p:nvPr/>
        </p:nvSpPr>
        <p:spPr>
          <a:xfrm>
            <a:off x="3754274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79712" y="29969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19319471">
            <a:off x="3724223" y="2429190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2589576">
            <a:off x="3685704" y="32971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2749599" y="358518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072849" y="4566804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3677171">
            <a:off x="3308631" y="4592178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2771800" y="515719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659</Words>
  <Application>Microsoft Office PowerPoint</Application>
  <PresentationFormat>On-screen Show (4:3)</PresentationFormat>
  <Paragraphs>412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Wingdings</vt:lpstr>
      <vt:lpstr>Office Theme</vt:lpstr>
      <vt:lpstr>openEHR Ecosystem Slides</vt:lpstr>
      <vt:lpstr>openEHR development ecosystem</vt:lpstr>
      <vt:lpstr>openEHR development ecosystem</vt:lpstr>
      <vt:lpstr>PowerPoint Presentation</vt:lpstr>
      <vt:lpstr>Platform (logo / icon size)</vt:lpstr>
      <vt:lpstr>Platform (logo / icon size)</vt:lpstr>
      <vt:lpstr>From models to software to data</vt:lpstr>
      <vt:lpstr>From models to software to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Single-source modelling</vt:lpstr>
      <vt:lpstr>PowerPoint Presentation</vt:lpstr>
      <vt:lpstr>PowerPoint Presentation</vt:lpstr>
      <vt:lpstr>PowerPoint Presentation</vt:lpstr>
      <vt:lpstr>PowerPoint Presentation</vt:lpstr>
      <vt:lpstr>From models to software to 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 Beale</cp:lastModifiedBy>
  <cp:revision>98</cp:revision>
  <dcterms:created xsi:type="dcterms:W3CDTF">2012-06-28T10:29:47Z</dcterms:created>
  <dcterms:modified xsi:type="dcterms:W3CDTF">2017-01-31T15:29:32Z</dcterms:modified>
</cp:coreProperties>
</file>