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75" r:id="rId5"/>
    <p:sldId id="263" r:id="rId6"/>
    <p:sldId id="264" r:id="rId7"/>
    <p:sldId id="259" r:id="rId8"/>
    <p:sldId id="273" r:id="rId9"/>
    <p:sldId id="261" r:id="rId10"/>
    <p:sldId id="262" r:id="rId11"/>
    <p:sldId id="266" r:id="rId12"/>
    <p:sldId id="267" r:id="rId13"/>
    <p:sldId id="269" r:id="rId14"/>
    <p:sldId id="272" r:id="rId15"/>
    <p:sldId id="271" r:id="rId16"/>
    <p:sldId id="270" r:id="rId17"/>
    <p:sldId id="268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FFFF66"/>
    <a:srgbClr val="B0DD7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0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3/12/2017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openEHR Ecosystem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912085" y="5085184"/>
            <a:ext cx="1363771" cy="648072"/>
            <a:chOff x="2344133" y="4941168"/>
            <a:chExt cx="1363771" cy="648072"/>
          </a:xfrm>
        </p:grpSpPr>
        <p:sp>
          <p:nvSpPr>
            <p:cNvPr id="9" name="Can 8"/>
            <p:cNvSpPr/>
            <p:nvPr/>
          </p:nvSpPr>
          <p:spPr>
            <a:xfrm>
              <a:off x="2411760" y="4941168"/>
              <a:ext cx="1224136" cy="6480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133" y="5085184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Terminology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3528" y="2706520"/>
            <a:ext cx="1152128" cy="6144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843808" y="384395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2056101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Ref</a:t>
            </a:r>
          </a:p>
        </p:txBody>
      </p:sp>
      <p:sp>
        <p:nvSpPr>
          <p:cNvPr id="11" name="Can 10"/>
          <p:cNvSpPr/>
          <p:nvPr/>
        </p:nvSpPr>
        <p:spPr>
          <a:xfrm>
            <a:off x="2632165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5476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733395">
            <a:off x="1164466" y="344234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7973330">
            <a:off x="1811702" y="344288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890574" y="445143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933342" y="2636912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762820" y="2636912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1187624" y="378904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478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2733395">
            <a:off x="1956554" y="447609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2733395">
            <a:off x="2892658" y="34423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539894" y="344288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779044" y="7647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79044" y="14847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79044" y="22048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5251831" y="207418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251830" y="121009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274988" y="162880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6200000">
            <a:off x="4258791" y="22412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3762820" y="141277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779044" y="29249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380312" y="1916832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Def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80312" y="2564904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Document Def</a:t>
            </a:r>
          </a:p>
        </p:txBody>
      </p:sp>
      <p:sp>
        <p:nvSpPr>
          <p:cNvPr id="36" name="Right Arrow 35"/>
          <p:cNvSpPr/>
          <p:nvPr/>
        </p:nvSpPr>
        <p:spPr>
          <a:xfrm rot="2733395">
            <a:off x="6925105" y="257824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8866605" flipV="1">
            <a:off x="6925107" y="214619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2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29614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3789040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1844824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2348880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293883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2420888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105273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3140968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365171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14986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4046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171414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85005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12687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105273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195283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332098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235556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3219663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22907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32040" y="3933056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740352" y="3284984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308304" y="3717032"/>
            <a:ext cx="1224136" cy="64807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Software</a:t>
            </a:r>
          </a:p>
        </p:txBody>
      </p:sp>
      <p:sp>
        <p:nvSpPr>
          <p:cNvPr id="36" name="Can 35"/>
          <p:cNvSpPr/>
          <p:nvPr/>
        </p:nvSpPr>
        <p:spPr>
          <a:xfrm>
            <a:off x="7308304" y="5013176"/>
            <a:ext cx="1296144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System</a:t>
            </a: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740352" y="4581128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699792" y="3861048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4762146" y="2017718"/>
            <a:ext cx="449300" cy="288032"/>
          </a:xfrm>
          <a:prstGeom prst="rightArrow">
            <a:avLst/>
          </a:prstGeom>
          <a:solidFill>
            <a:srgbClr val="FFC000"/>
          </a:solidFill>
          <a:ln w="635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236296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36296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36296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781091" y="2434229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798342" y="1570132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04248" y="1988840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292080" y="177281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FFFF99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6296" y="32849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716016" y="4725144"/>
            <a:ext cx="2160240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24328" y="4077072"/>
            <a:ext cx="432048" cy="144016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0070C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092280" y="4437112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6" name="Can 35"/>
          <p:cNvSpPr/>
          <p:nvPr/>
        </p:nvSpPr>
        <p:spPr>
          <a:xfrm>
            <a:off x="7092280" y="5733256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632340" y="5417846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483768" y="4653136"/>
            <a:ext cx="4536504" cy="1584176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19872" y="4581128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953834" y="263691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6" name="Group 37"/>
          <p:cNvGrpSpPr/>
          <p:nvPr/>
        </p:nvGrpSpPr>
        <p:grpSpPr>
          <a:xfrm>
            <a:off x="323528" y="3140968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47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50" name="Can 49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Can 47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</a:p>
          </p:txBody>
        </p:sp>
        <p:sp>
          <p:nvSpPr>
            <p:cNvPr id="49" name="Can 48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53" name="Flowchart: Multidocument 4"/>
          <p:cNvSpPr/>
          <p:nvPr/>
        </p:nvSpPr>
        <p:spPr>
          <a:xfrm>
            <a:off x="3347864" y="321297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5" name="Can 54"/>
          <p:cNvSpPr/>
          <p:nvPr/>
        </p:nvSpPr>
        <p:spPr>
          <a:xfrm>
            <a:off x="1979712" y="393305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56" name="Right Arrow 55"/>
          <p:cNvSpPr/>
          <p:nvPr/>
        </p:nvSpPr>
        <p:spPr>
          <a:xfrm rot="12982020">
            <a:off x="3005460" y="4489472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6200000">
            <a:off x="3743908" y="2796680"/>
            <a:ext cx="504056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00000">
            <a:off x="3743908" y="4185084"/>
            <a:ext cx="504056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Flowchart: Multidocument 62"/>
          <p:cNvSpPr/>
          <p:nvPr/>
        </p:nvSpPr>
        <p:spPr>
          <a:xfrm>
            <a:off x="3365116" y="181594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68344" y="5373216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668344" y="5292582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668344" y="521194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7116205" y="522920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68" name="Right Arrow 67"/>
          <p:cNvSpPr/>
          <p:nvPr/>
        </p:nvSpPr>
        <p:spPr>
          <a:xfrm rot="12982020">
            <a:off x="1620055" y="3950483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2982020">
            <a:off x="3005459" y="3086387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8466000">
            <a:off x="2969208" y="3882379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8466000">
            <a:off x="1580803" y="3217053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 rot="8466000">
            <a:off x="2977833" y="2399090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2160" y="5741882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retrieval</a:t>
            </a:r>
          </a:p>
        </p:txBody>
      </p:sp>
      <p:sp>
        <p:nvSpPr>
          <p:cNvPr id="74" name="Right Arrow 73"/>
          <p:cNvSpPr/>
          <p:nvPr/>
        </p:nvSpPr>
        <p:spPr>
          <a:xfrm rot="3492385">
            <a:off x="6725075" y="3017083"/>
            <a:ext cx="526906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4511291" y="1434262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00192" y="1218238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Single-source modelling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79" y="3861048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788024" y="141277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6" name="Can 35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262026" y="2010326"/>
            <a:ext cx="1152128" cy="2664296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remote</a:t>
            </a:r>
            <a:b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4" name="Can 3"/>
          <p:cNvSpPr/>
          <p:nvPr/>
        </p:nvSpPr>
        <p:spPr>
          <a:xfrm>
            <a:off x="2558170" y="1578278"/>
            <a:ext cx="48965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278250" y="4386590"/>
            <a:ext cx="576064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998330" y="3234462"/>
            <a:ext cx="864096" cy="576064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OPT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56" idx="3"/>
          </p:cNvCxnSpPr>
          <p:nvPr/>
        </p:nvCxnSpPr>
        <p:spPr>
          <a:xfrm flipV="1">
            <a:off x="3566282" y="3738518"/>
            <a:ext cx="36004" cy="648072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2702186" y="4962654"/>
            <a:ext cx="1152128" cy="36004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Terminology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3" idx="2"/>
            <a:endCxn id="101" idx="1"/>
          </p:cNvCxnSpPr>
          <p:nvPr/>
        </p:nvCxnSpPr>
        <p:spPr>
          <a:xfrm>
            <a:off x="5366483" y="3522494"/>
            <a:ext cx="305486" cy="3600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4034" y="1991162"/>
            <a:ext cx="100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Reusable</a:t>
            </a:r>
            <a:br>
              <a:rPr lang="en-GB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archetypes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5671969" y="3162454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TDS 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(XSD)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53" idx="2"/>
            <a:endCxn id="35" idx="1"/>
          </p:cNvCxnSpPr>
          <p:nvPr/>
        </p:nvCxnSpPr>
        <p:spPr>
          <a:xfrm flipV="1">
            <a:off x="5366483" y="3378478"/>
            <a:ext cx="305486" cy="1440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2702186" y="4386590"/>
            <a:ext cx="504056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ref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1"/>
            <a:endCxn id="47" idx="3"/>
          </p:cNvCxnSpPr>
          <p:nvPr/>
        </p:nvCxnSpPr>
        <p:spPr>
          <a:xfrm flipH="1" flipV="1">
            <a:off x="2846202" y="4124743"/>
            <a:ext cx="108012" cy="261847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630178" y="2730406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2630178" y="381052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2630178" y="3378478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278250" y="2874422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Template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3350258" y="3306470"/>
            <a:ext cx="504056" cy="43204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46" idx="4"/>
            <a:endCxn id="56" idx="1"/>
          </p:cNvCxnSpPr>
          <p:nvPr/>
        </p:nvCxnSpPr>
        <p:spPr>
          <a:xfrm>
            <a:off x="3062226" y="3044623"/>
            <a:ext cx="414046" cy="47787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56" idx="1"/>
          </p:cNvCxnSpPr>
          <p:nvPr/>
        </p:nvCxnSpPr>
        <p:spPr>
          <a:xfrm flipV="1">
            <a:off x="2954214" y="3522494"/>
            <a:ext cx="522058" cy="44514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86162" y="2350621"/>
            <a:ext cx="102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Archetypes</a:t>
            </a:r>
          </a:p>
        </p:txBody>
      </p:sp>
      <p:sp>
        <p:nvSpPr>
          <p:cNvPr id="101" name="Folded Corner 100"/>
          <p:cNvSpPr/>
          <p:nvPr/>
        </p:nvSpPr>
        <p:spPr>
          <a:xfrm>
            <a:off x="5671969" y="3666510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TDO 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(C#)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Folded Corner 102"/>
          <p:cNvSpPr/>
          <p:nvPr/>
        </p:nvSpPr>
        <p:spPr>
          <a:xfrm>
            <a:off x="5671969" y="2730406"/>
            <a:ext cx="558609" cy="360040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</a:rPr>
              <a:t>HTML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16813" y="2711242"/>
            <a:ext cx="107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Operational</a:t>
            </a:r>
            <a:br>
              <a:rPr lang="en-GB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Template</a:t>
            </a:r>
          </a:p>
        </p:txBody>
      </p:sp>
      <p:sp>
        <p:nvSpPr>
          <p:cNvPr id="119" name="Folded Corner 118"/>
          <p:cNvSpPr/>
          <p:nvPr/>
        </p:nvSpPr>
        <p:spPr>
          <a:xfrm>
            <a:off x="5671969" y="4170566"/>
            <a:ext cx="558609" cy="360040"/>
          </a:xfrm>
          <a:prstGeom prst="foldedCorner">
            <a:avLst/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etc</a:t>
            </a:r>
          </a:p>
        </p:txBody>
      </p:sp>
      <p:sp>
        <p:nvSpPr>
          <p:cNvPr id="141" name="Isosceles Triangle 140"/>
          <p:cNvSpPr/>
          <p:nvPr/>
        </p:nvSpPr>
        <p:spPr>
          <a:xfrm>
            <a:off x="1535657" y="2591929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/>
          <p:cNvSpPr/>
          <p:nvPr/>
        </p:nvSpPr>
        <p:spPr>
          <a:xfrm>
            <a:off x="1895697" y="289657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/>
          <p:cNvSpPr/>
          <p:nvPr/>
        </p:nvSpPr>
        <p:spPr>
          <a:xfrm>
            <a:off x="1334035" y="301843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/>
          <p:cNvSpPr/>
          <p:nvPr/>
        </p:nvSpPr>
        <p:spPr>
          <a:xfrm>
            <a:off x="1646069" y="314029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Isosceles Triangle 144"/>
          <p:cNvSpPr/>
          <p:nvPr/>
        </p:nvSpPr>
        <p:spPr>
          <a:xfrm>
            <a:off x="1895696" y="338401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/>
          <p:cNvSpPr/>
          <p:nvPr/>
        </p:nvSpPr>
        <p:spPr>
          <a:xfrm>
            <a:off x="1396442" y="344494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/>
          <p:cNvSpPr/>
          <p:nvPr/>
        </p:nvSpPr>
        <p:spPr>
          <a:xfrm>
            <a:off x="1646069" y="3688666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/>
          <p:cNvCxnSpPr>
            <a:stCxn id="48" idx="5"/>
            <a:endCxn id="56" idx="1"/>
          </p:cNvCxnSpPr>
          <p:nvPr/>
        </p:nvCxnSpPr>
        <p:spPr>
          <a:xfrm flipV="1">
            <a:off x="2954214" y="3522494"/>
            <a:ext cx="522058" cy="1309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66482" y="2226350"/>
            <a:ext cx="11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Downstream </a:t>
            </a:r>
            <a:br>
              <a:rPr lang="en-GB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artefacts</a:t>
            </a:r>
          </a:p>
        </p:txBody>
      </p:sp>
      <p:cxnSp>
        <p:nvCxnSpPr>
          <p:cNvPr id="160" name="Straight Arrow Connector 159"/>
          <p:cNvCxnSpPr>
            <a:stCxn id="25" idx="1"/>
            <a:endCxn id="41" idx="3"/>
          </p:cNvCxnSpPr>
          <p:nvPr/>
        </p:nvCxnSpPr>
        <p:spPr>
          <a:xfrm flipH="1" flipV="1">
            <a:off x="2954214" y="4602614"/>
            <a:ext cx="324036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5" idx="1"/>
            <a:endCxn id="14" idx="3"/>
          </p:cNvCxnSpPr>
          <p:nvPr/>
        </p:nvCxnSpPr>
        <p:spPr>
          <a:xfrm flipV="1">
            <a:off x="3278250" y="4602614"/>
            <a:ext cx="288032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990014" y="1775138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Related </a:t>
            </a:r>
            <a:br>
              <a:rPr lang="en-GB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documentation</a:t>
            </a:r>
          </a:p>
        </p:txBody>
      </p:sp>
      <p:cxnSp>
        <p:nvCxnSpPr>
          <p:cNvPr id="193" name="Straight Arrow Connector 192"/>
          <p:cNvCxnSpPr>
            <a:stCxn id="142" idx="5"/>
          </p:cNvCxnSpPr>
          <p:nvPr/>
        </p:nvCxnSpPr>
        <p:spPr>
          <a:xfrm>
            <a:off x="2176528" y="3029516"/>
            <a:ext cx="1317746" cy="49297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85559" y="3116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re-used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558170" y="333289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changed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630178" y="381052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new</a:t>
            </a:r>
          </a:p>
        </p:txBody>
      </p:sp>
      <p:cxnSp>
        <p:nvCxnSpPr>
          <p:cNvPr id="216" name="Straight Arrow Connector 215"/>
          <p:cNvCxnSpPr>
            <a:stCxn id="318" idx="2"/>
          </p:cNvCxnSpPr>
          <p:nvPr/>
        </p:nvCxnSpPr>
        <p:spPr>
          <a:xfrm>
            <a:off x="6855930" y="4261648"/>
            <a:ext cx="22720" cy="77301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30578" y="5034662"/>
            <a:ext cx="13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Dissemination</a:t>
            </a:r>
          </a:p>
        </p:txBody>
      </p:sp>
      <p:cxnSp>
        <p:nvCxnSpPr>
          <p:cNvPr id="13" name="Straight Arrow Connector 12"/>
          <p:cNvCxnSpPr>
            <a:stCxn id="56" idx="5"/>
            <a:endCxn id="12" idx="1"/>
          </p:cNvCxnSpPr>
          <p:nvPr/>
        </p:nvCxnSpPr>
        <p:spPr>
          <a:xfrm>
            <a:off x="3728300" y="3522494"/>
            <a:ext cx="50089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>
            <a:off x="4574394" y="3378478"/>
            <a:ext cx="1296145" cy="2880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Transform Engine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358370" y="438659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your CKM</a:t>
            </a:r>
            <a:endParaRPr lang="en-GB" sz="1600" dirty="0">
              <a:solidFill>
                <a:schemeClr val="accent3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59" name="Straight Arrow Connector 258"/>
          <p:cNvCxnSpPr>
            <a:stCxn id="253" idx="2"/>
            <a:endCxn id="119" idx="1"/>
          </p:cNvCxnSpPr>
          <p:nvPr/>
        </p:nvCxnSpPr>
        <p:spPr>
          <a:xfrm>
            <a:off x="5366483" y="3522494"/>
            <a:ext cx="305486" cy="8280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3" idx="2"/>
            <a:endCxn id="103" idx="1"/>
          </p:cNvCxnSpPr>
          <p:nvPr/>
        </p:nvCxnSpPr>
        <p:spPr>
          <a:xfrm flipV="1">
            <a:off x="5366483" y="2910426"/>
            <a:ext cx="305486" cy="6120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253" idx="0"/>
          </p:cNvCxnSpPr>
          <p:nvPr/>
        </p:nvCxnSpPr>
        <p:spPr>
          <a:xfrm>
            <a:off x="4661239" y="3522494"/>
            <a:ext cx="4172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5" idx="5"/>
          </p:cNvCxnSpPr>
          <p:nvPr/>
        </p:nvCxnSpPr>
        <p:spPr>
          <a:xfrm>
            <a:off x="2176527" y="3516955"/>
            <a:ext cx="597667" cy="554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1" idx="5"/>
            <a:endCxn id="46" idx="1"/>
          </p:cNvCxnSpPr>
          <p:nvPr/>
        </p:nvCxnSpPr>
        <p:spPr>
          <a:xfrm>
            <a:off x="1816488" y="2724867"/>
            <a:ext cx="921702" cy="16264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558170" y="273040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changed</a:t>
            </a:r>
          </a:p>
        </p:txBody>
      </p:sp>
      <p:pic>
        <p:nvPicPr>
          <p:cNvPr id="312" name="Picture 311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8210" y="1866310"/>
            <a:ext cx="306916" cy="310902"/>
          </a:xfrm>
          <a:prstGeom prst="rect">
            <a:avLst/>
          </a:prstGeom>
        </p:spPr>
      </p:pic>
      <p:pic>
        <p:nvPicPr>
          <p:cNvPr id="313" name="Picture 312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258" y="1722294"/>
            <a:ext cx="306916" cy="310902"/>
          </a:xfrm>
          <a:prstGeom prst="rect">
            <a:avLst/>
          </a:prstGeom>
        </p:spPr>
      </p:pic>
      <p:pic>
        <p:nvPicPr>
          <p:cNvPr id="314" name="Picture 313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298" y="1650286"/>
            <a:ext cx="321712" cy="327670"/>
          </a:xfrm>
          <a:prstGeom prst="rect">
            <a:avLst/>
          </a:prstGeom>
        </p:spPr>
      </p:pic>
      <p:pic>
        <p:nvPicPr>
          <p:cNvPr id="315" name="Picture 314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250" y="1938318"/>
            <a:ext cx="321712" cy="327670"/>
          </a:xfrm>
          <a:prstGeom prst="rect">
            <a:avLst/>
          </a:prstGeom>
        </p:spPr>
      </p:pic>
      <p:pic>
        <p:nvPicPr>
          <p:cNvPr id="316" name="Picture 315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298" y="2010326"/>
            <a:ext cx="306916" cy="310902"/>
          </a:xfrm>
          <a:prstGeom prst="rect">
            <a:avLst/>
          </a:prstGeom>
        </p:spPr>
      </p:pic>
      <p:pic>
        <p:nvPicPr>
          <p:cNvPr id="318" name="Picture 317" descr="zipfile2-green-sli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9154" y="2946429"/>
            <a:ext cx="1053552" cy="1315219"/>
          </a:xfrm>
          <a:prstGeom prst="rect">
            <a:avLst/>
          </a:prstGeom>
        </p:spPr>
      </p:pic>
      <p:sp>
        <p:nvSpPr>
          <p:cNvPr id="319" name="Folded Corner 318"/>
          <p:cNvSpPr/>
          <p:nvPr/>
        </p:nvSpPr>
        <p:spPr>
          <a:xfrm>
            <a:off x="6518609" y="3162454"/>
            <a:ext cx="432049" cy="288032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TDS</a:t>
            </a:r>
            <a:endParaRPr lang="en-GB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0" name="Picture 319" descr="wor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803" y="3522494"/>
            <a:ext cx="284339" cy="288032"/>
          </a:xfrm>
          <a:prstGeom prst="rect">
            <a:avLst/>
          </a:prstGeom>
        </p:spPr>
      </p:pic>
      <p:sp>
        <p:nvSpPr>
          <p:cNvPr id="321" name="Isosceles Triangle 320"/>
          <p:cNvSpPr/>
          <p:nvPr/>
        </p:nvSpPr>
        <p:spPr>
          <a:xfrm>
            <a:off x="6590618" y="3786523"/>
            <a:ext cx="360040" cy="240027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>
                <a:solidFill>
                  <a:schemeClr val="bg1"/>
                </a:solidFill>
              </a:rPr>
              <a:t>OPT</a:t>
            </a:r>
            <a:endParaRPr lang="en-GB" sz="500" b="1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374594" y="2586390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Release set</a:t>
            </a:r>
          </a:p>
        </p:txBody>
      </p:sp>
      <p:cxnSp>
        <p:nvCxnSpPr>
          <p:cNvPr id="323" name="Straight Arrow Connector 322"/>
          <p:cNvCxnSpPr>
            <a:stCxn id="35" idx="3"/>
            <a:endCxn id="319" idx="1"/>
          </p:cNvCxnSpPr>
          <p:nvPr/>
        </p:nvCxnSpPr>
        <p:spPr>
          <a:xfrm flipV="1">
            <a:off x="6230578" y="3306470"/>
            <a:ext cx="288031" cy="720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 descr="acrobat_pdf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8650" y="3666510"/>
            <a:ext cx="288032" cy="293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4572000" y="1412776"/>
            <a:ext cx="3672408" cy="3888432"/>
          </a:xfrm>
          <a:prstGeom prst="roundRect">
            <a:avLst>
              <a:gd name="adj" fmla="val 757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ounded Rectangle 141"/>
          <p:cNvSpPr/>
          <p:nvPr/>
        </p:nvSpPr>
        <p:spPr>
          <a:xfrm>
            <a:off x="323528" y="2852936"/>
            <a:ext cx="1800200" cy="2448272"/>
          </a:xfrm>
          <a:prstGeom prst="roundRect">
            <a:avLst>
              <a:gd name="adj" fmla="val 757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ounded Rectangle 140"/>
          <p:cNvSpPr/>
          <p:nvPr/>
        </p:nvSpPr>
        <p:spPr>
          <a:xfrm>
            <a:off x="2195736" y="1412776"/>
            <a:ext cx="2304256" cy="3888432"/>
          </a:xfrm>
          <a:prstGeom prst="roundRect">
            <a:avLst>
              <a:gd name="adj" fmla="val 757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From models to software to data</a:t>
            </a:r>
          </a:p>
        </p:txBody>
      </p:sp>
      <p:sp>
        <p:nvSpPr>
          <p:cNvPr id="65" name="Can 64"/>
          <p:cNvSpPr/>
          <p:nvPr/>
        </p:nvSpPr>
        <p:spPr>
          <a:xfrm>
            <a:off x="568430" y="5589240"/>
            <a:ext cx="1224136" cy="64807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055" y="5723964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Terminology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649064" y="4635884"/>
            <a:ext cx="504056" cy="36004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Ref</a:t>
            </a:r>
          </a:p>
        </p:txBody>
      </p:sp>
      <p:sp>
        <p:nvSpPr>
          <p:cNvPr id="64" name="Can 63"/>
          <p:cNvSpPr/>
          <p:nvPr/>
        </p:nvSpPr>
        <p:spPr>
          <a:xfrm>
            <a:off x="1225128" y="4635884"/>
            <a:ext cx="504056" cy="36004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68" name="Flowchart: Multidocument 4"/>
          <p:cNvSpPr/>
          <p:nvPr/>
        </p:nvSpPr>
        <p:spPr>
          <a:xfrm>
            <a:off x="539552" y="3356992"/>
            <a:ext cx="1368152" cy="936104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t" anchorCtr="0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9" name="Flowchart: Multidocument 68"/>
          <p:cNvSpPr/>
          <p:nvPr/>
        </p:nvSpPr>
        <p:spPr>
          <a:xfrm>
            <a:off x="2417573" y="2708920"/>
            <a:ext cx="1296144" cy="792088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0" name="Can 69"/>
          <p:cNvSpPr/>
          <p:nvPr/>
        </p:nvSpPr>
        <p:spPr>
          <a:xfrm>
            <a:off x="2453577" y="4365104"/>
            <a:ext cx="1224136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80" name="Right Arrow 79"/>
          <p:cNvSpPr/>
          <p:nvPr/>
        </p:nvSpPr>
        <p:spPr>
          <a:xfrm rot="2306915">
            <a:off x="1779316" y="4142695"/>
            <a:ext cx="68184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ight Arrow 102"/>
          <p:cNvSpPr/>
          <p:nvPr/>
        </p:nvSpPr>
        <p:spPr>
          <a:xfrm rot="5400000">
            <a:off x="935596" y="4257092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ight Arrow 108"/>
          <p:cNvSpPr/>
          <p:nvPr/>
        </p:nvSpPr>
        <p:spPr>
          <a:xfrm rot="16200000" flipH="1">
            <a:off x="6804248" y="4653136"/>
            <a:ext cx="115212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Cube 110"/>
          <p:cNvSpPr/>
          <p:nvPr/>
        </p:nvSpPr>
        <p:spPr>
          <a:xfrm>
            <a:off x="6804248" y="3501008"/>
            <a:ext cx="1224136" cy="64807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12" name="Can 111"/>
          <p:cNvSpPr/>
          <p:nvPr/>
        </p:nvSpPr>
        <p:spPr>
          <a:xfrm>
            <a:off x="6732240" y="5445224"/>
            <a:ext cx="1296144" cy="792088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114" name="Bent Arrow 113"/>
          <p:cNvSpPr/>
          <p:nvPr/>
        </p:nvSpPr>
        <p:spPr>
          <a:xfrm flipV="1">
            <a:off x="3059832" y="5157192"/>
            <a:ext cx="3600400" cy="792088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Round Diagonal Corner Rectangle 57"/>
          <p:cNvSpPr/>
          <p:nvPr/>
        </p:nvSpPr>
        <p:spPr>
          <a:xfrm>
            <a:off x="827584" y="3861048"/>
            <a:ext cx="720080" cy="288032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2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5400000">
            <a:off x="647564" y="5193196"/>
            <a:ext cx="432048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ight Arrow 118"/>
          <p:cNvSpPr/>
          <p:nvPr/>
        </p:nvSpPr>
        <p:spPr>
          <a:xfrm rot="5400000">
            <a:off x="1295636" y="5193196"/>
            <a:ext cx="432048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344114" y="2852936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Clinical Modelling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759146" y="1844824"/>
            <a:ext cx="1080120" cy="5760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Java API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759146" y="2564904"/>
            <a:ext cx="1080120" cy="5760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C# API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759146" y="3284984"/>
            <a:ext cx="1080120" cy="5760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Message XSD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759146" y="4005063"/>
            <a:ext cx="1080120" cy="108012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Forms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3733782" y="2852936"/>
            <a:ext cx="36866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 rot="16200000">
            <a:off x="2951820" y="3104964"/>
            <a:ext cx="2664296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Generate</a:t>
            </a:r>
          </a:p>
        </p:txBody>
      </p:sp>
      <p:sp>
        <p:nvSpPr>
          <p:cNvPr id="125" name="Right Arrow 124"/>
          <p:cNvSpPr/>
          <p:nvPr/>
        </p:nvSpPr>
        <p:spPr>
          <a:xfrm>
            <a:off x="4436610" y="198884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ight Arrow 125"/>
          <p:cNvSpPr/>
          <p:nvPr/>
        </p:nvSpPr>
        <p:spPr>
          <a:xfrm>
            <a:off x="4436610" y="270892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ight Arrow 126"/>
          <p:cNvSpPr/>
          <p:nvPr/>
        </p:nvSpPr>
        <p:spPr>
          <a:xfrm>
            <a:off x="4436610" y="342900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ight Arrow 129"/>
          <p:cNvSpPr/>
          <p:nvPr/>
        </p:nvSpPr>
        <p:spPr>
          <a:xfrm>
            <a:off x="4436610" y="414908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ight Arrow 131"/>
          <p:cNvSpPr/>
          <p:nvPr/>
        </p:nvSpPr>
        <p:spPr>
          <a:xfrm>
            <a:off x="3690652" y="4581128"/>
            <a:ext cx="100811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 rot="16200000">
            <a:off x="5002547" y="3104965"/>
            <a:ext cx="2664296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Build</a:t>
            </a:r>
          </a:p>
        </p:txBody>
      </p:sp>
      <p:sp>
        <p:nvSpPr>
          <p:cNvPr id="134" name="Right Arrow 133"/>
          <p:cNvSpPr/>
          <p:nvPr/>
        </p:nvSpPr>
        <p:spPr>
          <a:xfrm>
            <a:off x="5865144" y="198884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ight Arrow 134"/>
          <p:cNvSpPr/>
          <p:nvPr/>
        </p:nvSpPr>
        <p:spPr>
          <a:xfrm>
            <a:off x="5865144" y="270892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ight Arrow 135"/>
          <p:cNvSpPr/>
          <p:nvPr/>
        </p:nvSpPr>
        <p:spPr>
          <a:xfrm>
            <a:off x="5865144" y="342900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Arrow 137"/>
          <p:cNvSpPr/>
          <p:nvPr/>
        </p:nvSpPr>
        <p:spPr>
          <a:xfrm>
            <a:off x="5865144" y="414908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ight Arrow 138"/>
          <p:cNvSpPr/>
          <p:nvPr/>
        </p:nvSpPr>
        <p:spPr>
          <a:xfrm>
            <a:off x="6513216" y="369978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2339752" y="1412776"/>
            <a:ext cx="19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Set Modelling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292080" y="1412776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Software Engineering</a:t>
            </a:r>
          </a:p>
        </p:txBody>
      </p:sp>
      <p:cxnSp>
        <p:nvCxnSpPr>
          <p:cNvPr id="148" name="Straight Arrow Connector 147"/>
          <p:cNvCxnSpPr>
            <a:stCxn id="65" idx="4"/>
          </p:cNvCxnSpPr>
          <p:nvPr/>
        </p:nvCxnSpPr>
        <p:spPr>
          <a:xfrm flipV="1">
            <a:off x="1792566" y="5906150"/>
            <a:ext cx="1555298" cy="712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Arrow 156"/>
          <p:cNvSpPr/>
          <p:nvPr/>
        </p:nvSpPr>
        <p:spPr>
          <a:xfrm rot="19618445">
            <a:off x="1890446" y="3351040"/>
            <a:ext cx="507413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olded Corner 159"/>
          <p:cNvSpPr/>
          <p:nvPr/>
        </p:nvSpPr>
        <p:spPr>
          <a:xfrm>
            <a:off x="5940152" y="5949280"/>
            <a:ext cx="1080120" cy="720080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openEHR Information Model</a:t>
            </a:r>
          </a:p>
        </p:txBody>
      </p:sp>
      <p:sp>
        <p:nvSpPr>
          <p:cNvPr id="161" name="Folded Corner 160"/>
          <p:cNvSpPr/>
          <p:nvPr/>
        </p:nvSpPr>
        <p:spPr>
          <a:xfrm>
            <a:off x="107504" y="4149080"/>
            <a:ext cx="899592" cy="432048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ADL /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AOM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(ISO)</a:t>
            </a:r>
          </a:p>
        </p:txBody>
      </p:sp>
      <p:sp>
        <p:nvSpPr>
          <p:cNvPr id="162" name="Folded Corner 161"/>
          <p:cNvSpPr/>
          <p:nvPr/>
        </p:nvSpPr>
        <p:spPr>
          <a:xfrm>
            <a:off x="1331640" y="4077072"/>
            <a:ext cx="755576" cy="576064"/>
          </a:xfrm>
          <a:prstGeom prst="foldedCorner">
            <a:avLst/>
          </a:prstGeom>
          <a:solidFill>
            <a:srgbClr val="FFFF99"/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AML</a:t>
            </a:r>
          </a:p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(OMG)</a:t>
            </a:r>
          </a:p>
        </p:txBody>
      </p:sp>
      <p:sp>
        <p:nvSpPr>
          <p:cNvPr id="163" name="Folded Corner 162"/>
          <p:cNvSpPr/>
          <p:nvPr/>
        </p:nvSpPr>
        <p:spPr>
          <a:xfrm>
            <a:off x="3347864" y="4941168"/>
            <a:ext cx="576064" cy="360040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AQL</a:t>
            </a:r>
          </a:p>
        </p:txBody>
      </p:sp>
      <p:sp>
        <p:nvSpPr>
          <p:cNvPr id="164" name="Folded Corner 163"/>
          <p:cNvSpPr/>
          <p:nvPr/>
        </p:nvSpPr>
        <p:spPr>
          <a:xfrm>
            <a:off x="2267744" y="2348880"/>
            <a:ext cx="576064" cy="432048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ADL</a:t>
            </a:r>
          </a:p>
        </p:txBody>
      </p:sp>
      <p:sp>
        <p:nvSpPr>
          <p:cNvPr id="165" name="Folded Corner 164"/>
          <p:cNvSpPr/>
          <p:nvPr/>
        </p:nvSpPr>
        <p:spPr>
          <a:xfrm>
            <a:off x="251520" y="6021288"/>
            <a:ext cx="971600" cy="576064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SNOMED CT</a:t>
            </a:r>
          </a:p>
          <a:p>
            <a:pPr algn="ctr"/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</a:rPr>
              <a:t>ICDx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</p:txBody>
      </p:sp>
      <p:sp>
        <p:nvSpPr>
          <p:cNvPr id="166" name="Right Arrow 165"/>
          <p:cNvSpPr/>
          <p:nvPr/>
        </p:nvSpPr>
        <p:spPr>
          <a:xfrm rot="10800000">
            <a:off x="8100392" y="2204864"/>
            <a:ext cx="28803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Can 166"/>
          <p:cNvSpPr/>
          <p:nvPr/>
        </p:nvSpPr>
        <p:spPr>
          <a:xfrm>
            <a:off x="8388424" y="1628800"/>
            <a:ext cx="648072" cy="5040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</a:rPr>
              <a:t>HL7</a:t>
            </a:r>
          </a:p>
        </p:txBody>
      </p:sp>
      <p:sp>
        <p:nvSpPr>
          <p:cNvPr id="168" name="Cube 167"/>
          <p:cNvSpPr/>
          <p:nvPr/>
        </p:nvSpPr>
        <p:spPr>
          <a:xfrm>
            <a:off x="6804248" y="2060848"/>
            <a:ext cx="1296144" cy="64807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itchFamily="34" charset="0"/>
              </a:rPr>
              <a:t>Integration</a:t>
            </a:r>
          </a:p>
        </p:txBody>
      </p:sp>
      <p:sp>
        <p:nvSpPr>
          <p:cNvPr id="169" name="Can 168"/>
          <p:cNvSpPr/>
          <p:nvPr/>
        </p:nvSpPr>
        <p:spPr>
          <a:xfrm>
            <a:off x="8388424" y="2132856"/>
            <a:ext cx="648072" cy="5040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</a:rPr>
              <a:t>CDA</a:t>
            </a:r>
          </a:p>
        </p:txBody>
      </p:sp>
      <p:sp>
        <p:nvSpPr>
          <p:cNvPr id="170" name="Right Arrow 169"/>
          <p:cNvSpPr/>
          <p:nvPr/>
        </p:nvSpPr>
        <p:spPr>
          <a:xfrm>
            <a:off x="6516216" y="2276872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ight Arrow 171"/>
          <p:cNvSpPr/>
          <p:nvPr/>
        </p:nvSpPr>
        <p:spPr>
          <a:xfrm rot="16200000" flipH="1">
            <a:off x="7056276" y="2960948"/>
            <a:ext cx="64807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Can 172"/>
          <p:cNvSpPr/>
          <p:nvPr/>
        </p:nvSpPr>
        <p:spPr>
          <a:xfrm>
            <a:off x="8388424" y="2636912"/>
            <a:ext cx="648072" cy="5040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</a:rPr>
              <a:t>PDF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7544" y="1916832"/>
            <a:ext cx="148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Single Source </a:t>
            </a:r>
            <a:br>
              <a:rPr lang="en-GB" dirty="0"/>
            </a:br>
            <a:r>
              <a:rPr lang="en-GB" dirty="0"/>
              <a:t>Models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68112" y="90872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Vendor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/>
              <a:t>openEHR development ecosystem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99592" y="3068960"/>
            <a:ext cx="2952328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6600"/>
                </a:solidFill>
              </a:rPr>
              <a:t>Model </a:t>
            </a:r>
            <a:br>
              <a:rPr lang="en-GB" dirty="0">
                <a:solidFill>
                  <a:srgbClr val="006600"/>
                </a:solidFill>
              </a:rPr>
            </a:br>
            <a:r>
              <a:rPr lang="en-GB" dirty="0">
                <a:solidFill>
                  <a:srgbClr val="006600"/>
                </a:solidFill>
              </a:rPr>
              <a:t>tool platform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99592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Modelling Tool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907704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Modelling Tool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15816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Modelling Tool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2267744" y="386104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417" y="378904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Ref-sets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076056" y="3068960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076056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084168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092280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73" name="Down Arrow 72"/>
          <p:cNvSpPr/>
          <p:nvPr/>
        </p:nvSpPr>
        <p:spPr>
          <a:xfrm rot="16200000">
            <a:off x="4513009" y="284787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8064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156176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164288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6372200" y="386104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4283968" y="494290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48064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94015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380312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66023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148064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7961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5963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020272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372200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32240" y="397534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56" name="Can 55"/>
          <p:cNvSpPr/>
          <p:nvPr/>
        </p:nvSpPr>
        <p:spPr>
          <a:xfrm>
            <a:off x="971600" y="5373216"/>
            <a:ext cx="2880320" cy="792088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148064" y="5517232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1600" y="4869160"/>
            <a:ext cx="288032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006600"/>
                </a:solidFill>
              </a:rPr>
              <a:t>Governance Tools</a:t>
            </a:r>
          </a:p>
        </p:txBody>
      </p:sp>
      <p:sp>
        <p:nvSpPr>
          <p:cNvPr id="40" name="Freeform 39"/>
          <p:cNvSpPr/>
          <p:nvPr/>
        </p:nvSpPr>
        <p:spPr>
          <a:xfrm>
            <a:off x="4080123" y="295198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503907" y="296868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83688" y="524156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7904" y="526385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08144" y="528132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35896" y="371877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2079178" y="1412776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799258" y="1412776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439218" y="1412776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48376" y="1385614"/>
            <a:ext cx="395832" cy="791663"/>
            <a:chOff x="5796136" y="1385614"/>
            <a:chExt cx="395832" cy="7916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480424" y="1385614"/>
            <a:ext cx="395832" cy="791663"/>
            <a:chOff x="5796136" y="1385614"/>
            <a:chExt cx="395832" cy="791663"/>
          </a:xfrm>
        </p:grpSpPr>
        <p:grpSp>
          <p:nvGrpSpPr>
            <p:cNvPr id="35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912472" y="1385614"/>
            <a:ext cx="395832" cy="791663"/>
            <a:chOff x="5796136" y="1385614"/>
            <a:chExt cx="395832" cy="791663"/>
          </a:xfrm>
        </p:grpSpPr>
        <p:grpSp>
          <p:nvGrpSpPr>
            <p:cNvPr id="37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1064545" y="155679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898382" y="155679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883308" y="544522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58" y="71711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/>
              <a:t>openEHR development ecosystem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80701" y="2929102"/>
            <a:ext cx="2952328" cy="3558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6600"/>
                </a:solidFill>
              </a:rPr>
              <a:t>ADL/AOM tool platform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980701" y="1988840"/>
            <a:ext cx="936104" cy="559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Archetype Editor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988813" y="1988840"/>
            <a:ext cx="818122" cy="559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Template Editor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54794" y="1988840"/>
            <a:ext cx="1078235" cy="559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Terminology </a:t>
            </a:r>
            <a:r>
              <a:rPr lang="en-GB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Query-builder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570478" y="3413845"/>
            <a:ext cx="347186" cy="934364"/>
          </a:xfrm>
          <a:prstGeom prst="downArrow">
            <a:avLst>
              <a:gd name="adj1" fmla="val 40061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15694" y="3413845"/>
            <a:ext cx="920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2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2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Ref-sets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16933" y="2224028"/>
            <a:ext cx="2047555" cy="64807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Application &amp; system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development tools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7764352" y="2989029"/>
            <a:ext cx="330205" cy="1414508"/>
          </a:xfrm>
          <a:prstGeom prst="downArrow">
            <a:avLst>
              <a:gd name="adj1" fmla="val 30832"/>
              <a:gd name="adj2" fmla="val 5536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16933" y="4811551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637013" y="4811551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357093" y="4811551"/>
            <a:ext cx="607395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16933" y="4523519"/>
            <a:ext cx="46337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435068" y="4523519"/>
            <a:ext cx="44435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452651" y="4523519"/>
            <a:ext cx="48295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974359" y="3557783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56" name="Can 55"/>
          <p:cNvSpPr/>
          <p:nvPr/>
        </p:nvSpPr>
        <p:spPr>
          <a:xfrm>
            <a:off x="3052709" y="5013176"/>
            <a:ext cx="2880320" cy="66551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CKM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6916933" y="5085184"/>
            <a:ext cx="2047555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Health Information System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052710" y="4509120"/>
            <a:ext cx="673950" cy="504056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Review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215302" y="1519813"/>
            <a:ext cx="102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106081" y="1628800"/>
            <a:ext cx="98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Software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developers</a:t>
            </a:r>
            <a:endParaRPr lang="en-GB" sz="14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785372" y="4509120"/>
            <a:ext cx="1154780" cy="504056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Transformation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3764163" y="4509120"/>
            <a:ext cx="993188" cy="504056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Publication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76" y="1358467"/>
            <a:ext cx="558365" cy="55836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98" y="1628800"/>
            <a:ext cx="528358" cy="52835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893386" y="3954542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Editors,</a:t>
            </a:r>
          </a:p>
          <a:p>
            <a:pPr algn="ctr"/>
            <a:r>
              <a:rPr lang="en-GB" sz="1400" b="0" dirty="0">
                <a:solidFill>
                  <a:schemeClr val="accent3">
                    <a:lumMod val="50000"/>
                  </a:schemeClr>
                </a:solidFill>
              </a:rPr>
              <a:t>Reviewers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37" y="3875180"/>
            <a:ext cx="528358" cy="528358"/>
          </a:xfrm>
          <a:prstGeom prst="rect">
            <a:avLst/>
          </a:prstGeom>
        </p:spPr>
      </p:pic>
      <p:sp>
        <p:nvSpPr>
          <p:cNvPr id="132" name="Can 131"/>
          <p:cNvSpPr/>
          <p:nvPr/>
        </p:nvSpPr>
        <p:spPr>
          <a:xfrm>
            <a:off x="1259632" y="5017338"/>
            <a:ext cx="1330648" cy="83875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Service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259632" y="4511497"/>
            <a:ext cx="1330648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CTS2</a:t>
            </a:r>
          </a:p>
        </p:txBody>
      </p:sp>
      <p:cxnSp>
        <p:nvCxnSpPr>
          <p:cNvPr id="13" name="Elbow Connector 12"/>
          <p:cNvCxnSpPr>
            <a:stCxn id="134" idx="3"/>
            <a:endCxn id="169" idx="1"/>
          </p:cNvCxnSpPr>
          <p:nvPr/>
        </p:nvCxnSpPr>
        <p:spPr>
          <a:xfrm flipV="1">
            <a:off x="2590280" y="2745661"/>
            <a:ext cx="390421" cy="20178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4" idx="3"/>
            <a:endCxn id="56" idx="2"/>
          </p:cNvCxnSpPr>
          <p:nvPr/>
        </p:nvCxnSpPr>
        <p:spPr>
          <a:xfrm>
            <a:off x="2590280" y="4763525"/>
            <a:ext cx="462429" cy="582407"/>
          </a:xfrm>
          <a:prstGeom prst="bentConnector3">
            <a:avLst>
              <a:gd name="adj1" fmla="val 42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7939124" y="4523519"/>
            <a:ext cx="48295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18" name="Elbow Connector 17"/>
          <p:cNvCxnSpPr>
            <a:stCxn id="124" idx="3"/>
            <a:endCxn id="69" idx="1"/>
          </p:cNvCxnSpPr>
          <p:nvPr/>
        </p:nvCxnSpPr>
        <p:spPr>
          <a:xfrm flipV="1">
            <a:off x="5940152" y="2548064"/>
            <a:ext cx="976781" cy="2213084"/>
          </a:xfrm>
          <a:prstGeom prst="bentConnector3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24" idx="3"/>
            <a:endCxn id="61" idx="2"/>
          </p:cNvCxnSpPr>
          <p:nvPr/>
        </p:nvCxnSpPr>
        <p:spPr>
          <a:xfrm>
            <a:off x="5940152" y="4761148"/>
            <a:ext cx="976781" cy="684076"/>
          </a:xfrm>
          <a:prstGeom prst="bentConnector3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043566" y="3421809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Programming</a:t>
            </a:r>
            <a:b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artefacts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19441" y="5409586"/>
            <a:ext cx="73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Runtime</a:t>
            </a:r>
            <a:b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artefacts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056949" y="3611353"/>
            <a:ext cx="796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Querying,</a:t>
            </a:r>
          </a:p>
          <a:p>
            <a:pPr algn="ctr"/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Subsets,</a:t>
            </a:r>
          </a:p>
          <a:p>
            <a:pPr algn="ctr"/>
            <a:r>
              <a:rPr lang="en-GB" sz="12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endParaRPr lang="en-GB" sz="12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980701" y="2600713"/>
            <a:ext cx="2952328" cy="289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6600"/>
                </a:solidFill>
              </a:rPr>
              <a:t>Terminology Binding</a:t>
            </a:r>
          </a:p>
        </p:txBody>
      </p:sp>
      <p:sp>
        <p:nvSpPr>
          <p:cNvPr id="31" name="Folded Corner 30"/>
          <p:cNvSpPr/>
          <p:nvPr/>
        </p:nvSpPr>
        <p:spPr>
          <a:xfrm>
            <a:off x="3265049" y="5163785"/>
            <a:ext cx="711532" cy="44084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CIMI models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052708" y="5701897"/>
            <a:ext cx="2887444" cy="376143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23064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11560" y="2366132"/>
            <a:ext cx="2880320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Model tool platform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11560" y="1698182"/>
            <a:ext cx="864096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Content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547664" y="1698182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Modelling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555776" y="1698182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15616" y="348242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Archetypes</a:t>
            </a:r>
            <a:b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Templates</a:t>
            </a:r>
            <a:b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Ref-sets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292080" y="2348880"/>
            <a:ext cx="295232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App development framework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292080" y="1870702"/>
            <a:ext cx="93610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300192" y="1870702"/>
            <a:ext cx="93610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Dev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308304" y="1870702"/>
            <a:ext cx="93610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Tools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292080" y="4886412"/>
            <a:ext cx="9361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300192" y="4886412"/>
            <a:ext cx="9361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308304" y="4886412"/>
            <a:ext cx="9361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92080" y="4327600"/>
            <a:ext cx="720080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084168" y="4327600"/>
            <a:ext cx="648072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524328" y="4327600"/>
            <a:ext cx="720080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4248" y="4327600"/>
            <a:ext cx="648072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292080" y="3751536"/>
            <a:ext cx="432048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76256" y="3140968"/>
            <a:ext cx="69420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Deploy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incrementally</a:t>
            </a:r>
          </a:p>
        </p:txBody>
      </p:sp>
      <p:sp>
        <p:nvSpPr>
          <p:cNvPr id="56" name="Can 55"/>
          <p:cNvSpPr/>
          <p:nvPr/>
        </p:nvSpPr>
        <p:spPr>
          <a:xfrm>
            <a:off x="611560" y="4941168"/>
            <a:ext cx="2880320" cy="7200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Model Repository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292080" y="5102436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openEHR Health Data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11560" y="4581128"/>
            <a:ext cx="2880320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91880" y="119675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Programming  artefacts,</a:t>
            </a:r>
          </a:p>
          <a:p>
            <a:pPr algn="ctr"/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Message Schemas,</a:t>
            </a:r>
          </a:p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Document Schemas,</a:t>
            </a:r>
            <a:br>
              <a:rPr lang="en-GB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UI Forms &amp; Components</a:t>
            </a:r>
            <a:endParaRPr lang="en-GB" sz="12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36"/>
          <p:cNvGrpSpPr/>
          <p:nvPr/>
        </p:nvGrpSpPr>
        <p:grpSpPr>
          <a:xfrm>
            <a:off x="1187624" y="844299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151"/>
          <p:cNvGrpSpPr/>
          <p:nvPr/>
        </p:nvGrpSpPr>
        <p:grpSpPr>
          <a:xfrm>
            <a:off x="1907704" y="844299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158"/>
          <p:cNvGrpSpPr/>
          <p:nvPr/>
        </p:nvGrpSpPr>
        <p:grpSpPr>
          <a:xfrm>
            <a:off x="1547664" y="844299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350"/>
          <p:cNvGrpSpPr/>
          <p:nvPr/>
        </p:nvGrpSpPr>
        <p:grpSpPr>
          <a:xfrm>
            <a:off x="5796136" y="923309"/>
            <a:ext cx="395832" cy="791663"/>
            <a:chOff x="5796136" y="1385614"/>
            <a:chExt cx="395832" cy="791663"/>
          </a:xfrm>
        </p:grpSpPr>
        <p:grpSp>
          <p:nvGrpSpPr>
            <p:cNvPr id="7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351"/>
          <p:cNvGrpSpPr/>
          <p:nvPr/>
        </p:nvGrpSpPr>
        <p:grpSpPr>
          <a:xfrm>
            <a:off x="6228184" y="923309"/>
            <a:ext cx="395832" cy="791663"/>
            <a:chOff x="5796136" y="1385614"/>
            <a:chExt cx="395832" cy="791663"/>
          </a:xfrm>
        </p:grpSpPr>
        <p:grpSp>
          <p:nvGrpSpPr>
            <p:cNvPr id="10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371"/>
          <p:cNvGrpSpPr/>
          <p:nvPr/>
        </p:nvGrpSpPr>
        <p:grpSpPr>
          <a:xfrm>
            <a:off x="6660232" y="923309"/>
            <a:ext cx="395832" cy="791663"/>
            <a:chOff x="5796136" y="1385614"/>
            <a:chExt cx="395832" cy="791663"/>
          </a:xfrm>
        </p:grpSpPr>
        <p:grpSp>
          <p:nvGrpSpPr>
            <p:cNvPr id="1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971600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Domain  modelling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5497436" y="404664"/>
            <a:ext cx="245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Software  development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3923928" y="4653136"/>
            <a:ext cx="88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</a:rPr>
              <a:t>Templated</a:t>
            </a:r>
            <a:br>
              <a:rPr lang="en-GB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Archetypes</a:t>
            </a:r>
            <a:endParaRPr lang="en-GB" sz="12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051720" y="2780928"/>
            <a:ext cx="0" cy="172819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824500" y="2780928"/>
            <a:ext cx="0" cy="90894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635896" y="5127575"/>
            <a:ext cx="15121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35896" y="2049222"/>
            <a:ext cx="15121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635896" y="2276872"/>
            <a:ext cx="1512168" cy="23762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491880" y="3068960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Portable Queries</a:t>
            </a:r>
          </a:p>
        </p:txBody>
      </p:sp>
      <p:sp>
        <p:nvSpPr>
          <p:cNvPr id="150" name="Can 149"/>
          <p:cNvSpPr/>
          <p:nvPr/>
        </p:nvSpPr>
        <p:spPr>
          <a:xfrm>
            <a:off x="3615644" y="5733256"/>
            <a:ext cx="1512168" cy="432048"/>
          </a:xfrm>
          <a:prstGeom prst="can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Terminology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394" idx="2"/>
          </p:cNvCxnSpPr>
          <p:nvPr/>
        </p:nvCxnSpPr>
        <p:spPr>
          <a:xfrm flipH="1" flipV="1">
            <a:off x="4366581" y="5114801"/>
            <a:ext cx="5147" cy="61845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339752" y="1070366"/>
            <a:ext cx="6480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Model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incrementally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164288" y="1165252"/>
            <a:ext cx="6480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Develop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incrementally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278912" y="5003266"/>
            <a:ext cx="54156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</a:t>
            </a:r>
            <a:r>
              <a:rPr lang="en-GB" sz="800" b="0" dirty="0">
                <a:solidFill>
                  <a:srgbClr val="FF0000"/>
                </a:solidFill>
              </a:rPr>
              <a:t>Deploy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once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292080" y="4598380"/>
            <a:ext cx="2952328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OMG, IHE standard APIs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292080" y="4169985"/>
            <a:ext cx="2952328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openEHR Healthcare Enterprise APIs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281912" y="3725658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</a:t>
            </a:r>
            <a:r>
              <a:rPr lang="en-GB" sz="800" b="0" dirty="0">
                <a:solidFill>
                  <a:srgbClr val="FF0000"/>
                </a:solidFill>
              </a:rPr>
              <a:t>No vendor lock-in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588224" y="5713511"/>
            <a:ext cx="16206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Future-proof, technology independent health records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067944" y="2078100"/>
            <a:ext cx="576064" cy="12676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TDS, TDO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427984" y="5186070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Bindings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to  managed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ref-sets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059832" y="5877272"/>
            <a:ext cx="64807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IHTSDO, WHO, LOINC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31840" y="3212976"/>
            <a:ext cx="360040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AQL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923928" y="5373216"/>
            <a:ext cx="360040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CTS2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067944" y="2247995"/>
            <a:ext cx="576064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CDA, HL7v2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813388" y="3751536"/>
            <a:ext cx="44930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7380312" y="3751536"/>
            <a:ext cx="85247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Integration app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6334696" y="3751536"/>
            <a:ext cx="44930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6861630" y="3751536"/>
            <a:ext cx="44930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923928" y="980728"/>
            <a:ext cx="93610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Save time using generated</a:t>
            </a:r>
            <a:r>
              <a:rPr lang="en-GB" sz="800" b="0" dirty="0">
                <a:solidFill>
                  <a:srgbClr val="FF0000"/>
                </a:solidFill>
              </a:rPr>
              <a:t>  artefacts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292080" y="4725144"/>
            <a:ext cx="2952328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openEHR native APIs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139952" y="3140968"/>
            <a:ext cx="72008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Enable CDS, BI tools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611560" y="2034970"/>
            <a:ext cx="864096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1547664" y="2034970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err="1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Transform’n</a:t>
            </a:r>
            <a:endParaRPr lang="en-GB" sz="14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2555776" y="2034970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18072" y="3616146"/>
            <a:ext cx="504056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ADL, </a:t>
            </a:r>
            <a:br>
              <a:rPr lang="en-GB" sz="800" b="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 AOM 1.5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508104" y="5733256"/>
            <a:ext cx="64807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openEHR standard RM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18072" y="3904178"/>
            <a:ext cx="504056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OMG AML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123728" y="3573016"/>
            <a:ext cx="720080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Technology-independent single-source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771800" y="4859868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International sharing &amp; development</a:t>
            </a:r>
          </a:p>
        </p:txBody>
      </p:sp>
      <p:grpSp>
        <p:nvGrpSpPr>
          <p:cNvPr id="216" name="Group 136"/>
          <p:cNvGrpSpPr/>
          <p:nvPr/>
        </p:nvGrpSpPr>
        <p:grpSpPr>
          <a:xfrm>
            <a:off x="5364088" y="3247480"/>
            <a:ext cx="206522" cy="471879"/>
            <a:chOff x="1547664" y="1268760"/>
            <a:chExt cx="395612" cy="903927"/>
          </a:xfrm>
        </p:grpSpPr>
        <p:sp>
          <p:nvSpPr>
            <p:cNvPr id="217" name="Freeform 216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Freeform 217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Freeform 220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3" name="Group 136"/>
          <p:cNvGrpSpPr/>
          <p:nvPr/>
        </p:nvGrpSpPr>
        <p:grpSpPr>
          <a:xfrm>
            <a:off x="5652120" y="3247480"/>
            <a:ext cx="206522" cy="471879"/>
            <a:chOff x="1547664" y="1268760"/>
            <a:chExt cx="395612" cy="903927"/>
          </a:xfrm>
        </p:grpSpPr>
        <p:sp>
          <p:nvSpPr>
            <p:cNvPr id="224" name="Freeform 223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0" name="Group 136"/>
          <p:cNvGrpSpPr/>
          <p:nvPr/>
        </p:nvGrpSpPr>
        <p:grpSpPr>
          <a:xfrm>
            <a:off x="5940152" y="3247480"/>
            <a:ext cx="206522" cy="471879"/>
            <a:chOff x="1547664" y="1268760"/>
            <a:chExt cx="395612" cy="903927"/>
          </a:xfrm>
        </p:grpSpPr>
        <p:sp>
          <p:nvSpPr>
            <p:cNvPr id="231" name="Freeform 230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Freeform 231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Freeform 232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Freeform 233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Freeform 234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Freeform 235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" name="Oval Callout 236"/>
          <p:cNvSpPr/>
          <p:nvPr/>
        </p:nvSpPr>
        <p:spPr>
          <a:xfrm>
            <a:off x="5364088" y="2852936"/>
            <a:ext cx="936104" cy="288032"/>
          </a:xfrm>
          <a:prstGeom prst="wedgeEllipseCallout">
            <a:avLst>
              <a:gd name="adj1" fmla="val 12618"/>
              <a:gd name="adj2" fmla="val 8646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</a:rPr>
              <a:t>Wow! I see my data!</a:t>
            </a:r>
          </a:p>
        </p:txBody>
      </p:sp>
      <p:sp>
        <p:nvSpPr>
          <p:cNvPr id="243" name="Oval Callout 242"/>
          <p:cNvSpPr/>
          <p:nvPr/>
        </p:nvSpPr>
        <p:spPr>
          <a:xfrm>
            <a:off x="395536" y="692696"/>
            <a:ext cx="792088" cy="360040"/>
          </a:xfrm>
          <a:prstGeom prst="wedgeEllipseCallout">
            <a:avLst>
              <a:gd name="adj1" fmla="val 46714"/>
              <a:gd name="adj2" fmla="val 6549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</a:rPr>
              <a:t>I want my data...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580112" y="6093296"/>
            <a:ext cx="245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Deployed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 (logo / icon size)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25386" y="1844824"/>
            <a:ext cx="2952328" cy="1368152"/>
            <a:chOff x="1225386" y="1844824"/>
            <a:chExt cx="2952328" cy="1368152"/>
          </a:xfrm>
        </p:grpSpPr>
        <p:sp>
          <p:nvSpPr>
            <p:cNvPr id="55" name="Rounded Rectangle 54"/>
            <p:cNvSpPr/>
            <p:nvPr/>
          </p:nvSpPr>
          <p:spPr>
            <a:xfrm>
              <a:off x="1225386" y="2564904"/>
              <a:ext cx="2952328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25386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33498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41610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4499992" y="2564904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99992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508104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16216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1297394" y="3861048"/>
            <a:ext cx="2880320" cy="108012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Model Repository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3573016"/>
            <a:ext cx="2952328" cy="1728192"/>
            <a:chOff x="4572000" y="4005064"/>
            <a:chExt cx="2952328" cy="1728192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580112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88224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64088" y="4005064"/>
              <a:ext cx="576064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04248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01216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4572000" y="4869160"/>
              <a:ext cx="2952328" cy="864096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Persistence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0460" y="1921738"/>
            <a:ext cx="3213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Clinical Modelling</a:t>
            </a:r>
          </a:p>
          <a:p>
            <a:pPr algn="ctr"/>
            <a:r>
              <a:rPr lang="en-GB" sz="3200" b="1" dirty="0"/>
              <a:t>Tools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8776" y="1916832"/>
            <a:ext cx="2351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App Building</a:t>
            </a:r>
          </a:p>
          <a:p>
            <a:pPr algn="ctr"/>
            <a:r>
              <a:rPr lang="en-GB" sz="3200" b="1" dirty="0"/>
              <a:t>Tools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80112" y="3429000"/>
            <a:ext cx="82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Apps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34126" y="3857069"/>
            <a:ext cx="12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 (logo / icon size)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187624" y="3573016"/>
            <a:ext cx="2237340" cy="1156922"/>
            <a:chOff x="840118" y="1844824"/>
            <a:chExt cx="6684210" cy="345638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386" y="1844824"/>
              <a:ext cx="2952328" cy="1368152"/>
              <a:chOff x="1225386" y="1844824"/>
              <a:chExt cx="2952328" cy="136815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225386" y="2564904"/>
                <a:ext cx="2952328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225386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33498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241610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4499992" y="2564904"/>
              <a:ext cx="295232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99992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08104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6216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1297394" y="3861048"/>
              <a:ext cx="2880320" cy="108012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tx1"/>
                  </a:solidFill>
                </a:rPr>
                <a:t>Model Repository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0" y="3573016"/>
              <a:ext cx="2952328" cy="1728192"/>
              <a:chOff x="4572000" y="4005064"/>
              <a:chExt cx="2952328" cy="172819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572000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580112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588224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64088" y="4005064"/>
                <a:ext cx="576064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04248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01216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4572000" y="4869160"/>
                <a:ext cx="2952328" cy="864096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>
                    <a:solidFill>
                      <a:schemeClr val="tx1"/>
                    </a:solidFill>
                  </a:rPr>
                  <a:t>Persistence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40118" y="1921739"/>
              <a:ext cx="3674185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/>
                <a:t>Clinical Modelling</a:t>
              </a:r>
            </a:p>
            <a:p>
              <a:pPr algn="ctr"/>
              <a:r>
                <a:rPr lang="en-GB" sz="1100" b="1" dirty="0"/>
                <a:t>Tools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422" y="1916833"/>
              <a:ext cx="2778628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/>
                <a:t>App Building</a:t>
              </a:r>
            </a:p>
            <a:p>
              <a:pPr algn="ctr"/>
              <a:r>
                <a:rPr lang="en-GB" sz="1100" b="1" dirty="0"/>
                <a:t>Tools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18160" y="3263256"/>
              <a:ext cx="1346689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/>
                <a:t>Apps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7191" y="3729409"/>
              <a:ext cx="1839967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/>
                <a:t>Services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53650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  <a:endParaRPr lang="en-GB" sz="24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From models to software to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Reference Model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Terminology</a:t>
            </a: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GUI XML</a:t>
            </a: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Msg XSD</a:t>
            </a: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open</a:t>
            </a:r>
            <a:r>
              <a:rPr lang="en-GB" dirty="0">
                <a:solidFill>
                  <a:schemeClr val="bg1"/>
                </a:solidFill>
              </a:rPr>
              <a:t>EHR Data</a:t>
            </a: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Archetypes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Java TDO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C# TDO</a:t>
            </a: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</a:t>
            </a: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Templates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Repository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608512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Repository</a:t>
            </a:r>
            <a:endParaRPr lang="en-GB" sz="24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From models to software to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Reference Model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Terminology</a:t>
            </a: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GUI XML</a:t>
            </a: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Msg XSD</a:t>
            </a: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open</a:t>
            </a:r>
            <a:r>
              <a:rPr lang="en-GB" dirty="0">
                <a:solidFill>
                  <a:schemeClr val="bg1"/>
                </a:solidFill>
              </a:rPr>
              <a:t>EHR Data</a:t>
            </a: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Archetypes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Java TDO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C# TDO</a:t>
            </a: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</a:t>
            </a: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Templates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569" y="2780928"/>
            <a:ext cx="1215135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2411760" y="2708920"/>
            <a:ext cx="1296144" cy="792088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4122860" y="2060848"/>
            <a:ext cx="1296144" cy="79208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4067944" y="3356992"/>
            <a:ext cx="1008112" cy="648072"/>
          </a:xfrm>
          <a:prstGeom prst="can">
            <a:avLst/>
          </a:prstGeom>
          <a:solidFill>
            <a:srgbClr val="FFFF66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Queries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423946" y="3976416"/>
            <a:ext cx="1033750" cy="504056"/>
          </a:xfrm>
          <a:prstGeom prst="round2DiagRect">
            <a:avLst/>
          </a:prstGeom>
          <a:solidFill>
            <a:srgbClr val="B2CB7F"/>
          </a:solidFill>
          <a:ln>
            <a:solidFill>
              <a:srgbClr val="B2CB7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Bindings</a:t>
            </a:r>
          </a:p>
        </p:txBody>
      </p:sp>
      <p:sp>
        <p:nvSpPr>
          <p:cNvPr id="9" name="Can 8"/>
          <p:cNvSpPr/>
          <p:nvPr/>
        </p:nvSpPr>
        <p:spPr>
          <a:xfrm>
            <a:off x="1450018" y="4941168"/>
            <a:ext cx="1224136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Arial Narrow" pitchFamily="34" charset="0"/>
              </a:rPr>
              <a:t>Terminology</a:t>
            </a:r>
            <a:endParaRPr lang="en-GB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178210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Ref</a:t>
            </a:r>
          </a:p>
        </p:txBody>
      </p:sp>
      <p:sp>
        <p:nvSpPr>
          <p:cNvPr id="11" name="Can 10"/>
          <p:cNvSpPr/>
          <p:nvPr/>
        </p:nvSpPr>
        <p:spPr>
          <a:xfrm>
            <a:off x="3754274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79712" y="29969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9319471">
            <a:off x="3724223" y="2429190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589576">
            <a:off x="3685704" y="32971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2749599" y="358518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072849" y="4566804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677171">
            <a:off x="3308631" y="4592178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2771800" y="515719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608</Words>
  <Application>Microsoft Office PowerPoint</Application>
  <PresentationFormat>On-screen Show (4:3)</PresentationFormat>
  <Paragraphs>378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Wingdings</vt:lpstr>
      <vt:lpstr>Office Theme</vt:lpstr>
      <vt:lpstr>openEHR Ecosystem Slides</vt:lpstr>
      <vt:lpstr>openEHR development ecosystem</vt:lpstr>
      <vt:lpstr>openEHR development ecosystem</vt:lpstr>
      <vt:lpstr>PowerPoint Presentation</vt:lpstr>
      <vt:lpstr>Platform (logo / icon size)</vt:lpstr>
      <vt:lpstr>Platform (logo / icon size)</vt:lpstr>
      <vt:lpstr>From models to software to data</vt:lpstr>
      <vt:lpstr>From models to software to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Single-source modelling</vt:lpstr>
      <vt:lpstr>PowerPoint Presentation</vt:lpstr>
      <vt:lpstr>PowerPoint Presentation</vt:lpstr>
      <vt:lpstr>PowerPoint Presentation</vt:lpstr>
      <vt:lpstr>PowerPoint Presentation</vt:lpstr>
      <vt:lpstr>From models to software to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Beale</cp:lastModifiedBy>
  <cp:revision>116</cp:revision>
  <dcterms:created xsi:type="dcterms:W3CDTF">2012-06-28T10:29:47Z</dcterms:created>
  <dcterms:modified xsi:type="dcterms:W3CDTF">2017-03-12T20:21:08Z</dcterms:modified>
</cp:coreProperties>
</file>