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4" r:id="rId4"/>
    <p:sldId id="285" r:id="rId5"/>
    <p:sldId id="290" r:id="rId6"/>
    <p:sldId id="286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99"/>
    <a:srgbClr val="FFFF66"/>
    <a:srgbClr val="B0DD7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07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0370-989B-4ABA-8A4B-40E0440E5CA2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openEHR Ecosystem v3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07504" y="1196752"/>
            <a:ext cx="3096344" cy="3816424"/>
          </a:xfrm>
          <a:prstGeom prst="roundRect">
            <a:avLst>
              <a:gd name="adj" fmla="val 7898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 anchorCtr="0"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Model </a:t>
            </a:r>
            <a:br>
              <a:rPr lang="en-GB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47346" y="4149080"/>
            <a:ext cx="1112486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9" name="Can 8"/>
          <p:cNvSpPr/>
          <p:nvPr/>
        </p:nvSpPr>
        <p:spPr>
          <a:xfrm>
            <a:off x="202021" y="2331637"/>
            <a:ext cx="1224136" cy="1341470"/>
          </a:xfrm>
          <a:prstGeom prst="ca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rPr>
              <a:t>Terminology</a:t>
            </a:r>
          </a:p>
        </p:txBody>
      </p:sp>
      <p:sp>
        <p:nvSpPr>
          <p:cNvPr id="10" name="Can 9"/>
          <p:cNvSpPr/>
          <p:nvPr/>
        </p:nvSpPr>
        <p:spPr>
          <a:xfrm>
            <a:off x="278410" y="1584875"/>
            <a:ext cx="504056" cy="93610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Sub</a:t>
            </a:r>
          </a:p>
        </p:txBody>
      </p:sp>
      <p:sp>
        <p:nvSpPr>
          <p:cNvPr id="11" name="Can 10"/>
          <p:cNvSpPr/>
          <p:nvPr/>
        </p:nvSpPr>
        <p:spPr>
          <a:xfrm>
            <a:off x="854474" y="1584875"/>
            <a:ext cx="504056" cy="93610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Sets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1937071" y="2648811"/>
            <a:ext cx="1122761" cy="1053439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947345" y="1542010"/>
            <a:ext cx="1112487" cy="792088"/>
          </a:xfrm>
          <a:prstGeom prst="flowChartMultidocument">
            <a:avLst/>
          </a:prstGeom>
          <a:solidFill>
            <a:srgbClr val="AFEC34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2474064" y="2311435"/>
            <a:ext cx="24270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2416361" y="3753036"/>
            <a:ext cx="360039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Arrow 11"/>
          <p:cNvSpPr/>
          <p:nvPr/>
        </p:nvSpPr>
        <p:spPr>
          <a:xfrm>
            <a:off x="1424205" y="1781659"/>
            <a:ext cx="451131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1458327" y="2916817"/>
            <a:ext cx="417009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7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07504" y="1196752"/>
            <a:ext cx="3096344" cy="3816424"/>
          </a:xfrm>
          <a:prstGeom prst="roundRect">
            <a:avLst>
              <a:gd name="adj" fmla="val 7898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 anchorCtr="0"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Model </a:t>
            </a:r>
            <a:br>
              <a:rPr lang="en-GB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47346" y="4149080"/>
            <a:ext cx="1112486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9" name="Can 8"/>
          <p:cNvSpPr/>
          <p:nvPr/>
        </p:nvSpPr>
        <p:spPr>
          <a:xfrm>
            <a:off x="202021" y="2331637"/>
            <a:ext cx="1224136" cy="1341470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Terminology</a:t>
            </a:r>
          </a:p>
        </p:txBody>
      </p:sp>
      <p:sp>
        <p:nvSpPr>
          <p:cNvPr id="10" name="Can 9"/>
          <p:cNvSpPr/>
          <p:nvPr/>
        </p:nvSpPr>
        <p:spPr>
          <a:xfrm>
            <a:off x="278410" y="1584875"/>
            <a:ext cx="504056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</a:t>
            </a:r>
          </a:p>
        </p:txBody>
      </p:sp>
      <p:sp>
        <p:nvSpPr>
          <p:cNvPr id="11" name="Can 10"/>
          <p:cNvSpPr/>
          <p:nvPr/>
        </p:nvSpPr>
        <p:spPr>
          <a:xfrm>
            <a:off x="854474" y="1584875"/>
            <a:ext cx="504056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Sets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1937071" y="2648811"/>
            <a:ext cx="1122761" cy="1053439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Archetypes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947345" y="1542010"/>
            <a:ext cx="1112487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2474064" y="2311435"/>
            <a:ext cx="24270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2416361" y="3753036"/>
            <a:ext cx="360039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Arrow 11"/>
          <p:cNvSpPr/>
          <p:nvPr/>
        </p:nvSpPr>
        <p:spPr>
          <a:xfrm>
            <a:off x="1424205" y="1781659"/>
            <a:ext cx="451131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1458327" y="2916817"/>
            <a:ext cx="417009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ounded Rectangle 59"/>
          <p:cNvSpPr/>
          <p:nvPr/>
        </p:nvSpPr>
        <p:spPr>
          <a:xfrm>
            <a:off x="7183698" y="4077072"/>
            <a:ext cx="1852798" cy="2088232"/>
          </a:xfrm>
          <a:prstGeom prst="roundRect">
            <a:avLst>
              <a:gd name="adj" fmla="val 57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1"/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Back-end</a:t>
            </a:r>
          </a:p>
        </p:txBody>
      </p:sp>
      <p:sp>
        <p:nvSpPr>
          <p:cNvPr id="14" name="Cube 13"/>
          <p:cNvSpPr/>
          <p:nvPr/>
        </p:nvSpPr>
        <p:spPr>
          <a:xfrm>
            <a:off x="7452320" y="5050670"/>
            <a:ext cx="1440160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Persistence</a:t>
            </a:r>
          </a:p>
        </p:txBody>
      </p:sp>
      <p:sp>
        <p:nvSpPr>
          <p:cNvPr id="15" name="Cube 14"/>
          <p:cNvSpPr/>
          <p:nvPr/>
        </p:nvSpPr>
        <p:spPr>
          <a:xfrm>
            <a:off x="7452320" y="4552852"/>
            <a:ext cx="1440160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Data</a:t>
            </a:r>
            <a:br>
              <a:rPr lang="en-GB" dirty="0">
                <a:solidFill>
                  <a:srgbClr val="002060"/>
                </a:solidFill>
              </a:rPr>
            </a:br>
            <a:r>
              <a:rPr lang="en-GB" dirty="0">
                <a:solidFill>
                  <a:srgbClr val="002060"/>
                </a:solidFill>
              </a:rPr>
              <a:t>services</a:t>
            </a:r>
          </a:p>
        </p:txBody>
      </p:sp>
      <p:sp>
        <p:nvSpPr>
          <p:cNvPr id="17" name="Cube 16"/>
          <p:cNvSpPr/>
          <p:nvPr/>
        </p:nvSpPr>
        <p:spPr>
          <a:xfrm>
            <a:off x="7455298" y="4293096"/>
            <a:ext cx="1437181" cy="403771"/>
          </a:xfrm>
          <a:prstGeom prst="cube">
            <a:avLst>
              <a:gd name="adj" fmla="val 408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REST APIs</a:t>
            </a:r>
          </a:p>
        </p:txBody>
      </p:sp>
      <p:sp>
        <p:nvSpPr>
          <p:cNvPr id="18" name="Right Arrow 31"/>
          <p:cNvSpPr/>
          <p:nvPr/>
        </p:nvSpPr>
        <p:spPr>
          <a:xfrm>
            <a:off x="3131840" y="4287780"/>
            <a:ext cx="4248472" cy="34063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7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59"/>
          <p:cNvSpPr/>
          <p:nvPr/>
        </p:nvSpPr>
        <p:spPr>
          <a:xfrm>
            <a:off x="7183698" y="4077072"/>
            <a:ext cx="1852798" cy="2088232"/>
          </a:xfrm>
          <a:prstGeom prst="roundRect">
            <a:avLst>
              <a:gd name="adj" fmla="val 57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1"/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Back-end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7504" y="1196752"/>
            <a:ext cx="3096344" cy="3816424"/>
          </a:xfrm>
          <a:prstGeom prst="roundRect">
            <a:avLst>
              <a:gd name="adj" fmla="val 7898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 anchorCtr="0"/>
          <a:lstStyle/>
          <a:p>
            <a:r>
              <a:rPr lang="en-GB" sz="1600" dirty="0">
                <a:solidFill>
                  <a:schemeClr val="accent3">
                    <a:lumMod val="75000"/>
                  </a:schemeClr>
                </a:solidFill>
              </a:rPr>
              <a:t>Model </a:t>
            </a:r>
            <a:br>
              <a:rPr lang="en-GB" sz="16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accent3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947345" y="1542010"/>
            <a:ext cx="1112487" cy="792088"/>
          </a:xfrm>
          <a:prstGeom prst="flowChartMultidocument">
            <a:avLst/>
          </a:prstGeom>
          <a:solidFill>
            <a:srgbClr val="AFEC34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2474064" y="2311435"/>
            <a:ext cx="24270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2416361" y="3753036"/>
            <a:ext cx="360039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Arrow 11"/>
          <p:cNvSpPr/>
          <p:nvPr/>
        </p:nvSpPr>
        <p:spPr>
          <a:xfrm>
            <a:off x="1424205" y="1781659"/>
            <a:ext cx="451131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1458327" y="2916817"/>
            <a:ext cx="417009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7452320" y="5050670"/>
            <a:ext cx="1440160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Persistence</a:t>
            </a:r>
          </a:p>
        </p:txBody>
      </p:sp>
      <p:sp>
        <p:nvSpPr>
          <p:cNvPr id="15" name="Cube 14"/>
          <p:cNvSpPr/>
          <p:nvPr/>
        </p:nvSpPr>
        <p:spPr>
          <a:xfrm>
            <a:off x="7452320" y="4552852"/>
            <a:ext cx="1440160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Data</a:t>
            </a:r>
            <a:br>
              <a:rPr lang="en-GB" dirty="0">
                <a:solidFill>
                  <a:srgbClr val="002060"/>
                </a:solidFill>
              </a:rPr>
            </a:br>
            <a:r>
              <a:rPr lang="en-GB" dirty="0">
                <a:solidFill>
                  <a:srgbClr val="002060"/>
                </a:solidFill>
              </a:rPr>
              <a:t>services</a:t>
            </a:r>
          </a:p>
        </p:txBody>
      </p:sp>
      <p:sp>
        <p:nvSpPr>
          <p:cNvPr id="17" name="Cube 16"/>
          <p:cNvSpPr/>
          <p:nvPr/>
        </p:nvSpPr>
        <p:spPr>
          <a:xfrm>
            <a:off x="7455298" y="4293096"/>
            <a:ext cx="1437181" cy="403771"/>
          </a:xfrm>
          <a:prstGeom prst="cube">
            <a:avLst>
              <a:gd name="adj" fmla="val 408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REST APIs</a:t>
            </a:r>
          </a:p>
        </p:txBody>
      </p:sp>
      <p:sp>
        <p:nvSpPr>
          <p:cNvPr id="19" name="Right Arrow 25"/>
          <p:cNvSpPr/>
          <p:nvPr/>
        </p:nvSpPr>
        <p:spPr>
          <a:xfrm>
            <a:off x="3126957" y="1746261"/>
            <a:ext cx="833266" cy="360040"/>
          </a:xfrm>
          <a:prstGeom prst="rightArrow">
            <a:avLst/>
          </a:prstGeom>
          <a:solidFill>
            <a:srgbClr val="FFC000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compile</a:t>
            </a:r>
          </a:p>
        </p:txBody>
      </p:sp>
      <p:sp>
        <p:nvSpPr>
          <p:cNvPr id="35" name="Flowchart: Multidocument 34"/>
          <p:cNvSpPr/>
          <p:nvPr/>
        </p:nvSpPr>
        <p:spPr>
          <a:xfrm>
            <a:off x="3995936" y="1545130"/>
            <a:ext cx="1123533" cy="792088"/>
          </a:xfrm>
          <a:prstGeom prst="flowChartMultidocument">
            <a:avLst/>
          </a:prstGeom>
          <a:solidFill>
            <a:srgbClr val="FFC000"/>
          </a:solidFill>
          <a:ln w="6350">
            <a:solidFill>
              <a:srgbClr val="FFC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44" name="Can 8"/>
          <p:cNvSpPr/>
          <p:nvPr/>
        </p:nvSpPr>
        <p:spPr>
          <a:xfrm>
            <a:off x="202021" y="2331637"/>
            <a:ext cx="1224136" cy="1341470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Terminology</a:t>
            </a:r>
          </a:p>
        </p:txBody>
      </p:sp>
      <p:sp>
        <p:nvSpPr>
          <p:cNvPr id="45" name="Flowchart: Multidocument 44"/>
          <p:cNvSpPr/>
          <p:nvPr/>
        </p:nvSpPr>
        <p:spPr>
          <a:xfrm>
            <a:off x="1937071" y="2648811"/>
            <a:ext cx="1122761" cy="1053439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Archetypes</a:t>
            </a:r>
          </a:p>
        </p:txBody>
      </p:sp>
      <p:sp>
        <p:nvSpPr>
          <p:cNvPr id="47" name="Rounded Rectangle 3"/>
          <p:cNvSpPr/>
          <p:nvPr/>
        </p:nvSpPr>
        <p:spPr>
          <a:xfrm>
            <a:off x="1947346" y="4149080"/>
            <a:ext cx="111248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10" name="Can 9"/>
          <p:cNvSpPr/>
          <p:nvPr/>
        </p:nvSpPr>
        <p:spPr>
          <a:xfrm>
            <a:off x="278410" y="1584875"/>
            <a:ext cx="504056" cy="93610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Sub</a:t>
            </a:r>
          </a:p>
        </p:txBody>
      </p:sp>
      <p:sp>
        <p:nvSpPr>
          <p:cNvPr id="11" name="Can 10"/>
          <p:cNvSpPr/>
          <p:nvPr/>
        </p:nvSpPr>
        <p:spPr>
          <a:xfrm>
            <a:off x="854474" y="1584875"/>
            <a:ext cx="504056" cy="93610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Sets</a:t>
            </a:r>
          </a:p>
        </p:txBody>
      </p:sp>
      <p:sp>
        <p:nvSpPr>
          <p:cNvPr id="38" name="Bent Arrow 60"/>
          <p:cNvSpPr/>
          <p:nvPr/>
        </p:nvSpPr>
        <p:spPr>
          <a:xfrm flipV="1">
            <a:off x="4499992" y="2338722"/>
            <a:ext cx="2683706" cy="2217328"/>
          </a:xfrm>
          <a:prstGeom prst="bentArrow">
            <a:avLst>
              <a:gd name="adj1" fmla="val 5196"/>
              <a:gd name="adj2" fmla="val 5619"/>
              <a:gd name="adj3" fmla="val 7431"/>
              <a:gd name="adj4" fmla="val 43750"/>
            </a:avLst>
          </a:prstGeom>
          <a:solidFill>
            <a:srgbClr val="FFC000"/>
          </a:solidFill>
          <a:ln w="6350">
            <a:solidFill>
              <a:srgbClr val="FFC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78043" y="423582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1752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59"/>
          <p:cNvSpPr/>
          <p:nvPr/>
        </p:nvSpPr>
        <p:spPr>
          <a:xfrm>
            <a:off x="7183698" y="620688"/>
            <a:ext cx="1852798" cy="3384375"/>
          </a:xfrm>
          <a:prstGeom prst="roundRect">
            <a:avLst>
              <a:gd name="adj" fmla="val 57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1"/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Content-specific</a:t>
            </a:r>
          </a:p>
        </p:txBody>
      </p:sp>
      <p:sp>
        <p:nvSpPr>
          <p:cNvPr id="42" name="Rounded Rectangle 59"/>
          <p:cNvSpPr/>
          <p:nvPr/>
        </p:nvSpPr>
        <p:spPr>
          <a:xfrm>
            <a:off x="7183698" y="4077072"/>
            <a:ext cx="1852798" cy="2088232"/>
          </a:xfrm>
          <a:prstGeom prst="roundRect">
            <a:avLst>
              <a:gd name="adj" fmla="val 57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1"/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Back-end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7504" y="1196752"/>
            <a:ext cx="3096344" cy="3816424"/>
          </a:xfrm>
          <a:prstGeom prst="roundRect">
            <a:avLst>
              <a:gd name="adj" fmla="val 7898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 anchorCtr="0"/>
          <a:lstStyle/>
          <a:p>
            <a:r>
              <a:rPr lang="en-GB" sz="1600" dirty="0">
                <a:solidFill>
                  <a:schemeClr val="accent3">
                    <a:lumMod val="75000"/>
                  </a:schemeClr>
                </a:solidFill>
              </a:rPr>
              <a:t>Model </a:t>
            </a:r>
            <a:br>
              <a:rPr lang="en-GB" sz="16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accent3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2474064" y="2311435"/>
            <a:ext cx="24270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2416361" y="3753036"/>
            <a:ext cx="360039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Arrow 11"/>
          <p:cNvSpPr/>
          <p:nvPr/>
        </p:nvSpPr>
        <p:spPr>
          <a:xfrm>
            <a:off x="1424205" y="1781659"/>
            <a:ext cx="451131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1458327" y="2916817"/>
            <a:ext cx="417009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7452320" y="5050670"/>
            <a:ext cx="1440160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Persistence</a:t>
            </a:r>
          </a:p>
        </p:txBody>
      </p:sp>
      <p:sp>
        <p:nvSpPr>
          <p:cNvPr id="15" name="Cube 14"/>
          <p:cNvSpPr/>
          <p:nvPr/>
        </p:nvSpPr>
        <p:spPr>
          <a:xfrm>
            <a:off x="7452320" y="4552852"/>
            <a:ext cx="1440160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Data</a:t>
            </a:r>
            <a:br>
              <a:rPr lang="en-GB" dirty="0">
                <a:solidFill>
                  <a:srgbClr val="002060"/>
                </a:solidFill>
              </a:rPr>
            </a:br>
            <a:r>
              <a:rPr lang="en-GB" dirty="0">
                <a:solidFill>
                  <a:srgbClr val="002060"/>
                </a:solidFill>
              </a:rPr>
              <a:t>services</a:t>
            </a:r>
          </a:p>
        </p:txBody>
      </p:sp>
      <p:sp>
        <p:nvSpPr>
          <p:cNvPr id="17" name="Cube 16"/>
          <p:cNvSpPr/>
          <p:nvPr/>
        </p:nvSpPr>
        <p:spPr>
          <a:xfrm>
            <a:off x="7455298" y="4293096"/>
            <a:ext cx="1437181" cy="403771"/>
          </a:xfrm>
          <a:prstGeom prst="cube">
            <a:avLst>
              <a:gd name="adj" fmla="val 408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REST APIs</a:t>
            </a:r>
          </a:p>
        </p:txBody>
      </p:sp>
      <p:sp>
        <p:nvSpPr>
          <p:cNvPr id="19" name="Right Arrow 25"/>
          <p:cNvSpPr/>
          <p:nvPr/>
        </p:nvSpPr>
        <p:spPr>
          <a:xfrm>
            <a:off x="3126957" y="1746261"/>
            <a:ext cx="833266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compile</a:t>
            </a:r>
          </a:p>
        </p:txBody>
      </p:sp>
      <p:sp>
        <p:nvSpPr>
          <p:cNvPr id="21" name="Cube 20"/>
          <p:cNvSpPr/>
          <p:nvPr/>
        </p:nvSpPr>
        <p:spPr>
          <a:xfrm>
            <a:off x="7610619" y="1917030"/>
            <a:ext cx="1224136" cy="87791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Business services</a:t>
            </a:r>
          </a:p>
        </p:txBody>
      </p:sp>
      <p:sp>
        <p:nvSpPr>
          <p:cNvPr id="22" name="Cube 21"/>
          <p:cNvSpPr/>
          <p:nvPr/>
        </p:nvSpPr>
        <p:spPr>
          <a:xfrm>
            <a:off x="7595205" y="1340768"/>
            <a:ext cx="1224136" cy="64807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Clinical</a:t>
            </a:r>
            <a:br>
              <a:rPr lang="en-GB" dirty="0">
                <a:solidFill>
                  <a:srgbClr val="002060"/>
                </a:solidFill>
              </a:rPr>
            </a:br>
            <a:r>
              <a:rPr lang="en-GB" dirty="0">
                <a:solidFill>
                  <a:srgbClr val="002060"/>
                </a:solidFill>
              </a:rPr>
              <a:t>services</a:t>
            </a:r>
          </a:p>
        </p:txBody>
      </p:sp>
      <p:sp>
        <p:nvSpPr>
          <p:cNvPr id="23" name="Rounded Rectangle 20"/>
          <p:cNvSpPr/>
          <p:nvPr/>
        </p:nvSpPr>
        <p:spPr>
          <a:xfrm>
            <a:off x="5561802" y="2132856"/>
            <a:ext cx="1080120" cy="576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Classes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(C#, Java, …)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4" name="Right Arrow 22"/>
          <p:cNvSpPr/>
          <p:nvPr/>
        </p:nvSpPr>
        <p:spPr>
          <a:xfrm rot="2733395">
            <a:off x="5057532" y="2115866"/>
            <a:ext cx="468054" cy="288032"/>
          </a:xfrm>
          <a:prstGeom prst="rightArrow">
            <a:avLst/>
          </a:prstGeom>
          <a:solidFill>
            <a:srgbClr val="FFFFCC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5054834" y="1168234"/>
            <a:ext cx="486039" cy="288032"/>
          </a:xfrm>
          <a:prstGeom prst="rightArrow">
            <a:avLst/>
          </a:prstGeom>
          <a:solidFill>
            <a:srgbClr val="FFFFCC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6"/>
          <p:cNvSpPr/>
          <p:nvPr/>
        </p:nvSpPr>
        <p:spPr>
          <a:xfrm>
            <a:off x="5178313" y="1631920"/>
            <a:ext cx="368078" cy="288032"/>
          </a:xfrm>
          <a:prstGeom prst="rightArrow">
            <a:avLst/>
          </a:prstGeom>
          <a:solidFill>
            <a:srgbClr val="FFFFCC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9"/>
          <p:cNvSpPr/>
          <p:nvPr/>
        </p:nvSpPr>
        <p:spPr>
          <a:xfrm>
            <a:off x="5558245" y="848828"/>
            <a:ext cx="1080120" cy="576064"/>
          </a:xfrm>
          <a:prstGeom prst="roundRect">
            <a:avLst/>
          </a:prstGeom>
          <a:solidFill>
            <a:srgbClr val="FF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28" name="Cube 27"/>
          <p:cNvSpPr/>
          <p:nvPr/>
        </p:nvSpPr>
        <p:spPr>
          <a:xfrm>
            <a:off x="7595205" y="764704"/>
            <a:ext cx="1224136" cy="648072"/>
          </a:xfrm>
          <a:prstGeom prst="cube">
            <a:avLst/>
          </a:prstGeom>
          <a:solidFill>
            <a:srgbClr val="FF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anose="020B0606020202030204" pitchFamily="34" charset="0"/>
              </a:rPr>
              <a:t>Applications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5577" y="841363"/>
            <a:ext cx="81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convert</a:t>
            </a:r>
          </a:p>
        </p:txBody>
      </p:sp>
      <p:sp>
        <p:nvSpPr>
          <p:cNvPr id="31" name="Rounded Rectangle 47"/>
          <p:cNvSpPr/>
          <p:nvPr/>
        </p:nvSpPr>
        <p:spPr>
          <a:xfrm>
            <a:off x="5569530" y="1493564"/>
            <a:ext cx="1080120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REST APIs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(JSON, …)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3" name="Right Arrow 50"/>
          <p:cNvSpPr/>
          <p:nvPr/>
        </p:nvSpPr>
        <p:spPr>
          <a:xfrm>
            <a:off x="6719283" y="2276872"/>
            <a:ext cx="865524" cy="2880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6755591" y="668664"/>
            <a:ext cx="768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develop</a:t>
            </a:r>
          </a:p>
        </p:txBody>
      </p:sp>
      <p:sp>
        <p:nvSpPr>
          <p:cNvPr id="35" name="Flowchart: Multidocument 34"/>
          <p:cNvSpPr/>
          <p:nvPr/>
        </p:nvSpPr>
        <p:spPr>
          <a:xfrm>
            <a:off x="3995936" y="1545130"/>
            <a:ext cx="1123533" cy="792088"/>
          </a:xfrm>
          <a:prstGeom prst="flowChartMultidocument">
            <a:avLst/>
          </a:prstGeom>
          <a:solidFill>
            <a:srgbClr val="FFC000"/>
          </a:solidFill>
          <a:ln w="6350">
            <a:solidFill>
              <a:srgbClr val="FFC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6" name="Right Arrow 50"/>
          <p:cNvSpPr/>
          <p:nvPr/>
        </p:nvSpPr>
        <p:spPr>
          <a:xfrm>
            <a:off x="6716775" y="1631920"/>
            <a:ext cx="865524" cy="2880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50"/>
          <p:cNvSpPr/>
          <p:nvPr/>
        </p:nvSpPr>
        <p:spPr>
          <a:xfrm>
            <a:off x="6707197" y="1013559"/>
            <a:ext cx="865524" cy="2880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n 8"/>
          <p:cNvSpPr/>
          <p:nvPr/>
        </p:nvSpPr>
        <p:spPr>
          <a:xfrm>
            <a:off x="202021" y="2331637"/>
            <a:ext cx="1224136" cy="1341470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Terminology</a:t>
            </a:r>
          </a:p>
        </p:txBody>
      </p:sp>
      <p:sp>
        <p:nvSpPr>
          <p:cNvPr id="45" name="Flowchart: Multidocument 44"/>
          <p:cNvSpPr/>
          <p:nvPr/>
        </p:nvSpPr>
        <p:spPr>
          <a:xfrm>
            <a:off x="1937071" y="2648811"/>
            <a:ext cx="1122761" cy="1053439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Archetypes</a:t>
            </a:r>
          </a:p>
        </p:txBody>
      </p:sp>
      <p:sp>
        <p:nvSpPr>
          <p:cNvPr id="47" name="Rounded Rectangle 3"/>
          <p:cNvSpPr/>
          <p:nvPr/>
        </p:nvSpPr>
        <p:spPr>
          <a:xfrm>
            <a:off x="1947346" y="4149080"/>
            <a:ext cx="111248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38" name="Bent Arrow 60"/>
          <p:cNvSpPr/>
          <p:nvPr/>
        </p:nvSpPr>
        <p:spPr>
          <a:xfrm flipV="1">
            <a:off x="4499992" y="2338722"/>
            <a:ext cx="2683706" cy="2217328"/>
          </a:xfrm>
          <a:prstGeom prst="bentArrow">
            <a:avLst>
              <a:gd name="adj1" fmla="val 5196"/>
              <a:gd name="adj2" fmla="val 5619"/>
              <a:gd name="adj3" fmla="val 7431"/>
              <a:gd name="adj4" fmla="val 43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78043" y="423582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inject</a:t>
            </a:r>
          </a:p>
        </p:txBody>
      </p:sp>
      <p:sp>
        <p:nvSpPr>
          <p:cNvPr id="48" name="Flowchart: Multidocument 47"/>
          <p:cNvSpPr/>
          <p:nvPr/>
        </p:nvSpPr>
        <p:spPr>
          <a:xfrm>
            <a:off x="1947345" y="1542010"/>
            <a:ext cx="1112487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49" name="Can 9"/>
          <p:cNvSpPr/>
          <p:nvPr/>
        </p:nvSpPr>
        <p:spPr>
          <a:xfrm>
            <a:off x="278410" y="1584875"/>
            <a:ext cx="504056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Sub</a:t>
            </a:r>
          </a:p>
        </p:txBody>
      </p:sp>
      <p:sp>
        <p:nvSpPr>
          <p:cNvPr id="50" name="Can 10"/>
          <p:cNvSpPr/>
          <p:nvPr/>
        </p:nvSpPr>
        <p:spPr>
          <a:xfrm>
            <a:off x="854474" y="1584875"/>
            <a:ext cx="504056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71830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59"/>
          <p:cNvSpPr/>
          <p:nvPr/>
        </p:nvSpPr>
        <p:spPr>
          <a:xfrm>
            <a:off x="7183698" y="4077072"/>
            <a:ext cx="1852798" cy="2088232"/>
          </a:xfrm>
          <a:prstGeom prst="roundRect">
            <a:avLst>
              <a:gd name="adj" fmla="val 57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1"/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Back-end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7504" y="1196752"/>
            <a:ext cx="3096344" cy="3816424"/>
          </a:xfrm>
          <a:prstGeom prst="roundRect">
            <a:avLst>
              <a:gd name="adj" fmla="val 7898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 anchorCtr="0"/>
          <a:lstStyle/>
          <a:p>
            <a:r>
              <a:rPr lang="en-GB" sz="1600" dirty="0">
                <a:solidFill>
                  <a:schemeClr val="accent3">
                    <a:lumMod val="75000"/>
                  </a:schemeClr>
                </a:solidFill>
              </a:rPr>
              <a:t>Model </a:t>
            </a:r>
            <a:br>
              <a:rPr lang="en-GB" sz="16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accent3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947345" y="1542010"/>
            <a:ext cx="1112487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2474064" y="2311435"/>
            <a:ext cx="24270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2416361" y="3753036"/>
            <a:ext cx="360039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Arrow 11"/>
          <p:cNvSpPr/>
          <p:nvPr/>
        </p:nvSpPr>
        <p:spPr>
          <a:xfrm>
            <a:off x="1424205" y="1781659"/>
            <a:ext cx="451131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1458327" y="2916817"/>
            <a:ext cx="417009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ounded Rectangle 59"/>
          <p:cNvSpPr/>
          <p:nvPr/>
        </p:nvSpPr>
        <p:spPr>
          <a:xfrm>
            <a:off x="7183698" y="620688"/>
            <a:ext cx="1852798" cy="3384375"/>
          </a:xfrm>
          <a:prstGeom prst="roundRect">
            <a:avLst>
              <a:gd name="adj" fmla="val 57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1"/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Content-specific</a:t>
            </a:r>
          </a:p>
        </p:txBody>
      </p:sp>
      <p:sp>
        <p:nvSpPr>
          <p:cNvPr id="14" name="Cube 13"/>
          <p:cNvSpPr/>
          <p:nvPr/>
        </p:nvSpPr>
        <p:spPr>
          <a:xfrm>
            <a:off x="7452320" y="5050670"/>
            <a:ext cx="1440160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Persistence</a:t>
            </a:r>
          </a:p>
        </p:txBody>
      </p:sp>
      <p:sp>
        <p:nvSpPr>
          <p:cNvPr id="15" name="Cube 14"/>
          <p:cNvSpPr/>
          <p:nvPr/>
        </p:nvSpPr>
        <p:spPr>
          <a:xfrm>
            <a:off x="7452320" y="4552852"/>
            <a:ext cx="1440160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Data</a:t>
            </a:r>
            <a:br>
              <a:rPr lang="en-GB" dirty="0">
                <a:solidFill>
                  <a:srgbClr val="002060"/>
                </a:solidFill>
              </a:rPr>
            </a:br>
            <a:r>
              <a:rPr lang="en-GB" dirty="0">
                <a:solidFill>
                  <a:srgbClr val="002060"/>
                </a:solidFill>
              </a:rPr>
              <a:t>services</a:t>
            </a:r>
          </a:p>
        </p:txBody>
      </p:sp>
      <p:sp>
        <p:nvSpPr>
          <p:cNvPr id="17" name="Cube 16"/>
          <p:cNvSpPr/>
          <p:nvPr/>
        </p:nvSpPr>
        <p:spPr>
          <a:xfrm>
            <a:off x="7455298" y="4293096"/>
            <a:ext cx="1437181" cy="403771"/>
          </a:xfrm>
          <a:prstGeom prst="cube">
            <a:avLst>
              <a:gd name="adj" fmla="val 408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REST APIs</a:t>
            </a:r>
          </a:p>
        </p:txBody>
      </p:sp>
      <p:sp>
        <p:nvSpPr>
          <p:cNvPr id="19" name="Right Arrow 25"/>
          <p:cNvSpPr/>
          <p:nvPr/>
        </p:nvSpPr>
        <p:spPr>
          <a:xfrm>
            <a:off x="3126957" y="1700808"/>
            <a:ext cx="833266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compile</a:t>
            </a:r>
          </a:p>
        </p:txBody>
      </p:sp>
      <p:sp>
        <p:nvSpPr>
          <p:cNvPr id="21" name="Cube 20"/>
          <p:cNvSpPr/>
          <p:nvPr/>
        </p:nvSpPr>
        <p:spPr>
          <a:xfrm>
            <a:off x="7610619" y="1917030"/>
            <a:ext cx="1224136" cy="87791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Business services</a:t>
            </a:r>
          </a:p>
        </p:txBody>
      </p:sp>
      <p:sp>
        <p:nvSpPr>
          <p:cNvPr id="22" name="Cube 21"/>
          <p:cNvSpPr/>
          <p:nvPr/>
        </p:nvSpPr>
        <p:spPr>
          <a:xfrm>
            <a:off x="7595205" y="1340768"/>
            <a:ext cx="1224136" cy="64807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Clinical</a:t>
            </a:r>
            <a:br>
              <a:rPr lang="en-GB" dirty="0">
                <a:solidFill>
                  <a:srgbClr val="002060"/>
                </a:solidFill>
              </a:rPr>
            </a:br>
            <a:r>
              <a:rPr lang="en-GB" dirty="0">
                <a:solidFill>
                  <a:srgbClr val="002060"/>
                </a:solidFill>
              </a:rPr>
              <a:t>services</a:t>
            </a:r>
          </a:p>
        </p:txBody>
      </p:sp>
      <p:sp>
        <p:nvSpPr>
          <p:cNvPr id="23" name="Rounded Rectangle 20"/>
          <p:cNvSpPr/>
          <p:nvPr/>
        </p:nvSpPr>
        <p:spPr>
          <a:xfrm>
            <a:off x="5561802" y="2132856"/>
            <a:ext cx="1080120" cy="576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Classes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(C#, Java, …)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4" name="Right Arrow 22"/>
          <p:cNvSpPr/>
          <p:nvPr/>
        </p:nvSpPr>
        <p:spPr>
          <a:xfrm rot="2733395">
            <a:off x="5057532" y="2115866"/>
            <a:ext cx="468054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5054834" y="1168234"/>
            <a:ext cx="486039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6"/>
          <p:cNvSpPr/>
          <p:nvPr/>
        </p:nvSpPr>
        <p:spPr>
          <a:xfrm>
            <a:off x="5178313" y="1631920"/>
            <a:ext cx="36807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9"/>
          <p:cNvSpPr/>
          <p:nvPr/>
        </p:nvSpPr>
        <p:spPr>
          <a:xfrm>
            <a:off x="5558245" y="848828"/>
            <a:ext cx="1080120" cy="576064"/>
          </a:xfrm>
          <a:prstGeom prst="roundRect">
            <a:avLst/>
          </a:prstGeom>
          <a:solidFill>
            <a:srgbClr val="FF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28" name="Cube 27"/>
          <p:cNvSpPr/>
          <p:nvPr/>
        </p:nvSpPr>
        <p:spPr>
          <a:xfrm>
            <a:off x="7595205" y="764704"/>
            <a:ext cx="1224136" cy="648072"/>
          </a:xfrm>
          <a:prstGeom prst="cube">
            <a:avLst/>
          </a:prstGeom>
          <a:solidFill>
            <a:srgbClr val="FF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anose="020B0606020202030204" pitchFamily="34" charset="0"/>
              </a:rPr>
              <a:t>Applications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5577" y="841363"/>
            <a:ext cx="81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convert</a:t>
            </a:r>
          </a:p>
        </p:txBody>
      </p:sp>
      <p:sp>
        <p:nvSpPr>
          <p:cNvPr id="31" name="Rounded Rectangle 47"/>
          <p:cNvSpPr/>
          <p:nvPr/>
        </p:nvSpPr>
        <p:spPr>
          <a:xfrm>
            <a:off x="5569530" y="1493564"/>
            <a:ext cx="1080120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REST APIs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(JSON, …)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3" name="Right Arrow 50"/>
          <p:cNvSpPr/>
          <p:nvPr/>
        </p:nvSpPr>
        <p:spPr>
          <a:xfrm>
            <a:off x="6719283" y="2276872"/>
            <a:ext cx="865524" cy="2880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6755591" y="668664"/>
            <a:ext cx="768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develop</a:t>
            </a:r>
          </a:p>
        </p:txBody>
      </p:sp>
      <p:sp>
        <p:nvSpPr>
          <p:cNvPr id="35" name="Flowchart: Multidocument 34"/>
          <p:cNvSpPr/>
          <p:nvPr/>
        </p:nvSpPr>
        <p:spPr>
          <a:xfrm>
            <a:off x="3995936" y="1545130"/>
            <a:ext cx="1123533" cy="792088"/>
          </a:xfrm>
          <a:prstGeom prst="flowChartMultidocument">
            <a:avLst/>
          </a:prstGeom>
          <a:solidFill>
            <a:srgbClr val="FFC000"/>
          </a:solidFill>
          <a:ln w="6350">
            <a:solidFill>
              <a:srgbClr val="FFC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6" name="Right Arrow 50"/>
          <p:cNvSpPr/>
          <p:nvPr/>
        </p:nvSpPr>
        <p:spPr>
          <a:xfrm>
            <a:off x="6716775" y="1631920"/>
            <a:ext cx="865524" cy="2880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50"/>
          <p:cNvSpPr/>
          <p:nvPr/>
        </p:nvSpPr>
        <p:spPr>
          <a:xfrm>
            <a:off x="6707197" y="1013559"/>
            <a:ext cx="865524" cy="2880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21"/>
          <p:cNvSpPr/>
          <p:nvPr/>
        </p:nvSpPr>
        <p:spPr>
          <a:xfrm>
            <a:off x="5508104" y="2861550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Msg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Defs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(XSD </a:t>
            </a:r>
            <a:r>
              <a:rPr lang="en-GB" sz="1400" dirty="0" err="1">
                <a:solidFill>
                  <a:schemeClr val="tx1"/>
                </a:solidFill>
              </a:rPr>
              <a:t>etc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ounded Rectangle 57"/>
          <p:cNvSpPr/>
          <p:nvPr/>
        </p:nvSpPr>
        <p:spPr>
          <a:xfrm>
            <a:off x="5602143" y="3013950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Msg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Defs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(XSD </a:t>
            </a:r>
            <a:r>
              <a:rPr lang="en-GB" sz="1400" dirty="0" err="1">
                <a:solidFill>
                  <a:schemeClr val="tx1"/>
                </a:solidFill>
              </a:rPr>
              <a:t>etc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Right Arrow 22"/>
          <p:cNvSpPr/>
          <p:nvPr/>
        </p:nvSpPr>
        <p:spPr>
          <a:xfrm rot="3758326">
            <a:off x="4636350" y="2578351"/>
            <a:ext cx="111792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ube 46"/>
          <p:cNvSpPr/>
          <p:nvPr/>
        </p:nvSpPr>
        <p:spPr>
          <a:xfrm>
            <a:off x="7595206" y="2852936"/>
            <a:ext cx="1239550" cy="648072"/>
          </a:xfrm>
          <a:prstGeom prst="cub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Message adapters</a:t>
            </a:r>
          </a:p>
        </p:txBody>
      </p:sp>
      <p:sp>
        <p:nvSpPr>
          <p:cNvPr id="48" name="Right Arrow 50"/>
          <p:cNvSpPr/>
          <p:nvPr/>
        </p:nvSpPr>
        <p:spPr>
          <a:xfrm>
            <a:off x="6722557" y="3073734"/>
            <a:ext cx="850164" cy="2880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Can 8"/>
          <p:cNvSpPr/>
          <p:nvPr/>
        </p:nvSpPr>
        <p:spPr>
          <a:xfrm>
            <a:off x="202021" y="2331637"/>
            <a:ext cx="1224136" cy="1341470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Terminology</a:t>
            </a:r>
          </a:p>
        </p:txBody>
      </p:sp>
      <p:sp>
        <p:nvSpPr>
          <p:cNvPr id="52" name="Flowchart: Multidocument 51"/>
          <p:cNvSpPr/>
          <p:nvPr/>
        </p:nvSpPr>
        <p:spPr>
          <a:xfrm>
            <a:off x="1937071" y="2648811"/>
            <a:ext cx="1122761" cy="1053439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Archetypes</a:t>
            </a:r>
          </a:p>
        </p:txBody>
      </p:sp>
      <p:sp>
        <p:nvSpPr>
          <p:cNvPr id="53" name="Rounded Rectangle 3"/>
          <p:cNvSpPr/>
          <p:nvPr/>
        </p:nvSpPr>
        <p:spPr>
          <a:xfrm>
            <a:off x="1947346" y="4149080"/>
            <a:ext cx="111248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10" name="Can 9"/>
          <p:cNvSpPr/>
          <p:nvPr/>
        </p:nvSpPr>
        <p:spPr>
          <a:xfrm>
            <a:off x="278410" y="1584875"/>
            <a:ext cx="504056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Sub</a:t>
            </a:r>
          </a:p>
        </p:txBody>
      </p:sp>
      <p:sp>
        <p:nvSpPr>
          <p:cNvPr id="11" name="Can 10"/>
          <p:cNvSpPr/>
          <p:nvPr/>
        </p:nvSpPr>
        <p:spPr>
          <a:xfrm>
            <a:off x="854474" y="1584875"/>
            <a:ext cx="504056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Sets</a:t>
            </a:r>
          </a:p>
        </p:txBody>
      </p:sp>
      <p:sp>
        <p:nvSpPr>
          <p:cNvPr id="41" name="Bent Arrow 60"/>
          <p:cNvSpPr/>
          <p:nvPr/>
        </p:nvSpPr>
        <p:spPr>
          <a:xfrm flipV="1">
            <a:off x="4499992" y="2338722"/>
            <a:ext cx="2683706" cy="2217328"/>
          </a:xfrm>
          <a:prstGeom prst="bentArrow">
            <a:avLst>
              <a:gd name="adj1" fmla="val 5196"/>
              <a:gd name="adj2" fmla="val 5619"/>
              <a:gd name="adj3" fmla="val 7431"/>
              <a:gd name="adj4" fmla="val 43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78043" y="423582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213144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59"/>
          <p:cNvSpPr/>
          <p:nvPr/>
        </p:nvSpPr>
        <p:spPr>
          <a:xfrm>
            <a:off x="7183698" y="4077072"/>
            <a:ext cx="1852798" cy="2088232"/>
          </a:xfrm>
          <a:prstGeom prst="roundRect">
            <a:avLst>
              <a:gd name="adj" fmla="val 57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1"/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Back-end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7504" y="1196752"/>
            <a:ext cx="3096344" cy="3816424"/>
          </a:xfrm>
          <a:prstGeom prst="roundRect">
            <a:avLst>
              <a:gd name="adj" fmla="val 7898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 anchorCtr="0"/>
          <a:lstStyle/>
          <a:p>
            <a:r>
              <a:rPr lang="en-GB" sz="1600" dirty="0">
                <a:solidFill>
                  <a:schemeClr val="accent3">
                    <a:lumMod val="75000"/>
                  </a:schemeClr>
                </a:solidFill>
              </a:rPr>
              <a:t>Model </a:t>
            </a:r>
            <a:br>
              <a:rPr lang="en-GB" sz="16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accent3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947345" y="1542010"/>
            <a:ext cx="1112487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arrow" pitchFamily="34" charset="0"/>
              </a:rPr>
              <a:t>Templates</a:t>
            </a:r>
          </a:p>
        </p:txBody>
      </p:sp>
      <p:sp>
        <p:nvSpPr>
          <p:cNvPr id="39" name="Right Arrow 38"/>
          <p:cNvSpPr/>
          <p:nvPr/>
        </p:nvSpPr>
        <p:spPr>
          <a:xfrm rot="16200000">
            <a:off x="2474064" y="2311435"/>
            <a:ext cx="24270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2416361" y="3753036"/>
            <a:ext cx="360039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Arrow 11"/>
          <p:cNvSpPr/>
          <p:nvPr/>
        </p:nvSpPr>
        <p:spPr>
          <a:xfrm>
            <a:off x="1424205" y="1781659"/>
            <a:ext cx="451131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1458327" y="2916817"/>
            <a:ext cx="417009" cy="36004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ounded Rectangle 59"/>
          <p:cNvSpPr/>
          <p:nvPr/>
        </p:nvSpPr>
        <p:spPr>
          <a:xfrm>
            <a:off x="7183698" y="620688"/>
            <a:ext cx="1852798" cy="3384375"/>
          </a:xfrm>
          <a:prstGeom prst="roundRect">
            <a:avLst>
              <a:gd name="adj" fmla="val 5763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1"/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Content-specific</a:t>
            </a:r>
          </a:p>
        </p:txBody>
      </p:sp>
      <p:sp>
        <p:nvSpPr>
          <p:cNvPr id="14" name="Cube 13"/>
          <p:cNvSpPr/>
          <p:nvPr/>
        </p:nvSpPr>
        <p:spPr>
          <a:xfrm>
            <a:off x="7452320" y="5050670"/>
            <a:ext cx="1440160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Persistence</a:t>
            </a:r>
          </a:p>
        </p:txBody>
      </p:sp>
      <p:sp>
        <p:nvSpPr>
          <p:cNvPr id="15" name="Cube 14"/>
          <p:cNvSpPr/>
          <p:nvPr/>
        </p:nvSpPr>
        <p:spPr>
          <a:xfrm>
            <a:off x="7452320" y="4552852"/>
            <a:ext cx="1440160" cy="64807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Data</a:t>
            </a:r>
            <a:br>
              <a:rPr lang="en-GB" dirty="0">
                <a:solidFill>
                  <a:srgbClr val="002060"/>
                </a:solidFill>
              </a:rPr>
            </a:br>
            <a:r>
              <a:rPr lang="en-GB" dirty="0">
                <a:solidFill>
                  <a:srgbClr val="002060"/>
                </a:solidFill>
              </a:rPr>
              <a:t>services</a:t>
            </a:r>
          </a:p>
        </p:txBody>
      </p:sp>
      <p:sp>
        <p:nvSpPr>
          <p:cNvPr id="17" name="Cube 16"/>
          <p:cNvSpPr/>
          <p:nvPr/>
        </p:nvSpPr>
        <p:spPr>
          <a:xfrm>
            <a:off x="7455298" y="4293096"/>
            <a:ext cx="1437181" cy="403771"/>
          </a:xfrm>
          <a:prstGeom prst="cube">
            <a:avLst>
              <a:gd name="adj" fmla="val 408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REST APIs</a:t>
            </a:r>
          </a:p>
        </p:txBody>
      </p:sp>
      <p:sp>
        <p:nvSpPr>
          <p:cNvPr id="21" name="Cube 20"/>
          <p:cNvSpPr/>
          <p:nvPr/>
        </p:nvSpPr>
        <p:spPr>
          <a:xfrm>
            <a:off x="7610619" y="1917030"/>
            <a:ext cx="1224136" cy="87791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Business services</a:t>
            </a:r>
          </a:p>
        </p:txBody>
      </p:sp>
      <p:sp>
        <p:nvSpPr>
          <p:cNvPr id="22" name="Cube 21"/>
          <p:cNvSpPr/>
          <p:nvPr/>
        </p:nvSpPr>
        <p:spPr>
          <a:xfrm>
            <a:off x="7595205" y="1340768"/>
            <a:ext cx="1224136" cy="64807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Clinical</a:t>
            </a:r>
            <a:br>
              <a:rPr lang="en-GB" dirty="0">
                <a:solidFill>
                  <a:srgbClr val="002060"/>
                </a:solidFill>
              </a:rPr>
            </a:br>
            <a:r>
              <a:rPr lang="en-GB" dirty="0">
                <a:solidFill>
                  <a:srgbClr val="002060"/>
                </a:solidFill>
              </a:rPr>
              <a:t>services</a:t>
            </a:r>
          </a:p>
        </p:txBody>
      </p:sp>
      <p:sp>
        <p:nvSpPr>
          <p:cNvPr id="23" name="Rounded Rectangle 20"/>
          <p:cNvSpPr/>
          <p:nvPr/>
        </p:nvSpPr>
        <p:spPr>
          <a:xfrm>
            <a:off x="5561802" y="2132856"/>
            <a:ext cx="1080120" cy="576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Classes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(C#, Java, …)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4" name="Right Arrow 22"/>
          <p:cNvSpPr/>
          <p:nvPr/>
        </p:nvSpPr>
        <p:spPr>
          <a:xfrm rot="2733395">
            <a:off x="5057532" y="2115866"/>
            <a:ext cx="468054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5054834" y="1168234"/>
            <a:ext cx="486039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6"/>
          <p:cNvSpPr/>
          <p:nvPr/>
        </p:nvSpPr>
        <p:spPr>
          <a:xfrm>
            <a:off x="5178313" y="1631920"/>
            <a:ext cx="36807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9"/>
          <p:cNvSpPr/>
          <p:nvPr/>
        </p:nvSpPr>
        <p:spPr>
          <a:xfrm>
            <a:off x="5558245" y="848828"/>
            <a:ext cx="1080120" cy="576064"/>
          </a:xfrm>
          <a:prstGeom prst="roundRect">
            <a:avLst/>
          </a:prstGeom>
          <a:solidFill>
            <a:srgbClr val="FF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28" name="Cube 27"/>
          <p:cNvSpPr/>
          <p:nvPr/>
        </p:nvSpPr>
        <p:spPr>
          <a:xfrm>
            <a:off x="7595205" y="764704"/>
            <a:ext cx="1224136" cy="648072"/>
          </a:xfrm>
          <a:prstGeom prst="cube">
            <a:avLst/>
          </a:prstGeom>
          <a:solidFill>
            <a:srgbClr val="FF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Arial Narrow" panose="020B0606020202030204" pitchFamily="34" charset="0"/>
              </a:rPr>
              <a:t>Applications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5577" y="841363"/>
            <a:ext cx="81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convert</a:t>
            </a:r>
          </a:p>
        </p:txBody>
      </p:sp>
      <p:sp>
        <p:nvSpPr>
          <p:cNvPr id="31" name="Rounded Rectangle 47"/>
          <p:cNvSpPr/>
          <p:nvPr/>
        </p:nvSpPr>
        <p:spPr>
          <a:xfrm>
            <a:off x="5569530" y="1493564"/>
            <a:ext cx="1080120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REST APIs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(JSON, …)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3" name="Right Arrow 50"/>
          <p:cNvSpPr/>
          <p:nvPr/>
        </p:nvSpPr>
        <p:spPr>
          <a:xfrm>
            <a:off x="6719283" y="2276872"/>
            <a:ext cx="865524" cy="2880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6755591" y="668664"/>
            <a:ext cx="768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develop</a:t>
            </a:r>
          </a:p>
        </p:txBody>
      </p:sp>
      <p:sp>
        <p:nvSpPr>
          <p:cNvPr id="35" name="Flowchart: Multidocument 34"/>
          <p:cNvSpPr/>
          <p:nvPr/>
        </p:nvSpPr>
        <p:spPr>
          <a:xfrm>
            <a:off x="3995936" y="1545130"/>
            <a:ext cx="1123533" cy="792088"/>
          </a:xfrm>
          <a:prstGeom prst="flowChartMultidocument">
            <a:avLst/>
          </a:prstGeom>
          <a:solidFill>
            <a:srgbClr val="FFC000"/>
          </a:solidFill>
          <a:ln w="6350">
            <a:solidFill>
              <a:srgbClr val="FFCC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arrow" pitchFamily="34" charset="0"/>
              </a:rPr>
              <a:t>Operational Template</a:t>
            </a:r>
          </a:p>
        </p:txBody>
      </p:sp>
      <p:sp>
        <p:nvSpPr>
          <p:cNvPr id="36" name="Right Arrow 50"/>
          <p:cNvSpPr/>
          <p:nvPr/>
        </p:nvSpPr>
        <p:spPr>
          <a:xfrm>
            <a:off x="6716775" y="1631920"/>
            <a:ext cx="865524" cy="2880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50"/>
          <p:cNvSpPr/>
          <p:nvPr/>
        </p:nvSpPr>
        <p:spPr>
          <a:xfrm>
            <a:off x="6707197" y="1013559"/>
            <a:ext cx="865524" cy="2880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21"/>
          <p:cNvSpPr/>
          <p:nvPr/>
        </p:nvSpPr>
        <p:spPr>
          <a:xfrm>
            <a:off x="5508104" y="2861550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Msg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Defs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(XSD </a:t>
            </a:r>
            <a:r>
              <a:rPr lang="en-GB" sz="1400" dirty="0" err="1">
                <a:solidFill>
                  <a:schemeClr val="tx1"/>
                </a:solidFill>
              </a:rPr>
              <a:t>etc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ounded Rectangle 57"/>
          <p:cNvSpPr/>
          <p:nvPr/>
        </p:nvSpPr>
        <p:spPr>
          <a:xfrm>
            <a:off x="5602143" y="3013950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Msg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Defs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(XSD </a:t>
            </a:r>
            <a:r>
              <a:rPr lang="en-GB" sz="1400" dirty="0" err="1">
                <a:solidFill>
                  <a:schemeClr val="tx1"/>
                </a:solidFill>
              </a:rPr>
              <a:t>etc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Right Arrow 22"/>
          <p:cNvSpPr/>
          <p:nvPr/>
        </p:nvSpPr>
        <p:spPr>
          <a:xfrm rot="3758326">
            <a:off x="4636350" y="2578351"/>
            <a:ext cx="111792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ube 46"/>
          <p:cNvSpPr/>
          <p:nvPr/>
        </p:nvSpPr>
        <p:spPr>
          <a:xfrm>
            <a:off x="7595206" y="2852936"/>
            <a:ext cx="1239550" cy="648072"/>
          </a:xfrm>
          <a:prstGeom prst="cub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Message adapters</a:t>
            </a:r>
          </a:p>
        </p:txBody>
      </p:sp>
      <p:sp>
        <p:nvSpPr>
          <p:cNvPr id="48" name="Right Arrow 50"/>
          <p:cNvSpPr/>
          <p:nvPr/>
        </p:nvSpPr>
        <p:spPr>
          <a:xfrm>
            <a:off x="6722557" y="3073734"/>
            <a:ext cx="850164" cy="2880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Can 6"/>
          <p:cNvSpPr/>
          <p:nvPr/>
        </p:nvSpPr>
        <p:spPr>
          <a:xfrm>
            <a:off x="4613214" y="4820777"/>
            <a:ext cx="1130197" cy="553929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96000" rIns="0" rtlCol="0" anchor="b" anchorCtr="0"/>
          <a:lstStyle/>
          <a:p>
            <a:pPr algn="ctr"/>
            <a:r>
              <a:rPr lang="en-GB" sz="1600" b="1" dirty="0">
                <a:solidFill>
                  <a:srgbClr val="002060"/>
                </a:solidFill>
              </a:rPr>
              <a:t>Portable</a:t>
            </a:r>
            <a:br>
              <a:rPr lang="en-GB" sz="1600" b="1" dirty="0">
                <a:solidFill>
                  <a:srgbClr val="002060"/>
                </a:solidFill>
              </a:rPr>
            </a:br>
            <a:r>
              <a:rPr lang="en-GB" sz="1600" b="1" dirty="0">
                <a:solidFill>
                  <a:srgbClr val="002060"/>
                </a:solidFill>
              </a:rPr>
              <a:t>Queries</a:t>
            </a:r>
          </a:p>
        </p:txBody>
      </p:sp>
      <p:sp>
        <p:nvSpPr>
          <p:cNvPr id="54" name="Rounded Rectangle 3"/>
          <p:cNvSpPr/>
          <p:nvPr/>
        </p:nvSpPr>
        <p:spPr>
          <a:xfrm>
            <a:off x="1947346" y="4149080"/>
            <a:ext cx="111248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Reference Model</a:t>
            </a:r>
          </a:p>
        </p:txBody>
      </p:sp>
      <p:sp>
        <p:nvSpPr>
          <p:cNvPr id="55" name="Flowchart: Multidocument 54"/>
          <p:cNvSpPr/>
          <p:nvPr/>
        </p:nvSpPr>
        <p:spPr>
          <a:xfrm>
            <a:off x="1937071" y="2648811"/>
            <a:ext cx="1122761" cy="1053439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arrow" pitchFamily="34" charset="0"/>
              </a:rPr>
              <a:t>Archetypes</a:t>
            </a:r>
          </a:p>
        </p:txBody>
      </p:sp>
      <p:sp>
        <p:nvSpPr>
          <p:cNvPr id="56" name="Can 8"/>
          <p:cNvSpPr/>
          <p:nvPr/>
        </p:nvSpPr>
        <p:spPr>
          <a:xfrm>
            <a:off x="202021" y="2331637"/>
            <a:ext cx="1224136" cy="1341470"/>
          </a:xfrm>
          <a:prstGeom prst="ca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</a:rPr>
              <a:t>Terminology</a:t>
            </a:r>
          </a:p>
        </p:txBody>
      </p:sp>
      <p:sp>
        <p:nvSpPr>
          <p:cNvPr id="10" name="Can 9"/>
          <p:cNvSpPr/>
          <p:nvPr/>
        </p:nvSpPr>
        <p:spPr>
          <a:xfrm>
            <a:off x="278410" y="1584875"/>
            <a:ext cx="504056" cy="93610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Sub</a:t>
            </a:r>
          </a:p>
        </p:txBody>
      </p:sp>
      <p:sp>
        <p:nvSpPr>
          <p:cNvPr id="11" name="Can 10"/>
          <p:cNvSpPr/>
          <p:nvPr/>
        </p:nvSpPr>
        <p:spPr>
          <a:xfrm>
            <a:off x="854474" y="1584875"/>
            <a:ext cx="504056" cy="93610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Sets</a:t>
            </a:r>
          </a:p>
        </p:txBody>
      </p:sp>
      <p:sp>
        <p:nvSpPr>
          <p:cNvPr id="57" name="Right Arrow 22"/>
          <p:cNvSpPr/>
          <p:nvPr/>
        </p:nvSpPr>
        <p:spPr>
          <a:xfrm rot="3127146">
            <a:off x="2721423" y="3853326"/>
            <a:ext cx="2292939" cy="279505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develop</a:t>
            </a:r>
          </a:p>
        </p:txBody>
      </p:sp>
      <p:sp>
        <p:nvSpPr>
          <p:cNvPr id="58" name="Right Arrow 50"/>
          <p:cNvSpPr/>
          <p:nvPr/>
        </p:nvSpPr>
        <p:spPr>
          <a:xfrm>
            <a:off x="5813956" y="4889795"/>
            <a:ext cx="1369741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084168" y="4858750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query</a:t>
            </a:r>
          </a:p>
        </p:txBody>
      </p:sp>
      <p:sp>
        <p:nvSpPr>
          <p:cNvPr id="52" name="Bent Arrow 60"/>
          <p:cNvSpPr/>
          <p:nvPr/>
        </p:nvSpPr>
        <p:spPr>
          <a:xfrm flipV="1">
            <a:off x="4499992" y="2338722"/>
            <a:ext cx="2683706" cy="2217328"/>
          </a:xfrm>
          <a:prstGeom prst="bentArrow">
            <a:avLst>
              <a:gd name="adj1" fmla="val 5196"/>
              <a:gd name="adj2" fmla="val 5619"/>
              <a:gd name="adj3" fmla="val 7431"/>
              <a:gd name="adj4" fmla="val 43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78043" y="423582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inject</a:t>
            </a:r>
          </a:p>
        </p:txBody>
      </p:sp>
      <p:sp>
        <p:nvSpPr>
          <p:cNvPr id="60" name="Right Arrow 25"/>
          <p:cNvSpPr/>
          <p:nvPr/>
        </p:nvSpPr>
        <p:spPr>
          <a:xfrm>
            <a:off x="3126957" y="1746261"/>
            <a:ext cx="833266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255037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174</Words>
  <Application>Microsoft Office PowerPoint</Application>
  <PresentationFormat>On-screen Show (4:3)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Narrow</vt:lpstr>
      <vt:lpstr>Calibri</vt:lpstr>
      <vt:lpstr>Office Theme</vt:lpstr>
      <vt:lpstr>openEHR Ecosystem v3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 Beale</cp:lastModifiedBy>
  <cp:revision>122</cp:revision>
  <dcterms:created xsi:type="dcterms:W3CDTF">2012-06-28T10:29:47Z</dcterms:created>
  <dcterms:modified xsi:type="dcterms:W3CDTF">2017-03-12T20:29:47Z</dcterms:modified>
</cp:coreProperties>
</file>